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86" r:id="rId1"/>
  </p:sldMasterIdLst>
  <p:notesMasterIdLst>
    <p:notesMasterId r:id="rId20"/>
  </p:notesMasterIdLst>
  <p:sldIdLst>
    <p:sldId id="257" r:id="rId2"/>
    <p:sldId id="258" r:id="rId3"/>
    <p:sldId id="262" r:id="rId4"/>
    <p:sldId id="261" r:id="rId5"/>
    <p:sldId id="263" r:id="rId6"/>
    <p:sldId id="264" r:id="rId7"/>
    <p:sldId id="298" r:id="rId8"/>
    <p:sldId id="265" r:id="rId9"/>
    <p:sldId id="267" r:id="rId10"/>
    <p:sldId id="260" r:id="rId11"/>
    <p:sldId id="299" r:id="rId12"/>
    <p:sldId id="268" r:id="rId13"/>
    <p:sldId id="269" r:id="rId14"/>
    <p:sldId id="271" r:id="rId15"/>
    <p:sldId id="301" r:id="rId16"/>
    <p:sldId id="272" r:id="rId17"/>
    <p:sldId id="309" r:id="rId18"/>
    <p:sldId id="308" r:id="rId19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1"/>
    </p:embeddedFont>
    <p:embeddedFont>
      <p:font typeface="Space Grotesk Light" panose="020B0604020202020204" charset="0"/>
      <p:regular r:id="rId22"/>
      <p:bold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1E8972-68E6-47C6-8168-9DFCAA21A1EE}">
  <a:tblStyle styleId="{B71E8972-68E6-47C6-8168-9DFCAA21A1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38F8498-D9A7-4CEC-A156-9DC165E34A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Kiểu Có chủ đề 1 - Màu chủ đề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0" name="Google Shape;88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6" name="Google Shape;1006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3" name="Google Shape;1013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3" name="Google Shape;1083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4" name="Google Shape;1094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30544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4" name="Google Shape;1094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4" name="Google Shape;1094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9799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4" name="Google Shape;1094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9694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9" name="Google Shape;889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6" name="Google Shape;91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2" name="Google Shape;94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0" name="Google Shape;9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9" name="Google Shape;959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3" name="Google Shape;973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B2901-07EF-6ACA-C6A8-B6D445C6F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4A3578-BB2D-6F4A-067E-537A593DA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6ECE3-3A7B-6964-4E6E-27EF63944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19AEC-1CFE-20E2-D4C0-0DFE030A8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56503-1481-DD45-CC6F-EDAF2D85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9538974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AB14C-ABBF-350C-1516-2320CD4EB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CFDF43-5202-3394-5A20-7EB450BAE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CF8B3-417C-B9BB-70F4-C0608EB7C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35B70-4933-E611-201F-25568758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21937-C652-ECDB-6D7F-BA087AAF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753020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0688ED-BB8F-0DBB-EFEA-CD961D655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F8935A-A523-E9AA-443A-600D5407E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FE616-EE7D-92D3-0C6D-DEB4554E3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F3119-141B-2F8D-4F21-933B35690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F09CB-459F-5C6D-92EA-89314615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9549029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6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6"/>
          <p:cNvSpPr txBox="1">
            <a:spLocks noGrp="1"/>
          </p:cNvSpPr>
          <p:nvPr>
            <p:ph type="body" idx="1"/>
          </p:nvPr>
        </p:nvSpPr>
        <p:spPr>
          <a:xfrm>
            <a:off x="855300" y="1553825"/>
            <a:ext cx="2932500" cy="293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8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3" name="Google Shape;473;p6"/>
          <p:cNvSpPr txBox="1">
            <a:spLocks noGrp="1"/>
          </p:cNvSpPr>
          <p:nvPr>
            <p:ph type="body" idx="2"/>
          </p:nvPr>
        </p:nvSpPr>
        <p:spPr>
          <a:xfrm>
            <a:off x="4199271" y="1553825"/>
            <a:ext cx="2932500" cy="293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8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4" name="Google Shape;474;p6"/>
          <p:cNvSpPr txBox="1">
            <a:spLocks noGrp="1"/>
          </p:cNvSpPr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8354268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Clouds only">
  <p:cSld name="Blank - Clouds only"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12"/>
          <p:cNvSpPr txBox="1">
            <a:spLocks noGrp="1"/>
          </p:cNvSpPr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80227035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5"/>
          <p:cNvSpPr txBox="1">
            <a:spLocks noGrp="1"/>
          </p:cNvSpPr>
          <p:nvPr>
            <p:ph type="body" idx="1"/>
          </p:nvPr>
        </p:nvSpPr>
        <p:spPr>
          <a:xfrm>
            <a:off x="855300" y="1553825"/>
            <a:ext cx="6240900" cy="283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➢"/>
              <a:defRPr/>
            </a:lvl1pPr>
            <a:lvl2pPr marL="914400" lvl="1" indent="-368300" rtl="0">
              <a:spcBef>
                <a:spcPts val="800"/>
              </a:spcBef>
              <a:spcAft>
                <a:spcPts val="0"/>
              </a:spcAft>
              <a:buSzPts val="2200"/>
              <a:buChar char="▻"/>
              <a:defRPr/>
            </a:lvl2pPr>
            <a:lvl3pPr marL="1371600" lvl="2" indent="-368300" rtl="0">
              <a:spcBef>
                <a:spcPts val="80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80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80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80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80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80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800"/>
              </a:spcBef>
              <a:spcAft>
                <a:spcPts val="80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393" name="Google Shape;393;p5"/>
          <p:cNvSpPr txBox="1">
            <a:spLocks noGrp="1"/>
          </p:cNvSpPr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7933975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7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66990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2" name="Google Shape;542;p7"/>
          <p:cNvSpPr txBox="1">
            <a:spLocks noGrp="1"/>
          </p:cNvSpPr>
          <p:nvPr>
            <p:ph type="body" idx="1"/>
          </p:nvPr>
        </p:nvSpPr>
        <p:spPr>
          <a:xfrm>
            <a:off x="855434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▻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3" name="Google Shape;543;p7"/>
          <p:cNvSpPr txBox="1">
            <a:spLocks noGrp="1"/>
          </p:cNvSpPr>
          <p:nvPr>
            <p:ph type="body" idx="2"/>
          </p:nvPr>
        </p:nvSpPr>
        <p:spPr>
          <a:xfrm>
            <a:off x="3161403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▻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4" name="Google Shape;544;p7"/>
          <p:cNvSpPr txBox="1">
            <a:spLocks noGrp="1"/>
          </p:cNvSpPr>
          <p:nvPr>
            <p:ph type="body" idx="3"/>
          </p:nvPr>
        </p:nvSpPr>
        <p:spPr>
          <a:xfrm>
            <a:off x="5467372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▻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5" name="Google Shape;545;p7"/>
          <p:cNvSpPr txBox="1">
            <a:spLocks noGrp="1"/>
          </p:cNvSpPr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1324975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gradFill>
          <a:gsLst>
            <a:gs pos="0">
              <a:schemeClr val="dk1"/>
            </a:gs>
            <a:gs pos="67000">
              <a:schemeClr val="accent1"/>
            </a:gs>
            <a:gs pos="100000">
              <a:srgbClr val="B4A7D6"/>
            </a:gs>
          </a:gsLst>
          <a:lin ang="5400012" scaled="0"/>
        </a:gra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"/>
          <p:cNvSpPr txBox="1">
            <a:spLocks noGrp="1"/>
          </p:cNvSpPr>
          <p:nvPr>
            <p:ph type="body" idx="1"/>
          </p:nvPr>
        </p:nvSpPr>
        <p:spPr>
          <a:xfrm>
            <a:off x="1675575" y="2161800"/>
            <a:ext cx="5778600" cy="819900"/>
          </a:xfrm>
          <a:prstGeom prst="rect">
            <a:avLst/>
          </a:prstGeom>
          <a:effectLst>
            <a:outerShdw blurRad="28575" dist="9525" dir="5400000" algn="bl" rotWithShape="0">
              <a:schemeClr val="dk1">
                <a:alpha val="38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4064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➢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1pPr>
            <a:lvl2pPr marL="914400" lvl="1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▻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2pPr>
            <a:lvl3pPr marL="1371600" lvl="2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■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3pPr>
            <a:lvl4pPr marL="1828800" lvl="3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●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4pPr>
            <a:lvl5pPr marL="2286000" lvl="4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○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5pPr>
            <a:lvl6pPr marL="2743200" lvl="5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■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6pPr>
            <a:lvl7pPr marL="3200400" lvl="6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●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7pPr>
            <a:lvl8pPr marL="3657600" lvl="7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○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8pPr>
            <a:lvl9pPr marL="4114800" lvl="8" indent="-406400" algn="ctr" rtl="0"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2800"/>
              <a:buFont typeface="Space Grotesk Light"/>
              <a:buChar char="■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9pPr>
          </a:lstStyle>
          <a:p>
            <a:endParaRPr/>
          </a:p>
        </p:txBody>
      </p:sp>
      <p:sp>
        <p:nvSpPr>
          <p:cNvPr id="313" name="Google Shape;313;p4"/>
          <p:cNvSpPr txBox="1">
            <a:spLocks noGrp="1"/>
          </p:cNvSpPr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387904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874D-9301-0054-5A00-E634C8FA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30D09-AE13-012D-FB60-9F6C0D367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92FE2-36A2-9610-5A04-6F4538EA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758D7-3F6E-295E-354E-5E17F7C9E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C6738-E254-88E5-CDBF-9093CDA4C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7967263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397F3-71AD-934A-B294-0C80A84E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5A8DC-C3C3-FDEE-64BF-011FD2E55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DB09B-76EA-BB68-0DD0-32B80941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99CC3-88F1-D1C0-2255-76A468442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F9946-3387-78E5-C33C-E83BC778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3591536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DCF1E-B46E-3383-53AB-6DADDB8FE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159C9-EC33-EF3B-CBD1-E34C94EDA0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75E64-19D1-965C-FFE7-AA5CE53CA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33815-050A-8F16-FB62-6212AD86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E9850-8224-EDE0-09F8-A99AADCF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F40EB-01DB-2533-FB7A-DA477456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6540588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0CA21-6207-4E0F-96D7-8E33636AE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7896B-B67C-BEE2-41E3-5B21C7BDF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8D973-5660-9A3A-9F45-37CBE2B27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4BA4F3-6F63-F632-7DFF-09A0DD7729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29BF3A-28C5-EC97-86E3-92664982DF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867331-D832-AD59-472D-5EAB5ECB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ECC36E-BE29-DD47-6664-100147D2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466B16-75B6-A2C4-D141-0EF1C412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392654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8DD2-3C25-5C21-9993-A18B863BE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F14CA-1606-75B7-0D7E-4230F55D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FF66E-A5A0-7DB6-38B3-AA0FD1073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E5D85A-D4BB-AC3B-E975-438CC9684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804067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4F07EC-8E2D-57E6-2742-53F52EE6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7A361D-7388-DC40-C99C-0B89042D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D5D5E-716C-7606-94E7-23FAADA2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7902799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CA4A-3ACC-2D93-6DD0-ECDDB1392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9D40B-715D-7181-579D-2FED2BF3F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323DA-5DD8-B556-8407-5F0D1B058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5BF592-5A45-004E-921B-F1F904C55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4F0BF-8029-F693-81E8-A9BA46B67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2CC8E-DC23-EF00-A950-6C102DC25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5375708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16972-51D6-6745-76FA-FAADA10B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1B902A-9A55-D35A-0757-56BAFCEEB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0336E-8FDB-0D82-A4C3-785EE198C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6379E-56B5-36FE-AAB9-74A3D20C0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13AAA-207B-74EE-FAD4-AECDE2BCA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EC118-F3CA-5A2E-7D43-B40C1FC4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8575735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658D5-A4F8-D62E-11B1-04ED039B4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6E9EB-3703-91E4-90A5-5ADDBB245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1E3D0-C950-6C3B-8E49-9366223EC2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C738B-CC67-80FF-D6A0-F8285F4C2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C6F-E16E-41F7-C8AA-A847DF7D4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8250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0" r:id="rId12"/>
    <p:sldLayoutId id="2147483701" r:id="rId13"/>
    <p:sldLayoutId id="2147483702" r:id="rId14"/>
    <p:sldLayoutId id="2147483703" r:id="rId15"/>
    <p:sldLayoutId id="2147483704" r:id="rId16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4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3.png"/><Relationship Id="rId10" Type="http://schemas.openxmlformats.org/officeDocument/2006/relationships/image" Target="../media/image49.png"/><Relationship Id="rId4" Type="http://schemas.openxmlformats.org/officeDocument/2006/relationships/image" Target="../media/image42.png"/><Relationship Id="rId9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pn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610.png"/><Relationship Id="rId7" Type="http://schemas.openxmlformats.org/officeDocument/2006/relationships/image" Target="../media/image10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10.png"/><Relationship Id="rId10" Type="http://schemas.openxmlformats.org/officeDocument/2006/relationships/image" Target="../media/image13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8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70.png"/><Relationship Id="rId5" Type="http://schemas.openxmlformats.org/officeDocument/2006/relationships/image" Target="../media/image16.png"/><Relationship Id="rId4" Type="http://schemas.openxmlformats.org/officeDocument/2006/relationships/image" Target="../media/image1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9EB89027-E826-CF09-5643-FABB010D196E}"/>
                  </a:ext>
                </a:extLst>
              </p:cNvPr>
              <p:cNvSpPr txBox="1"/>
              <p:nvPr/>
            </p:nvSpPr>
            <p:spPr>
              <a:xfrm>
                <a:off x="0" y="0"/>
                <a:ext cx="3989158" cy="40754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Đèo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cung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đường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hiểm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trở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tuyến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giao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thông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xuyên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suốt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Việt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Nam.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Để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thuận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lợi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cho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việc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lại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người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ta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đã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xây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dựng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hầm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đường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bộ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xuyên</a:t>
                </a:r>
                <a:r>
                  <a:rPr lang="en-US" sz="20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đèo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r>
                  <a:rPr lang="en-US" sz="20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Hầm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có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chiều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dài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6,28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km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và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bằng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157</m:t>
                        </m:r>
                      </m:num>
                      <m:den>
                        <m:r>
                          <a:rPr lang="en-US" sz="2400" i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500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 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độ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dài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đèo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r>
                  <a:rPr lang="en-US" sz="20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9EB89027-E826-CF09-5643-FABB010D1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3989158" cy="4075475"/>
              </a:xfrm>
              <a:prstGeom prst="rect">
                <a:avLst/>
              </a:prstGeom>
              <a:blipFill>
                <a:blip r:embed="rId3"/>
                <a:stretch>
                  <a:fillRect l="-1529" r="-1529" b="-1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Hình ảnh 12">
            <a:extLst>
              <a:ext uri="{FF2B5EF4-FFF2-40B4-BE49-F238E27FC236}">
                <a16:creationId xmlns:a16="http://schemas.microsoft.com/office/drawing/2014/main" id="{BBC26610-BAEF-6F42-5401-E5BFA1DCCC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58" y="0"/>
            <a:ext cx="5154842" cy="3117057"/>
          </a:xfrm>
          <a:prstGeom prst="rect">
            <a:avLst/>
          </a:prstGeom>
        </p:spPr>
      </p:pic>
      <p:sp>
        <p:nvSpPr>
          <p:cNvPr id="14" name="Bong bóng Ý nghĩ: Hình đám mây 13">
            <a:extLst>
              <a:ext uri="{FF2B5EF4-FFF2-40B4-BE49-F238E27FC236}">
                <a16:creationId xmlns:a16="http://schemas.microsoft.com/office/drawing/2014/main" id="{A9C8D1C2-BA0F-5AE0-CC52-1A7C8FA93F0C}"/>
              </a:ext>
            </a:extLst>
          </p:cNvPr>
          <p:cNvSpPr/>
          <p:nvPr/>
        </p:nvSpPr>
        <p:spPr>
          <a:xfrm>
            <a:off x="3500438" y="3117057"/>
            <a:ext cx="5643562" cy="172882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Độ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dài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đèo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Hải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Vân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bao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nhiêu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ki –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lô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 – </a:t>
            </a:r>
            <a:r>
              <a:rPr lang="en-US" sz="2400" dirty="0" err="1">
                <a:effectLst/>
                <a:latin typeface="+mj-lt"/>
                <a:ea typeface="Times New Roman" panose="02020603050405020304" pitchFamily="18" charset="0"/>
              </a:rPr>
              <a:t>mét</a:t>
            </a:r>
            <a:r>
              <a:rPr lang="en-US" sz="2400" dirty="0">
                <a:effectLst/>
                <a:latin typeface="+mj-lt"/>
                <a:ea typeface="Times New Roman" panose="02020603050405020304" pitchFamily="18" charset="0"/>
              </a:rPr>
              <a:t>?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: Góc Tròn 3">
            <a:extLst>
              <a:ext uri="{FF2B5EF4-FFF2-40B4-BE49-F238E27FC236}">
                <a16:creationId xmlns:a16="http://schemas.microsoft.com/office/drawing/2014/main" id="{B342AFF2-BDDE-B838-F962-9E3366CFCC74}"/>
              </a:ext>
            </a:extLst>
          </p:cNvPr>
          <p:cNvSpPr/>
          <p:nvPr/>
        </p:nvSpPr>
        <p:spPr>
          <a:xfrm>
            <a:off x="739378" y="1221582"/>
            <a:ext cx="7665244" cy="38361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Giống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tính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giao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hoán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kết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0,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Ta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chuyển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Vì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biểu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chỉ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thay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đổi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tùy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vị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trí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kèm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chúng</a:t>
            </a:r>
            <a:r>
              <a:rPr lang="en-US" sz="2000" dirty="0">
                <a:solidFill>
                  <a:sysClr val="windowText" lastClr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5" name="Hình Bầu dục 4">
            <a:extLst>
              <a:ext uri="{FF2B5EF4-FFF2-40B4-BE49-F238E27FC236}">
                <a16:creationId xmlns:a16="http://schemas.microsoft.com/office/drawing/2014/main" id="{DB204F37-A95A-0CBB-8EAA-9DC695011367}"/>
              </a:ext>
            </a:extLst>
          </p:cNvPr>
          <p:cNvSpPr/>
          <p:nvPr/>
        </p:nvSpPr>
        <p:spPr>
          <a:xfrm>
            <a:off x="2736056" y="185738"/>
            <a:ext cx="3086100" cy="96440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000000"/>
                </a:solidFill>
              </a:rPr>
              <a:t>Nhận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xét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16D70910-561C-972D-EB18-05A8BA9445F0}"/>
              </a:ext>
            </a:extLst>
          </p:cNvPr>
          <p:cNvSpPr txBox="1"/>
          <p:nvPr/>
        </p:nvSpPr>
        <p:spPr>
          <a:xfrm>
            <a:off x="2262381" y="569280"/>
            <a:ext cx="300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Tính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một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cách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hợp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lí</a:t>
            </a:r>
            <a:endParaRPr 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A162BD70-668C-7A46-207D-C3016653A551}"/>
                  </a:ext>
                </a:extLst>
              </p:cNvPr>
              <p:cNvSpPr txBox="1"/>
              <p:nvPr/>
            </p:nvSpPr>
            <p:spPr>
              <a:xfrm>
                <a:off x="631271" y="1505407"/>
                <a:ext cx="604774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0,2−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−6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−6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A162BD70-668C-7A46-207D-C3016653A5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71" y="1505407"/>
                <a:ext cx="6047746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92DA1060-54F2-76F7-6406-431079697252}"/>
                  </a:ext>
                </a:extLst>
              </p:cNvPr>
              <p:cNvSpPr txBox="1"/>
              <p:nvPr/>
            </p:nvSpPr>
            <p:spPr>
              <a:xfrm>
                <a:off x="2498355" y="2871786"/>
                <a:ext cx="2891304" cy="6925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92DA1060-54F2-76F7-6406-4310796972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8355" y="2871786"/>
                <a:ext cx="2891304" cy="6925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Hình Bầu dục 6">
            <a:extLst>
              <a:ext uri="{FF2B5EF4-FFF2-40B4-BE49-F238E27FC236}">
                <a16:creationId xmlns:a16="http://schemas.microsoft.com/office/drawing/2014/main" id="{39168063-7D99-D047-6703-71F4AFBD1687}"/>
              </a:ext>
            </a:extLst>
          </p:cNvPr>
          <p:cNvSpPr/>
          <p:nvPr/>
        </p:nvSpPr>
        <p:spPr>
          <a:xfrm>
            <a:off x="258097" y="293617"/>
            <a:ext cx="1799303" cy="8888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ysClr val="windowText" lastClr="000000"/>
                </a:solidFill>
              </a:rPr>
              <a:t>Ví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dụ</a:t>
            </a:r>
            <a:r>
              <a:rPr lang="en-US" sz="2400" b="1" dirty="0">
                <a:solidFill>
                  <a:sysClr val="windowText" lastClr="000000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63979075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668DD85F-8294-6BDE-1D17-64291F526DCE}"/>
              </a:ext>
            </a:extLst>
          </p:cNvPr>
          <p:cNvSpPr txBox="1"/>
          <p:nvPr/>
        </p:nvSpPr>
        <p:spPr>
          <a:xfrm>
            <a:off x="1164431" y="285749"/>
            <a:ext cx="2376339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/>
              <a:t>Luyện</a:t>
            </a:r>
            <a:r>
              <a:rPr lang="en-US" sz="3200" dirty="0"/>
              <a:t> </a:t>
            </a:r>
            <a:r>
              <a:rPr lang="en-US" sz="3200" dirty="0" err="1"/>
              <a:t>tập</a:t>
            </a:r>
            <a:r>
              <a:rPr lang="en-US" sz="3200" dirty="0"/>
              <a:t> 2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5378E26-D44F-F0B2-AEBB-217A704AB496}"/>
              </a:ext>
            </a:extLst>
          </p:cNvPr>
          <p:cNvSpPr txBox="1"/>
          <p:nvPr/>
        </p:nvSpPr>
        <p:spPr>
          <a:xfrm>
            <a:off x="200026" y="149081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FA9EB9CC-350F-CBB8-9375-A0EC5A1BEADA}"/>
                  </a:ext>
                </a:extLst>
              </p:cNvPr>
              <p:cNvSpPr txBox="1"/>
              <p:nvPr/>
            </p:nvSpPr>
            <p:spPr>
              <a:xfrm>
                <a:off x="785812" y="1374720"/>
                <a:ext cx="2762103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−0,4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+(−0,6)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FA9EB9CC-350F-CBB8-9375-A0EC5A1BEA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12" y="1374720"/>
                <a:ext cx="2762103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7A8A0E5A-FDF1-90A0-98D4-9A265C28F75C}"/>
                  </a:ext>
                </a:extLst>
              </p:cNvPr>
              <p:cNvSpPr txBox="1"/>
              <p:nvPr/>
            </p:nvSpPr>
            <p:spPr>
              <a:xfrm>
                <a:off x="3540771" y="1374720"/>
                <a:ext cx="3290581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>
                          <a:latin typeface="Cambria Math" panose="02040503050406030204" pitchFamily="18" charset="0"/>
                        </a:rPr>
                        <m:t>[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−0,4</m:t>
                          </m:r>
                        </m:e>
                      </m:d>
                      <m:r>
                        <a:rPr lang="en-US" sz="240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−0,6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]+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7A8A0E5A-FDF1-90A0-98D4-9A265C28F7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771" y="1374720"/>
                <a:ext cx="3290581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0A864F78-A497-C198-EC9A-0ABC4249B89B}"/>
                  </a:ext>
                </a:extLst>
              </p:cNvPr>
              <p:cNvSpPr txBox="1"/>
              <p:nvPr/>
            </p:nvSpPr>
            <p:spPr>
              <a:xfrm>
                <a:off x="3540770" y="2264925"/>
                <a:ext cx="1904880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=−1+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0A864F78-A497-C198-EC9A-0ABC4249B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770" y="2264925"/>
                <a:ext cx="1904880" cy="7013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D76442AA-BD17-3654-4BDC-227914C21F15}"/>
              </a:ext>
            </a:extLst>
          </p:cNvPr>
          <p:cNvSpPr txBox="1"/>
          <p:nvPr/>
        </p:nvSpPr>
        <p:spPr>
          <a:xfrm>
            <a:off x="200026" y="3321991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DD6F11F8-8C50-F929-3802-5D1A4C458B0D}"/>
                  </a:ext>
                </a:extLst>
              </p:cNvPr>
              <p:cNvSpPr txBox="1"/>
              <p:nvPr/>
            </p:nvSpPr>
            <p:spPr>
              <a:xfrm>
                <a:off x="658806" y="3205901"/>
                <a:ext cx="2667525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−1,8+0,375+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DD6F11F8-8C50-F929-3802-5D1A4C458B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06" y="3205901"/>
                <a:ext cx="2667525" cy="7013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D747EF44-C242-FB2D-12E6-CDAC29740725}"/>
                  </a:ext>
                </a:extLst>
              </p:cNvPr>
              <p:cNvSpPr txBox="1"/>
              <p:nvPr/>
            </p:nvSpPr>
            <p:spPr>
              <a:xfrm>
                <a:off x="3326331" y="3388128"/>
                <a:ext cx="42998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=(0,8−1,8)+(0,375+0,625)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D747EF44-C242-FB2D-12E6-CDAC297407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6331" y="3388128"/>
                <a:ext cx="4299895" cy="369332"/>
              </a:xfrm>
              <a:prstGeom prst="rect">
                <a:avLst/>
              </a:prstGeom>
              <a:blipFill>
                <a:blip r:embed="rId8"/>
                <a:stretch>
                  <a:fillRect l="-142" r="-1986" b="-3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A54A3E96-844D-7B1A-7116-3CA900EF14DE}"/>
                  </a:ext>
                </a:extLst>
              </p:cNvPr>
              <p:cNvSpPr txBox="1"/>
              <p:nvPr/>
            </p:nvSpPr>
            <p:spPr>
              <a:xfrm>
                <a:off x="3326331" y="4144438"/>
                <a:ext cx="190488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=−1+1=0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A54A3E96-844D-7B1A-7116-3CA900EF1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6331" y="4144438"/>
                <a:ext cx="1904880" cy="369332"/>
              </a:xfrm>
              <a:prstGeom prst="rect">
                <a:avLst/>
              </a:prstGeom>
              <a:blipFill>
                <a:blip r:embed="rId9"/>
                <a:stretch>
                  <a:fillRect l="-962" r="-2885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F2FBC719-0EAF-B3D3-CD16-F936A08434F0}"/>
              </a:ext>
            </a:extLst>
          </p:cNvPr>
          <p:cNvSpPr txBox="1"/>
          <p:nvPr/>
        </p:nvSpPr>
        <p:spPr>
          <a:xfrm>
            <a:off x="3621603" y="304069"/>
            <a:ext cx="40226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Tính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một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cách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hợp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lí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11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1"/>
            </a:gs>
            <a:gs pos="67000">
              <a:schemeClr val="accent1"/>
            </a:gs>
            <a:gs pos="100000">
              <a:srgbClr val="B4A7D6"/>
            </a:gs>
          </a:gsLst>
          <a:lin ang="5400012" scaled="0"/>
        </a:gradFill>
        <a:effectLst/>
      </p:bgPr>
    </p:bg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047B6ABF-E35F-DA31-6D31-BCDD88EFC6A4}"/>
                  </a:ext>
                </a:extLst>
              </p:cNvPr>
              <p:cNvSpPr txBox="1"/>
              <p:nvPr/>
            </p:nvSpPr>
            <p:spPr>
              <a:xfrm>
                <a:off x="721911" y="1723463"/>
                <a:ext cx="213802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+5=−3</m:t>
                      </m:r>
                    </m:oMath>
                  </m:oMathPara>
                </a14:m>
                <a:endParaRPr lang="en-US" sz="3200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Hộp Văn bản 3">
                <a:extLst>
                  <a:ext uri="{FF2B5EF4-FFF2-40B4-BE49-F238E27FC236}">
                    <a16:creationId xmlns:a16="http://schemas.microsoft.com/office/drawing/2014/main" id="{047B6ABF-E35F-DA31-6D31-BCDD88EFC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11" y="1723463"/>
                <a:ext cx="213802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Hộp Văn bản 60">
            <a:extLst>
              <a:ext uri="{FF2B5EF4-FFF2-40B4-BE49-F238E27FC236}">
                <a16:creationId xmlns:a16="http://schemas.microsoft.com/office/drawing/2014/main" id="{6A6B0F7B-3E02-B58F-683A-C5ABC90ED5F5}"/>
              </a:ext>
            </a:extLst>
          </p:cNvPr>
          <p:cNvSpPr txBox="1"/>
          <p:nvPr/>
        </p:nvSpPr>
        <p:spPr>
          <a:xfrm>
            <a:off x="133670" y="195759"/>
            <a:ext cx="4813887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ysClr val="windowText" lastClr="000000"/>
                </a:solidFill>
              </a:rPr>
              <a:t>3. </a:t>
            </a:r>
            <a:r>
              <a:rPr lang="en-US" sz="3200" dirty="0" err="1">
                <a:solidFill>
                  <a:sysClr val="windowText" lastClr="000000"/>
                </a:solidFill>
              </a:rPr>
              <a:t>Quy</a:t>
            </a:r>
            <a:r>
              <a:rPr lang="en-US" sz="3200" dirty="0">
                <a:solidFill>
                  <a:sysClr val="windowText" lastClr="000000"/>
                </a:solidFill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</a:rPr>
              <a:t>tắc</a:t>
            </a:r>
            <a:r>
              <a:rPr lang="en-US" sz="3200" dirty="0">
                <a:solidFill>
                  <a:sysClr val="windowText" lastClr="000000"/>
                </a:solidFill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</a:rPr>
              <a:t>chuyển</a:t>
            </a:r>
            <a:r>
              <a:rPr lang="en-US" sz="3200" dirty="0">
                <a:solidFill>
                  <a:sysClr val="windowText" lastClr="000000"/>
                </a:solidFill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</a:rPr>
              <a:t>vế</a:t>
            </a:r>
            <a:endParaRPr lang="en-US" sz="3200" dirty="0">
              <a:solidFill>
                <a:sysClr val="windowText" lastClr="000000"/>
              </a:solidFill>
            </a:endParaRPr>
          </a:p>
        </p:txBody>
      </p:sp>
      <p:sp>
        <p:nvSpPr>
          <p:cNvPr id="62" name="Rounded Rectangle 9">
            <a:extLst>
              <a:ext uri="{FF2B5EF4-FFF2-40B4-BE49-F238E27FC236}">
                <a16:creationId xmlns:a16="http://schemas.microsoft.com/office/drawing/2014/main" id="{C81CD7D4-BFD6-0868-5577-E9DF0557419C}"/>
              </a:ext>
            </a:extLst>
          </p:cNvPr>
          <p:cNvSpPr/>
          <p:nvPr/>
        </p:nvSpPr>
        <p:spPr>
          <a:xfrm>
            <a:off x="133670" y="940191"/>
            <a:ext cx="1174018" cy="660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HĐ3</a:t>
            </a:r>
          </a:p>
        </p:txBody>
      </p:sp>
      <p:sp>
        <p:nvSpPr>
          <p:cNvPr id="63" name="Hộp Văn bản 62">
            <a:extLst>
              <a:ext uri="{FF2B5EF4-FFF2-40B4-BE49-F238E27FC236}">
                <a16:creationId xmlns:a16="http://schemas.microsoft.com/office/drawing/2014/main" id="{73104FC2-F2C4-19CB-93BC-7E303800009E}"/>
              </a:ext>
            </a:extLst>
          </p:cNvPr>
          <p:cNvSpPr txBox="1"/>
          <p:nvPr/>
        </p:nvSpPr>
        <p:spPr>
          <a:xfrm>
            <a:off x="69131" y="1680601"/>
            <a:ext cx="5517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Hộp Văn bản 67">
                <a:extLst>
                  <a:ext uri="{FF2B5EF4-FFF2-40B4-BE49-F238E27FC236}">
                    <a16:creationId xmlns:a16="http://schemas.microsoft.com/office/drawing/2014/main" id="{719883B3-1572-A46E-1AD1-C9C138B5B303}"/>
                  </a:ext>
                </a:extLst>
              </p:cNvPr>
              <p:cNvSpPr txBox="1"/>
              <p:nvPr/>
            </p:nvSpPr>
            <p:spPr>
              <a:xfrm>
                <a:off x="1229911" y="2461650"/>
                <a:ext cx="213802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=−3−5</m:t>
                      </m:r>
                    </m:oMath>
                  </m:oMathPara>
                </a14:m>
                <a:endParaRPr lang="en-US" sz="3200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8" name="Hộp Văn bản 67">
                <a:extLst>
                  <a:ext uri="{FF2B5EF4-FFF2-40B4-BE49-F238E27FC236}">
                    <a16:creationId xmlns:a16="http://schemas.microsoft.com/office/drawing/2014/main" id="{719883B3-1572-A46E-1AD1-C9C138B5B3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11" y="2461650"/>
                <a:ext cx="2138021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Hộp Văn bản 68">
                <a:extLst>
                  <a:ext uri="{FF2B5EF4-FFF2-40B4-BE49-F238E27FC236}">
                    <a16:creationId xmlns:a16="http://schemas.microsoft.com/office/drawing/2014/main" id="{5BBF2CB9-7FDD-1078-01D0-ED740A08806C}"/>
                  </a:ext>
                </a:extLst>
              </p:cNvPr>
              <p:cNvSpPr txBox="1"/>
              <p:nvPr/>
            </p:nvSpPr>
            <p:spPr>
              <a:xfrm>
                <a:off x="1229911" y="3199837"/>
                <a:ext cx="142186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=−8</m:t>
                      </m:r>
                    </m:oMath>
                  </m:oMathPara>
                </a14:m>
                <a:endParaRPr lang="en-US" sz="3200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9" name="Hộp Văn bản 68">
                <a:extLst>
                  <a:ext uri="{FF2B5EF4-FFF2-40B4-BE49-F238E27FC236}">
                    <a16:creationId xmlns:a16="http://schemas.microsoft.com/office/drawing/2014/main" id="{5BBF2CB9-7FDD-1078-01D0-ED740A088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11" y="3199837"/>
                <a:ext cx="1421864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Hộp Văn bản 69">
            <a:extLst>
              <a:ext uri="{FF2B5EF4-FFF2-40B4-BE49-F238E27FC236}">
                <a16:creationId xmlns:a16="http://schemas.microsoft.com/office/drawing/2014/main" id="{19EEF536-F341-1ECC-FECD-E3218DBDC013}"/>
              </a:ext>
            </a:extLst>
          </p:cNvPr>
          <p:cNvSpPr txBox="1"/>
          <p:nvPr/>
        </p:nvSpPr>
        <p:spPr>
          <a:xfrm>
            <a:off x="4063313" y="1517315"/>
            <a:ext cx="564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b)</a:t>
            </a:r>
          </a:p>
        </p:txBody>
      </p:sp>
      <p:sp>
        <p:nvSpPr>
          <p:cNvPr id="73" name="Hộp Văn bản 72">
            <a:extLst>
              <a:ext uri="{FF2B5EF4-FFF2-40B4-BE49-F238E27FC236}">
                <a16:creationId xmlns:a16="http://schemas.microsoft.com/office/drawing/2014/main" id="{09029A52-B6DC-9777-8E96-F5E9A7291A14}"/>
              </a:ext>
            </a:extLst>
          </p:cNvPr>
          <p:cNvSpPr txBox="1"/>
          <p:nvPr/>
        </p:nvSpPr>
        <p:spPr>
          <a:xfrm>
            <a:off x="4627891" y="1346669"/>
            <a:ext cx="4625578" cy="3706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Muốn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, ta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lấy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hạng</a:t>
            </a:r>
            <a:r>
              <a:rPr lang="en-US" sz="3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kia. 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1" grpId="0" animBg="1"/>
      <p:bldP spid="62" grpId="0" animBg="1"/>
      <p:bldP spid="63" grpId="0"/>
      <p:bldP spid="68" grpId="0"/>
      <p:bldP spid="69" grpId="0"/>
      <p:bldP spid="70" grpId="0"/>
      <p:bldP spid="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92962938-D512-96D2-39EF-C6BB0718C146}"/>
                  </a:ext>
                </a:extLst>
              </p:cNvPr>
              <p:cNvSpPr txBox="1"/>
              <p:nvPr/>
            </p:nvSpPr>
            <p:spPr>
              <a:xfrm>
                <a:off x="21432" y="1639474"/>
                <a:ext cx="9122568" cy="23937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Khi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chuyển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hạng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từ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vế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này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sang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vế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kia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một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đẳng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thức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, ta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phải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đổi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dấu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hạng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+mj-lt"/>
                    <a:ea typeface="Times New Roman" panose="02020603050405020304" pitchFamily="18" charset="0"/>
                  </a:rPr>
                  <a:t>đó</a:t>
                </a:r>
                <a:r>
                  <a:rPr lang="en-US" sz="2400" dirty="0">
                    <a:effectLst/>
                    <a:latin typeface="+mj-lt"/>
                    <a:ea typeface="Times New Roman" panose="02020603050405020304" pitchFamily="18" charset="0"/>
                  </a:rPr>
                  <a:t>:</a:t>
                </a: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𝑧</m:t>
                    </m:r>
                  </m:oMath>
                </a14:m>
                <a:r>
                  <a:rPr lang="en-US" sz="2400" i="1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en-US" sz="2400" i="1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𝑧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–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</m:oMath>
                </a14:m>
                <a:endParaRPr lang="en-US" sz="2400" i="1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–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400" b="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𝑧</m:t>
                    </m:r>
                    <m:r>
                      <a:rPr lang="en-US" sz="24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en-US" sz="2400" i="1" dirty="0"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𝑧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</m:t>
                    </m:r>
                    <m:r>
                      <a:rPr lang="en-US" sz="2400" i="1" dirty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</m:oMath>
                </a14:m>
                <a:endParaRPr lang="en-US" sz="2400" i="1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92962938-D512-96D2-39EF-C6BB0718C1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32" y="1639474"/>
                <a:ext cx="9122568" cy="2393732"/>
              </a:xfrm>
              <a:prstGeom prst="rect">
                <a:avLst/>
              </a:prstGeom>
              <a:blipFill>
                <a:blip r:embed="rId3"/>
                <a:stretch>
                  <a:fillRect l="-1070" r="-1939" b="-5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Hình chữ nhật: Góc Tròn 4">
            <a:extLst>
              <a:ext uri="{FF2B5EF4-FFF2-40B4-BE49-F238E27FC236}">
                <a16:creationId xmlns:a16="http://schemas.microsoft.com/office/drawing/2014/main" id="{6DE41BDC-C412-6E0E-B0EC-582C6D158C66}"/>
              </a:ext>
            </a:extLst>
          </p:cNvPr>
          <p:cNvSpPr/>
          <p:nvPr/>
        </p:nvSpPr>
        <p:spPr>
          <a:xfrm>
            <a:off x="371475" y="439326"/>
            <a:ext cx="2993231" cy="792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Quy</a:t>
            </a:r>
            <a:r>
              <a:rPr lang="en-US" sz="2400" dirty="0"/>
              <a:t> </a:t>
            </a:r>
            <a:r>
              <a:rPr lang="en-US" sz="2400" dirty="0" err="1"/>
              <a:t>tắc</a:t>
            </a:r>
            <a:r>
              <a:rPr lang="en-US" sz="2400" dirty="0"/>
              <a:t> </a:t>
            </a:r>
            <a:r>
              <a:rPr lang="en-US" sz="2400" dirty="0" err="1"/>
              <a:t>chuyển</a:t>
            </a:r>
            <a:r>
              <a:rPr lang="en-US" sz="2400" dirty="0"/>
              <a:t> </a:t>
            </a:r>
            <a:r>
              <a:rPr lang="en-US" sz="2400" dirty="0" err="1"/>
              <a:t>vế</a:t>
            </a:r>
            <a:endParaRPr lang="en-US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A1EBD842-8494-0C70-DEC9-C206B2F3525D}"/>
                  </a:ext>
                </a:extLst>
              </p:cNvPr>
              <p:cNvSpPr txBox="1"/>
              <p:nvPr/>
            </p:nvSpPr>
            <p:spPr>
              <a:xfrm>
                <a:off x="2209852" y="289343"/>
                <a:ext cx="23621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err="1"/>
                  <a:t>Tìm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, biết</a:t>
                </a:r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A1EBD842-8494-0C70-DEC9-C206B2F35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52" y="289343"/>
                <a:ext cx="2362148" cy="584775"/>
              </a:xfrm>
              <a:prstGeom prst="rect">
                <a:avLst/>
              </a:prstGeom>
              <a:blipFill>
                <a:blip r:embed="rId3"/>
                <a:stretch>
                  <a:fillRect l="-6718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F5FA50AC-8FB9-0935-0E61-4991F6DC8E7D}"/>
              </a:ext>
            </a:extLst>
          </p:cNvPr>
          <p:cNvSpPr txBox="1"/>
          <p:nvPr/>
        </p:nvSpPr>
        <p:spPr>
          <a:xfrm>
            <a:off x="33414" y="1322184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DFEE8372-54E1-6A7D-5FD3-3586855FF3C0}"/>
                  </a:ext>
                </a:extLst>
              </p:cNvPr>
              <p:cNvSpPr txBox="1"/>
              <p:nvPr/>
            </p:nvSpPr>
            <p:spPr>
              <a:xfrm>
                <a:off x="743344" y="1147841"/>
                <a:ext cx="1829540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=−2,4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DFEE8372-54E1-6A7D-5FD3-3586855FF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344" y="1147841"/>
                <a:ext cx="1829540" cy="6360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FB8F5478-2D35-4E58-6A54-016E7DBE9474}"/>
                  </a:ext>
                </a:extLst>
              </p:cNvPr>
              <p:cNvSpPr txBox="1"/>
              <p:nvPr/>
            </p:nvSpPr>
            <p:spPr>
              <a:xfrm>
                <a:off x="743344" y="1963187"/>
                <a:ext cx="1818831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FB8F5478-2D35-4E58-6A54-016E7DBE9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344" y="1963187"/>
                <a:ext cx="1818831" cy="6360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73613AC1-2ECC-E14A-772F-65B03199F599}"/>
                  </a:ext>
                </a:extLst>
              </p:cNvPr>
              <p:cNvSpPr txBox="1"/>
              <p:nvPr/>
            </p:nvSpPr>
            <p:spPr>
              <a:xfrm>
                <a:off x="1361223" y="2774941"/>
                <a:ext cx="1818831" cy="636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73613AC1-2ECC-E14A-772F-65B03199F5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223" y="2774941"/>
                <a:ext cx="1818831" cy="6360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5988C14-FA96-5230-6F81-BD71F199D4C0}"/>
                  </a:ext>
                </a:extLst>
              </p:cNvPr>
              <p:cNvSpPr txBox="1"/>
              <p:nvPr/>
            </p:nvSpPr>
            <p:spPr>
              <a:xfrm>
                <a:off x="1361222" y="3586759"/>
                <a:ext cx="1818831" cy="6428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5988C14-FA96-5230-6F81-BD71F199D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222" y="3586759"/>
                <a:ext cx="1818831" cy="6428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3D84DE62-9DC6-90AE-CF1A-78B921280F38}"/>
                  </a:ext>
                </a:extLst>
              </p:cNvPr>
              <p:cNvSpPr txBox="1"/>
              <p:nvPr/>
            </p:nvSpPr>
            <p:spPr>
              <a:xfrm>
                <a:off x="1361222" y="4273039"/>
                <a:ext cx="1327928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137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3D84DE62-9DC6-90AE-CF1A-78B921280F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222" y="4273039"/>
                <a:ext cx="1327928" cy="636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5F15F9DE-C850-1B99-E73F-E84DCB66EF40}"/>
              </a:ext>
            </a:extLst>
          </p:cNvPr>
          <p:cNvSpPr txBox="1"/>
          <p:nvPr/>
        </p:nvSpPr>
        <p:spPr>
          <a:xfrm>
            <a:off x="4061812" y="1326675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841CA626-75D2-C26F-FF3E-F43915D604BE}"/>
                  </a:ext>
                </a:extLst>
              </p:cNvPr>
              <p:cNvSpPr txBox="1"/>
              <p:nvPr/>
            </p:nvSpPr>
            <p:spPr>
              <a:xfrm>
                <a:off x="4614580" y="1147777"/>
                <a:ext cx="2039533" cy="636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=−0,75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841CA626-75D2-C26F-FF3E-F43915D60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580" y="1147777"/>
                <a:ext cx="2039533" cy="6360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4491E4EE-4838-13CC-4BE1-F9D36CC4618B}"/>
                  </a:ext>
                </a:extLst>
              </p:cNvPr>
              <p:cNvSpPr txBox="1"/>
              <p:nvPr/>
            </p:nvSpPr>
            <p:spPr>
              <a:xfrm>
                <a:off x="5307523" y="2022193"/>
                <a:ext cx="2273571" cy="636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0,75)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4491E4EE-4838-13CC-4BE1-F9D36CC46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523" y="2022193"/>
                <a:ext cx="2273571" cy="6360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F7F82A71-43AD-30BB-7D43-E6860BF2D093}"/>
                  </a:ext>
                </a:extLst>
              </p:cNvPr>
              <p:cNvSpPr txBox="1"/>
              <p:nvPr/>
            </p:nvSpPr>
            <p:spPr>
              <a:xfrm>
                <a:off x="5329937" y="3010701"/>
                <a:ext cx="2042739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=−0,4+0,75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F7F82A71-43AD-30BB-7D43-E6860BF2D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937" y="3010701"/>
                <a:ext cx="2042739" cy="338554"/>
              </a:xfrm>
              <a:prstGeom prst="rect">
                <a:avLst/>
              </a:prstGeom>
              <a:blipFill>
                <a:blip r:embed="rId11"/>
                <a:stretch>
                  <a:fillRect l="-896" r="-2388" b="-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65FA1616-BEEE-46B2-A320-6CA856254DFD}"/>
                  </a:ext>
                </a:extLst>
              </p:cNvPr>
              <p:cNvSpPr txBox="1"/>
              <p:nvPr/>
            </p:nvSpPr>
            <p:spPr>
              <a:xfrm>
                <a:off x="5329937" y="3701691"/>
                <a:ext cx="1128642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=0,35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65FA1616-BEEE-46B2-A320-6CA856254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937" y="3701691"/>
                <a:ext cx="1128642" cy="338554"/>
              </a:xfrm>
              <a:prstGeom prst="rect">
                <a:avLst/>
              </a:prstGeom>
              <a:blipFill>
                <a:blip r:embed="rId12"/>
                <a:stretch>
                  <a:fillRect l="-2162" r="-486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Hình Bầu dục 13">
            <a:extLst>
              <a:ext uri="{FF2B5EF4-FFF2-40B4-BE49-F238E27FC236}">
                <a16:creationId xmlns:a16="http://schemas.microsoft.com/office/drawing/2014/main" id="{290EAB13-BF1F-9916-ACED-97C2552A1E8D}"/>
              </a:ext>
            </a:extLst>
          </p:cNvPr>
          <p:cNvSpPr/>
          <p:nvPr/>
        </p:nvSpPr>
        <p:spPr>
          <a:xfrm>
            <a:off x="246783" y="133306"/>
            <a:ext cx="1799303" cy="8888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ysClr val="windowText" lastClr="000000"/>
                </a:solidFill>
              </a:rPr>
              <a:t>Ví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dụ</a:t>
            </a:r>
            <a:r>
              <a:rPr lang="en-US" sz="2400" b="1" dirty="0">
                <a:solidFill>
                  <a:sysClr val="windowText" lastClr="000000"/>
                </a:solidFill>
              </a:rPr>
              <a:t> 3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D6CBCEB-68CB-D60E-16F0-3D2751503AA4}"/>
              </a:ext>
            </a:extLst>
          </p:cNvPr>
          <p:cNvCxnSpPr/>
          <p:nvPr/>
        </p:nvCxnSpPr>
        <p:spPr>
          <a:xfrm>
            <a:off x="3771900" y="1208314"/>
            <a:ext cx="0" cy="36086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96781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A1EBD842-8494-0C70-DEC9-C206B2F3525D}"/>
              </a:ext>
            </a:extLst>
          </p:cNvPr>
          <p:cNvSpPr txBox="1"/>
          <p:nvPr/>
        </p:nvSpPr>
        <p:spPr>
          <a:xfrm>
            <a:off x="1164431" y="285749"/>
            <a:ext cx="2323563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Luyện </a:t>
            </a:r>
            <a:r>
              <a:rPr lang="en-US" sz="3200" dirty="0" err="1"/>
              <a:t>tập</a:t>
            </a:r>
            <a:r>
              <a:rPr lang="en-US" sz="3200" dirty="0"/>
              <a:t> 3</a:t>
            </a:r>
          </a:p>
        </p:txBody>
      </p: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F5FA50AC-8FB9-0935-0E61-4991F6DC8E7D}"/>
              </a:ext>
            </a:extLst>
          </p:cNvPr>
          <p:cNvSpPr txBox="1"/>
          <p:nvPr/>
        </p:nvSpPr>
        <p:spPr>
          <a:xfrm>
            <a:off x="17088" y="1326675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DFEE8372-54E1-6A7D-5FD3-3586855FF3C0}"/>
                  </a:ext>
                </a:extLst>
              </p:cNvPr>
              <p:cNvSpPr txBox="1"/>
              <p:nvPr/>
            </p:nvSpPr>
            <p:spPr>
              <a:xfrm>
                <a:off x="727018" y="1145696"/>
                <a:ext cx="2088520" cy="760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2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DFEE8372-54E1-6A7D-5FD3-3586855FF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18" y="1145696"/>
                <a:ext cx="2088520" cy="7607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FB8F5478-2D35-4E58-6A54-016E7DBE9474}"/>
                  </a:ext>
                </a:extLst>
              </p:cNvPr>
              <p:cNvSpPr txBox="1"/>
              <p:nvPr/>
            </p:nvSpPr>
            <p:spPr>
              <a:xfrm>
                <a:off x="1307689" y="2025544"/>
                <a:ext cx="1507849" cy="6428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FB8F5478-2D35-4E58-6A54-016E7DBE9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689" y="2025544"/>
                <a:ext cx="1507849" cy="6428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73613AC1-2ECC-E14A-772F-65B03199F599}"/>
                  </a:ext>
                </a:extLst>
              </p:cNvPr>
              <p:cNvSpPr txBox="1"/>
              <p:nvPr/>
            </p:nvSpPr>
            <p:spPr>
              <a:xfrm>
                <a:off x="1771278" y="2787539"/>
                <a:ext cx="1507849" cy="6428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73613AC1-2ECC-E14A-772F-65B03199F5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278" y="2787539"/>
                <a:ext cx="1507849" cy="6428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5988C14-FA96-5230-6F81-BD71F199D4C0}"/>
                  </a:ext>
                </a:extLst>
              </p:cNvPr>
              <p:cNvSpPr txBox="1"/>
              <p:nvPr/>
            </p:nvSpPr>
            <p:spPr>
              <a:xfrm>
                <a:off x="1680310" y="3549534"/>
                <a:ext cx="1818831" cy="6428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5988C14-FA96-5230-6F81-BD71F199D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310" y="3549534"/>
                <a:ext cx="1818831" cy="6428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3D84DE62-9DC6-90AE-CF1A-78B921280F38}"/>
                  </a:ext>
                </a:extLst>
              </p:cNvPr>
              <p:cNvSpPr txBox="1"/>
              <p:nvPr/>
            </p:nvSpPr>
            <p:spPr>
              <a:xfrm>
                <a:off x="1680309" y="4311529"/>
                <a:ext cx="1172437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3D84DE62-9DC6-90AE-CF1A-78B921280F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309" y="4311529"/>
                <a:ext cx="1172437" cy="636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5F15F9DE-C850-1B99-E73F-E84DCB66EF40}"/>
              </a:ext>
            </a:extLst>
          </p:cNvPr>
          <p:cNvSpPr txBox="1"/>
          <p:nvPr/>
        </p:nvSpPr>
        <p:spPr>
          <a:xfrm>
            <a:off x="4086300" y="1326675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841CA626-75D2-C26F-FF3E-F43915D604BE}"/>
                  </a:ext>
                </a:extLst>
              </p:cNvPr>
              <p:cNvSpPr txBox="1"/>
              <p:nvPr/>
            </p:nvSpPr>
            <p:spPr>
              <a:xfrm>
                <a:off x="4639068" y="1147777"/>
                <a:ext cx="1674048" cy="640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=0,3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841CA626-75D2-C26F-FF3E-F43915D60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068" y="1147777"/>
                <a:ext cx="1674048" cy="6406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4491E4EE-4838-13CC-4BE1-F9D36CC4618B}"/>
                  </a:ext>
                </a:extLst>
              </p:cNvPr>
              <p:cNvSpPr txBox="1"/>
              <p:nvPr/>
            </p:nvSpPr>
            <p:spPr>
              <a:xfrm>
                <a:off x="5332011" y="2022193"/>
                <a:ext cx="1674048" cy="640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0,3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4491E4EE-4838-13CC-4BE1-F9D36CC46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011" y="2022193"/>
                <a:ext cx="1674048" cy="64068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F7F82A71-43AD-30BB-7D43-E6860BF2D093}"/>
                  </a:ext>
                </a:extLst>
              </p:cNvPr>
              <p:cNvSpPr txBox="1"/>
              <p:nvPr/>
            </p:nvSpPr>
            <p:spPr>
              <a:xfrm>
                <a:off x="5332011" y="2989349"/>
                <a:ext cx="2042739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=−3,75−0,3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F7F82A71-43AD-30BB-7D43-E6860BF2D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011" y="2989349"/>
                <a:ext cx="2042739" cy="338554"/>
              </a:xfrm>
              <a:prstGeom prst="rect">
                <a:avLst/>
              </a:prstGeom>
              <a:blipFill>
                <a:blip r:embed="rId11"/>
                <a:stretch>
                  <a:fillRect l="-1194" r="-2388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65FA1616-BEEE-46B2-A320-6CA856254DFD}"/>
                  </a:ext>
                </a:extLst>
              </p:cNvPr>
              <p:cNvSpPr txBox="1"/>
              <p:nvPr/>
            </p:nvSpPr>
            <p:spPr>
              <a:xfrm>
                <a:off x="5332011" y="3701691"/>
                <a:ext cx="1338636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=−4,05</m:t>
                      </m:r>
                    </m:oMath>
                  </m:oMathPara>
                </a14:m>
                <a:endParaRPr lang="en-US" sz="2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65FA1616-BEEE-46B2-A320-6CA856254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011" y="3701691"/>
                <a:ext cx="1338636" cy="338554"/>
              </a:xfrm>
              <a:prstGeom prst="rect">
                <a:avLst/>
              </a:prstGeom>
              <a:blipFill>
                <a:blip r:embed="rId12"/>
                <a:stretch>
                  <a:fillRect l="-2283" r="-4110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5C8800D7-B40C-2B76-9BAD-98BDF223D106}"/>
                  </a:ext>
                </a:extLst>
              </p:cNvPr>
              <p:cNvSpPr txBox="1"/>
              <p:nvPr/>
            </p:nvSpPr>
            <p:spPr>
              <a:xfrm>
                <a:off x="3568827" y="301339"/>
                <a:ext cx="217907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en-US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Tìm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𝑥</m:t>
                    </m:r>
                  </m:oMath>
                </a14:m>
                <a:r>
                  <a:rPr kumimoji="0" lang="en-US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, biết</a:t>
                </a:r>
                <a:endParaRPr lang="en-US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5C8800D7-B40C-2B76-9BAD-98BDF223D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827" y="301339"/>
                <a:ext cx="2179074" cy="584775"/>
              </a:xfrm>
              <a:prstGeom prst="rect">
                <a:avLst/>
              </a:prstGeom>
              <a:blipFill>
                <a:blip r:embed="rId13"/>
                <a:stretch>
                  <a:fillRect l="-6983" t="-15625" r="-3631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7F2C82B-F692-6E2A-FD51-94E36FA5B5E0}"/>
              </a:ext>
            </a:extLst>
          </p:cNvPr>
          <p:cNvCxnSpPr/>
          <p:nvPr/>
        </p:nvCxnSpPr>
        <p:spPr>
          <a:xfrm>
            <a:off x="3894364" y="1178359"/>
            <a:ext cx="0" cy="37691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A1EBD842-8494-0C70-DEC9-C206B2F3525D}"/>
              </a:ext>
            </a:extLst>
          </p:cNvPr>
          <p:cNvSpPr txBox="1"/>
          <p:nvPr/>
        </p:nvSpPr>
        <p:spPr>
          <a:xfrm>
            <a:off x="1164431" y="285749"/>
            <a:ext cx="1651107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Bài tập: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DFEE8372-54E1-6A7D-5FD3-3586855FF3C0}"/>
                  </a:ext>
                </a:extLst>
              </p:cNvPr>
              <p:cNvSpPr txBox="1"/>
              <p:nvPr/>
            </p:nvSpPr>
            <p:spPr>
              <a:xfrm>
                <a:off x="727018" y="1145696"/>
                <a:ext cx="3033972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   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DFEE8372-54E1-6A7D-5FD3-3586855FF3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18" y="1145696"/>
                <a:ext cx="303397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FB8F5478-2D35-4E58-6A54-016E7DBE9474}"/>
                  </a:ext>
                </a:extLst>
              </p:cNvPr>
              <p:cNvSpPr txBox="1"/>
              <p:nvPr/>
            </p:nvSpPr>
            <p:spPr>
              <a:xfrm>
                <a:off x="727018" y="2844605"/>
                <a:ext cx="2913875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=−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FB8F5478-2D35-4E58-6A54-016E7DBE9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18" y="2844605"/>
                <a:ext cx="2913875" cy="9351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73613AC1-2ECC-E14A-772F-65B03199F599}"/>
                  </a:ext>
                </a:extLst>
              </p:cNvPr>
              <p:cNvSpPr txBox="1"/>
              <p:nvPr/>
            </p:nvSpPr>
            <p:spPr>
              <a:xfrm>
                <a:off x="4393190" y="1123260"/>
                <a:ext cx="2817374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− 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73613AC1-2ECC-E14A-772F-65B03199F5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3190" y="1123260"/>
                <a:ext cx="2817374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5988C14-FA96-5230-6F81-BD71F199D4C0}"/>
                  </a:ext>
                </a:extLst>
              </p:cNvPr>
              <p:cNvSpPr txBox="1"/>
              <p:nvPr/>
            </p:nvSpPr>
            <p:spPr>
              <a:xfrm>
                <a:off x="4393190" y="2765989"/>
                <a:ext cx="2786917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− 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5988C14-FA96-5230-6F81-BD71F199D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3190" y="2765989"/>
                <a:ext cx="2786917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5C8800D7-B40C-2B76-9BAD-98BDF223D106}"/>
                  </a:ext>
                </a:extLst>
              </p:cNvPr>
              <p:cNvSpPr txBox="1"/>
              <p:nvPr/>
            </p:nvSpPr>
            <p:spPr>
              <a:xfrm>
                <a:off x="2814000" y="344172"/>
                <a:ext cx="217907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en-US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Tìm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𝑥</m:t>
                    </m:r>
                  </m:oMath>
                </a14:m>
                <a:r>
                  <a:rPr kumimoji="0" lang="en-US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rPr>
                  <a:t>, biết</a:t>
                </a:r>
                <a:endParaRPr lang="en-US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5C8800D7-B40C-2B76-9BAD-98BDF223D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000" y="344172"/>
                <a:ext cx="2179074" cy="584775"/>
              </a:xfrm>
              <a:prstGeom prst="rect">
                <a:avLst/>
              </a:prstGeom>
              <a:blipFill>
                <a:blip r:embed="rId8"/>
                <a:stretch>
                  <a:fillRect l="-7283" t="-15625" r="-3641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869954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F5FA50AC-8FB9-0935-0E61-4991F6DC8E7D}"/>
              </a:ext>
            </a:extLst>
          </p:cNvPr>
          <p:cNvSpPr txBox="1"/>
          <p:nvPr/>
        </p:nvSpPr>
        <p:spPr>
          <a:xfrm>
            <a:off x="425303" y="1553017"/>
            <a:ext cx="6787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1/ </a:t>
            </a:r>
            <a:r>
              <a:rPr lang="en-US" sz="3200" dirty="0" err="1"/>
              <a:t>Phương</a:t>
            </a:r>
            <a:r>
              <a:rPr lang="en-US" sz="3200" dirty="0"/>
              <a:t> </a:t>
            </a:r>
            <a:r>
              <a:rPr lang="en-US" sz="3200" dirty="0" err="1"/>
              <a:t>pháp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, </a:t>
            </a:r>
            <a:r>
              <a:rPr lang="en-US" sz="3200" dirty="0" err="1"/>
              <a:t>trừ</a:t>
            </a:r>
            <a:r>
              <a:rPr lang="en-US" sz="3200" dirty="0"/>
              <a:t> số </a:t>
            </a:r>
            <a:r>
              <a:rPr lang="en-US" sz="3200" dirty="0" err="1"/>
              <a:t>hữu</a:t>
            </a:r>
            <a:r>
              <a:rPr lang="en-US" sz="3200" dirty="0"/>
              <a:t> </a:t>
            </a:r>
            <a:r>
              <a:rPr lang="en-US" sz="3200" dirty="0" err="1"/>
              <a:t>tỉ</a:t>
            </a:r>
            <a:r>
              <a:rPr lang="en-US" sz="3200" dirty="0"/>
              <a:t>.</a:t>
            </a:r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5F15F9DE-C850-1B99-E73F-E84DCB66EF40}"/>
              </a:ext>
            </a:extLst>
          </p:cNvPr>
          <p:cNvSpPr txBox="1"/>
          <p:nvPr/>
        </p:nvSpPr>
        <p:spPr>
          <a:xfrm>
            <a:off x="425303" y="2113784"/>
            <a:ext cx="5786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3/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chất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số </a:t>
            </a:r>
            <a:r>
              <a:rPr lang="en-US" sz="3200" dirty="0" err="1"/>
              <a:t>hữu</a:t>
            </a:r>
            <a:r>
              <a:rPr lang="en-US" sz="3200" dirty="0"/>
              <a:t> </a:t>
            </a:r>
            <a:r>
              <a:rPr lang="en-US" sz="3200" dirty="0" err="1"/>
              <a:t>tỉ</a:t>
            </a:r>
            <a:r>
              <a:rPr lang="en-US" sz="3200" dirty="0"/>
              <a:t>. </a:t>
            </a:r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5C8800D7-B40C-2B76-9BAD-98BDF223D106}"/>
              </a:ext>
            </a:extLst>
          </p:cNvPr>
          <p:cNvSpPr txBox="1"/>
          <p:nvPr/>
        </p:nvSpPr>
        <p:spPr>
          <a:xfrm>
            <a:off x="1404260" y="301339"/>
            <a:ext cx="4498519" cy="58477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HƯỚNG DẪN VỀ NHÀ</a:t>
            </a:r>
            <a:endParaRPr lang="en-US" dirty="0"/>
          </a:p>
        </p:txBody>
      </p:sp>
      <p:sp>
        <p:nvSpPr>
          <p:cNvPr id="2" name="Hộp Văn bản 29">
            <a:extLst>
              <a:ext uri="{FF2B5EF4-FFF2-40B4-BE49-F238E27FC236}">
                <a16:creationId xmlns:a16="http://schemas.microsoft.com/office/drawing/2014/main" id="{E67FAB71-3082-CC4D-7FCD-A26CE45A83DC}"/>
              </a:ext>
            </a:extLst>
          </p:cNvPr>
          <p:cNvSpPr txBox="1"/>
          <p:nvPr/>
        </p:nvSpPr>
        <p:spPr>
          <a:xfrm>
            <a:off x="425303" y="2713321"/>
            <a:ext cx="5311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2/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tập 1; 4ab (SGK)</a:t>
            </a:r>
          </a:p>
        </p:txBody>
      </p:sp>
    </p:spTree>
    <p:extLst>
      <p:ext uri="{BB962C8B-B14F-4D97-AF65-F5344CB8AC3E}">
        <p14:creationId xmlns:p14="http://schemas.microsoft.com/office/powerpoint/2010/main" val="1973997271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FA102A60-CE56-C9D6-2B46-ED96A3161697}"/>
                  </a:ext>
                </a:extLst>
              </p:cNvPr>
              <p:cNvSpPr txBox="1"/>
              <p:nvPr/>
            </p:nvSpPr>
            <p:spPr>
              <a:xfrm>
                <a:off x="64294" y="908933"/>
                <a:ext cx="9079706" cy="13749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Hầm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có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chiều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dài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0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6,28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km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và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bằng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157</m:t>
                        </m:r>
                      </m:num>
                      <m:den>
                        <m:r>
                          <a:rPr lang="en-US" sz="2400" i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panose="02040503050406030204" pitchFamily="18" charset="0"/>
                          </a:rPr>
                          <m:t>500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 độ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dài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đèo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endParaRPr lang="en-US" sz="2400" dirty="0"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FA102A60-CE56-C9D6-2B46-ED96A3161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4" y="908933"/>
                <a:ext cx="9079706" cy="1374928"/>
              </a:xfrm>
              <a:prstGeom prst="rect">
                <a:avLst/>
              </a:prstGeom>
              <a:blipFill>
                <a:blip r:embed="rId3"/>
                <a:stretch>
                  <a:fillRect l="-1075" r="-470" b="-10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ũi tên: Phải 2">
            <a:extLst>
              <a:ext uri="{FF2B5EF4-FFF2-40B4-BE49-F238E27FC236}">
                <a16:creationId xmlns:a16="http://schemas.microsoft.com/office/drawing/2014/main" id="{FD3055CE-8B14-409D-44E4-5CBD1C2DBF9E}"/>
              </a:ext>
            </a:extLst>
          </p:cNvPr>
          <p:cNvSpPr/>
          <p:nvPr/>
        </p:nvSpPr>
        <p:spPr>
          <a:xfrm>
            <a:off x="357188" y="2939653"/>
            <a:ext cx="1185863" cy="592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C358DE1F-8329-8F77-3219-01F6BFD0869E}"/>
                  </a:ext>
                </a:extLst>
              </p:cNvPr>
              <p:cNvSpPr txBox="1"/>
              <p:nvPr/>
            </p:nvSpPr>
            <p:spPr>
              <a:xfrm>
                <a:off x="1927027" y="2910361"/>
                <a:ext cx="4625578" cy="6222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Độ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dài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đèo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Hải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Vân</a:t>
                </a:r>
                <a:r>
                  <a:rPr lang="en-US" sz="24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6,28 :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157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500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C358DE1F-8329-8F77-3219-01F6BFD08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027" y="2910361"/>
                <a:ext cx="4625578" cy="622222"/>
              </a:xfrm>
              <a:prstGeom prst="rect">
                <a:avLst/>
              </a:prstGeom>
              <a:blipFill>
                <a:blip r:embed="rId4"/>
                <a:stretch>
                  <a:fillRect l="-1976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19"/>
          <p:cNvSpPr/>
          <p:nvPr/>
        </p:nvSpPr>
        <p:spPr>
          <a:xfrm>
            <a:off x="5659688" y="2561584"/>
            <a:ext cx="198765" cy="18978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" name="Google Shape;926;p19"/>
          <p:cNvSpPr/>
          <p:nvPr/>
        </p:nvSpPr>
        <p:spPr>
          <a:xfrm rot="2925883">
            <a:off x="6612543" y="1861803"/>
            <a:ext cx="148820" cy="14209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F2F9502B-E50F-BFF7-864E-1DCE02430518}"/>
              </a:ext>
            </a:extLst>
          </p:cNvPr>
          <p:cNvSpPr txBox="1"/>
          <p:nvPr/>
        </p:nvSpPr>
        <p:spPr>
          <a:xfrm>
            <a:off x="801966" y="1572662"/>
            <a:ext cx="6896290" cy="3013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2: CỘNG, TRỪ, NHÂN, CHIA SỐ HỮU TỈ</a:t>
            </a:r>
          </a:p>
          <a:p>
            <a:pPr algn="ctr">
              <a:lnSpc>
                <a:spcPct val="150000"/>
              </a:lnSpc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2">
            <a:extLst>
              <a:ext uri="{FF2B5EF4-FFF2-40B4-BE49-F238E27FC236}">
                <a16:creationId xmlns:a16="http://schemas.microsoft.com/office/drawing/2014/main" id="{E59E93E3-F73B-D6A9-EB6F-58C060DFC5B7}"/>
              </a:ext>
            </a:extLst>
          </p:cNvPr>
          <p:cNvSpPr txBox="1"/>
          <p:nvPr/>
        </p:nvSpPr>
        <p:spPr>
          <a:xfrm>
            <a:off x="447324" y="310453"/>
            <a:ext cx="7868351" cy="8209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DUNG BÀI HỌC</a:t>
            </a:r>
          </a:p>
        </p:txBody>
      </p:sp>
      <p:sp>
        <p:nvSpPr>
          <p:cNvPr id="4" name="Hình tự do: Hình 3">
            <a:extLst>
              <a:ext uri="{FF2B5EF4-FFF2-40B4-BE49-F238E27FC236}">
                <a16:creationId xmlns:a16="http://schemas.microsoft.com/office/drawing/2014/main" id="{2118F870-8107-4690-F745-DDF9A582681E}"/>
              </a:ext>
            </a:extLst>
          </p:cNvPr>
          <p:cNvSpPr/>
          <p:nvPr/>
        </p:nvSpPr>
        <p:spPr>
          <a:xfrm>
            <a:off x="590949" y="1532382"/>
            <a:ext cx="7790696" cy="812800"/>
          </a:xfrm>
          <a:custGeom>
            <a:avLst/>
            <a:gdLst>
              <a:gd name="connsiteX0" fmla="*/ 0 w 7790696"/>
              <a:gd name="connsiteY0" fmla="*/ 135469 h 812800"/>
              <a:gd name="connsiteX1" fmla="*/ 135469 w 7790696"/>
              <a:gd name="connsiteY1" fmla="*/ 0 h 812800"/>
              <a:gd name="connsiteX2" fmla="*/ 7655227 w 7790696"/>
              <a:gd name="connsiteY2" fmla="*/ 0 h 812800"/>
              <a:gd name="connsiteX3" fmla="*/ 7790696 w 7790696"/>
              <a:gd name="connsiteY3" fmla="*/ 135469 h 812800"/>
              <a:gd name="connsiteX4" fmla="*/ 7790696 w 7790696"/>
              <a:gd name="connsiteY4" fmla="*/ 677331 h 812800"/>
              <a:gd name="connsiteX5" fmla="*/ 7655227 w 7790696"/>
              <a:gd name="connsiteY5" fmla="*/ 812800 h 812800"/>
              <a:gd name="connsiteX6" fmla="*/ 135469 w 7790696"/>
              <a:gd name="connsiteY6" fmla="*/ 812800 h 812800"/>
              <a:gd name="connsiteX7" fmla="*/ 0 w 7790696"/>
              <a:gd name="connsiteY7" fmla="*/ 677331 h 812800"/>
              <a:gd name="connsiteX8" fmla="*/ 0 w 7790696"/>
              <a:gd name="connsiteY8" fmla="*/ 135469 h 81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90696" h="812800">
                <a:moveTo>
                  <a:pt x="0" y="135469"/>
                </a:moveTo>
                <a:cubicBezTo>
                  <a:pt x="0" y="60652"/>
                  <a:pt x="60652" y="0"/>
                  <a:pt x="135469" y="0"/>
                </a:cubicBezTo>
                <a:lnTo>
                  <a:pt x="7655227" y="0"/>
                </a:lnTo>
                <a:cubicBezTo>
                  <a:pt x="7730044" y="0"/>
                  <a:pt x="7790696" y="60652"/>
                  <a:pt x="7790696" y="135469"/>
                </a:cubicBezTo>
                <a:lnTo>
                  <a:pt x="7790696" y="677331"/>
                </a:lnTo>
                <a:cubicBezTo>
                  <a:pt x="7790696" y="752148"/>
                  <a:pt x="7730044" y="812800"/>
                  <a:pt x="7655227" y="812800"/>
                </a:cubicBezTo>
                <a:lnTo>
                  <a:pt x="135469" y="812800"/>
                </a:lnTo>
                <a:cubicBezTo>
                  <a:pt x="60652" y="812800"/>
                  <a:pt x="0" y="752148"/>
                  <a:pt x="0" y="677331"/>
                </a:cubicBezTo>
                <a:lnTo>
                  <a:pt x="0" y="13546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4838" tIns="110798" rIns="110798" bIns="110798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dirty="0"/>
              <a:t>I</a:t>
            </a:r>
            <a:r>
              <a:rPr lang="en-US" sz="2800" kern="1200" dirty="0"/>
              <a:t>. </a:t>
            </a:r>
            <a:r>
              <a:rPr lang="en-US" sz="2800" kern="1200" dirty="0" err="1"/>
              <a:t>Cộng</a:t>
            </a:r>
            <a:r>
              <a:rPr lang="en-US" sz="2800" kern="1200" dirty="0"/>
              <a:t>, </a:t>
            </a:r>
            <a:r>
              <a:rPr lang="en-US" sz="2800" kern="1200" dirty="0" err="1"/>
              <a:t>trừ</a:t>
            </a:r>
            <a:r>
              <a:rPr lang="en-US" sz="2800" kern="1200" dirty="0"/>
              <a:t> </a:t>
            </a:r>
            <a:r>
              <a:rPr lang="en-US" sz="2800" kern="1200" dirty="0" err="1"/>
              <a:t>hai</a:t>
            </a:r>
            <a:r>
              <a:rPr lang="en-US" sz="2800" kern="1200" dirty="0"/>
              <a:t> số </a:t>
            </a:r>
            <a:r>
              <a:rPr lang="en-US" sz="2800" kern="1200" dirty="0" err="1"/>
              <a:t>hữu</a:t>
            </a:r>
            <a:r>
              <a:rPr lang="en-US" sz="2800" kern="1200" dirty="0"/>
              <a:t> </a:t>
            </a:r>
            <a:r>
              <a:rPr lang="en-US" sz="2800" kern="1200" dirty="0" err="1"/>
              <a:t>tỉ</a:t>
            </a:r>
            <a:r>
              <a:rPr lang="en-US" sz="2800" kern="1200" dirty="0"/>
              <a:t>. </a:t>
            </a:r>
            <a:r>
              <a:rPr lang="en-US" sz="2800" kern="1200" dirty="0" err="1"/>
              <a:t>Quy</a:t>
            </a:r>
            <a:r>
              <a:rPr lang="en-US" sz="2800" kern="1200" dirty="0"/>
              <a:t> </a:t>
            </a:r>
            <a:r>
              <a:rPr lang="en-US" sz="2800" kern="1200" dirty="0" err="1"/>
              <a:t>tắc</a:t>
            </a:r>
            <a:r>
              <a:rPr lang="en-US" sz="2800" kern="1200" dirty="0"/>
              <a:t> </a:t>
            </a:r>
            <a:r>
              <a:rPr lang="en-US" sz="2800" kern="1200" dirty="0" err="1"/>
              <a:t>chuyển</a:t>
            </a:r>
            <a:r>
              <a:rPr lang="en-US" sz="2800" kern="1200" dirty="0"/>
              <a:t> </a:t>
            </a:r>
            <a:r>
              <a:rPr lang="en-US" sz="2800" kern="1200" dirty="0" err="1"/>
              <a:t>vế</a:t>
            </a:r>
            <a:endParaRPr lang="en-US" sz="2800" kern="1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9421CF5A-2AEF-2167-9105-197D48B92BDF}"/>
              </a:ext>
            </a:extLst>
          </p:cNvPr>
          <p:cNvSpPr txBox="1"/>
          <p:nvPr/>
        </p:nvSpPr>
        <p:spPr>
          <a:xfrm>
            <a:off x="85725" y="235744"/>
            <a:ext cx="8586327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I. CỘNG, TRỪ SỐ HỮU TỈ. QUY TẮC CHUYỂN VẾ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8E368A84-0B10-E54C-1252-91A61D71895C}"/>
              </a:ext>
            </a:extLst>
          </p:cNvPr>
          <p:cNvSpPr txBox="1"/>
          <p:nvPr/>
        </p:nvSpPr>
        <p:spPr>
          <a:xfrm>
            <a:off x="85725" y="828734"/>
            <a:ext cx="5489165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dirty="0" err="1"/>
              <a:t>Quy</a:t>
            </a:r>
            <a:r>
              <a:rPr lang="en-US" sz="2800" dirty="0"/>
              <a:t> </a:t>
            </a:r>
            <a:r>
              <a:rPr lang="en-US" sz="2800" dirty="0" err="1"/>
              <a:t>tắc</a:t>
            </a:r>
            <a:r>
              <a:rPr lang="en-US" sz="2800" dirty="0"/>
              <a:t> </a:t>
            </a:r>
            <a:r>
              <a:rPr lang="en-US" sz="2800" dirty="0" err="1"/>
              <a:t>cộng</a:t>
            </a:r>
            <a:r>
              <a:rPr lang="en-US" sz="2800" dirty="0"/>
              <a:t>,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tỉ</a:t>
            </a:r>
            <a:endParaRPr lang="en-US" sz="2800" dirty="0"/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BB08576A-16F6-08CC-DC0B-095683FA7C3C}"/>
              </a:ext>
            </a:extLst>
          </p:cNvPr>
          <p:cNvSpPr/>
          <p:nvPr/>
        </p:nvSpPr>
        <p:spPr>
          <a:xfrm>
            <a:off x="142875" y="1569359"/>
            <a:ext cx="1016000" cy="660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HĐ1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79725D6-B675-3DC2-0844-76E99604FB4C}"/>
              </a:ext>
            </a:extLst>
          </p:cNvPr>
          <p:cNvSpPr txBox="1"/>
          <p:nvPr/>
        </p:nvSpPr>
        <p:spPr>
          <a:xfrm>
            <a:off x="1314450" y="1668726"/>
            <a:ext cx="3686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Thực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phép</a:t>
            </a:r>
            <a:r>
              <a:rPr lang="en-US" sz="2400" dirty="0"/>
              <a:t> </a:t>
            </a:r>
            <a:r>
              <a:rPr lang="en-US" sz="2400" dirty="0" err="1"/>
              <a:t>tính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2D05F1DE-4C00-8846-E6DC-E76EDDEEA45C}"/>
                  </a:ext>
                </a:extLst>
              </p:cNvPr>
              <p:cNvSpPr txBox="1"/>
              <p:nvPr/>
            </p:nvSpPr>
            <p:spPr>
              <a:xfrm>
                <a:off x="660811" y="2651185"/>
                <a:ext cx="1020086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2D05F1DE-4C00-8846-E6DC-E76EDDEEA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11" y="2651185"/>
                <a:ext cx="1020086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69FA7DF6-41FE-1E3D-1AAE-2A36812F3FF9}"/>
                  </a:ext>
                </a:extLst>
              </p:cNvPr>
              <p:cNvSpPr txBox="1"/>
              <p:nvPr/>
            </p:nvSpPr>
            <p:spPr>
              <a:xfrm>
                <a:off x="2139866" y="2650317"/>
                <a:ext cx="1359924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−14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69FA7DF6-41FE-1E3D-1AAE-2A36812F3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9866" y="2650317"/>
                <a:ext cx="1359924" cy="7013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03B1717C-7DFD-EB2B-2DEE-759FD476910C}"/>
                  </a:ext>
                </a:extLst>
              </p:cNvPr>
              <p:cNvSpPr txBox="1"/>
              <p:nvPr/>
            </p:nvSpPr>
            <p:spPr>
              <a:xfrm>
                <a:off x="1753287" y="2828444"/>
                <a:ext cx="31418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03B1717C-7DFD-EB2B-2DEE-759FD47691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287" y="2828444"/>
                <a:ext cx="314189" cy="369332"/>
              </a:xfrm>
              <a:prstGeom prst="rect">
                <a:avLst/>
              </a:prstGeom>
              <a:blipFill>
                <a:blip r:embed="rId5"/>
                <a:stretch>
                  <a:fillRect l="-7843" r="-7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0C13B5CD-6843-EA9D-816F-86F134E6B990}"/>
                  </a:ext>
                </a:extLst>
              </p:cNvPr>
              <p:cNvSpPr txBox="1"/>
              <p:nvPr/>
            </p:nvSpPr>
            <p:spPr>
              <a:xfrm>
                <a:off x="3552797" y="2829344"/>
                <a:ext cx="30005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0C13B5CD-6843-EA9D-816F-86F134E6B9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797" y="2829344"/>
                <a:ext cx="300058" cy="369332"/>
              </a:xfrm>
              <a:prstGeom prst="rect">
                <a:avLst/>
              </a:prstGeom>
              <a:blipFill>
                <a:blip r:embed="rId6"/>
                <a:stretch>
                  <a:fillRect l="-10204" r="-10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D0DD3FB1-A590-0F28-159C-DE83D48F5050}"/>
                  </a:ext>
                </a:extLst>
              </p:cNvPr>
              <p:cNvSpPr txBox="1"/>
              <p:nvPr/>
            </p:nvSpPr>
            <p:spPr>
              <a:xfrm>
                <a:off x="3905862" y="2650317"/>
                <a:ext cx="424796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D0DD3FB1-A590-0F28-159C-DE83D48F50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862" y="2650317"/>
                <a:ext cx="424796" cy="6938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E3DF5C64-32DF-7FCB-4E54-DC09E20875F9}"/>
                  </a:ext>
                </a:extLst>
              </p:cNvPr>
              <p:cNvSpPr txBox="1"/>
              <p:nvPr/>
            </p:nvSpPr>
            <p:spPr>
              <a:xfrm>
                <a:off x="660811" y="4130100"/>
                <a:ext cx="19354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0,123−0,234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E3DF5C64-32DF-7FCB-4E54-DC09E20875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11" y="4130100"/>
                <a:ext cx="1935402" cy="369332"/>
              </a:xfrm>
              <a:prstGeom prst="rect">
                <a:avLst/>
              </a:prstGeom>
              <a:blipFill>
                <a:blip r:embed="rId8"/>
                <a:stretch>
                  <a:fillRect l="-2830" r="-3145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4A8D5EB6-BFFC-D25E-BFFC-957387E0ABBD}"/>
                  </a:ext>
                </a:extLst>
              </p:cNvPr>
              <p:cNvSpPr txBox="1"/>
              <p:nvPr/>
            </p:nvSpPr>
            <p:spPr>
              <a:xfrm>
                <a:off x="2596213" y="4130100"/>
                <a:ext cx="273478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0,234−0,123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4A8D5EB6-BFFC-D25E-BFFC-957387E0AB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213" y="4130100"/>
                <a:ext cx="2734787" cy="369332"/>
              </a:xfrm>
              <a:prstGeom prst="rect">
                <a:avLst/>
              </a:prstGeom>
              <a:blipFill>
                <a:blip r:embed="rId9"/>
                <a:stretch>
                  <a:fillRect l="-445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663EDD66-B19A-2210-F033-C51B87B07E94}"/>
                  </a:ext>
                </a:extLst>
              </p:cNvPr>
              <p:cNvSpPr txBox="1"/>
              <p:nvPr/>
            </p:nvSpPr>
            <p:spPr>
              <a:xfrm>
                <a:off x="5331000" y="4130100"/>
                <a:ext cx="137108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=−0,111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663EDD66-B19A-2210-F033-C51B87B07E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000" y="4130100"/>
                <a:ext cx="1371081" cy="369332"/>
              </a:xfrm>
              <a:prstGeom prst="rect">
                <a:avLst/>
              </a:prstGeom>
              <a:blipFill>
                <a:blip r:embed="rId10"/>
                <a:stretch>
                  <a:fillRect l="-1339" r="-4911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2835C0D8-398B-8578-AD4F-24F851EB4571}"/>
              </a:ext>
            </a:extLst>
          </p:cNvPr>
          <p:cNvSpPr txBox="1"/>
          <p:nvPr/>
        </p:nvSpPr>
        <p:spPr>
          <a:xfrm>
            <a:off x="85725" y="2766406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p:sp>
        <p:nvSpPr>
          <p:cNvPr id="25" name="Hộp Văn bản 24">
            <a:extLst>
              <a:ext uri="{FF2B5EF4-FFF2-40B4-BE49-F238E27FC236}">
                <a16:creationId xmlns:a16="http://schemas.microsoft.com/office/drawing/2014/main" id="{198AACEF-AE43-86D5-1EE1-553AAD5BA869}"/>
              </a:ext>
            </a:extLst>
          </p:cNvPr>
          <p:cNvSpPr txBox="1"/>
          <p:nvPr/>
        </p:nvSpPr>
        <p:spPr>
          <a:xfrm>
            <a:off x="85725" y="4037767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 animBg="1"/>
      <p:bldP spid="10" grpId="0"/>
      <p:bldP spid="11" grpId="0"/>
      <p:bldP spid="17" grpId="0"/>
      <p:bldP spid="12" grpId="0"/>
      <p:bldP spid="19" grpId="0"/>
      <p:bldP spid="20" grpId="0"/>
      <p:bldP spid="13" grpId="0"/>
      <p:bldP spid="22" grpId="0"/>
      <p:bldP spid="23" grpId="0"/>
      <p:bldP spid="15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ình chữ nhật: Góc Tròn 9">
            <a:extLst>
              <a:ext uri="{FF2B5EF4-FFF2-40B4-BE49-F238E27FC236}">
                <a16:creationId xmlns:a16="http://schemas.microsoft.com/office/drawing/2014/main" id="{F89DE5AC-FA50-6511-9D4A-0D15087D7103}"/>
              </a:ext>
            </a:extLst>
          </p:cNvPr>
          <p:cNvSpPr/>
          <p:nvPr/>
        </p:nvSpPr>
        <p:spPr>
          <a:xfrm>
            <a:off x="285750" y="1307306"/>
            <a:ext cx="8608219" cy="370760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đều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nên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áp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Khi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0 ở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tắc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12" name="Hình Bầu dục 11">
            <a:extLst>
              <a:ext uri="{FF2B5EF4-FFF2-40B4-BE49-F238E27FC236}">
                <a16:creationId xmlns:a16="http://schemas.microsoft.com/office/drawing/2014/main" id="{91F722CB-FCE8-9AE3-D7B8-2D8CAF167676}"/>
              </a:ext>
            </a:extLst>
          </p:cNvPr>
          <p:cNvSpPr/>
          <p:nvPr/>
        </p:nvSpPr>
        <p:spPr>
          <a:xfrm>
            <a:off x="2736056" y="185738"/>
            <a:ext cx="3086100" cy="96440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000000"/>
                </a:solidFill>
              </a:rPr>
              <a:t>Nhận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xét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B843F8D-E96E-007C-C3B7-780ABA454BE4}"/>
              </a:ext>
            </a:extLst>
          </p:cNvPr>
          <p:cNvSpPr txBox="1"/>
          <p:nvPr/>
        </p:nvSpPr>
        <p:spPr>
          <a:xfrm>
            <a:off x="2174113" y="43571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Tính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02B99DB5-F459-1C37-F061-297CEDBC5DC3}"/>
                  </a:ext>
                </a:extLst>
              </p:cNvPr>
              <p:cNvSpPr txBox="1"/>
              <p:nvPr/>
            </p:nvSpPr>
            <p:spPr>
              <a:xfrm>
                <a:off x="779825" y="1334393"/>
                <a:ext cx="517821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0,25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02B99DB5-F459-1C37-F061-297CEDBC5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25" y="1334393"/>
                <a:ext cx="5178212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6083ED48-C821-6053-CE06-B6141B0347AE}"/>
              </a:ext>
            </a:extLst>
          </p:cNvPr>
          <p:cNvSpPr txBox="1"/>
          <p:nvPr/>
        </p:nvSpPr>
        <p:spPr>
          <a:xfrm>
            <a:off x="156739" y="1518481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2DB3903C-87F2-BAA9-963B-16B6449DD8C9}"/>
                  </a:ext>
                </a:extLst>
              </p:cNvPr>
              <p:cNvSpPr txBox="1"/>
              <p:nvPr/>
            </p:nvSpPr>
            <p:spPr>
              <a:xfrm>
                <a:off x="779825" y="2979265"/>
                <a:ext cx="5254131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−1,2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=−0,15+1,2=1,05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2DB3903C-87F2-BAA9-963B-16B6449DD8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25" y="2979265"/>
                <a:ext cx="5254131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44A02280-6643-D7F8-E45F-F13D8C8F6344}"/>
              </a:ext>
            </a:extLst>
          </p:cNvPr>
          <p:cNvSpPr txBox="1"/>
          <p:nvPr/>
        </p:nvSpPr>
        <p:spPr>
          <a:xfrm>
            <a:off x="156739" y="3163353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p:sp>
        <p:nvSpPr>
          <p:cNvPr id="2" name="Hình Bầu dục 1">
            <a:extLst>
              <a:ext uri="{FF2B5EF4-FFF2-40B4-BE49-F238E27FC236}">
                <a16:creationId xmlns:a16="http://schemas.microsoft.com/office/drawing/2014/main" id="{19429E17-6C60-273D-AD38-B0CCB212BC33}"/>
              </a:ext>
            </a:extLst>
          </p:cNvPr>
          <p:cNvSpPr/>
          <p:nvPr/>
        </p:nvSpPr>
        <p:spPr>
          <a:xfrm>
            <a:off x="302342" y="222125"/>
            <a:ext cx="1799303" cy="8888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ysClr val="windowText" lastClr="000000"/>
                </a:solidFill>
              </a:rPr>
              <a:t>Ví</a:t>
            </a:r>
            <a:r>
              <a:rPr lang="en-US" sz="2400" b="1" dirty="0">
                <a:solidFill>
                  <a:sysClr val="windowText" lastClr="000000"/>
                </a:solidFill>
              </a:rPr>
              <a:t> </a:t>
            </a:r>
            <a:r>
              <a:rPr lang="en-US" sz="2400" b="1" dirty="0" err="1">
                <a:solidFill>
                  <a:sysClr val="windowText" lastClr="000000"/>
                </a:solidFill>
              </a:rPr>
              <a:t>dụ</a:t>
            </a:r>
            <a:r>
              <a:rPr lang="en-US" sz="2400" b="1" dirty="0">
                <a:solidFill>
                  <a:sysClr val="windowText" lastClr="000000"/>
                </a:solidFill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87680244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04FFDCF-C1A8-618A-3347-4AD2F057496D}"/>
              </a:ext>
            </a:extLst>
          </p:cNvPr>
          <p:cNvSpPr txBox="1"/>
          <p:nvPr/>
        </p:nvSpPr>
        <p:spPr>
          <a:xfrm>
            <a:off x="1314451" y="215079"/>
            <a:ext cx="2324675" cy="73975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/>
              <a:t>Luyện</a:t>
            </a:r>
            <a:r>
              <a:rPr lang="en-US" sz="3200" dirty="0"/>
              <a:t> </a:t>
            </a:r>
            <a:r>
              <a:rPr lang="en-US" sz="3200" dirty="0" err="1"/>
              <a:t>tập</a:t>
            </a:r>
            <a:r>
              <a:rPr lang="en-US" sz="3200" dirty="0"/>
              <a:t>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9D545B29-BE13-AE06-3E52-313768CC0DA2}"/>
                  </a:ext>
                </a:extLst>
              </p:cNvPr>
              <p:cNvSpPr txBox="1"/>
              <p:nvPr/>
            </p:nvSpPr>
            <p:spPr>
              <a:xfrm>
                <a:off x="700087" y="1625202"/>
                <a:ext cx="1507977" cy="700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−3,9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9D545B29-BE13-AE06-3E52-313768CC0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87" y="1625202"/>
                <a:ext cx="1507977" cy="7000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72DCDFBB-5C4F-C67B-3031-B08D37762DC8}"/>
                  </a:ext>
                </a:extLst>
              </p:cNvPr>
              <p:cNvSpPr txBox="1"/>
              <p:nvPr/>
            </p:nvSpPr>
            <p:spPr>
              <a:xfrm>
                <a:off x="2208064" y="1625201"/>
                <a:ext cx="5139740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+3,9=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40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273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323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72DCDFBB-5C4F-C67B-3031-B08D37762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8064" y="1625201"/>
                <a:ext cx="5139740" cy="701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C44A3236-9BED-12C3-C0EC-4ED9A8874486}"/>
              </a:ext>
            </a:extLst>
          </p:cNvPr>
          <p:cNvSpPr txBox="1"/>
          <p:nvPr/>
        </p:nvSpPr>
        <p:spPr>
          <a:xfrm>
            <a:off x="83019" y="174440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a)</a:t>
            </a: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5B7A328C-DB66-CB17-7578-048EDC1BFE95}"/>
              </a:ext>
            </a:extLst>
          </p:cNvPr>
          <p:cNvSpPr txBox="1"/>
          <p:nvPr/>
        </p:nvSpPr>
        <p:spPr>
          <a:xfrm>
            <a:off x="83019" y="309695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4566D900-F565-29E5-48DA-A12DAF4AF16D}"/>
                  </a:ext>
                </a:extLst>
              </p:cNvPr>
              <p:cNvSpPr txBox="1"/>
              <p:nvPr/>
            </p:nvSpPr>
            <p:spPr>
              <a:xfrm>
                <a:off x="696837" y="2977750"/>
                <a:ext cx="1900136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(−3,25)+4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4566D900-F565-29E5-48DA-A12DAF4AF1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37" y="2977750"/>
                <a:ext cx="1900136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5486989E-E6CE-0E95-0788-1A4C98781F44}"/>
                  </a:ext>
                </a:extLst>
              </p:cNvPr>
              <p:cNvSpPr txBox="1"/>
              <p:nvPr/>
            </p:nvSpPr>
            <p:spPr>
              <a:xfrm>
                <a:off x="2596973" y="2996915"/>
                <a:ext cx="2978316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5486989E-E6CE-0E95-0788-1A4C98781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973" y="2996915"/>
                <a:ext cx="2978316" cy="6914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7009455D-334E-0D23-3220-AACE675B9BAA}"/>
              </a:ext>
            </a:extLst>
          </p:cNvPr>
          <p:cNvSpPr txBox="1"/>
          <p:nvPr/>
        </p:nvSpPr>
        <p:spPr>
          <a:xfrm>
            <a:off x="3756608" y="370058"/>
            <a:ext cx="10213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Tính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3" grpId="0"/>
      <p:bldP spid="8" grpId="0"/>
      <p:bldP spid="15" grpId="0"/>
      <p:bldP spid="16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Hộp Văn bản 32">
            <a:extLst>
              <a:ext uri="{FF2B5EF4-FFF2-40B4-BE49-F238E27FC236}">
                <a16:creationId xmlns:a16="http://schemas.microsoft.com/office/drawing/2014/main" id="{FFE2B8D9-1234-449D-64FB-D9727EAEA718}"/>
              </a:ext>
            </a:extLst>
          </p:cNvPr>
          <p:cNvSpPr txBox="1"/>
          <p:nvPr/>
        </p:nvSpPr>
        <p:spPr>
          <a:xfrm>
            <a:off x="71439" y="242946"/>
            <a:ext cx="669807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cộng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tỉ</a:t>
            </a:r>
            <a:endParaRPr lang="en-US" sz="2800" dirty="0"/>
          </a:p>
        </p:txBody>
      </p:sp>
      <p:graphicFrame>
        <p:nvGraphicFramePr>
          <p:cNvPr id="4" name="Bảng 4">
            <a:extLst>
              <a:ext uri="{FF2B5EF4-FFF2-40B4-BE49-F238E27FC236}">
                <a16:creationId xmlns:a16="http://schemas.microsoft.com/office/drawing/2014/main" id="{74AAF8F8-DF9E-758C-DA2B-FE112DED4D77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335875992"/>
              </p:ext>
            </p:extLst>
          </p:nvPr>
        </p:nvGraphicFramePr>
        <p:xfrm>
          <a:off x="989409" y="1547052"/>
          <a:ext cx="7279482" cy="2916875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639741">
                  <a:extLst>
                    <a:ext uri="{9D8B030D-6E8A-4147-A177-3AD203B41FA5}">
                      <a16:colId xmlns:a16="http://schemas.microsoft.com/office/drawing/2014/main" val="4293901257"/>
                    </a:ext>
                  </a:extLst>
                </a:gridCol>
                <a:gridCol w="3639741">
                  <a:extLst>
                    <a:ext uri="{9D8B030D-6E8A-4147-A177-3AD203B41FA5}">
                      <a16:colId xmlns:a16="http://schemas.microsoft.com/office/drawing/2014/main" val="11870459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err="1"/>
                        <a:t>Tính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chất</a:t>
                      </a:r>
                      <a:r>
                        <a:rPr lang="en-US" sz="2400" b="1" dirty="0"/>
                        <a:t> </a:t>
                      </a:r>
                      <a:endParaRPr lang="en-US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err="1"/>
                        <a:t>Kí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hiệu</a:t>
                      </a:r>
                      <a:endParaRPr lang="en-US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812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078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290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925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193100"/>
                  </a:ext>
                </a:extLst>
              </a:tr>
            </a:tbl>
          </a:graphicData>
        </a:graphic>
      </p:graphicFrame>
      <p:sp>
        <p:nvSpPr>
          <p:cNvPr id="5" name="Rounded Rectangle 9">
            <a:extLst>
              <a:ext uri="{FF2B5EF4-FFF2-40B4-BE49-F238E27FC236}">
                <a16:creationId xmlns:a16="http://schemas.microsoft.com/office/drawing/2014/main" id="{F80C4EA1-41D9-6DFF-6862-3E2630AA0F9D}"/>
              </a:ext>
            </a:extLst>
          </p:cNvPr>
          <p:cNvSpPr/>
          <p:nvPr/>
        </p:nvSpPr>
        <p:spPr>
          <a:xfrm>
            <a:off x="71438" y="826409"/>
            <a:ext cx="1016000" cy="660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HĐ2</a:t>
            </a: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0F1F784B-79DB-BF9D-9596-3250483D201D}"/>
              </a:ext>
            </a:extLst>
          </p:cNvPr>
          <p:cNvSpPr txBox="1"/>
          <p:nvPr/>
        </p:nvSpPr>
        <p:spPr>
          <a:xfrm>
            <a:off x="2024926" y="2109020"/>
            <a:ext cx="1606530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Giao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hoán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92D49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Hộp Văn bản 2">
                <a:extLst>
                  <a:ext uri="{FF2B5EF4-FFF2-40B4-BE49-F238E27FC236}">
                    <a16:creationId xmlns:a16="http://schemas.microsoft.com/office/drawing/2014/main" id="{0C159A2E-C8F1-BCEE-592A-46D41DDDF76D}"/>
                  </a:ext>
                </a:extLst>
              </p:cNvPr>
              <p:cNvSpPr txBox="1"/>
              <p:nvPr/>
            </p:nvSpPr>
            <p:spPr>
              <a:xfrm>
                <a:off x="5439736" y="2074779"/>
                <a:ext cx="21068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𝑎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𝑏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=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𝑏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𝑎</m:t>
                      </m:r>
                    </m:oMath>
                  </m:oMathPara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192D49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mc:Choice>
        <mc:Fallback xmlns="">
          <p:sp>
            <p:nvSpPr>
              <p:cNvPr id="3" name="Hộp Văn bản 2">
                <a:extLst>
                  <a:ext uri="{FF2B5EF4-FFF2-40B4-BE49-F238E27FC236}">
                    <a16:creationId xmlns:a16="http://schemas.microsoft.com/office/drawing/2014/main" id="{0C159A2E-C8F1-BCEE-592A-46D41DDDF7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736" y="2074779"/>
                <a:ext cx="210685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EED2E22-621C-D1CF-C392-DDE763690BF3}"/>
              </a:ext>
            </a:extLst>
          </p:cNvPr>
          <p:cNvSpPr txBox="1"/>
          <p:nvPr/>
        </p:nvSpPr>
        <p:spPr>
          <a:xfrm>
            <a:off x="2111510" y="2670988"/>
            <a:ext cx="1276311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Kết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hợp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92D49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4A9617DA-932B-2E37-2752-1234E8D68EEC}"/>
                  </a:ext>
                </a:extLst>
              </p:cNvPr>
              <p:cNvSpPr txBox="1"/>
              <p:nvPr/>
            </p:nvSpPr>
            <p:spPr>
              <a:xfrm>
                <a:off x="4702937" y="2636747"/>
                <a:ext cx="365253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</m:ctrlPr>
                        </m:dPr>
                        <m:e>
                          <m:r>
                            <a:rPr kumimoji="0" lang="en-US" sz="24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  <m:t>𝑎</m:t>
                          </m:r>
                          <m:r>
                            <a:rPr kumimoji="0" lang="en-US" sz="24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  <m:t>+</m:t>
                          </m:r>
                          <m:r>
                            <a:rPr kumimoji="0" lang="en-US" sz="24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  <m:t>𝑏</m:t>
                          </m:r>
                        </m:e>
                      </m:d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𝑐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=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𝑎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+(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𝑏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𝑐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192D49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4A9617DA-932B-2E37-2752-1234E8D68E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937" y="2636747"/>
                <a:ext cx="3652538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41283D85-23A1-95D8-45B9-CDCC2FCB389A}"/>
              </a:ext>
            </a:extLst>
          </p:cNvPr>
          <p:cNvSpPr txBox="1"/>
          <p:nvPr/>
        </p:nvSpPr>
        <p:spPr>
          <a:xfrm>
            <a:off x="1700339" y="3262840"/>
            <a:ext cx="2098651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Cộng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với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số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6C15689F-7C3B-40F3-320D-24E9FAD5E165}"/>
                  </a:ext>
                </a:extLst>
              </p:cNvPr>
              <p:cNvSpPr txBox="1"/>
              <p:nvPr/>
            </p:nvSpPr>
            <p:spPr>
              <a:xfrm>
                <a:off x="5345012" y="3228599"/>
                <a:ext cx="209980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𝑎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+0=0+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𝑎</m:t>
                      </m:r>
                    </m:oMath>
                  </m:oMathPara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192D49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mc:Choice>
        <mc:Fallback xmlns="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6C15689F-7C3B-40F3-320D-24E9FAD5E1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012" y="3228599"/>
                <a:ext cx="2099806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4C527B3D-A08F-E5C6-BBC8-1523C16FD0D1}"/>
              </a:ext>
            </a:extLst>
          </p:cNvPr>
          <p:cNvSpPr txBox="1"/>
          <p:nvPr/>
        </p:nvSpPr>
        <p:spPr>
          <a:xfrm>
            <a:off x="1700339" y="3840690"/>
            <a:ext cx="233910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Cộng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với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số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192D49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đối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92D49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CD10183C-29D0-1E73-849F-A454CCF21DFB}"/>
                  </a:ext>
                </a:extLst>
              </p:cNvPr>
              <p:cNvSpPr txBox="1"/>
              <p:nvPr/>
            </p:nvSpPr>
            <p:spPr>
              <a:xfrm>
                <a:off x="5262303" y="3820451"/>
                <a:ext cx="20485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𝑎</m:t>
                      </m:r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+</m:t>
                      </m:r>
                      <m:d>
                        <m:dPr>
                          <m:ctrlP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</m:ctrlPr>
                        </m:dPr>
                        <m:e>
                          <m:r>
                            <a:rPr kumimoji="0" lang="en-US" sz="24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  <m:t>−</m:t>
                          </m:r>
                          <m:r>
                            <a:rPr kumimoji="0" lang="en-US" sz="2400" b="0" i="0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192D4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  <a:sym typeface="Arial"/>
                            </a:rPr>
                            <m:t>𝑎</m:t>
                          </m:r>
                        </m:e>
                      </m:d>
                      <m:r>
                        <a:rPr kumimoji="0" lang="en-US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192D4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  <a:sym typeface="Arial"/>
                        </a:rPr>
                        <m:t>=0</m:t>
                      </m:r>
                    </m:oMath>
                  </m:oMathPara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192D49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/>
                </a:endParaRPr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CD10183C-29D0-1E73-849F-A454CCF21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303" y="3820451"/>
                <a:ext cx="2048510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868</Words>
  <Application>Microsoft Office PowerPoint</Application>
  <PresentationFormat>On-screen Show (16:9)</PresentationFormat>
  <Paragraphs>116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Cambria Math</vt:lpstr>
      <vt:lpstr>Calibri Light</vt:lpstr>
      <vt:lpstr>Arial</vt:lpstr>
      <vt:lpstr>Space Grotesk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Lê Thảo</dc:creator>
  <cp:lastModifiedBy>A36697 Dương Tuấn Anh</cp:lastModifiedBy>
  <cp:revision>12</cp:revision>
  <dcterms:modified xsi:type="dcterms:W3CDTF">2024-09-15T08:58:20Z</dcterms:modified>
</cp:coreProperties>
</file>