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1" r:id="rId3"/>
    <p:sldId id="261" r:id="rId4"/>
    <p:sldId id="328" r:id="rId5"/>
    <p:sldId id="264" r:id="rId6"/>
    <p:sldId id="263" r:id="rId7"/>
    <p:sldId id="260" r:id="rId8"/>
    <p:sldId id="329" r:id="rId9"/>
    <p:sldId id="285" r:id="rId10"/>
    <p:sldId id="286" r:id="rId11"/>
    <p:sldId id="280" r:id="rId12"/>
    <p:sldId id="330" r:id="rId13"/>
    <p:sldId id="281" r:id="rId14"/>
    <p:sldId id="279" r:id="rId15"/>
    <p:sldId id="270" r:id="rId16"/>
    <p:sldId id="287" r:id="rId17"/>
    <p:sldId id="265" r:id="rId18"/>
    <p:sldId id="288" r:id="rId19"/>
    <p:sldId id="332" r:id="rId20"/>
    <p:sldId id="333" r:id="rId21"/>
    <p:sldId id="289" r:id="rId22"/>
    <p:sldId id="290" r:id="rId23"/>
    <p:sldId id="291" r:id="rId24"/>
    <p:sldId id="334" r:id="rId25"/>
    <p:sldId id="335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48" autoAdjust="0"/>
  </p:normalViewPr>
  <p:slideViewPr>
    <p:cSldViewPr snapToGrid="0">
      <p:cViewPr varScale="1">
        <p:scale>
          <a:sx n="66" d="100"/>
          <a:sy n="66" d="100"/>
        </p:scale>
        <p:origin x="4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0BF6-2AE9-45C0-A0E8-10AA4A265880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BE5C-1F77-43D2-95A5-F0F61C6BE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7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16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F1C-F874-43C8-9575-1595CA32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3F144-9E7F-4E0B-B9F4-8F274A4B0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C9B0-183A-41CD-B5B5-021475C9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C1EB-B67B-457D-A54E-127B0E05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B50E-C52D-4689-BFD2-37B8294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62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F2E6-308B-4307-BBEF-4517EC23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486A9-536E-4323-960C-871F06CA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E5F6-CD7C-4A29-9C45-FD57C5E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A3DF-57BE-4EEF-9CA5-BE7D12D6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C3FA2-C9FF-4DDA-B00A-4E6F6185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0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434BD-12DD-4124-81C2-71264FC0B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78619-2E2E-4329-B011-8EC447BE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0CEF-5B0A-4056-B913-EC7F1605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1190-7B31-43A9-AB10-1381853F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8295-F229-4905-82AD-A2FB5BA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00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98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03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7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16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7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19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46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1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2A62-EE34-4049-8E3A-0AD0020E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A28A-F48B-4FE9-AC92-EFAB0F16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5606-131D-4F40-9F8D-4C557F5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E3EE-256E-455A-AB3B-8E0655E4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FDBD6-4469-481B-B242-4AD4A871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201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93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58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9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B5DD-B133-4395-9062-77E7241B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393E-593C-40C8-8514-10C28BB7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1F4B-0683-4DA1-8778-F3039B7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5ABB0-9865-4127-8D8A-C7F5A420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E9EB-BEE1-4B1C-9E82-85295C5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42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BB69-B2CF-47F7-B858-0AF69760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3A47-08FE-40FD-BCA5-AC1EAC51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903A3-9754-454E-B333-56C1A893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4A3-FA67-44A8-B9B8-3C06A8E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3CD7-61A6-4798-8C68-5C66632C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BB819-CA3F-49FA-AAC5-56F921F9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50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B882-F07E-4BA9-986B-7BD8C3B2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F7BA0-0FC8-4DA1-8CF0-FFD41561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3548D-F295-4AD5-9B79-B1F86672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5E4A2-2901-4625-969F-60749EF0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6AC18-7829-4B10-93E0-2D37CCB70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F611E-0730-4E4A-B1FC-4A1FB640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D250B-765E-4F9D-8E33-D8D04CA6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34DD-74A5-4F09-96C9-74796422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14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EBB0-E2D0-4FFB-8A48-F97178B0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EDB0-82ED-443B-9983-D49F16D2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67B24-5D39-416B-9D1D-7255B727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946A-BD1A-46F8-92DE-5ED2D54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3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4F42-C1B3-4815-B9B5-26693FFF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0AED5-AD16-45A0-82C5-3F4FC5EA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63B0-391E-4165-A0D1-71A564EF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8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756-1D0C-4F7D-B3EF-34ED91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C2B8-061C-4AFE-B7B9-1396499C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3EC9-C089-4F80-A398-356A6565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FC60-FF0E-4BF3-99F2-A7D47342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410C-463B-47CC-8741-E66501EF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CDE0-413F-4B5B-8A88-AF3C873E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26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2253-4999-4A4E-9DA4-465F7B92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A5C1C-1424-4375-A51A-86E0C77E4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BAFF0-60A3-4B5A-B527-A8F0ABD7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CD5FA-9297-451D-85EF-E0A43279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8FD8F-D2FC-4C09-9692-7B2B293E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132E0-49D2-4661-8E05-FA908917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3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9A161-7697-4723-A4A2-BDB75144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5E1A-0222-43F4-A651-6FF5432C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3C81-E0D5-4234-8A99-A6C2BED1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23077-70EF-4228-9719-9D3AEC957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6996A-BFBF-4B31-8F53-352B06B6B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7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4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9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image" Target="../media/image222.png"/><Relationship Id="rId9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81.png"/><Relationship Id="rId4" Type="http://schemas.openxmlformats.org/officeDocument/2006/relationships/image" Target="../media/image5.sv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21" Type="http://schemas.openxmlformats.org/officeDocument/2006/relationships/image" Target="../media/image100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03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9" Type="http://schemas.openxmlformats.org/officeDocument/2006/relationships/image" Target="../media/image98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17" Type="http://schemas.openxmlformats.org/officeDocument/2006/relationships/slide" Target="slide16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slide" Target="slide22.xml"/><Relationship Id="rId5" Type="http://schemas.openxmlformats.org/officeDocument/2006/relationships/slide" Target="slide20.xml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1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14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19.xml"/><Relationship Id="rId11" Type="http://schemas.openxmlformats.org/officeDocument/2006/relationships/image" Target="../media/image28.png"/><Relationship Id="rId5" Type="http://schemas.openxmlformats.org/officeDocument/2006/relationships/image" Target="../media/image25.jpg"/><Relationship Id="rId10" Type="http://schemas.openxmlformats.org/officeDocument/2006/relationships/image" Target="../media/image13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5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14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19.xml"/><Relationship Id="rId11" Type="http://schemas.openxmlformats.org/officeDocument/2006/relationships/image" Target="../media/image28.png"/><Relationship Id="rId5" Type="http://schemas.openxmlformats.org/officeDocument/2006/relationships/image" Target="../media/image25.jpg"/><Relationship Id="rId10" Type="http://schemas.openxmlformats.org/officeDocument/2006/relationships/image" Target="../media/image14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1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15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19.xml"/><Relationship Id="rId11" Type="http://schemas.openxmlformats.org/officeDocument/2006/relationships/image" Target="../media/image28.png"/><Relationship Id="rId5" Type="http://schemas.openxmlformats.org/officeDocument/2006/relationships/image" Target="../media/image25.jpg"/><Relationship Id="rId10" Type="http://schemas.openxmlformats.org/officeDocument/2006/relationships/image" Target="../media/image14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7.png"/><Relationship Id="rId3" Type="http://schemas.microsoft.com/office/2007/relationships/media" Target="../media/media3.mp3"/><Relationship Id="rId7" Type="http://schemas.openxmlformats.org/officeDocument/2006/relationships/slide" Target="slide19.xml"/><Relationship Id="rId12" Type="http://schemas.openxmlformats.org/officeDocument/2006/relationships/image" Target="../media/image2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2.png"/><Relationship Id="rId11" Type="http://schemas.openxmlformats.org/officeDocument/2006/relationships/image" Target="../media/image156.png"/><Relationship Id="rId5" Type="http://schemas.openxmlformats.org/officeDocument/2006/relationships/image" Target="../media/image25.jpg"/><Relationship Id="rId10" Type="http://schemas.openxmlformats.org/officeDocument/2006/relationships/image" Target="../media/image15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7.png"/><Relationship Id="rId14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slide" Target="slide20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7" Type="http://schemas.openxmlformats.org/officeDocument/2006/relationships/image" Target="../media/image200.pn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8.png"/><Relationship Id="rId19" Type="http://schemas.openxmlformats.org/officeDocument/2006/relationships/image" Target="../media/image202.png"/><Relationship Id="rId14" Type="http://schemas.openxmlformats.org/officeDocument/2006/relationships/image" Target="../media/image19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7629" y="1360515"/>
            <a:ext cx="11050858" cy="4032549"/>
            <a:chOff x="-836056" y="0"/>
            <a:chExt cx="16485742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-836056" y="2544263"/>
              <a:ext cx="16485742" cy="1537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1: TẬP HỢP Q CÁC SỐ HỮU TỈ</a:t>
              </a: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CA38074A-6F44-F0BB-E19C-4132F3C269AF}"/>
              </a:ext>
            </a:extLst>
          </p:cNvPr>
          <p:cNvSpPr txBox="1"/>
          <p:nvPr/>
        </p:nvSpPr>
        <p:spPr>
          <a:xfrm>
            <a:off x="1262921" y="1682236"/>
            <a:ext cx="9060273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I.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27215" y="76200"/>
                <a:ext cx="4271479" cy="2275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u="sng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 </a:t>
                </a:r>
                <a:r>
                  <a:rPr lang="en-US" sz="2800" b="1" u="sng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b="1" u="sng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-3,23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-3,32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-1,25 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15" y="76200"/>
                <a:ext cx="4271479" cy="2275238"/>
              </a:xfrm>
              <a:prstGeom prst="rect">
                <a:avLst/>
              </a:prstGeom>
              <a:blipFill>
                <a:blip r:embed="rId9"/>
                <a:stretch>
                  <a:fillRect l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4272547" y="244722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084" y="3452071"/>
            <a:ext cx="30319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-3,23 &gt; -3,32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CDD7D5-BFAD-44D8-9B74-D3DEC21CBE7D}"/>
                  </a:ext>
                </a:extLst>
              </p:cNvPr>
              <p:cNvSpPr/>
              <p:nvPr/>
            </p:nvSpPr>
            <p:spPr>
              <a:xfrm>
                <a:off x="5807626" y="3297179"/>
                <a:ext cx="5205815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1,25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CDD7D5-BFAD-44D8-9B74-D3DEC21C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26" y="3297179"/>
                <a:ext cx="5205815" cy="941540"/>
              </a:xfrm>
              <a:prstGeom prst="rect">
                <a:avLst/>
              </a:prstGeom>
              <a:blipFill>
                <a:blip r:embed="rId14"/>
                <a:stretch>
                  <a:fillRect l="-2459" b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7512A-3EC6-454A-944E-DEDA8F7ADABE}"/>
              </a:ext>
            </a:extLst>
          </p:cNvPr>
          <p:cNvCxnSpPr/>
          <p:nvPr/>
        </p:nvCxnSpPr>
        <p:spPr>
          <a:xfrm>
            <a:off x="5136147" y="3655839"/>
            <a:ext cx="0" cy="311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36E7AB-2066-4FB8-B3F0-9DB4ECE3B1F9}"/>
                  </a:ext>
                </a:extLst>
              </p:cNvPr>
              <p:cNvSpPr/>
              <p:nvPr/>
            </p:nvSpPr>
            <p:spPr>
              <a:xfrm>
                <a:off x="5814760" y="4079753"/>
                <a:ext cx="3821639" cy="93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36E7AB-2066-4FB8-B3F0-9DB4ECE3B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60" y="4079753"/>
                <a:ext cx="3821639" cy="938590"/>
              </a:xfrm>
              <a:prstGeom prst="rect">
                <a:avLst/>
              </a:prstGeom>
              <a:blipFill>
                <a:blip r:embed="rId15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24F2C1-ED12-406B-8333-D5C34027803D}"/>
                  </a:ext>
                </a:extLst>
              </p:cNvPr>
              <p:cNvSpPr/>
              <p:nvPr/>
            </p:nvSpPr>
            <p:spPr>
              <a:xfrm>
                <a:off x="6252574" y="5005120"/>
                <a:ext cx="3821639" cy="185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24F2C1-ED12-406B-8333-D5C340278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74" y="5005120"/>
                <a:ext cx="3821639" cy="1852880"/>
              </a:xfrm>
              <a:prstGeom prst="rect">
                <a:avLst/>
              </a:prstGeom>
              <a:blipFill>
                <a:blip r:embed="rId16"/>
                <a:stretch>
                  <a:fillRect l="-3349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97873" y="637908"/>
            <a:ext cx="11794127" cy="6136105"/>
            <a:chOff x="-209244" y="-258246"/>
            <a:chExt cx="7190881" cy="5198900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209244" y="-258246"/>
              <a:ext cx="7190881" cy="5198900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5822" y="147381"/>
            <a:ext cx="82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223" y="1555864"/>
            <a:ext cx="9895307" cy="53237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b,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&lt; y hay y &gt;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&lt; y hay y &gt;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011BC569-B52A-486A-A7CB-10B22A4784A1}"/>
              </a:ext>
            </a:extLst>
          </p:cNvPr>
          <p:cNvSpPr/>
          <p:nvPr/>
        </p:nvSpPr>
        <p:spPr>
          <a:xfrm>
            <a:off x="877223" y="866053"/>
            <a:ext cx="911728" cy="4616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HĐ5</a:t>
            </a:r>
          </a:p>
        </p:txBody>
      </p:sp>
    </p:spTree>
    <p:extLst>
      <p:ext uri="{BB962C8B-B14F-4D97-AF65-F5344CB8AC3E}">
        <p14:creationId xmlns:p14="http://schemas.microsoft.com/office/powerpoint/2010/main" val="9289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allAtOnce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5400000">
            <a:off x="636404" y="-436869"/>
            <a:ext cx="405429" cy="1400184"/>
            <a:chOff x="4" y="3"/>
            <a:chExt cx="3060915" cy="8111809"/>
          </a:xfrm>
        </p:grpSpPr>
        <p:sp>
          <p:nvSpPr>
            <p:cNvPr id="13" name="Freeform 13"/>
            <p:cNvSpPr/>
            <p:nvPr/>
          </p:nvSpPr>
          <p:spPr>
            <a:xfrm>
              <a:off x="4" y="3"/>
              <a:ext cx="3060915" cy="8111809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48405" y="-111913"/>
            <a:ext cx="140018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</a:rPr>
              <a:t>Ví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</a:rPr>
              <a:t>dụ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60E8E2-D618-473C-A4D0-FC3761FD2FD3}"/>
                  </a:ext>
                </a:extLst>
              </p:cNvPr>
              <p:cNvSpPr txBox="1"/>
              <p:nvPr/>
            </p:nvSpPr>
            <p:spPr>
              <a:xfrm>
                <a:off x="139026" y="586853"/>
                <a:ext cx="11117179" cy="61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Sắp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dần</a:t>
                </a:r>
                <a:r>
                  <a:rPr lang="en-US" sz="2400" dirty="0"/>
                  <a:t>: -1; -2;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60E8E2-D618-473C-A4D0-FC3761FD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" y="586853"/>
                <a:ext cx="11117179" cy="614977"/>
              </a:xfrm>
              <a:prstGeom prst="rect">
                <a:avLst/>
              </a:prstGeom>
              <a:blipFill>
                <a:blip r:embed="rId7"/>
                <a:stretch>
                  <a:fillRect l="-878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87E5F-655E-42A8-BB5E-0DA1D9ED6334}"/>
                  </a:ext>
                </a:extLst>
              </p:cNvPr>
              <p:cNvSpPr txBox="1"/>
              <p:nvPr/>
            </p:nvSpPr>
            <p:spPr>
              <a:xfrm>
                <a:off x="139026" y="1041794"/>
                <a:ext cx="11117179" cy="1364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B, C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87E5F-655E-42A8-BB5E-0DA1D9ED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" y="1041794"/>
                <a:ext cx="11117179" cy="1364989"/>
              </a:xfrm>
              <a:prstGeom prst="rect">
                <a:avLst/>
              </a:prstGeom>
              <a:blipFill>
                <a:blip r:embed="rId8"/>
                <a:stretch>
                  <a:fillRect l="-878"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395693-4EA5-45E5-A9AC-C47514EF7008}"/>
              </a:ext>
            </a:extLst>
          </p:cNvPr>
          <p:cNvSpPr txBox="1"/>
          <p:nvPr/>
        </p:nvSpPr>
        <p:spPr>
          <a:xfrm>
            <a:off x="4780547" y="2949768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16DC39-EB11-4B7C-9E90-658561512C8D}"/>
                  </a:ext>
                </a:extLst>
              </p:cNvPr>
              <p:cNvSpPr txBox="1"/>
              <p:nvPr/>
            </p:nvSpPr>
            <p:spPr>
              <a:xfrm>
                <a:off x="379659" y="3180600"/>
                <a:ext cx="11117179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-2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; -1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sắp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tang </a:t>
                </a:r>
                <a:r>
                  <a:rPr lang="en-US" sz="2400" dirty="0" err="1"/>
                  <a:t>dần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-2;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; -1.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16DC39-EB11-4B7C-9E90-658561512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" y="3180600"/>
                <a:ext cx="11117179" cy="1597297"/>
              </a:xfrm>
              <a:prstGeom prst="rect">
                <a:avLst/>
              </a:prstGeom>
              <a:blipFill>
                <a:blip r:embed="rId9"/>
                <a:stretch>
                  <a:fillRect l="-822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2F5ED8-8B38-4FEE-A760-2E92704B37C2}"/>
                  </a:ext>
                </a:extLst>
              </p:cNvPr>
              <p:cNvSpPr txBox="1"/>
              <p:nvPr/>
            </p:nvSpPr>
            <p:spPr>
              <a:xfrm>
                <a:off x="379659" y="4643556"/>
                <a:ext cx="11117179" cy="214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-2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-1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B, C </a:t>
                </a:r>
                <a:r>
                  <a:rPr lang="en-US" sz="2400" dirty="0" err="1"/>
                  <a:t>chỉ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thỏa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2F5ED8-8B38-4FEE-A760-2E92704B3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" y="4643556"/>
                <a:ext cx="11117179" cy="2148986"/>
              </a:xfrm>
              <a:prstGeom prst="rect">
                <a:avLst/>
              </a:prstGeom>
              <a:blipFill>
                <a:blip r:embed="rId10"/>
                <a:stretch>
                  <a:fillRect l="-822" b="-1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92C5B23-B3B7-4750-B8C1-03B6E5702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993" y="2315195"/>
            <a:ext cx="6674510" cy="7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18" grpId="0"/>
      <p:bldP spid="6" grpId="0"/>
      <p:bldP spid="19" grpId="0" build="allAtOnce"/>
      <p:bldP spid="2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000" y="330200"/>
            <a:ext cx="11092169" cy="61468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305793">
            <a:off x="4887249" y="1458361"/>
            <a:ext cx="2580969" cy="2975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51201" y="673183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88862" y="1553278"/>
                <a:ext cx="9977741" cy="136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tr10):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13; -29; -2,1; 2,28;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2" y="1553278"/>
                <a:ext cx="9977741" cy="1365117"/>
              </a:xfrm>
              <a:prstGeom prst="rect">
                <a:avLst/>
              </a:prstGeom>
              <a:blipFill>
                <a:blip r:embed="rId6"/>
                <a:stretch>
                  <a:fillRect l="-916" r="-977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638097" cy="1614695"/>
          </a:xfrm>
          <a:prstGeom prst="rect">
            <a:avLst/>
          </a:prstGeom>
        </p:spPr>
      </p:pic>
      <p:sp>
        <p:nvSpPr>
          <p:cNvPr id="12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5088919" y="2727895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6757F-56B8-4C40-8CD4-BE96630E4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543836"/>
              </p:ext>
            </p:extLst>
          </p:nvPr>
        </p:nvGraphicFramePr>
        <p:xfrm>
          <a:off x="1379538" y="3803650"/>
          <a:ext cx="11382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444240" progId="Equation.DSMT4">
                  <p:embed/>
                </p:oleObj>
              </mc:Choice>
              <mc:Fallback>
                <p:oleObj name="Equation" r:id="rId8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9538" y="3803650"/>
                        <a:ext cx="1138237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3A3CC0-3C88-48ED-96D1-0C75606CE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97482"/>
              </p:ext>
            </p:extLst>
          </p:nvPr>
        </p:nvGraphicFramePr>
        <p:xfrm>
          <a:off x="2563813" y="3803650"/>
          <a:ext cx="12938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444240" progId="Equation.DSMT4">
                  <p:embed/>
                </p:oleObj>
              </mc:Choice>
              <mc:Fallback>
                <p:oleObj name="Equation" r:id="rId10" imgW="85068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686757F-56B8-4C40-8CD4-BE96630E4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63813" y="3803650"/>
                        <a:ext cx="1293812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986A681-3C51-4226-8491-3C61CA120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706044"/>
              </p:ext>
            </p:extLst>
          </p:nvPr>
        </p:nvGraphicFramePr>
        <p:xfrm>
          <a:off x="3794125" y="3763963"/>
          <a:ext cx="14478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457200" progId="Equation.DSMT4">
                  <p:embed/>
                </p:oleObj>
              </mc:Choice>
              <mc:Fallback>
                <p:oleObj name="Equation" r:id="rId12" imgW="95220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C3A3CC0-3C88-48ED-96D1-0C75606CE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94125" y="3763963"/>
                        <a:ext cx="144780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382428E-FAB1-4D9F-B2EF-C6E88F421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27739"/>
              </p:ext>
            </p:extLst>
          </p:nvPr>
        </p:nvGraphicFramePr>
        <p:xfrm>
          <a:off x="5138738" y="3763963"/>
          <a:ext cx="14287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600" imgH="457200" progId="Equation.DSMT4">
                  <p:embed/>
                </p:oleObj>
              </mc:Choice>
              <mc:Fallback>
                <p:oleObj name="Equation" r:id="rId14" imgW="93960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986A681-3C51-4226-8491-3C61CA12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38738" y="3763963"/>
                        <a:ext cx="142875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668D2F-62A4-497A-89B5-07BCDE4E1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1491"/>
              </p:ext>
            </p:extLst>
          </p:nvPr>
        </p:nvGraphicFramePr>
        <p:xfrm>
          <a:off x="6643636" y="3763962"/>
          <a:ext cx="1091406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457200" progId="Equation.DSMT4">
                  <p:embed/>
                </p:oleObj>
              </mc:Choice>
              <mc:Fallback>
                <p:oleObj name="Equation" r:id="rId16" imgW="69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43636" y="3763962"/>
                        <a:ext cx="1091406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4AC99C-D7D9-485A-A2E2-2D77B4B3D4ED}"/>
                  </a:ext>
                </a:extLst>
              </p:cNvPr>
              <p:cNvSpPr/>
              <p:nvPr/>
            </p:nvSpPr>
            <p:spPr>
              <a:xfrm>
                <a:off x="1188862" y="4916901"/>
                <a:ext cx="9977741" cy="82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13; -29; -2,1; 2,28;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4AC99C-D7D9-485A-A2E2-2D77B4B3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2" y="4916901"/>
                <a:ext cx="9977741" cy="826060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625897" y="431472"/>
            <a:ext cx="11074400" cy="5943600"/>
            <a:chOff x="-52673" y="-188785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-52673" y="-188785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87908" y="819814"/>
                <a:ext cx="7823200" cy="68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933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93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93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93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</m:oMath>
                </a14:m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8" y="819814"/>
                <a:ext cx="7823200" cy="685765"/>
              </a:xfrm>
              <a:prstGeom prst="rect">
                <a:avLst/>
              </a:prstGeom>
              <a:blipFill>
                <a:blip r:embed="rId9"/>
                <a:stretch>
                  <a:fillRect l="-1715" b="-25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C62C32D-EF91-4CF6-BFFD-F0A24BEC6451}"/>
              </a:ext>
            </a:extLst>
          </p:cNvPr>
          <p:cNvSpPr/>
          <p:nvPr/>
        </p:nvSpPr>
        <p:spPr>
          <a:xfrm>
            <a:off x="8592211" y="972883"/>
            <a:ext cx="674834" cy="587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85618-A4DD-49ED-A60D-20BF9539CB0B}"/>
              </a:ext>
            </a:extLst>
          </p:cNvPr>
          <p:cNvSpPr/>
          <p:nvPr/>
        </p:nvSpPr>
        <p:spPr>
          <a:xfrm>
            <a:off x="2490023" y="2906544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8EE7A-E656-4096-9874-71174BDAE3B7}"/>
              </a:ext>
            </a:extLst>
          </p:cNvPr>
          <p:cNvSpPr txBox="1"/>
          <p:nvPr/>
        </p:nvSpPr>
        <p:spPr>
          <a:xfrm>
            <a:off x="1749549" y="2886009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21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06FF0-4587-4E6C-98E4-7892B42CE8FD}"/>
                  </a:ext>
                </a:extLst>
              </p:cNvPr>
              <p:cNvSpPr/>
              <p:nvPr/>
            </p:nvSpPr>
            <p:spPr>
              <a:xfrm>
                <a:off x="3271295" y="2713411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06FF0-4587-4E6C-98E4-7892B42CE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95" y="2713411"/>
                <a:ext cx="490474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FEFDDA9-85C7-434D-965A-5DF2871ACA9F}"/>
              </a:ext>
            </a:extLst>
          </p:cNvPr>
          <p:cNvSpPr txBox="1"/>
          <p:nvPr/>
        </p:nvSpPr>
        <p:spPr>
          <a:xfrm>
            <a:off x="1296992" y="2846922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57A666-AFFF-44EC-A188-56C60ECFA50C}"/>
                  </a:ext>
                </a:extLst>
              </p:cNvPr>
              <p:cNvSpPr/>
              <p:nvPr/>
            </p:nvSpPr>
            <p:spPr>
              <a:xfrm>
                <a:off x="2504969" y="2916611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57A666-AFFF-44EC-A188-56C60ECFA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9" y="2916611"/>
                <a:ext cx="545600" cy="4893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530488E-C09C-48BE-BACC-5B4B81C87924}"/>
              </a:ext>
            </a:extLst>
          </p:cNvPr>
          <p:cNvSpPr/>
          <p:nvPr/>
        </p:nvSpPr>
        <p:spPr>
          <a:xfrm>
            <a:off x="6232268" y="2906543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90729-2139-4E21-A115-F4F72B3A54FB}"/>
              </a:ext>
            </a:extLst>
          </p:cNvPr>
          <p:cNvSpPr txBox="1"/>
          <p:nvPr/>
        </p:nvSpPr>
        <p:spPr>
          <a:xfrm>
            <a:off x="5491794" y="2886008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9DDB48-7AC9-4E19-9D17-0EF666F49E30}"/>
                  </a:ext>
                </a:extLst>
              </p:cNvPr>
              <p:cNvSpPr/>
              <p:nvPr/>
            </p:nvSpPr>
            <p:spPr>
              <a:xfrm>
                <a:off x="7013540" y="2713411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ℕ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9DDB48-7AC9-4E19-9D17-0EF666F49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0" y="2713411"/>
                <a:ext cx="490474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FAEBE2E-E06F-4B40-B91F-F4D2FDF402AF}"/>
              </a:ext>
            </a:extLst>
          </p:cNvPr>
          <p:cNvSpPr txBox="1"/>
          <p:nvPr/>
        </p:nvSpPr>
        <p:spPr>
          <a:xfrm>
            <a:off x="5039237" y="2873159"/>
            <a:ext cx="112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b) -7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BDDE4-4DC2-49AC-8EB9-FB441F060D6F}"/>
                  </a:ext>
                </a:extLst>
              </p:cNvPr>
              <p:cNvSpPr/>
              <p:nvPr/>
            </p:nvSpPr>
            <p:spPr>
              <a:xfrm>
                <a:off x="6247214" y="2916610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∉</m:t>
                      </m:r>
                    </m:oMath>
                  </m:oMathPara>
                </a14:m>
                <a:endParaRPr lang="vi-VN" sz="3200" kern="0" dirty="0">
                  <a:solidFill>
                    <a:srgbClr val="FF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BDDE4-4DC2-49AC-8EB9-FB441F060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14" y="2916610"/>
                <a:ext cx="545600" cy="4893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E8D8D091-D03B-4EF8-A160-C53E2E4F9217}"/>
              </a:ext>
            </a:extLst>
          </p:cNvPr>
          <p:cNvSpPr/>
          <p:nvPr/>
        </p:nvSpPr>
        <p:spPr>
          <a:xfrm>
            <a:off x="10122488" y="2997901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B7FD6F-A35B-4A99-9C51-0F56092DEACF}"/>
                  </a:ext>
                </a:extLst>
              </p:cNvPr>
              <p:cNvSpPr txBox="1"/>
              <p:nvPr/>
            </p:nvSpPr>
            <p:spPr>
              <a:xfrm>
                <a:off x="9382014" y="2977366"/>
                <a:ext cx="645567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lang="vi-VN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B7FD6F-A35B-4A99-9C51-0F56092D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14" y="2977366"/>
                <a:ext cx="645567" cy="796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DA5BE2-D43C-491C-926D-9DDBF406DAD0}"/>
                  </a:ext>
                </a:extLst>
              </p:cNvPr>
              <p:cNvSpPr/>
              <p:nvPr/>
            </p:nvSpPr>
            <p:spPr>
              <a:xfrm>
                <a:off x="10903761" y="2804769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ℤ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DA5BE2-D43C-491C-926D-9DDBF406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761" y="2804769"/>
                <a:ext cx="490474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F871204-6330-4E79-B107-031E12C83AC6}"/>
              </a:ext>
            </a:extLst>
          </p:cNvPr>
          <p:cNvSpPr txBox="1"/>
          <p:nvPr/>
        </p:nvSpPr>
        <p:spPr>
          <a:xfrm>
            <a:off x="8929457" y="2964517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c)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673769-CBFD-466C-B0EF-86E405C9B084}"/>
                  </a:ext>
                </a:extLst>
              </p:cNvPr>
              <p:cNvSpPr/>
              <p:nvPr/>
            </p:nvSpPr>
            <p:spPr>
              <a:xfrm>
                <a:off x="10137434" y="3007968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∉</m:t>
                      </m:r>
                    </m:oMath>
                  </m:oMathPara>
                </a14:m>
                <a:endParaRPr lang="vi-VN" sz="3200" kern="0" dirty="0">
                  <a:solidFill>
                    <a:srgbClr val="FF0000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673769-CBFD-466C-B0EF-86E405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434" y="3007968"/>
                <a:ext cx="545600" cy="4893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CBFCBD7-0EC9-46A9-95CC-E2C974F84829}"/>
              </a:ext>
            </a:extLst>
          </p:cNvPr>
          <p:cNvSpPr/>
          <p:nvPr/>
        </p:nvSpPr>
        <p:spPr>
          <a:xfrm>
            <a:off x="2490022" y="3828898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1ECFCC-E26A-43D9-BCE4-19E4F5236FF8}"/>
              </a:ext>
            </a:extLst>
          </p:cNvPr>
          <p:cNvSpPr txBox="1"/>
          <p:nvPr/>
        </p:nvSpPr>
        <p:spPr>
          <a:xfrm>
            <a:off x="1749548" y="3808363"/>
            <a:ext cx="64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0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F497A-4A61-4349-8F46-C4976A2A2629}"/>
                  </a:ext>
                </a:extLst>
              </p:cNvPr>
              <p:cNvSpPr/>
              <p:nvPr/>
            </p:nvSpPr>
            <p:spPr>
              <a:xfrm>
                <a:off x="3271295" y="3635766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F497A-4A61-4349-8F46-C4976A2A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95" y="3635766"/>
                <a:ext cx="490474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9F9E189-D16D-4351-A68F-722F35839578}"/>
              </a:ext>
            </a:extLst>
          </p:cNvPr>
          <p:cNvSpPr txBox="1"/>
          <p:nvPr/>
        </p:nvSpPr>
        <p:spPr>
          <a:xfrm>
            <a:off x="1296991" y="3795514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d)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C0B15B-8BEC-48C8-9903-C816020C812A}"/>
                  </a:ext>
                </a:extLst>
              </p:cNvPr>
              <p:cNvSpPr/>
              <p:nvPr/>
            </p:nvSpPr>
            <p:spPr>
              <a:xfrm>
                <a:off x="2504968" y="3838965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C0B15B-8BEC-48C8-9903-C816020C8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8" y="3838965"/>
                <a:ext cx="545600" cy="4893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3AF76B4E-BBC0-48D7-821C-F0E8259408C6}"/>
              </a:ext>
            </a:extLst>
          </p:cNvPr>
          <p:cNvSpPr/>
          <p:nvPr/>
        </p:nvSpPr>
        <p:spPr>
          <a:xfrm>
            <a:off x="6137361" y="3867175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D1AA85-CD83-4838-B8AE-D56D51F163BE}"/>
              </a:ext>
            </a:extLst>
          </p:cNvPr>
          <p:cNvSpPr txBox="1"/>
          <p:nvPr/>
        </p:nvSpPr>
        <p:spPr>
          <a:xfrm>
            <a:off x="5293941" y="3846640"/>
            <a:ext cx="89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-7,3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33A799-F2CA-444E-B3A2-B3FF03BC9733}"/>
                  </a:ext>
                </a:extLst>
              </p:cNvPr>
              <p:cNvSpPr/>
              <p:nvPr/>
            </p:nvSpPr>
            <p:spPr>
              <a:xfrm>
                <a:off x="6918634" y="3674043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33A799-F2CA-444E-B3A2-B3FF03BC9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34" y="3674043"/>
                <a:ext cx="490474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055431A-682E-4647-987C-F30182B0D979}"/>
              </a:ext>
            </a:extLst>
          </p:cNvPr>
          <p:cNvSpPr txBox="1"/>
          <p:nvPr/>
        </p:nvSpPr>
        <p:spPr>
          <a:xfrm>
            <a:off x="4944330" y="3833791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e)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D78C7D-A4E9-4DC8-A0D6-98C79ED62832}"/>
                  </a:ext>
                </a:extLst>
              </p:cNvPr>
              <p:cNvSpPr/>
              <p:nvPr/>
            </p:nvSpPr>
            <p:spPr>
              <a:xfrm>
                <a:off x="6152307" y="3877242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D78C7D-A4E9-4DC8-A0D6-98C79ED62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07" y="3877242"/>
                <a:ext cx="545600" cy="4893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7C8ADD5-043C-42D0-94ED-4AA053EB2498}"/>
              </a:ext>
            </a:extLst>
          </p:cNvPr>
          <p:cNvSpPr/>
          <p:nvPr/>
        </p:nvSpPr>
        <p:spPr>
          <a:xfrm>
            <a:off x="10169099" y="3942398"/>
            <a:ext cx="476429" cy="44998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F5378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263248"/>
                </a:solidFill>
                <a:latin typeface="Arial" panose="020B0604020202020204"/>
                <a:sym typeface="Arial"/>
              </a:rPr>
              <a:t>?</a:t>
            </a:r>
            <a:endParaRPr lang="vi-VN" sz="3200" kern="0" dirty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E9A0D4-8134-4C50-9A10-4A674CC9565D}"/>
                  </a:ext>
                </a:extLst>
              </p:cNvPr>
              <p:cNvSpPr txBox="1"/>
              <p:nvPr/>
            </p:nvSpPr>
            <p:spPr>
              <a:xfrm>
                <a:off x="9428625" y="3921863"/>
                <a:ext cx="645567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3</m:t>
                    </m:r>
                    <m:f>
                      <m:fPr>
                        <m:ctrlPr>
                          <a:rPr lang="vi-VN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lang="vi-VN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E9A0D4-8134-4C50-9A10-4A674CC9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25" y="3921863"/>
                <a:ext cx="645567" cy="79137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8B621-CD18-4628-AB04-A0BD0D26C5B5}"/>
                  </a:ext>
                </a:extLst>
              </p:cNvPr>
              <p:cNvSpPr/>
              <p:nvPr/>
            </p:nvSpPr>
            <p:spPr>
              <a:xfrm>
                <a:off x="10950372" y="3749266"/>
                <a:ext cx="490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CE8B621-CD18-4628-AB04-A0BD0D26C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0372" y="3749266"/>
                <a:ext cx="490474" cy="83099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7ED9BCFE-3FF7-4BD4-95E1-A1EC85E867E4}"/>
              </a:ext>
            </a:extLst>
          </p:cNvPr>
          <p:cNvSpPr txBox="1"/>
          <p:nvPr/>
        </p:nvSpPr>
        <p:spPr>
          <a:xfrm>
            <a:off x="8976068" y="3909014"/>
            <a:ext cx="8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g) 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9EA37A-C5C2-4180-A7E5-7D77A3968D79}"/>
                  </a:ext>
                </a:extLst>
              </p:cNvPr>
              <p:cNvSpPr/>
              <p:nvPr/>
            </p:nvSpPr>
            <p:spPr>
              <a:xfrm>
                <a:off x="10184045" y="3952465"/>
                <a:ext cx="545600" cy="48934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</m:oMath>
                  </m:oMathPara>
                </a14:m>
                <a:endParaRPr lang="vi-VN" sz="3200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9EA37A-C5C2-4180-A7E5-7D77A3968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045" y="3952465"/>
                <a:ext cx="545600" cy="4893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 cap="flat" cmpd="sng" algn="ctr">
                <a:solidFill>
                  <a:srgbClr val="3F5378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 animBg="1"/>
      <p:bldP spid="14" grpId="0" animBg="1"/>
      <p:bldP spid="14" grpId="1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/>
      <p:bldP spid="21" grpId="0"/>
      <p:bldP spid="22" grpId="0"/>
      <p:bldP spid="23" grpId="0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32" grpId="0" animBg="1"/>
      <p:bldP spid="32" grpId="1" animBg="1"/>
      <p:bldP spid="33" grpId="0"/>
      <p:bldP spid="34" grpId="0"/>
      <p:bldP spid="35" grpId="0"/>
      <p:bldP spid="36" grpId="0" animBg="1"/>
      <p:bldP spid="38" grpId="0" animBg="1"/>
      <p:bldP spid="38" grpId="1" animBg="1"/>
      <p:bldP spid="40" grpId="0"/>
      <p:bldP spid="41" grpId="0"/>
      <p:bldP spid="42" grpId="0"/>
      <p:bldP spid="43" grpId="0" animBg="1"/>
      <p:bldP spid="44" grpId="0" animBg="1"/>
      <p:bldP spid="44" grpId="1" animBg="1"/>
      <p:bldP spid="45" grpId="0"/>
      <p:bldP spid="47" grpId="0"/>
      <p:bldP spid="55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5310" y="141711"/>
            <a:ext cx="11301379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tr10):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392DC-C21A-45A2-AF76-F0953AD1E92F}"/>
                  </a:ext>
                </a:extLst>
              </p:cNvPr>
              <p:cNvSpPr/>
              <p:nvPr/>
            </p:nvSpPr>
            <p:spPr>
              <a:xfrm>
                <a:off x="445311" y="1749794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392DC-C21A-45A2-AF76-F0953AD1E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1" y="1749794"/>
                <a:ext cx="3874442" cy="658835"/>
              </a:xfrm>
              <a:prstGeom prst="rect">
                <a:avLst/>
              </a:prstGeom>
              <a:blipFill>
                <a:blip r:embed="rId5"/>
                <a:stretch>
                  <a:fillRect l="-3145" r="-1258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89E334-EAAF-4BCB-B69D-22534850D748}"/>
                  </a:ext>
                </a:extLst>
              </p:cNvPr>
              <p:cNvSpPr/>
              <p:nvPr/>
            </p:nvSpPr>
            <p:spPr>
              <a:xfrm>
                <a:off x="6846110" y="1749793"/>
                <a:ext cx="436317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89E334-EAAF-4BCB-B69D-22534850D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10" y="1749793"/>
                <a:ext cx="4363172" cy="658835"/>
              </a:xfrm>
              <a:prstGeom prst="rect">
                <a:avLst/>
              </a:prstGeom>
              <a:blipFill>
                <a:blip r:embed="rId6"/>
                <a:stretch>
                  <a:fillRect l="-279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FE5266-7571-4394-A2DB-66D44CB2236C}"/>
                  </a:ext>
                </a:extLst>
              </p:cNvPr>
              <p:cNvSpPr/>
              <p:nvPr/>
            </p:nvSpPr>
            <p:spPr>
              <a:xfrm>
                <a:off x="445310" y="2820502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FE5266-7571-4394-A2DB-66D44CB22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" y="2820502"/>
                <a:ext cx="3874442" cy="658835"/>
              </a:xfrm>
              <a:prstGeom prst="rect">
                <a:avLst/>
              </a:prstGeom>
              <a:blipFill>
                <a:blip r:embed="rId7"/>
                <a:stretch>
                  <a:fillRect l="-3145" r="-94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A1037B-B0D7-45AF-BFC8-D714ABF6FE03}"/>
                  </a:ext>
                </a:extLst>
              </p:cNvPr>
              <p:cNvSpPr/>
              <p:nvPr/>
            </p:nvSpPr>
            <p:spPr>
              <a:xfrm>
                <a:off x="6956469" y="2820502"/>
                <a:ext cx="3874442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A1037B-B0D7-45AF-BFC8-D714ABF6F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9" y="2820502"/>
                <a:ext cx="3874442" cy="658835"/>
              </a:xfrm>
              <a:prstGeom prst="rect">
                <a:avLst/>
              </a:prstGeom>
              <a:blipFill>
                <a:blip r:embed="rId8"/>
                <a:stretch>
                  <a:fillRect l="-3145" r="-314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AD5A65-485A-4285-858D-576027D97E19}"/>
                  </a:ext>
                </a:extLst>
              </p:cNvPr>
              <p:cNvSpPr/>
              <p:nvPr/>
            </p:nvSpPr>
            <p:spPr>
              <a:xfrm>
                <a:off x="445310" y="4103164"/>
                <a:ext cx="414771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vi-VN" sz="28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AD5A65-485A-4285-858D-576027D97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" y="4103164"/>
                <a:ext cx="4147710" cy="658835"/>
              </a:xfrm>
              <a:prstGeom prst="rect">
                <a:avLst/>
              </a:prstGeom>
              <a:blipFill>
                <a:blip r:embed="rId9"/>
                <a:stretch>
                  <a:fillRect l="-2941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1A1F-3FD3-4652-851B-E8CA7FF0F223}"/>
                  </a:ext>
                </a:extLst>
              </p:cNvPr>
              <p:cNvSpPr/>
              <p:nvPr/>
            </p:nvSpPr>
            <p:spPr>
              <a:xfrm>
                <a:off x="6956469" y="4103163"/>
                <a:ext cx="4147710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ℤ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vi-VN" sz="28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DF1A1F-3FD3-4652-851B-E8CA7FF0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69" y="4103163"/>
                <a:ext cx="4147710" cy="658835"/>
              </a:xfrm>
              <a:prstGeom prst="rect">
                <a:avLst/>
              </a:prstGeom>
              <a:blipFill>
                <a:blip r:embed="rId10"/>
                <a:stretch>
                  <a:fillRect l="-2937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CA2ABD9-CE72-403B-90AD-C88ECB64557F}"/>
              </a:ext>
            </a:extLst>
          </p:cNvPr>
          <p:cNvSpPr txBox="1"/>
          <p:nvPr/>
        </p:nvSpPr>
        <p:spPr>
          <a:xfrm>
            <a:off x="4337455" y="1872079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0B6FFB-CA09-4123-B46F-22A4E6325F60}"/>
              </a:ext>
            </a:extLst>
          </p:cNvPr>
          <p:cNvSpPr txBox="1"/>
          <p:nvPr/>
        </p:nvSpPr>
        <p:spPr>
          <a:xfrm>
            <a:off x="10586544" y="1888780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B1B1-D77E-4094-B447-9A8142014B05}"/>
              </a:ext>
            </a:extLst>
          </p:cNvPr>
          <p:cNvSpPr txBox="1"/>
          <p:nvPr/>
        </p:nvSpPr>
        <p:spPr>
          <a:xfrm>
            <a:off x="4319752" y="2901292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DF54C5-663F-4494-B418-3A90CE774EAF}"/>
              </a:ext>
            </a:extLst>
          </p:cNvPr>
          <p:cNvSpPr txBox="1"/>
          <p:nvPr/>
        </p:nvSpPr>
        <p:spPr>
          <a:xfrm>
            <a:off x="10830911" y="2956117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525D6-BE7C-4611-9999-739E5287DDF3}"/>
              </a:ext>
            </a:extLst>
          </p:cNvPr>
          <p:cNvSpPr txBox="1"/>
          <p:nvPr/>
        </p:nvSpPr>
        <p:spPr>
          <a:xfrm>
            <a:off x="4319752" y="4243371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691F6-E631-4A7A-B2C4-25ACF20E2326}"/>
              </a:ext>
            </a:extLst>
          </p:cNvPr>
          <p:cNvSpPr txBox="1"/>
          <p:nvPr/>
        </p:nvSpPr>
        <p:spPr>
          <a:xfrm>
            <a:off x="10603690" y="4238778"/>
            <a:ext cx="12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3" grpId="0"/>
      <p:bldP spid="14" grpId="0"/>
      <p:bldP spid="15" grpId="0"/>
      <p:bldP spid="16" grpId="0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070600"/>
            <a:ext cx="12192000" cy="787400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239F6A-A235-4E0A-A1BF-317455D34800}"/>
              </a:ext>
            </a:extLst>
          </p:cNvPr>
          <p:cNvSpPr/>
          <p:nvPr/>
        </p:nvSpPr>
        <p:spPr>
          <a:xfrm>
            <a:off x="445310" y="141711"/>
            <a:ext cx="11301379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tr11):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BED47-BF64-4085-8E3F-069EC857FB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824" y="1700691"/>
            <a:ext cx="8396214" cy="1011774"/>
          </a:xfrm>
          <a:prstGeom prst="rect">
            <a:avLst/>
          </a:prstGeom>
        </p:spPr>
      </p:pic>
      <p:sp>
        <p:nvSpPr>
          <p:cNvPr id="9" name="Rounded Rectangular Callout 49">
            <a:extLst>
              <a:ext uri="{FF2B5EF4-FFF2-40B4-BE49-F238E27FC236}">
                <a16:creationId xmlns:a16="http://schemas.microsoft.com/office/drawing/2014/main" id="{A9F0A02E-9C47-4EEE-A407-A903CD8E532C}"/>
              </a:ext>
            </a:extLst>
          </p:cNvPr>
          <p:cNvSpPr/>
          <p:nvPr/>
        </p:nvSpPr>
        <p:spPr>
          <a:xfrm>
            <a:off x="2128381" y="274494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3B12A7-B660-4AD5-B09B-B33E7C739621}"/>
              </a:ext>
            </a:extLst>
          </p:cNvPr>
          <p:cNvSpPr/>
          <p:nvPr/>
        </p:nvSpPr>
        <p:spPr>
          <a:xfrm>
            <a:off x="2128381" y="3732697"/>
            <a:ext cx="888251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42EFBB-A2C4-4332-8213-C14F9F74E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7367"/>
              </p:ext>
            </p:extLst>
          </p:nvPr>
        </p:nvGraphicFramePr>
        <p:xfrm>
          <a:off x="5026025" y="4762500"/>
          <a:ext cx="18716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444240" progId="Equation.DSMT4">
                  <p:embed/>
                </p:oleObj>
              </mc:Choice>
              <mc:Fallback>
                <p:oleObj name="Equation" r:id="rId3" imgW="1054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6025" y="4762500"/>
                        <a:ext cx="1871663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8800" y="431800"/>
            <a:ext cx="11023600" cy="5936183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457200" y="322783"/>
            <a:ext cx="11234031" cy="6205016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7415" y="593022"/>
                <a:ext cx="9794435" cy="155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tr11):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3,9; -12,5</a:t>
                </a:r>
                <a:endParaRPr lang="en-US" sz="26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15" y="593022"/>
                <a:ext cx="9794435" cy="1557927"/>
              </a:xfrm>
              <a:prstGeom prst="rect">
                <a:avLst/>
              </a:prstGeom>
              <a:blipFill>
                <a:blip r:embed="rId3"/>
                <a:stretch>
                  <a:fillRect l="-1182"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4650" y="3527258"/>
                <a:ext cx="7550150" cy="2391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3,9; -12,5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</a:p>
              <a:p>
                <a:pPr algn="ctr">
                  <a:lnSpc>
                    <a:spcPct val="13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; -</a:t>
                </a:r>
                <a:r>
                  <a:rPr lang="en-US" sz="2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3,9; 12,5</a:t>
                </a:r>
                <a:endParaRPr lang="en-US" sz="28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3527258"/>
                <a:ext cx="7550150" cy="2391489"/>
              </a:xfrm>
              <a:prstGeom prst="rect">
                <a:avLst/>
              </a:prstGeom>
              <a:blipFill>
                <a:blip r:embed="rId4"/>
                <a:stretch>
                  <a:fillRect l="-1614" r="-1614" b="-20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3781" y="2451914"/>
            <a:ext cx="2184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1464" y="3463301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BẢO VỆ </a:t>
            </a:r>
          </a:p>
          <a:p>
            <a:pPr algn="ctr" defTabSz="914446">
              <a:defRPr/>
            </a:pPr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4" y="5326805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83" y="3134184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7" y="1124280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8" y="502040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32" y="1124281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8" y="236847"/>
            <a:ext cx="1054968" cy="1006340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8" y="5465334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15147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19753E-6 L 4.166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66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1288946" y="1722409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2079731" y="1887080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50E92872-0C34-4795-A6BE-90134DB7E766}"/>
              </a:ext>
            </a:extLst>
          </p:cNvPr>
          <p:cNvGrpSpPr/>
          <p:nvPr/>
        </p:nvGrpSpPr>
        <p:grpSpPr>
          <a:xfrm>
            <a:off x="6493993" y="1736320"/>
            <a:ext cx="5147948" cy="1965359"/>
            <a:chOff x="-162280" y="-19101"/>
            <a:chExt cx="8320332" cy="2403403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9E4382E5-4995-4E08-82AB-C69AA3DE0FB9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D14644AD-888D-4D49-AF71-DBAC0467E860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EA8F68D-0490-4AD3-836E-F9A625182326}"/>
                </a:ext>
              </a:extLst>
            </p:cNvPr>
            <p:cNvSpPr txBox="1"/>
            <p:nvPr/>
          </p:nvSpPr>
          <p:spPr>
            <a:xfrm>
              <a:off x="374738" y="787309"/>
              <a:ext cx="1337134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C3CBCD69-9CCA-4CCA-8622-410CE6DB3278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AAA1F2-699F-463C-B8FC-B952132047FE}"/>
              </a:ext>
            </a:extLst>
          </p:cNvPr>
          <p:cNvSpPr txBox="1"/>
          <p:nvPr/>
        </p:nvSpPr>
        <p:spPr>
          <a:xfrm>
            <a:off x="7539557" y="1955204"/>
            <a:ext cx="32583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886690" y="332656"/>
            <a:ext cx="10381673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hữu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tỉ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2307615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ℚ</m:t>
                      </m:r>
                    </m:oMath>
                  </m:oMathPara>
                </a14:m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15" y="1700808"/>
                <a:ext cx="3600400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ℕ</m:t>
                      </m:r>
                    </m:oMath>
                  </m:oMathPara>
                </a14:m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ℕ</m:t>
                    </m:r>
                  </m:oMath>
                </a14:m>
                <a:r>
                  <a:rPr lang="en-US" sz="3600" kern="0" baseline="30000" dirty="0">
                    <a:solidFill>
                      <a:srgbClr val="000000"/>
                    </a:solidFill>
                    <a:cs typeface="Arial"/>
                    <a:sym typeface="Arial"/>
                  </a:rPr>
                  <a:t>*</a:t>
                </a:r>
                <a:endParaRPr lang="en-US" sz="36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ℝ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68699" y="332656"/>
            <a:ext cx="8888181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Chọn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6277372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1,2 </a:t>
                </a:r>
                <a14:m>
                  <m:oMath xmlns:m="http://schemas.openxmlformats.org/officeDocument/2006/math">
                    <m:r>
                      <a:rPr lang="en-US" sz="3734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734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endParaRPr lang="en-US" sz="37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72" y="3429000"/>
                <a:ext cx="3600400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−5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3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61">
                  <a:buClr>
                    <a:srgbClr val="000000"/>
                  </a:buClr>
                  <a:defRPr/>
                </a:pPr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-9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ℚ</m:t>
                    </m:r>
                  </m:oMath>
                </a14:m>
                <a:r>
                  <a:rPr lang="en-US" sz="3734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6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9" y="3429000"/>
                <a:ext cx="3600400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2238677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ℤ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6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77" y="1700808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57591" y="332656"/>
            <a:ext cx="8397024" cy="114412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3: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nào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sau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là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hữu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tỉ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âm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: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1957592" y="3429000"/>
                <a:ext cx="3950424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</a:t>
                </a:r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92" y="3429000"/>
                <a:ext cx="3950424" cy="1296144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6312024" y="1700808"/>
                <a:ext cx="3735256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735256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957591" y="1700808"/>
                <a:ext cx="3838079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6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vi-VN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lang="en-US" sz="3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Calibri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91" y="1700808"/>
                <a:ext cx="3838079" cy="1296144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735256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sym typeface="Arial"/>
                  </a:rPr>
                  <a:t> </a:t>
                </a:r>
                <a:endParaRPr lang="en-US" sz="4800" dirty="0">
                  <a:solidFill>
                    <a:prstClr val="black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735256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nip Diagonal Corner Rectangle 1"/>
              <p:cNvSpPr/>
              <p:nvPr/>
            </p:nvSpPr>
            <p:spPr>
              <a:xfrm>
                <a:off x="939924" y="80627"/>
                <a:ext cx="10744200" cy="1368152"/>
              </a:xfrm>
              <a:prstGeom prst="snip2Diag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lnSpc>
                    <a:spcPct val="120000"/>
                  </a:lnSpc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hỏi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4: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điều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kiện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nào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thì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𝑎</m:t>
                    </m:r>
                    <m:r>
                      <a:rPr lang="en-US" sz="32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ℤ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hữu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tỉ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" name="Snip Diagonal Corner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24" y="80627"/>
                <a:ext cx="10744200" cy="1368152"/>
              </a:xfrm>
              <a:prstGeom prst="snip2Diag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2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nip Diagonal Corner Rectangle 2"/>
              <p:cNvSpPr/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ℤ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≠0</m:t>
                    </m:r>
                  </m:oMath>
                </a14:m>
                <a:r>
                  <a:rPr lang="en-US" sz="5334" dirty="0">
                    <a:solidFill>
                      <a:prstClr val="black"/>
                    </a:solidFill>
                    <a:latin typeface="Calibri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Snip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700808"/>
                <a:ext cx="3600400" cy="1296144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2003748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𝑏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∈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ℤ</m:t>
                      </m:r>
                    </m:oMath>
                  </m:oMathPara>
                </a14:m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48" y="3429000"/>
                <a:ext cx="3600400" cy="1296144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1952927" y="1700808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𝑏</m:t>
                      </m:r>
                      <m:r>
                        <a:rPr lang="en-US" sz="32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≠0</m:t>
                      </m:r>
                    </m:oMath>
                  </m:oMathPara>
                </a14:m>
                <a:endParaRPr lang="en-US" sz="5334" dirty="0">
                  <a:solidFill>
                    <a:prstClr val="black"/>
                  </a:solidFill>
                  <a:latin typeface="Calibri"/>
                  <a:sym typeface="Arial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27" y="1700808"/>
                <a:ext cx="3600400" cy="1296144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nip Diagonal Corner Rectangle 14"/>
              <p:cNvSpPr/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ℕ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lang="en-US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≠0</m:t>
                    </m:r>
                  </m:oMath>
                </a14:m>
                <a:r>
                  <a:rPr lang="en-US" sz="5334" dirty="0">
                    <a:solidFill>
                      <a:prstClr val="black"/>
                    </a:solidFill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5" name="Snip Diagonal Corner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3429000"/>
                <a:ext cx="3600400" cy="1296144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07424" y="7108767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8" y="5465334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Arial"/>
                <a:sym typeface="Arial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>
                <a:solidFill>
                  <a:prstClr val="black"/>
                </a:solidFill>
                <a:latin typeface="Calibri"/>
                <a:sym typeface="Arial"/>
              </a:rPr>
              <a:t>Yeah!!!</a:t>
            </a:r>
          </a:p>
          <a:p>
            <a:pPr algn="ctr" defTabSz="914446">
              <a:defRPr/>
            </a:pPr>
            <a:r>
              <a:rPr lang="en-US" sz="3200" b="1">
                <a:solidFill>
                  <a:prstClr val="black"/>
                </a:solidFill>
                <a:latin typeface="Calibri"/>
                <a:sym typeface="Arial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5147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23599" y="2426261"/>
            <a:ext cx="3796187" cy="3019053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6"/>
              <a:ext cx="7072813" cy="354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6,7-SGK –tr11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22817" y="2426261"/>
            <a:ext cx="3161888" cy="3019053"/>
            <a:chOff x="0" y="0"/>
            <a:chExt cx="632377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050" y="1640680"/>
              <a:ext cx="6307725" cy="354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chia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26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6705" y="2426261"/>
            <a:ext cx="3153863" cy="3019053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0533" y="1863157"/>
            <a:ext cx="1126208" cy="1126208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36645" y="1863157"/>
            <a:ext cx="1126208" cy="11262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68666" y="2180885"/>
            <a:ext cx="395525" cy="59274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5226453" y="1863157"/>
            <a:ext cx="1126208" cy="1126208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51164" y="2148490"/>
            <a:ext cx="536557" cy="52582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28760" y="2061318"/>
            <a:ext cx="429753" cy="56411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372382" y="546583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7" name="AutoShape 27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1755CF-8CFD-4A82-A9AB-1BB98E962B5D}"/>
              </a:ext>
            </a:extLst>
          </p:cNvPr>
          <p:cNvSpPr txBox="1"/>
          <p:nvPr/>
        </p:nvSpPr>
        <p:spPr>
          <a:xfrm>
            <a:off x="555826" y="119444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8ED74F0E-EAF4-4799-B390-958D58CB42B2}"/>
              </a:ext>
            </a:extLst>
          </p:cNvPr>
          <p:cNvSpPr/>
          <p:nvPr/>
        </p:nvSpPr>
        <p:spPr>
          <a:xfrm>
            <a:off x="555826" y="75091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E3B9B-8490-448E-9A7A-4447E987F8FF}"/>
                  </a:ext>
                </a:extLst>
              </p:cNvPr>
              <p:cNvSpPr txBox="1"/>
              <p:nvPr/>
            </p:nvSpPr>
            <p:spPr>
              <a:xfrm>
                <a:off x="1708034" y="802214"/>
                <a:ext cx="9338252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Quan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sát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biểu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diễn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hữu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trục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E3B9B-8490-448E-9A7A-4447E987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34" y="802214"/>
                <a:ext cx="9338252" cy="619913"/>
              </a:xfrm>
              <a:prstGeom prst="rect">
                <a:avLst/>
              </a:prstGeom>
              <a:blipFill>
                <a:blip r:embed="rId4"/>
                <a:stretch>
                  <a:fillRect l="-979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4A066C3-AFFE-489D-AF32-B668D82CBA6B}"/>
              </a:ext>
            </a:extLst>
          </p:cNvPr>
          <p:cNvSpPr txBox="1"/>
          <p:nvPr/>
        </p:nvSpPr>
        <p:spPr>
          <a:xfrm>
            <a:off x="5309523" y="1494131"/>
            <a:ext cx="172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EEF5585A-0E05-4C9C-AE33-FFBDF97436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8520" y="2496988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7A78B3E0-227E-461D-9FEC-57EDEF148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4091" y="242042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ABD37EA7-65ED-423A-8F8F-1D107D5B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1730" y="240082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52B1FEB4-B896-40B7-A609-438039EBA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149" y="243907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904CCDA5-36E4-40D2-A31C-8FBBA0E6B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8411" y="238630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Line 30">
            <a:extLst>
              <a:ext uri="{FF2B5EF4-FFF2-40B4-BE49-F238E27FC236}">
                <a16:creationId xmlns:a16="http://schemas.microsoft.com/office/drawing/2014/main" id="{DEC6E940-BD5A-4B78-9344-19814FFC6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829" y="243394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EABFBD-C528-4EF7-B66C-DE00D74D41BE}"/>
              </a:ext>
            </a:extLst>
          </p:cNvPr>
          <p:cNvCxnSpPr>
            <a:cxnSpLocks/>
          </p:cNvCxnSpPr>
          <p:nvPr/>
        </p:nvCxnSpPr>
        <p:spPr>
          <a:xfrm>
            <a:off x="5988411" y="2490638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Line 10">
            <a:extLst>
              <a:ext uri="{FF2B5EF4-FFF2-40B4-BE49-F238E27FC236}">
                <a16:creationId xmlns:a16="http://schemas.microsoft.com/office/drawing/2014/main" id="{7D936E83-6975-45C9-9420-3E685EE62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6891" y="242042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8B271-9DB6-490E-B2D3-ADC84F067278}"/>
              </a:ext>
            </a:extLst>
          </p:cNvPr>
          <p:cNvSpPr txBox="1"/>
          <p:nvPr/>
        </p:nvSpPr>
        <p:spPr>
          <a:xfrm>
            <a:off x="5819775" y="266647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C5A5E7-4ED7-4D75-A58A-8D1EA6B60B71}"/>
              </a:ext>
            </a:extLst>
          </p:cNvPr>
          <p:cNvSpPr txBox="1"/>
          <p:nvPr/>
        </p:nvSpPr>
        <p:spPr>
          <a:xfrm>
            <a:off x="7654619" y="261490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4BF675-9616-4DB0-9C41-4C583E6DAC51}"/>
              </a:ext>
            </a:extLst>
          </p:cNvPr>
          <p:cNvSpPr txBox="1"/>
          <p:nvPr/>
        </p:nvSpPr>
        <p:spPr>
          <a:xfrm>
            <a:off x="3901549" y="267000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1313D4D4-4D3C-4B2F-A702-6E387DE0E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66" y="24271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977A80FD-8ED3-4E3C-A98D-A79E56ABA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66" y="240137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4FD8E11F-B5AB-4AED-90FF-035E5C55B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91" y="242759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D92CB55-7032-4068-BCF0-EC3527CC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641" y="242677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1F259DB6-DAF2-4167-8521-B74E22420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0991" y="243947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8BA731-53DC-45CA-931B-8DD0CAFE76DC}"/>
              </a:ext>
            </a:extLst>
          </p:cNvPr>
          <p:cNvSpPr/>
          <p:nvPr/>
        </p:nvSpPr>
        <p:spPr>
          <a:xfrm>
            <a:off x="8207682" y="2460837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577505C7-185F-4CC8-83BD-0193E1F3B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54180" y="2275141"/>
                <a:ext cx="449497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577505C7-185F-4CC8-83BD-0193E1F3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4180" y="2275141"/>
                <a:ext cx="449497" cy="114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C09C971D-14BD-4E3C-898F-223475163662}"/>
              </a:ext>
            </a:extLst>
          </p:cNvPr>
          <p:cNvSpPr/>
          <p:nvPr/>
        </p:nvSpPr>
        <p:spPr>
          <a:xfrm>
            <a:off x="3648317" y="2480298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AE104A22-81EC-4C6B-BA01-1586AC33A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8699" y="2386308"/>
                <a:ext cx="449497" cy="114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AE104A22-81EC-4C6B-BA01-1586AC33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699" y="2386308"/>
                <a:ext cx="449497" cy="1140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E05E688F-37A1-4838-9522-AD1140CE583B}"/>
                  </a:ext>
                </a:extLst>
              </p:cNvPr>
              <p:cNvSpPr/>
              <p:nvPr/>
            </p:nvSpPr>
            <p:spPr>
              <a:xfrm>
                <a:off x="3918197" y="4255618"/>
                <a:ext cx="7808574" cy="2588554"/>
              </a:xfrm>
              <a:prstGeom prst="cloudCallout">
                <a:avLst>
                  <a:gd name="adj1" fmla="val -547"/>
                  <a:gd name="adj2" fmla="val -8363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E05E688F-37A1-4838-9522-AD1140CE5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197" y="4255618"/>
                <a:ext cx="7808574" cy="2588554"/>
              </a:xfrm>
              <a:prstGeom prst="cloudCallout">
                <a:avLst>
                  <a:gd name="adj1" fmla="val -547"/>
                  <a:gd name="adj2" fmla="val -83636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566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70000" y="685800"/>
            <a:ext cx="9906000" cy="467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ounded Rectangle 13"/>
          <p:cNvSpPr/>
          <p:nvPr/>
        </p:nvSpPr>
        <p:spPr>
          <a:xfrm>
            <a:off x="1721981" y="685800"/>
            <a:ext cx="1679074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1981" y="1498600"/>
            <a:ext cx="8432672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F523D0-86CA-40F9-8EB6-49B49B955191}"/>
              </a:ext>
            </a:extLst>
          </p:cNvPr>
          <p:cNvSpPr txBox="1"/>
          <p:nvPr/>
        </p:nvSpPr>
        <p:spPr>
          <a:xfrm>
            <a:off x="1721981" y="3166841"/>
            <a:ext cx="8432672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7FBB3-12F7-4F61-B811-B39EBA48D0D3}"/>
              </a:ext>
            </a:extLst>
          </p:cNvPr>
          <p:cNvSpPr txBox="1"/>
          <p:nvPr/>
        </p:nvSpPr>
        <p:spPr>
          <a:xfrm>
            <a:off x="1721981" y="3973260"/>
            <a:ext cx="8432672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7870" y="122346"/>
            <a:ext cx="6886624" cy="10025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–(-a) = a</a:t>
            </a:r>
            <a:endParaRPr lang="vi-VN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407870" y="1409862"/>
            <a:ext cx="1320800" cy="48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60161" y="1296799"/>
                <a:ext cx="509836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1,3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61" y="1296799"/>
                <a:ext cx="5098366" cy="708399"/>
              </a:xfrm>
              <a:prstGeom prst="rect">
                <a:avLst/>
              </a:prstGeom>
              <a:blipFill>
                <a:blip r:embed="rId8"/>
                <a:stretch>
                  <a:fillRect l="-239" b="-4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68CAEDA-2C0A-493C-A4B3-E6D173F6AE15}"/>
              </a:ext>
            </a:extLst>
          </p:cNvPr>
          <p:cNvSpPr txBox="1"/>
          <p:nvPr/>
        </p:nvSpPr>
        <p:spPr>
          <a:xfrm>
            <a:off x="5011723" y="2070109"/>
            <a:ext cx="150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D82C5-C1E7-4320-A9BD-1C6ED45F01FB}"/>
              </a:ext>
            </a:extLst>
          </p:cNvPr>
          <p:cNvSpPr txBox="1"/>
          <p:nvPr/>
        </p:nvSpPr>
        <p:spPr>
          <a:xfrm>
            <a:off x="697211" y="3054637"/>
            <a:ext cx="33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-1,3.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E0328C-A6C0-44E2-8270-A40ECD08A489}"/>
                  </a:ext>
                </a:extLst>
              </p:cNvPr>
              <p:cNvSpPr txBox="1"/>
              <p:nvPr/>
            </p:nvSpPr>
            <p:spPr>
              <a:xfrm>
                <a:off x="235799" y="3972027"/>
                <a:ext cx="6062492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E0328C-A6C0-44E2-8270-A40ECD08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9" y="3972027"/>
                <a:ext cx="6062492" cy="708399"/>
              </a:xfrm>
              <a:prstGeom prst="rect">
                <a:avLst/>
              </a:prstGeom>
              <a:blipFill>
                <a:blip r:embed="rId9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88583" y="165916"/>
                <a:ext cx="8406701" cy="9332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-0,5.  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83" y="165916"/>
                <a:ext cx="8406701" cy="933269"/>
              </a:xfrm>
              <a:prstGeom prst="rect">
                <a:avLst/>
              </a:prstGeom>
              <a:blipFill>
                <a:blip r:embed="rId6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B757F-4771-4D6D-ACD7-6A3074F6C5F3}"/>
              </a:ext>
            </a:extLst>
          </p:cNvPr>
          <p:cNvSpPr/>
          <p:nvPr/>
        </p:nvSpPr>
        <p:spPr>
          <a:xfrm>
            <a:off x="204191" y="283654"/>
            <a:ext cx="2379011" cy="6977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D9BD8-7E3D-4860-AFE3-66C3C04B7819}"/>
                  </a:ext>
                </a:extLst>
              </p:cNvPr>
              <p:cNvSpPr txBox="1"/>
              <p:nvPr/>
            </p:nvSpPr>
            <p:spPr>
              <a:xfrm>
                <a:off x="2213491" y="2773708"/>
                <a:ext cx="7765017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Arial" panose="020B0604020202020204" pitchFamily="34" charset="0"/>
                  </a:rPr>
                  <a:t>- </a:t>
                </a:r>
                <a:r>
                  <a:rPr lang="en-US" sz="2800" dirty="0" err="1"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; -0,5 </a:t>
                </a:r>
                <a:r>
                  <a:rPr lang="en-US" sz="2800" dirty="0" err="1"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; 0,5. </a:t>
                </a:r>
                <a:endParaRPr lang="vi-VN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D9BD8-7E3D-4860-AFE3-66C3C04B7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91" y="2773708"/>
                <a:ext cx="7765017" cy="714683"/>
              </a:xfrm>
              <a:prstGeom prst="rect">
                <a:avLst/>
              </a:prstGeom>
              <a:blipFill>
                <a:blip r:embed="rId7"/>
                <a:stretch>
                  <a:fillRect l="-1570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8B8B8F-6160-4EE9-8ED2-459668C1DD1D}"/>
              </a:ext>
            </a:extLst>
          </p:cNvPr>
          <p:cNvSpPr txBox="1"/>
          <p:nvPr/>
        </p:nvSpPr>
        <p:spPr>
          <a:xfrm>
            <a:off x="5045241" y="1670408"/>
            <a:ext cx="210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  <a:endParaRPr lang="vi-VN" sz="2800" b="1" u="sng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02431" y="1413983"/>
            <a:ext cx="10062713" cy="4124532"/>
            <a:chOff x="-4213" y="0"/>
            <a:chExt cx="3663414" cy="3639234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663414" cy="3639234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24541" y="1949353"/>
            <a:ext cx="976430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&lt; b hay b &gt; a.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b </a:t>
            </a:r>
            <a:r>
              <a:rPr lang="en-US" sz="24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&lt; c </a:t>
            </a:r>
            <a:r>
              <a:rPr lang="en-US" sz="24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&lt; 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C1588-55D9-4D20-8197-9DAC52F9E8D4}"/>
              </a:ext>
            </a:extLst>
          </p:cNvPr>
          <p:cNvSpPr txBox="1"/>
          <p:nvPr/>
        </p:nvSpPr>
        <p:spPr>
          <a:xfrm>
            <a:off x="904009" y="0"/>
            <a:ext cx="543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BDF7E-02F3-449A-844D-DC01C6DA7ECE}"/>
              </a:ext>
            </a:extLst>
          </p:cNvPr>
          <p:cNvSpPr txBox="1"/>
          <p:nvPr/>
        </p:nvSpPr>
        <p:spPr>
          <a:xfrm>
            <a:off x="1080472" y="646142"/>
            <a:ext cx="54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1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0"/>
          <p:cNvSpPr/>
          <p:nvPr/>
        </p:nvSpPr>
        <p:spPr>
          <a:xfrm>
            <a:off x="-25095" y="6445440"/>
            <a:ext cx="12192000" cy="723300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4672E-13B1-40A4-9F17-91F95BC7BAED}"/>
              </a:ext>
            </a:extLst>
          </p:cNvPr>
          <p:cNvSpPr txBox="1"/>
          <p:nvPr/>
        </p:nvSpPr>
        <p:spPr>
          <a:xfrm>
            <a:off x="502956" y="132795"/>
            <a:ext cx="54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6759379" y="296805"/>
            <a:ext cx="5143863" cy="1975300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23B0FE83-3244-4BEB-95FB-D65AFC513C0C}"/>
              </a:ext>
            </a:extLst>
          </p:cNvPr>
          <p:cNvSpPr/>
          <p:nvPr/>
        </p:nvSpPr>
        <p:spPr>
          <a:xfrm>
            <a:off x="644356" y="822789"/>
            <a:ext cx="911728" cy="4616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13A97-4483-40EE-8725-9153376D1D2B}"/>
              </a:ext>
            </a:extLst>
          </p:cNvPr>
          <p:cNvSpPr txBox="1"/>
          <p:nvPr/>
        </p:nvSpPr>
        <p:spPr>
          <a:xfrm>
            <a:off x="1835865" y="822790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CCEA8-5889-4C8C-BF05-6D74C60F8D93}"/>
                  </a:ext>
                </a:extLst>
              </p:cNvPr>
              <p:cNvSpPr txBox="1"/>
              <p:nvPr/>
            </p:nvSpPr>
            <p:spPr>
              <a:xfrm>
                <a:off x="802561" y="1558380"/>
                <a:ext cx="193544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CCEA8-5889-4C8C-BF05-6D74C60F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1" y="1558380"/>
                <a:ext cx="1935444" cy="616964"/>
              </a:xfrm>
              <a:prstGeom prst="rect">
                <a:avLst/>
              </a:prstGeom>
              <a:blipFill>
                <a:blip r:embed="rId13"/>
                <a:stretch>
                  <a:fillRect l="-504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ADC40A7-BC99-4A2B-B874-8E973C04C797}"/>
              </a:ext>
            </a:extLst>
          </p:cNvPr>
          <p:cNvSpPr txBox="1"/>
          <p:nvPr/>
        </p:nvSpPr>
        <p:spPr>
          <a:xfrm>
            <a:off x="4117627" y="1650445"/>
            <a:ext cx="261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 0,125 </a:t>
            </a:r>
            <a:r>
              <a:rPr lang="en-US" sz="2400" dirty="0" err="1"/>
              <a:t>và</a:t>
            </a:r>
            <a:r>
              <a:rPr lang="en-US" sz="2400" dirty="0"/>
              <a:t> 0,13 ;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210D94-1D64-4402-A921-74FE6C8EA7E1}"/>
                  </a:ext>
                </a:extLst>
              </p:cNvPr>
              <p:cNvSpPr txBox="1"/>
              <p:nvPr/>
            </p:nvSpPr>
            <p:spPr>
              <a:xfrm>
                <a:off x="8025214" y="1572795"/>
                <a:ext cx="261219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c) -0,6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210D94-1D64-4402-A921-74FE6C8EA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14" y="1572795"/>
                <a:ext cx="2612192" cy="616964"/>
              </a:xfrm>
              <a:prstGeom prst="rect">
                <a:avLst/>
              </a:prstGeom>
              <a:blipFill>
                <a:blip r:embed="rId14"/>
                <a:stretch>
                  <a:fillRect l="-349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A807FB6-6288-4116-8591-3E0E25A2AACC}"/>
              </a:ext>
            </a:extLst>
          </p:cNvPr>
          <p:cNvSpPr txBox="1"/>
          <p:nvPr/>
        </p:nvSpPr>
        <p:spPr>
          <a:xfrm>
            <a:off x="4608131" y="2079719"/>
            <a:ext cx="210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HD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2C46C7-71D8-40A9-BB4E-A0E7935A4F72}"/>
                  </a:ext>
                </a:extLst>
              </p:cNvPr>
              <p:cNvSpPr txBox="1"/>
              <p:nvPr/>
            </p:nvSpPr>
            <p:spPr>
              <a:xfrm>
                <a:off x="275624" y="2560445"/>
                <a:ext cx="93659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c)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-0,6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2C46C7-71D8-40A9-BB4E-A0E7935A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4" y="2560445"/>
                <a:ext cx="9365918" cy="616964"/>
              </a:xfrm>
              <a:prstGeom prst="rect">
                <a:avLst/>
              </a:prstGeom>
              <a:blipFill>
                <a:blip r:embed="rId15"/>
                <a:stretch>
                  <a:fillRect l="-97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649B8B3-6357-40D0-861B-5CB284A73CB8}"/>
              </a:ext>
            </a:extLst>
          </p:cNvPr>
          <p:cNvSpPr txBox="1"/>
          <p:nvPr/>
        </p:nvSpPr>
        <p:spPr>
          <a:xfrm>
            <a:off x="644356" y="3010472"/>
            <a:ext cx="936591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d</a:t>
            </a:r>
            <a:r>
              <a:rPr lang="vi-VN" sz="2400" dirty="0"/>
              <a:t>ư</a:t>
            </a:r>
            <a:r>
              <a:rPr lang="en-US" sz="2400" dirty="0" err="1"/>
              <a:t>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d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90DEA-0A96-4593-B426-805661053632}"/>
                  </a:ext>
                </a:extLst>
              </p:cNvPr>
              <p:cNvSpPr txBox="1"/>
              <p:nvPr/>
            </p:nvSpPr>
            <p:spPr>
              <a:xfrm>
                <a:off x="611509" y="3958302"/>
                <a:ext cx="3996622" cy="84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-0,6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E90DEA-0A96-4593-B426-805661053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9" y="3958302"/>
                <a:ext cx="3996622" cy="849656"/>
              </a:xfrm>
              <a:prstGeom prst="rect">
                <a:avLst/>
              </a:prstGeom>
              <a:blipFill>
                <a:blip r:embed="rId16"/>
                <a:stretch>
                  <a:fillRect l="-2287" r="-1982" b="-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402D22-0756-4501-9278-02185C856A83}"/>
                  </a:ext>
                </a:extLst>
              </p:cNvPr>
              <p:cNvSpPr txBox="1"/>
              <p:nvPr/>
            </p:nvSpPr>
            <p:spPr>
              <a:xfrm>
                <a:off x="5098485" y="3949261"/>
                <a:ext cx="3996622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endParaRPr lang="vi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402D22-0756-4501-9278-02185C85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85" y="3949261"/>
                <a:ext cx="3996622" cy="858697"/>
              </a:xfrm>
              <a:prstGeom prst="rect">
                <a:avLst/>
              </a:prstGeom>
              <a:blipFill>
                <a:blip r:embed="rId1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EC29AF-D832-436D-A2B3-E278FFE47E2F}"/>
                  </a:ext>
                </a:extLst>
              </p:cNvPr>
              <p:cNvSpPr txBox="1"/>
              <p:nvPr/>
            </p:nvSpPr>
            <p:spPr>
              <a:xfrm>
                <a:off x="502956" y="4820083"/>
                <a:ext cx="8155424" cy="19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-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luận</a:t>
                </a:r>
                <a:r>
                  <a:rPr lang="en-US" sz="2400" dirty="0"/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-0,6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EC29AF-D832-436D-A2B3-E278FFE4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56" y="4820083"/>
                <a:ext cx="8155424" cy="1918795"/>
              </a:xfrm>
              <a:prstGeom prst="rect">
                <a:avLst/>
              </a:prstGeom>
              <a:blipFill>
                <a:blip r:embed="rId19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6" grpId="1" animBg="1"/>
      <p:bldP spid="21" grpId="0" animBg="1"/>
      <p:bldP spid="14" grpId="0"/>
      <p:bldP spid="23" grpId="0"/>
      <p:bldP spid="24" grpId="0"/>
      <p:bldP spid="25" grpId="0"/>
      <p:bldP spid="26" grpId="0"/>
      <p:bldP spid="15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2000" y="787400"/>
            <a:ext cx="10718800" cy="5334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30099" y="2397415"/>
            <a:ext cx="7283094" cy="68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933" dirty="0"/>
          </a:p>
        </p:txBody>
      </p:sp>
      <p:sp>
        <p:nvSpPr>
          <p:cNvPr id="12" name="TextBox 11"/>
          <p:cNvSpPr txBox="1"/>
          <p:nvPr/>
        </p:nvSpPr>
        <p:spPr>
          <a:xfrm>
            <a:off x="4789580" y="1142482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DAEC2-E0BA-4198-BC65-2CB2E7F164AB}"/>
              </a:ext>
            </a:extLst>
          </p:cNvPr>
          <p:cNvSpPr/>
          <p:nvPr/>
        </p:nvSpPr>
        <p:spPr>
          <a:xfrm>
            <a:off x="1439059" y="2118942"/>
            <a:ext cx="9671424" cy="267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Khi hai số hữu tỉ cùng là phân số hoặc cùng là số thập phân, ta so sánh chúng theo những quy tắc đã biết ở lớp 6.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Để so sánh hai số hữu tỉ, ta viết chúng về cùng dạng phân số hoặc cùng dạng số thập phân rồi so sánh chúng.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1445</Words>
  <Application>Microsoft Office PowerPoint</Application>
  <PresentationFormat>Widescreen</PresentationFormat>
  <Paragraphs>170</Paragraphs>
  <Slides>25</Slides>
  <Notes>1</Notes>
  <HiddenSlides>0</HiddenSlides>
  <MMClips>19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Teams</dc:creator>
  <cp:lastModifiedBy>A36697 Dương Tuấn Anh</cp:lastModifiedBy>
  <cp:revision>93</cp:revision>
  <dcterms:created xsi:type="dcterms:W3CDTF">2022-02-25T15:56:08Z</dcterms:created>
  <dcterms:modified xsi:type="dcterms:W3CDTF">2024-09-15T08:54:37Z</dcterms:modified>
</cp:coreProperties>
</file>