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7" r:id="rId3"/>
    <p:sldId id="268" r:id="rId4"/>
    <p:sldId id="270" r:id="rId5"/>
    <p:sldId id="291" r:id="rId6"/>
    <p:sldId id="256" r:id="rId7"/>
    <p:sldId id="261" r:id="rId8"/>
    <p:sldId id="272" r:id="rId9"/>
    <p:sldId id="292" r:id="rId10"/>
    <p:sldId id="260" r:id="rId11"/>
    <p:sldId id="265" r:id="rId12"/>
    <p:sldId id="273" r:id="rId13"/>
    <p:sldId id="259" r:id="rId14"/>
    <p:sldId id="281" r:id="rId15"/>
    <p:sldId id="269" r:id="rId16"/>
    <p:sldId id="287" r:id="rId17"/>
    <p:sldId id="293" r:id="rId18"/>
    <p:sldId id="271" r:id="rId19"/>
    <p:sldId id="262" r:id="rId20"/>
    <p:sldId id="276" r:id="rId21"/>
    <p:sldId id="284" r:id="rId22"/>
    <p:sldId id="279" r:id="rId23"/>
    <p:sldId id="264" r:id="rId24"/>
    <p:sldId id="278" r:id="rId25"/>
    <p:sldId id="263" r:id="rId26"/>
  </p:sldIdLst>
  <p:sldSz cx="18288000" cy="10287000"/>
  <p:notesSz cx="6858000" cy="9144000"/>
  <p:embeddedFontLst>
    <p:embeddedFont>
      <p:font typeface="Cambria Math" panose="02040503050406030204" pitchFamily="18"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openxmlformats.org/officeDocument/2006/relationships/image" Target="../media/image42.png"/><Relationship Id="rId12" Type="http://schemas.openxmlformats.org/officeDocument/2006/relationships/image" Target="../media/image4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image" Target="../media/image44.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 Id="rId15" Type="http://schemas.openxmlformats.org/officeDocument/2006/relationships/image" Target="../media/image47.png"/></Relationships>
</file>

<file path=ppt/slides/_rels/slide18.xml.rels><?xml version="1.0" encoding="UTF-8" standalone="yes"?>
<Relationships xmlns="http://schemas.openxmlformats.org/package/2006/relationships"><Relationship Id="rId16" Type="http://schemas.openxmlformats.org/officeDocument/2006/relationships/image" Target="../media/image4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image" Target="../media/image10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2" Type="http://schemas.openxmlformats.org/officeDocument/2006/relationships/image" Target="../media/image5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2" Type="http://schemas.openxmlformats.org/officeDocument/2006/relationships/image" Target="../media/image5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12"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620760" y="786532"/>
            <a:ext cx="10260756" cy="8019315"/>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txBody>
            <a:bodyPr/>
            <a:lstStyle/>
            <a:p>
              <a:endParaRPr lang="en-US"/>
            </a:p>
          </p:txBody>
        </p:sp>
      </p:grpSp>
      <p:grpSp>
        <p:nvGrpSpPr>
          <p:cNvPr id="4" name="Group 4"/>
          <p:cNvGrpSpPr/>
          <p:nvPr/>
        </p:nvGrpSpPr>
        <p:grpSpPr>
          <a:xfrm>
            <a:off x="1002693" y="9016132"/>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txBody>
              <a:bodyPr/>
              <a:lstStyle/>
              <a:p>
                <a:endParaRPr lang="en-US"/>
              </a:p>
            </p:txBody>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txBody>
              <a:bodyPr/>
              <a:lstStyle/>
              <a:p>
                <a:endParaRPr lang="en-US"/>
              </a:p>
            </p:txBody>
          </p:sp>
        </p:grpSp>
      </p:grpSp>
      <p:grpSp>
        <p:nvGrpSpPr>
          <p:cNvPr id="9" name="Group 9"/>
          <p:cNvGrpSpPr/>
          <p:nvPr/>
        </p:nvGrpSpPr>
        <p:grpSpPr>
          <a:xfrm>
            <a:off x="11155769" y="786532"/>
            <a:ext cx="6505624" cy="4716241"/>
            <a:chOff x="0" y="0"/>
            <a:chExt cx="2200668" cy="2194745"/>
          </a:xfrm>
        </p:grpSpPr>
        <p:sp>
          <p:nvSpPr>
            <p:cNvPr id="10" name="Freeform 10"/>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txBody>
            <a:bodyPr/>
            <a:lstStyle/>
            <a:p>
              <a:endParaRPr lang="en-US"/>
            </a:p>
          </p:txBody>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22" y="1091332"/>
            <a:ext cx="5957118" cy="401955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940588" y="816800"/>
                <a:ext cx="9621099" cy="798904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Giải đua xe đạp vòng quanh nước Pháp - Tour de France, là giải đua xe đạp khó khăn nhất thế giới với nhiều chặng đua vượt núi cao. Giải đua lần thứ 106 diễn ra trong các ngày 06 - 28/7/2019. Các tay đua đã phải vượt qua 21 chặng đua có tổng chiều dài là 3365,8 km, trong đó có 7 chặng leo núi. Tổng chiều dài cùa 7 chặng leo núi xấp xỉ bằng</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304</m:t>
                        </m:r>
                      </m:num>
                      <m:den>
                        <m:r>
                          <a:rPr lang="en-US" sz="4000" b="0" i="1" smtClean="0">
                            <a:latin typeface="Cambria Math" panose="02040503050406030204" pitchFamily="18" charset="0"/>
                          </a:rPr>
                          <m:t>1 001</m:t>
                        </m:r>
                      </m:den>
                    </m:f>
                  </m:oMath>
                </a14:m>
                <a:r>
                  <a:rPr lang="vi-VN" sz="3600" dirty="0">
                    <a:latin typeface="Arial" panose="020B0604020202020204" pitchFamily="34" charset="0"/>
                    <a:cs typeface="Arial" panose="020B0604020202020204" pitchFamily="34" charset="0"/>
                  </a:rPr>
                  <a:t> tổng chi</a:t>
                </a:r>
                <a:r>
                  <a:rPr lang="en-US" sz="3600" dirty="0">
                    <a:latin typeface="Arial" panose="020B0604020202020204" pitchFamily="34" charset="0"/>
                    <a:cs typeface="Arial" panose="020B0604020202020204" pitchFamily="34" charset="0"/>
                  </a:rPr>
                  <a:t>ề</a:t>
                </a:r>
                <a:r>
                  <a:rPr lang="vi-VN" sz="3600" dirty="0">
                    <a:latin typeface="Arial" panose="020B0604020202020204" pitchFamily="34" charset="0"/>
                    <a:cs typeface="Arial" panose="020B0604020202020204" pitchFamily="34" charset="0"/>
                  </a:rPr>
                  <a:t>u dài c</a:t>
                </a:r>
                <a:r>
                  <a:rPr lang="en-US" sz="3600" dirty="0" err="1">
                    <a:latin typeface="Arial" panose="020B0604020202020204" pitchFamily="34" charset="0"/>
                    <a:cs typeface="Arial" panose="020B0604020202020204" pitchFamily="34" charset="0"/>
                  </a:rPr>
                  <a:t>ủa</a:t>
                </a:r>
                <a:r>
                  <a:rPr lang="vi-VN" sz="3600" dirty="0">
                    <a:latin typeface="Arial" panose="020B0604020202020204" pitchFamily="34" charset="0"/>
                    <a:cs typeface="Arial" panose="020B0604020202020204" pitchFamily="34" charset="0"/>
                  </a:rPr>
                  <a:t> toàn bộ cuộc đua.</a:t>
                </a:r>
                <a:endParaRPr lang="en-US" sz="36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940588" y="816800"/>
                <a:ext cx="9621099" cy="7989047"/>
              </a:xfrm>
              <a:prstGeom prst="rect">
                <a:avLst/>
              </a:prstGeom>
              <a:blipFill rotWithShape="0">
                <a:blip r:embed="rId3"/>
                <a:stretch>
                  <a:fillRect l="-1900" r="-1900" b="-1373"/>
                </a:stretch>
              </a:blipFill>
            </p:spPr>
            <p:txBody>
              <a:bodyPr/>
              <a:lstStyle/>
              <a:p>
                <a:r>
                  <a:rPr lang="en-US">
                    <a:noFill/>
                  </a:rPr>
                  <a:t> </a:t>
                </a:r>
              </a:p>
            </p:txBody>
          </p:sp>
        </mc:Fallback>
      </mc:AlternateContent>
      <p:sp>
        <p:nvSpPr>
          <p:cNvPr id="19" name="Rounded Rectangular Callout 18"/>
          <p:cNvSpPr/>
          <p:nvPr/>
        </p:nvSpPr>
        <p:spPr>
          <a:xfrm>
            <a:off x="11292895" y="5715000"/>
            <a:ext cx="6231371" cy="3052747"/>
          </a:xfrm>
          <a:prstGeom prst="wedgeRoundRectCallout">
            <a:avLst>
              <a:gd name="adj1" fmla="val 57593"/>
              <a:gd name="adj2" fmla="val 431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Tổng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chiều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dài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của</a:t>
            </a:r>
            <a:r>
              <a:rPr lang="en-US" sz="4000" i="1" dirty="0">
                <a:solidFill>
                  <a:srgbClr val="002060"/>
                </a:solidFill>
                <a:latin typeface="Arial" panose="020B0604020202020204" pitchFamily="34" charset="0"/>
                <a:cs typeface="Arial" panose="020B0604020202020204" pitchFamily="34" charset="0"/>
              </a:rPr>
              <a:t> 7 </a:t>
            </a:r>
            <a:r>
              <a:rPr lang="en-US" sz="4000" i="1" dirty="0" err="1">
                <a:solidFill>
                  <a:srgbClr val="002060"/>
                </a:solidFill>
                <a:latin typeface="Arial" panose="020B0604020202020204" pitchFamily="34" charset="0"/>
                <a:cs typeface="Arial" panose="020B0604020202020204" pitchFamily="34" charset="0"/>
              </a:rPr>
              <a:t>chặng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leo</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núi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đó</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khoảng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bao</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nhiêu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ki-lô-mét</a:t>
            </a:r>
            <a:r>
              <a:rPr lang="en-US" sz="4000" i="1" dirty="0">
                <a:solidFill>
                  <a:srgbClr val="002060"/>
                </a:solidFill>
                <a:latin typeface="Arial" panose="020B0604020202020204" pitchFamily="34" charset="0"/>
                <a:cs typeface="Arial" panose="020B0604020202020204" pitchFamily="34" charset="0"/>
              </a:rPr>
              <a: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28031"/>
            <a:ext cx="16230600" cy="6030939"/>
            <a:chOff x="0" y="0"/>
            <a:chExt cx="5490351" cy="2040095"/>
          </a:xfrm>
        </p:grpSpPr>
        <p:sp>
          <p:nvSpPr>
            <p:cNvPr id="3" name="Freeform 3"/>
            <p:cNvSpPr/>
            <p:nvPr/>
          </p:nvSpPr>
          <p:spPr>
            <a:xfrm>
              <a:off x="0" y="0"/>
              <a:ext cx="5490351" cy="2040095"/>
            </a:xfrm>
            <a:custGeom>
              <a:avLst/>
              <a:gdLst/>
              <a:ahLst/>
              <a:cxnLst/>
              <a:rect l="l" t="t" r="r" b="b"/>
              <a:pathLst>
                <a:path w="5490351" h="2040095">
                  <a:moveTo>
                    <a:pt x="5365891" y="2040095"/>
                  </a:moveTo>
                  <a:lnTo>
                    <a:pt x="124460" y="2040095"/>
                  </a:lnTo>
                  <a:cubicBezTo>
                    <a:pt x="55880" y="2040095"/>
                    <a:pt x="0" y="1984215"/>
                    <a:pt x="0" y="1915635"/>
                  </a:cubicBezTo>
                  <a:lnTo>
                    <a:pt x="0" y="124460"/>
                  </a:lnTo>
                  <a:cubicBezTo>
                    <a:pt x="0" y="55880"/>
                    <a:pt x="55880" y="0"/>
                    <a:pt x="124460" y="0"/>
                  </a:cubicBezTo>
                  <a:lnTo>
                    <a:pt x="5365891" y="0"/>
                  </a:lnTo>
                  <a:cubicBezTo>
                    <a:pt x="5434471" y="0"/>
                    <a:pt x="5490351" y="55880"/>
                    <a:pt x="5490351" y="124460"/>
                  </a:cubicBezTo>
                  <a:lnTo>
                    <a:pt x="5490351" y="1915636"/>
                  </a:lnTo>
                  <a:cubicBezTo>
                    <a:pt x="5490351" y="1984216"/>
                    <a:pt x="5434471" y="2040095"/>
                    <a:pt x="5365891" y="2040095"/>
                  </a:cubicBezTo>
                  <a:close/>
                </a:path>
              </a:pathLst>
            </a:custGeom>
            <a:solidFill>
              <a:srgbClr val="FFFFFF"/>
            </a:solidFill>
          </p:spPr>
          <p:txBody>
            <a:bodyPr/>
            <a:lstStyle/>
            <a:p>
              <a:endParaRPr lang="en-US"/>
            </a:p>
          </p:txBody>
        </p:sp>
      </p:grpSp>
      <p:grpSp>
        <p:nvGrpSpPr>
          <p:cNvPr id="19" name="Group 29"/>
          <p:cNvGrpSpPr/>
          <p:nvPr/>
        </p:nvGrpSpPr>
        <p:grpSpPr>
          <a:xfrm>
            <a:off x="6324600" y="1196910"/>
            <a:ext cx="5638800" cy="1280390"/>
            <a:chOff x="0" y="0"/>
            <a:chExt cx="4779407" cy="661351"/>
          </a:xfrm>
          <a:solidFill>
            <a:schemeClr val="accent6"/>
          </a:solidFill>
        </p:grpSpPr>
        <p:sp>
          <p:nvSpPr>
            <p:cNvPr id="21" name="Freeform 30"/>
            <p:cNvSpPr/>
            <p:nvPr/>
          </p:nvSpPr>
          <p:spPr>
            <a:xfrm>
              <a:off x="0" y="0"/>
              <a:ext cx="4779407" cy="661351"/>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grpFill/>
          </p:spPr>
          <p:txBody>
            <a:bodyPr/>
            <a:lstStyle/>
            <a:p>
              <a:endParaRPr lang="en-US"/>
            </a:p>
          </p:txBody>
        </p:sp>
      </p:grpSp>
      <p:sp>
        <p:nvSpPr>
          <p:cNvPr id="22" name="TextBox 21"/>
          <p:cNvSpPr txBox="1"/>
          <p:nvPr/>
        </p:nvSpPr>
        <p:spPr>
          <a:xfrm>
            <a:off x="7315200" y="1375440"/>
            <a:ext cx="36576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KẾT LUẬN</a:t>
            </a:r>
          </a:p>
        </p:txBody>
      </p:sp>
      <mc:AlternateContent xmlns:mc="http://schemas.openxmlformats.org/markup-compatibility/2006" xmlns:a14="http://schemas.microsoft.com/office/drawing/2010/main">
        <mc:Choice Requires="a14">
          <p:sp>
            <p:nvSpPr>
              <p:cNvPr id="24" name="Rectangle 23"/>
              <p:cNvSpPr/>
              <p:nvPr/>
            </p:nvSpPr>
            <p:spPr>
              <a:xfrm>
                <a:off x="1638300" y="3047612"/>
                <a:ext cx="15011400" cy="4516686"/>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a:rPr lang="en-GB" sz="4400">
                            <a:solidFill>
                              <a:srgbClr val="000000"/>
                            </a:solidFill>
                            <a:effectLst/>
                            <a:latin typeface="Cambria Math" panose="02040503050406030204" pitchFamily="18" charset="0"/>
                            <a:ea typeface="Calibri" panose="020F0502020204030204" pitchFamily="34" charset="0"/>
                          </a:rPr>
                          <m:t>100</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638300" y="3047612"/>
                <a:ext cx="15011400" cy="4516686"/>
              </a:xfrm>
              <a:prstGeom prst="rect">
                <a:avLst/>
              </a:prstGeom>
              <a:blipFill rotWithShape="0">
                <a:blip r:embed="rId4"/>
                <a:stretch>
                  <a:fillRect l="-1503" b="-337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24">
                                            <p:txEl>
                                              <p:pRg st="0" end="0"/>
                                            </p:txEl>
                                          </p:spTgt>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24">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2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3048001" y="1028700"/>
            <a:ext cx="14211300" cy="8229600"/>
            <a:chOff x="0" y="0"/>
            <a:chExt cx="5238460" cy="3172127"/>
          </a:xfrm>
        </p:grpSpPr>
        <p:sp>
          <p:nvSpPr>
            <p:cNvPr id="3" name="Freeform 3"/>
            <p:cNvSpPr/>
            <p:nvPr/>
          </p:nvSpPr>
          <p:spPr>
            <a:xfrm>
              <a:off x="0" y="0"/>
              <a:ext cx="5238460" cy="3172127"/>
            </a:xfrm>
            <a:custGeom>
              <a:avLst/>
              <a:gdLst/>
              <a:ahLst/>
              <a:cxnLst/>
              <a:rect l="l" t="t" r="r" b="b"/>
              <a:pathLst>
                <a:path w="5238460" h="3172127">
                  <a:moveTo>
                    <a:pt x="5114000" y="3172127"/>
                  </a:moveTo>
                  <a:lnTo>
                    <a:pt x="124460" y="3172127"/>
                  </a:lnTo>
                  <a:cubicBezTo>
                    <a:pt x="55880" y="3172127"/>
                    <a:pt x="0" y="3116247"/>
                    <a:pt x="0" y="3047667"/>
                  </a:cubicBezTo>
                  <a:lnTo>
                    <a:pt x="0" y="124460"/>
                  </a:lnTo>
                  <a:cubicBezTo>
                    <a:pt x="0" y="55880"/>
                    <a:pt x="55880" y="0"/>
                    <a:pt x="124460" y="0"/>
                  </a:cubicBezTo>
                  <a:lnTo>
                    <a:pt x="5114000" y="0"/>
                  </a:lnTo>
                  <a:cubicBezTo>
                    <a:pt x="5182580" y="0"/>
                    <a:pt x="5238460" y="55880"/>
                    <a:pt x="5238460" y="124460"/>
                  </a:cubicBezTo>
                  <a:lnTo>
                    <a:pt x="5238460" y="3047667"/>
                  </a:lnTo>
                  <a:cubicBezTo>
                    <a:pt x="5238460" y="3116247"/>
                    <a:pt x="5182580" y="3172127"/>
                    <a:pt x="5114000" y="3172127"/>
                  </a:cubicBezTo>
                  <a:close/>
                </a:path>
              </a:pathLst>
            </a:custGeom>
            <a:solidFill>
              <a:srgbClr val="FFFFFF"/>
            </a:solidFill>
          </p:spPr>
          <p:txBody>
            <a:bodyPr/>
            <a:lstStyle/>
            <a:p>
              <a:endParaRPr lang="en-US"/>
            </a:p>
          </p:txBody>
        </p:sp>
      </p:grpSp>
      <p:grpSp>
        <p:nvGrpSpPr>
          <p:cNvPr id="9" name="Group 9"/>
          <p:cNvGrpSpPr/>
          <p:nvPr/>
        </p:nvGrpSpPr>
        <p:grpSpPr>
          <a:xfrm>
            <a:off x="1028700" y="1028700"/>
            <a:ext cx="1830230" cy="858081"/>
            <a:chOff x="0" y="0"/>
            <a:chExt cx="2440306" cy="1144108"/>
          </a:xfrm>
        </p:grpSpPr>
        <p:grpSp>
          <p:nvGrpSpPr>
            <p:cNvPr id="10" name="Group 10"/>
            <p:cNvGrpSpPr/>
            <p:nvPr/>
          </p:nvGrpSpPr>
          <p:grpSpPr>
            <a:xfrm>
              <a:off x="0" y="0"/>
              <a:ext cx="2440306" cy="1144108"/>
              <a:chOff x="0" y="0"/>
              <a:chExt cx="933897" cy="406400"/>
            </a:xfrm>
          </p:grpSpPr>
          <p:sp>
            <p:nvSpPr>
              <p:cNvPr id="11" name="Freeform 11"/>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txBody>
              <a:bodyPr/>
              <a:lstStyle/>
              <a:p>
                <a:endParaRPr lang="en-US"/>
              </a:p>
            </p:txBody>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mc:AlternateContent xmlns:mc="http://schemas.openxmlformats.org/markup-compatibility/2006" xmlns:a14="http://schemas.microsoft.com/office/drawing/2010/main">
        <mc:Choice Requires="a14">
          <p:sp>
            <p:nvSpPr>
              <p:cNvPr id="13" name="TextBox 12"/>
              <p:cNvSpPr txBox="1"/>
              <p:nvPr/>
            </p:nvSpPr>
            <p:spPr>
              <a:xfrm>
                <a:off x="5581651" y="1357165"/>
                <a:ext cx="8210549" cy="3559629"/>
              </a:xfrm>
              <a:prstGeom prst="rect">
                <a:avLst/>
              </a:prstGeom>
              <a:noFill/>
            </p:spPr>
            <p:txBody>
              <a:bodyPr wrap="square" rtlCol="0">
                <a:spAutoFit/>
              </a:bodyPr>
              <a:lstStyle/>
              <a:p>
                <a:pPr algn="just">
                  <a:lnSpc>
                    <a:spcPct val="150000"/>
                  </a:lnSpc>
                </a:pPr>
                <a:r>
                  <a:rPr lang="en-US" sz="4400" b="1" dirty="0">
                    <a:solidFill>
                      <a:schemeClr val="accent3">
                        <a:lumMod val="75000"/>
                      </a:schemeClr>
                    </a:solidFill>
                    <a:latin typeface="Arial" panose="020B0604020202020204" pitchFamily="34" charset="0"/>
                    <a:cs typeface="Arial" panose="020B0604020202020204" pitchFamily="34" charset="0"/>
                  </a:rPr>
                  <a:t>Luyện </a:t>
                </a:r>
                <a:r>
                  <a:rPr lang="en-US" sz="4400" b="1" dirty="0" err="1">
                    <a:solidFill>
                      <a:schemeClr val="accent3">
                        <a:lumMod val="75000"/>
                      </a:schemeClr>
                    </a:solidFill>
                    <a:latin typeface="Arial" panose="020B0604020202020204" pitchFamily="34" charset="0"/>
                    <a:cs typeface="Arial" panose="020B0604020202020204" pitchFamily="34" charset="0"/>
                  </a:rPr>
                  <a:t>tập</a:t>
                </a:r>
                <a:r>
                  <a:rPr lang="en-US" sz="4400" b="1" dirty="0">
                    <a:solidFill>
                      <a:schemeClr val="accent3">
                        <a:lumMod val="75000"/>
                      </a:schemeClr>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7</m:t>
                        </m:r>
                      </m:num>
                      <m:den>
                        <m:r>
                          <a:rPr lang="en-US" sz="4400" b="0" i="1" smtClean="0">
                            <a:latin typeface="Cambria Math" panose="02040503050406030204" pitchFamily="18" charset="0"/>
                            <a:cs typeface="Arial" panose="020B0604020202020204" pitchFamily="34" charset="0"/>
                          </a:rPr>
                          <m:t>9</m:t>
                        </m:r>
                      </m:den>
                    </m:f>
                  </m:oMath>
                </a14:m>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-21</a:t>
                </a:r>
              </a:p>
              <a:p>
                <a:pPr algn="just">
                  <a:lnSpc>
                    <a:spcPct val="150000"/>
                  </a:lnSpc>
                </a:pPr>
                <a:r>
                  <a:rPr lang="en-US" sz="4400" dirty="0">
                    <a:latin typeface="Arial" panose="020B0604020202020204" pitchFamily="34" charset="0"/>
                    <a:cs typeface="Arial" panose="020B0604020202020204" pitchFamily="34" charset="0"/>
                  </a:rPr>
                  <a:t>b) 27%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18 </a:t>
                </a:r>
              </a:p>
            </p:txBody>
          </p:sp>
        </mc:Choice>
        <mc:Fallback xmlns="">
          <p:sp>
            <p:nvSpPr>
              <p:cNvPr id="13" name="TextBox 12"/>
              <p:cNvSpPr txBox="1">
                <a:spLocks noRot="1" noChangeAspect="1" noMove="1" noResize="1" noEditPoints="1" noAdjustHandles="1" noChangeArrowheads="1" noChangeShapeType="1" noTextEdit="1"/>
              </p:cNvSpPr>
              <p:nvPr/>
            </p:nvSpPr>
            <p:spPr>
              <a:xfrm>
                <a:off x="5581651" y="1357165"/>
                <a:ext cx="8210549" cy="3559629"/>
              </a:xfrm>
              <a:prstGeom prst="rect">
                <a:avLst/>
              </a:prstGeom>
              <a:blipFill rotWithShape="0">
                <a:blip r:embed="rId8"/>
                <a:stretch>
                  <a:fillRect l="-3044" b="-3596"/>
                </a:stretch>
              </a:blipFill>
            </p:spPr>
            <p:txBody>
              <a:bodyPr/>
              <a:lstStyle/>
              <a:p>
                <a:r>
                  <a:rPr lang="en-US">
                    <a:noFill/>
                  </a:rPr>
                  <a:t> </a:t>
                </a:r>
              </a:p>
            </p:txBody>
          </p:sp>
        </mc:Fallback>
      </mc:AlternateContent>
      <p:sp>
        <p:nvSpPr>
          <p:cNvPr id="14" name="TextBox 13"/>
          <p:cNvSpPr txBox="1"/>
          <p:nvPr/>
        </p:nvSpPr>
        <p:spPr>
          <a:xfrm>
            <a:off x="8362951" y="5052773"/>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581651" y="5878721"/>
                <a:ext cx="9144000" cy="2509533"/>
              </a:xfrm>
              <a:prstGeom prst="rect">
                <a:avLst/>
              </a:prstGeom>
            </p:spPr>
            <p:txBody>
              <a:bodyPr>
                <a:spAutoFit/>
              </a:bodyPr>
              <a:lstStyle/>
              <a:p>
                <a:pPr algn="just">
                  <a:lnSpc>
                    <a:spcPct val="135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- 21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9</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  </a:t>
                </a:r>
                <a14:m>
                  <m:oMath xmlns:m="http://schemas.openxmlformats.org/officeDocument/2006/math">
                    <m:f>
                      <m:fPr>
                        <m:ctrlPr>
                          <a:rPr lang="en-US" sz="4400" i="1">
                            <a:solidFill>
                              <a:srgbClr val="000000"/>
                            </a:solidFill>
                            <a:latin typeface="Cambria Math" panose="02040503050406030204" pitchFamily="18" charset="0"/>
                            <a:ea typeface="Calibri" panose="020F0502020204030204" pitchFamily="34" charset="0"/>
                          </a:rPr>
                        </m:ctrlPr>
                      </m:fPr>
                      <m:num>
                        <m:r>
                          <a:rPr lang="en-US" sz="4400" b="0" i="1" smtClean="0">
                            <a:solidFill>
                              <a:srgbClr val="000000"/>
                            </a:solidFill>
                            <a:latin typeface="Cambria Math" panose="02040503050406030204" pitchFamily="18" charset="0"/>
                            <a:ea typeface="Calibri" panose="020F0502020204030204" pitchFamily="34" charset="0"/>
                          </a:rPr>
                          <m:t>9</m:t>
                        </m:r>
                      </m:num>
                      <m:den>
                        <m:r>
                          <a:rPr lang="en-US" sz="4400" b="0" i="1" smtClean="0">
                            <a:solidFill>
                              <a:srgbClr val="000000"/>
                            </a:solidFill>
                            <a:latin typeface="Cambria Math" panose="02040503050406030204" pitchFamily="18" charset="0"/>
                            <a:ea typeface="Calibri" panose="020F0502020204030204" pitchFamily="34" charset="0"/>
                          </a:rPr>
                          <m:t>7</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- 27</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18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18 . </a:t>
                </a:r>
                <a14:m>
                  <m:oMath xmlns:m="http://schemas.openxmlformats.org/officeDocument/2006/math">
                    <m:f>
                      <m:fPr>
                        <m:ctrlPr>
                          <a:rPr lang="en-US" sz="4400" i="1">
                            <a:latin typeface="Cambria Math" panose="02040503050406030204" pitchFamily="18" charset="0"/>
                          </a:rPr>
                        </m:ctrlPr>
                      </m:fPr>
                      <m:num>
                        <m:r>
                          <a:rPr lang="en-US" sz="4400" b="0" i="1" smtClean="0">
                            <a:latin typeface="Cambria Math" panose="02040503050406030204" pitchFamily="18" charset="0"/>
                          </a:rPr>
                          <m:t>100</m:t>
                        </m:r>
                      </m:num>
                      <m:den>
                        <m:r>
                          <a:rPr lang="en-US" sz="44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200</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581651" y="5878721"/>
                <a:ext cx="9144000" cy="2509533"/>
              </a:xfrm>
              <a:prstGeom prst="rect">
                <a:avLst/>
              </a:prstGeom>
              <a:blipFill rotWithShape="0">
                <a:blip r:embed="rId9"/>
                <a:stretch>
                  <a:fillRect l="-2733" r="-2000" b="-728"/>
                </a:stretch>
              </a:blipFill>
            </p:spPr>
            <p:txBody>
              <a:bodyPr/>
              <a:lstStyle/>
              <a:p>
                <a:r>
                  <a:rPr lang="en-US">
                    <a:noFill/>
                  </a:rPr>
                  <a:t> </a:t>
                </a:r>
              </a:p>
            </p:txBody>
          </p:sp>
        </mc:Fallback>
      </mc:AlternateContent>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Right)">
                                      <p:cBhvr>
                                        <p:cTn id="7" dur="500"/>
                                        <p:tgtEl>
                                          <p:spTgt spid="13">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strips(downRight)">
                                      <p:cBhvr>
                                        <p:cTn id="10" dur="500"/>
                                        <p:tgtEl>
                                          <p:spTgt spid="13">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strips(downRight)">
                                      <p:cBhvr>
                                        <p:cTn id="13" dur="500"/>
                                        <p:tgtEl>
                                          <p:spTgt spid="1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ipe(down)">
                                      <p:cBhvr>
                                        <p:cTn id="25" dur="500"/>
                                        <p:tgtEl>
                                          <p:spTgt spid="15">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wipe(down)">
                                      <p:cBhvr>
                                        <p:cTn id="28"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4" name="Group 4"/>
          <p:cNvGrpSpPr/>
          <p:nvPr/>
        </p:nvGrpSpPr>
        <p:grpSpPr>
          <a:xfrm>
            <a:off x="1828800" y="2766013"/>
            <a:ext cx="14630400" cy="6228256"/>
            <a:chOff x="0" y="0"/>
            <a:chExt cx="2826982" cy="1939341"/>
          </a:xfrm>
        </p:grpSpPr>
        <p:sp>
          <p:nvSpPr>
            <p:cNvPr id="5" name="Freeform 5"/>
            <p:cNvSpPr/>
            <p:nvPr/>
          </p:nvSpPr>
          <p:spPr>
            <a:xfrm>
              <a:off x="0" y="0"/>
              <a:ext cx="2826982" cy="1939341"/>
            </a:xfrm>
            <a:custGeom>
              <a:avLst/>
              <a:gdLst/>
              <a:ahLst/>
              <a:cxnLst/>
              <a:rect l="l" t="t" r="r" b="b"/>
              <a:pathLst>
                <a:path w="2826982" h="1939341">
                  <a:moveTo>
                    <a:pt x="2702522" y="1939341"/>
                  </a:moveTo>
                  <a:lnTo>
                    <a:pt x="124460" y="1939341"/>
                  </a:lnTo>
                  <a:cubicBezTo>
                    <a:pt x="55880" y="1939341"/>
                    <a:pt x="0" y="1883461"/>
                    <a:pt x="0" y="1814881"/>
                  </a:cubicBezTo>
                  <a:lnTo>
                    <a:pt x="0" y="124460"/>
                  </a:lnTo>
                  <a:cubicBezTo>
                    <a:pt x="0" y="55880"/>
                    <a:pt x="55880" y="0"/>
                    <a:pt x="124460" y="0"/>
                  </a:cubicBezTo>
                  <a:lnTo>
                    <a:pt x="2702522" y="0"/>
                  </a:lnTo>
                  <a:cubicBezTo>
                    <a:pt x="2771102" y="0"/>
                    <a:pt x="2826982" y="55880"/>
                    <a:pt x="2826982" y="124460"/>
                  </a:cubicBezTo>
                  <a:lnTo>
                    <a:pt x="2826982" y="1814881"/>
                  </a:lnTo>
                  <a:cubicBezTo>
                    <a:pt x="2826982" y="1883461"/>
                    <a:pt x="2771102" y="1939341"/>
                    <a:pt x="2702522" y="1939341"/>
                  </a:cubicBezTo>
                  <a:close/>
                </a:path>
              </a:pathLst>
            </a:custGeom>
            <a:solidFill>
              <a:srgbClr val="FFFFFF"/>
            </a:solidFill>
          </p:spPr>
          <p:txBody>
            <a:bodyPr/>
            <a:lstStyle/>
            <a:p>
              <a:endParaRPr lang="en-US"/>
            </a:p>
          </p:txBody>
        </p:sp>
      </p:grpSp>
      <p:pic>
        <p:nvPicPr>
          <p:cNvPr id="13"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828800" y="1047790"/>
            <a:ext cx="4911336" cy="1401963"/>
          </a:xfrm>
          <a:prstGeom prst="rect">
            <a:avLst/>
          </a:prstGeom>
        </p:spPr>
      </p:pic>
      <p:sp>
        <p:nvSpPr>
          <p:cNvPr id="14" name="TextBox 13"/>
          <p:cNvSpPr txBox="1"/>
          <p:nvPr/>
        </p:nvSpPr>
        <p:spPr>
          <a:xfrm>
            <a:off x="2514600" y="1364050"/>
            <a:ext cx="29718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3</a:t>
            </a:r>
          </a:p>
        </p:txBody>
      </p:sp>
      <p:sp>
        <p:nvSpPr>
          <p:cNvPr id="15" name="TextBox 14"/>
          <p:cNvSpPr txBox="1"/>
          <p:nvPr/>
        </p:nvSpPr>
        <p:spPr>
          <a:xfrm>
            <a:off x="2895600" y="3410234"/>
            <a:ext cx="12496800" cy="4939814"/>
          </a:xfrm>
          <a:prstGeom prst="rect">
            <a:avLst/>
          </a:prstGeom>
          <a:noFill/>
        </p:spPr>
        <p:txBody>
          <a:bodyPr wrap="square" rtlCol="0">
            <a:spAutoFit/>
          </a:bodyPr>
          <a:lstStyle/>
          <a:p>
            <a:pPr algn="just">
              <a:lnSpc>
                <a:spcPct val="150000"/>
              </a:lnSpc>
            </a:pP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dự</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định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gửi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với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a:t>
            </a:r>
            <a:r>
              <a:rPr lang="en-US" sz="4200" dirty="0">
                <a:latin typeface="Arial" panose="020B0604020202020204" pitchFamily="34" charset="0"/>
                <a:cs typeface="Arial" panose="020B0604020202020204" pitchFamily="34" charset="0"/>
              </a:rPr>
              <a:t> 1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suất</a:t>
            </a:r>
            <a:r>
              <a:rPr lang="en-US" sz="4200" dirty="0">
                <a:latin typeface="Arial" panose="020B0604020202020204" pitchFamily="34" charset="0"/>
                <a:cs typeface="Arial" panose="020B0604020202020204" pitchFamily="34" charset="0"/>
              </a:rPr>
              <a:t> 6,8%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1, </a:t>
            </a: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muốn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được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3 400 000 </a:t>
            </a:r>
            <a:r>
              <a:rPr lang="en-US" sz="4200" dirty="0" err="1">
                <a:latin typeface="Arial" panose="020B0604020202020204" pitchFamily="34" charset="0"/>
                <a:cs typeface="Arial" panose="020B0604020202020204" pitchFamily="34" charset="0"/>
              </a:rPr>
              <a:t>đồng</a:t>
            </a:r>
            <a:r>
              <a:rPr lang="en-US" sz="4200" dirty="0">
                <a:latin typeface="Arial" panose="020B0604020202020204" pitchFamily="34" charset="0"/>
                <a:cs typeface="Arial" panose="020B0604020202020204" pitchFamily="34" charset="0"/>
              </a:rPr>
              <a:t>. Ban </a:t>
            </a:r>
            <a:r>
              <a:rPr lang="en-US" sz="4200" dirty="0" err="1">
                <a:latin typeface="Arial" panose="020B0604020202020204" pitchFamily="34" charset="0"/>
                <a:cs typeface="Arial" panose="020B0604020202020204" pitchFamily="34" charset="0"/>
              </a:rPr>
              <a:t>đầu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gửi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vào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bao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nhiêu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08395353"/>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6134099"/>
            <a:chOff x="0" y="0"/>
            <a:chExt cx="5490351" cy="2074992"/>
          </a:xfrm>
        </p:grpSpPr>
        <p:sp>
          <p:nvSpPr>
            <p:cNvPr id="3" name="Freeform 3"/>
            <p:cNvSpPr/>
            <p:nvPr/>
          </p:nvSpPr>
          <p:spPr>
            <a:xfrm>
              <a:off x="0" y="0"/>
              <a:ext cx="5490351" cy="2074992"/>
            </a:xfrm>
            <a:custGeom>
              <a:avLst/>
              <a:gdLst/>
              <a:ahLst/>
              <a:cxnLst/>
              <a:rect l="l" t="t" r="r" b="b"/>
              <a:pathLst>
                <a:path w="5490351" h="2074992">
                  <a:moveTo>
                    <a:pt x="5365891" y="2074992"/>
                  </a:moveTo>
                  <a:lnTo>
                    <a:pt x="124460" y="2074992"/>
                  </a:lnTo>
                  <a:cubicBezTo>
                    <a:pt x="55880" y="2074992"/>
                    <a:pt x="0" y="2019111"/>
                    <a:pt x="0" y="1950532"/>
                  </a:cubicBezTo>
                  <a:lnTo>
                    <a:pt x="0" y="124460"/>
                  </a:lnTo>
                  <a:cubicBezTo>
                    <a:pt x="0" y="55880"/>
                    <a:pt x="55880" y="0"/>
                    <a:pt x="124460" y="0"/>
                  </a:cubicBezTo>
                  <a:lnTo>
                    <a:pt x="5365891" y="0"/>
                  </a:lnTo>
                  <a:cubicBezTo>
                    <a:pt x="5434471" y="0"/>
                    <a:pt x="5490351" y="55880"/>
                    <a:pt x="5490351" y="124460"/>
                  </a:cubicBezTo>
                  <a:lnTo>
                    <a:pt x="5490351" y="1950532"/>
                  </a:lnTo>
                  <a:cubicBezTo>
                    <a:pt x="5490351" y="2019112"/>
                    <a:pt x="5434471" y="2074992"/>
                    <a:pt x="5365891" y="2074992"/>
                  </a:cubicBezTo>
                  <a:close/>
                </a:path>
              </a:pathLst>
            </a:custGeom>
            <a:solidFill>
              <a:srgbClr val="FFFFFF"/>
            </a:solidFill>
          </p:spPr>
          <p:txBody>
            <a:bodyPr/>
            <a:lstStyle/>
            <a:p>
              <a:endParaRPr lang="en-US"/>
            </a:p>
          </p:txBody>
        </p:sp>
      </p:grpSp>
      <p:sp>
        <p:nvSpPr>
          <p:cNvPr id="12" name="TextBox 11"/>
          <p:cNvSpPr txBox="1"/>
          <p:nvPr/>
        </p:nvSpPr>
        <p:spPr>
          <a:xfrm>
            <a:off x="8001959" y="1400813"/>
            <a:ext cx="2284082"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2813517" y="2186588"/>
                <a:ext cx="13296184" cy="3993850"/>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6,8%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6,8</m:t>
                        </m:r>
                      </m:num>
                      <m:den>
                        <m:r>
                          <a:rPr lang="en-US" sz="4400" b="0" i="1" smtClean="0">
                            <a:latin typeface="Cambria Math" panose="02040503050406030204" pitchFamily="18" charset="0"/>
                            <a:cs typeface="Arial" panose="020B0604020202020204" pitchFamily="34" charset="0"/>
                          </a:rPr>
                          <m:t>100</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i="1">
                            <a:latin typeface="Cambria Math" panose="02040503050406030204" pitchFamily="18" charset="0"/>
                            <a:cs typeface="Arial" panose="020B0604020202020204" pitchFamily="34" charset="0"/>
                          </a:rPr>
                          <m:t>00</m:t>
                        </m:r>
                        <m:r>
                          <a:rPr lang="en-US" sz="4400" b="0" i="1" smtClean="0">
                            <a:latin typeface="Cambria Math" panose="02040503050406030204" pitchFamily="18" charset="0"/>
                            <a:cs typeface="Arial" panose="020B0604020202020204" pitchFamily="34" charset="0"/>
                          </a:rPr>
                          <m:t>0</m:t>
                        </m:r>
                      </m:den>
                    </m:f>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cô</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gửi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hàng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3 400 000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1 000</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3 400 000 . 1 000</m:t>
                        </m:r>
                      </m:num>
                      <m:den>
                        <m:r>
                          <a:rPr lang="en-US" sz="4400" b="0" i="1" smtClean="0">
                            <a:latin typeface="Cambria Math" panose="02040503050406030204" pitchFamily="18" charset="0"/>
                            <a:cs typeface="Arial" panose="020B0604020202020204" pitchFamily="34" charset="0"/>
                          </a:rPr>
                          <m:t>68</m:t>
                        </m:r>
                      </m:den>
                    </m:f>
                  </m:oMath>
                </a14:m>
                <a:r>
                  <a:rPr lang="en-US" sz="4400" dirty="0">
                    <a:latin typeface="Arial" panose="020B0604020202020204" pitchFamily="34" charset="0"/>
                    <a:cs typeface="Arial" panose="020B0604020202020204" pitchFamily="34" charset="0"/>
                  </a:rPr>
                  <a:t> = 50 000 000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813517" y="2186588"/>
                <a:ext cx="13296184" cy="3993850"/>
              </a:xfrm>
              <a:prstGeom prst="rect">
                <a:avLst/>
              </a:prstGeom>
              <a:blipFill rotWithShape="0">
                <a:blip r:embed="rId2"/>
                <a:stretch>
                  <a:fillRect l="-1880" r="-142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505200" y="1257300"/>
            <a:ext cx="10502261" cy="1279366"/>
          </a:xfrm>
          <a:prstGeom prst="rect">
            <a:avLst/>
          </a:prstGeom>
        </p:spPr>
      </p:pic>
      <p:sp>
        <p:nvSpPr>
          <p:cNvPr id="7" name="TextBox 7"/>
          <p:cNvSpPr txBox="1"/>
          <p:nvPr/>
        </p:nvSpPr>
        <p:spPr>
          <a:xfrm>
            <a:off x="4321151" y="1570691"/>
            <a:ext cx="8184056" cy="705321"/>
          </a:xfrm>
          <a:prstGeom prst="rect">
            <a:avLst/>
          </a:prstGeom>
        </p:spPr>
        <p:txBody>
          <a:bodyPr lIns="0" tIns="0" rIns="0" bIns="0" rtlCol="0" anchor="t">
            <a:spAutoFit/>
          </a:bodyPr>
          <a:lstStyle/>
          <a:p>
            <a:pPr algn="ctr">
              <a:lnSpc>
                <a:spcPts val="5460"/>
              </a:lnSpc>
              <a:spcBef>
                <a:spcPct val="0"/>
              </a:spcBef>
            </a:pPr>
            <a:r>
              <a:rPr lang="en-US" sz="6000" b="1" dirty="0">
                <a:solidFill>
                  <a:srgbClr val="000000"/>
                </a:solidFill>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21" name="TextBox 20"/>
              <p:cNvSpPr txBox="1"/>
              <p:nvPr/>
            </p:nvSpPr>
            <p:spPr>
              <a:xfrm>
                <a:off x="1864388" y="2678239"/>
                <a:ext cx="15222206" cy="2451953"/>
              </a:xfrm>
              <a:prstGeom prst="rect">
                <a:avLst/>
              </a:prstGeom>
              <a:noFill/>
            </p:spPr>
            <p:txBody>
              <a:bodyPr wrap="square" rtlCol="0">
                <a:spAutoFit/>
              </a:bodyPr>
              <a:lstStyle/>
              <a:p>
                <a:pPr algn="just">
                  <a:lnSpc>
                    <a:spcPct val="150000"/>
                  </a:lnSpc>
                </a:pPr>
                <a:r>
                  <a:rPr lang="en-US" sz="4000" b="1" dirty="0">
                    <a:solidFill>
                      <a:srgbClr val="002060"/>
                    </a:solidFill>
                    <a:latin typeface="Arial" panose="020B0604020202020204" pitchFamily="34" charset="0"/>
                    <a:cs typeface="Arial" panose="020B0604020202020204" pitchFamily="34" charset="0"/>
                  </a:rPr>
                  <a:t>Bài 1 (SGK - tr69): </a:t>
                </a:r>
                <a:r>
                  <a:rPr lang="en-US" sz="4000" dirty="0" err="1">
                    <a:latin typeface="Arial" panose="020B0604020202020204" pitchFamily="34" charset="0"/>
                    <a:cs typeface="Arial" panose="020B0604020202020204" pitchFamily="34" charset="0"/>
                  </a:rPr>
                  <a:t>Tính</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14</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-49      b)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4</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−18</m:t>
                        </m:r>
                      </m:num>
                      <m:den>
                        <m:r>
                          <a:rPr lang="en-US" sz="4400" b="0" i="1" smtClean="0">
                            <a:latin typeface="Cambria Math" panose="02040503050406030204" pitchFamily="18" charset="0"/>
                            <a:cs typeface="Arial" panose="020B0604020202020204" pitchFamily="34" charset="0"/>
                          </a:rPr>
                          <m:t>25</m:t>
                        </m:r>
                      </m:den>
                    </m:f>
                  </m:oMath>
                </a14:m>
                <a:r>
                  <a:rPr lang="en-US" sz="4000" dirty="0">
                    <a:latin typeface="Arial" panose="020B0604020202020204" pitchFamily="34" charset="0"/>
                    <a:cs typeface="Arial" panose="020B0604020202020204" pitchFamily="34" charset="0"/>
                  </a:rPr>
                  <a:t>       c) 1</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3</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d) 40%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20</m:t>
                        </m:r>
                      </m:num>
                      <m:den>
                        <m:r>
                          <a:rPr lang="en-US" sz="44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1864388" y="2678239"/>
                <a:ext cx="15222206" cy="2451953"/>
              </a:xfrm>
              <a:prstGeom prst="rect">
                <a:avLst/>
              </a:prstGeom>
              <a:blipFill rotWithShape="0">
                <a:blip r:embed="rId12"/>
                <a:stretch>
                  <a:fillRect l="-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282211" y="6057900"/>
                <a:ext cx="14478000" cy="2960939"/>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14</m:t>
                        </m:r>
                      </m:den>
                    </m:f>
                    <m:r>
                      <a:rPr lang="en-GB" sz="4400" i="1">
                        <a:solidFill>
                          <a:srgbClr val="000000"/>
                        </a:solidFill>
                        <a:effectLst/>
                        <a:latin typeface="Cambria Math" panose="02040503050406030204" pitchFamily="18" charset="0"/>
                        <a:ea typeface="Calibri" panose="020F0502020204030204" pitchFamily="34" charset="0"/>
                      </a:rPr>
                      <m:t> .</m:t>
                    </m:r>
                    <m:d>
                      <m:dPr>
                        <m:ctrlPr>
                          <a:rPr lang="en-US" sz="4400" i="1">
                            <a:solidFill>
                              <a:srgbClr val="000000"/>
                            </a:solidFill>
                            <a:effectLst/>
                            <a:latin typeface="Cambria Math" panose="02040503050406030204" pitchFamily="18" charset="0"/>
                            <a:ea typeface="Calibri" panose="020F0502020204030204" pitchFamily="34" charset="0"/>
                          </a:rPr>
                        </m:ctrlPr>
                      </m:dPr>
                      <m:e>
                        <m:r>
                          <a:rPr lang="en-GB" sz="4400" i="1">
                            <a:solidFill>
                              <a:srgbClr val="000000"/>
                            </a:solidFill>
                            <a:effectLst/>
                            <a:latin typeface="Cambria Math" panose="02040503050406030204" pitchFamily="18" charset="0"/>
                            <a:ea typeface="Calibri" panose="020F0502020204030204" pitchFamily="34" charset="0"/>
                          </a:rPr>
                          <m:t>−49</m:t>
                        </m:r>
                      </m:e>
                    </m:d>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−21</m:t>
                        </m:r>
                      </m:num>
                      <m:den>
                        <m:r>
                          <a:rPr lang="en-GB" sz="4400" i="1">
                            <a:solidFill>
                              <a:srgbClr val="000000"/>
                            </a:solidFill>
                            <a:effectLst/>
                            <a:latin typeface="Cambria Math" panose="02040503050406030204" pitchFamily="18" charset="0"/>
                            <a:ea typeface="Calibri" panose="020F0502020204030204" pitchFamily="34" charset="0"/>
                          </a:rPr>
                          <m:t>2</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−18</m:t>
                        </m:r>
                      </m:num>
                      <m:den>
                        <m:r>
                          <a:rPr lang="en-GB" sz="4400" i="1">
                            <a:solidFill>
                              <a:srgbClr val="000000"/>
                            </a:solidFill>
                            <a:effectLst/>
                            <a:latin typeface="Cambria Math" panose="02040503050406030204" pitchFamily="18" charset="0"/>
                            <a:ea typeface="Calibri" panose="020F0502020204030204" pitchFamily="34" charset="0"/>
                          </a:rPr>
                          <m:t>25</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−27</m:t>
                        </m:r>
                      </m:num>
                      <m:den>
                        <m:r>
                          <a:rPr lang="en-GB" sz="4400" i="1">
                            <a:solidFill>
                              <a:srgbClr val="000000"/>
                            </a:solidFill>
                            <a:effectLst/>
                            <a:latin typeface="Cambria Math" panose="02040503050406030204" pitchFamily="18" charset="0"/>
                            <a:ea typeface="Calibri" panose="020F0502020204030204" pitchFamily="34" charset="0"/>
                          </a:rPr>
                          <m:t>50</m:t>
                        </m:r>
                      </m:den>
                    </m:f>
                    <m:r>
                      <a:rPr lang="en-GB" sz="44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GB" sz="4400" i="1">
                        <a:solidFill>
                          <a:srgbClr val="000000"/>
                        </a:solidFill>
                        <a:effectLst/>
                        <a:latin typeface="Cambria Math" panose="02040503050406030204" pitchFamily="18" charset="0"/>
                        <a:ea typeface="Calibri" panose="020F0502020204030204" pitchFamily="34" charset="0"/>
                      </a:rPr>
                      <m:t>3</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1</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3</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29</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5</m:t>
                        </m:r>
                      </m:num>
                      <m:den>
                        <m:r>
                          <a:rPr lang="en-GB" sz="4400" i="1">
                            <a:solidFill>
                              <a:srgbClr val="000000"/>
                            </a:solidFill>
                            <a:effectLst/>
                            <a:latin typeface="Cambria Math" panose="02040503050406030204" pitchFamily="18" charset="0"/>
                            <a:ea typeface="Calibri" panose="020F0502020204030204" pitchFamily="34" charset="0"/>
                          </a:rPr>
                          <m:t>3 </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145</m:t>
                        </m:r>
                      </m:num>
                      <m:den>
                        <m:r>
                          <a:rPr lang="en-GB" sz="4400" i="1">
                            <a:solidFill>
                              <a:srgbClr val="000000"/>
                            </a:solidFill>
                            <a:effectLst/>
                            <a:latin typeface="Cambria Math" panose="02040503050406030204" pitchFamily="18" charset="0"/>
                            <a:ea typeface="Calibri" panose="020F0502020204030204" pitchFamily="34" charset="0"/>
                          </a:rPr>
                          <m:t>27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100</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20</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45</m:t>
                        </m:r>
                      </m:den>
                    </m:f>
                    <m:r>
                      <a:rPr lang="en-GB" sz="4400" i="1">
                        <a:solidFill>
                          <a:srgbClr val="000000"/>
                        </a:solidFill>
                        <a:effectLst/>
                        <a:latin typeface="Cambria Math" panose="02040503050406030204" pitchFamily="18" charset="0"/>
                        <a:ea typeface="Calibri" panose="020F0502020204030204" pitchFamily="34" charset="0"/>
                      </a:rPr>
                      <m:t>=</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8</m:t>
                        </m:r>
                      </m:num>
                      <m:den>
                        <m:r>
                          <a:rPr lang="en-GB" sz="4400" i="1">
                            <a:solidFill>
                              <a:srgbClr val="000000"/>
                            </a:solidFill>
                            <a:effectLst/>
                            <a:latin typeface="Cambria Math" panose="02040503050406030204" pitchFamily="18" charset="0"/>
                            <a:ea typeface="Calibri" panose="020F0502020204030204" pitchFamily="34" charset="0"/>
                          </a:rPr>
                          <m:t>9</m:t>
                        </m:r>
                      </m:den>
                    </m:f>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282211" y="6057900"/>
                <a:ext cx="14478000" cy="2960939"/>
              </a:xfrm>
              <a:prstGeom prst="rect">
                <a:avLst/>
              </a:prstGeom>
              <a:blipFill rotWithShape="0">
                <a:blip r:embed="rId13"/>
                <a:stretch>
                  <a:fillRect l="-1474"/>
                </a:stretch>
              </a:blipFill>
            </p:spPr>
            <p:txBody>
              <a:bodyPr/>
              <a:lstStyle/>
              <a:p>
                <a:r>
                  <a:rPr lang="en-US">
                    <a:noFill/>
                  </a:rPr>
                  <a:t> </a:t>
                </a:r>
              </a:p>
            </p:txBody>
          </p:sp>
        </mc:Fallback>
      </mc:AlternateContent>
      <p:sp>
        <p:nvSpPr>
          <p:cNvPr id="25" name="TextBox 24"/>
          <p:cNvSpPr txBox="1"/>
          <p:nvPr/>
        </p:nvSpPr>
        <p:spPr>
          <a:xfrm>
            <a:off x="7467600" y="5271766"/>
            <a:ext cx="3200400" cy="769441"/>
          </a:xfrm>
          <a:prstGeom prst="rect">
            <a:avLst/>
          </a:prstGeom>
          <a:noFill/>
        </p:spPr>
        <p:txBody>
          <a:bodyPr wrap="square" rtlCol="0">
            <a:spAutoFit/>
          </a:bodyPr>
          <a:lstStyle/>
          <a:p>
            <a:pPr algn="ctr"/>
            <a:r>
              <a:rPr lang="en-US" sz="4400" b="1" dirty="0" err="1">
                <a:solidFill>
                  <a:srgbClr val="002060"/>
                </a:solidFill>
                <a:latin typeface="Arial" panose="020B0604020202020204" pitchFamily="34" charset="0"/>
                <a:cs typeface="Arial" panose="020B0604020202020204" pitchFamily="34" charset="0"/>
              </a:rPr>
              <a:t>Giải</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28106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anim calcmode="lin" valueType="num">
                                      <p:cBhvr>
                                        <p:cTn id="21" dur="750" fill="hold"/>
                                        <p:tgtEl>
                                          <p:spTgt spid="24"/>
                                        </p:tgtEl>
                                        <p:attrNameLst>
                                          <p:attrName>ppt_x</p:attrName>
                                        </p:attrNameLst>
                                      </p:cBhvr>
                                      <p:tavLst>
                                        <p:tav tm="0">
                                          <p:val>
                                            <p:strVal val="#ppt_x"/>
                                          </p:val>
                                        </p:tav>
                                        <p:tav tm="100000">
                                          <p:val>
                                            <p:strVal val="#ppt_x"/>
                                          </p:val>
                                        </p:tav>
                                      </p:tavLst>
                                    </p:anim>
                                    <p:anim calcmode="lin" valueType="num">
                                      <p:cBhvr>
                                        <p:cTn id="2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1404802" y="1028701"/>
            <a:ext cx="15529405" cy="4114800"/>
            <a:chOff x="0" y="0"/>
            <a:chExt cx="3249882" cy="1602181"/>
          </a:xfrm>
        </p:grpSpPr>
        <p:sp>
          <p:nvSpPr>
            <p:cNvPr id="3" name="Freeform 3"/>
            <p:cNvSpPr/>
            <p:nvPr/>
          </p:nvSpPr>
          <p:spPr>
            <a:xfrm>
              <a:off x="0" y="0"/>
              <a:ext cx="3249882" cy="1602181"/>
            </a:xfrm>
            <a:custGeom>
              <a:avLst/>
              <a:gdLst/>
              <a:ahLst/>
              <a:cxnLst/>
              <a:rect l="l" t="t" r="r" b="b"/>
              <a:pathLst>
                <a:path w="3249882" h="1602181">
                  <a:moveTo>
                    <a:pt x="3125422" y="1602181"/>
                  </a:moveTo>
                  <a:lnTo>
                    <a:pt x="124460" y="1602181"/>
                  </a:lnTo>
                  <a:cubicBezTo>
                    <a:pt x="55880" y="1602181"/>
                    <a:pt x="0" y="1546301"/>
                    <a:pt x="0" y="1477721"/>
                  </a:cubicBezTo>
                  <a:lnTo>
                    <a:pt x="0" y="124460"/>
                  </a:lnTo>
                  <a:cubicBezTo>
                    <a:pt x="0" y="55880"/>
                    <a:pt x="55880" y="0"/>
                    <a:pt x="124460" y="0"/>
                  </a:cubicBezTo>
                  <a:lnTo>
                    <a:pt x="3125422" y="0"/>
                  </a:lnTo>
                  <a:cubicBezTo>
                    <a:pt x="3194002" y="0"/>
                    <a:pt x="3249882" y="55880"/>
                    <a:pt x="3249882" y="124460"/>
                  </a:cubicBezTo>
                  <a:lnTo>
                    <a:pt x="3249882" y="1477721"/>
                  </a:lnTo>
                  <a:cubicBezTo>
                    <a:pt x="3249882" y="1546301"/>
                    <a:pt x="3194002" y="1602181"/>
                    <a:pt x="3125422" y="1602181"/>
                  </a:cubicBezTo>
                  <a:close/>
                </a:path>
              </a:pathLst>
            </a:custGeom>
            <a:solidFill>
              <a:srgbClr val="FFFFFF"/>
            </a:solidFill>
          </p:spPr>
          <p:txBody>
            <a:bodyPr/>
            <a:lstStyle/>
            <a:p>
              <a:endParaRPr lang="en-US"/>
            </a:p>
          </p:txBody>
        </p:sp>
      </p:grpSp>
      <p:grpSp>
        <p:nvGrpSpPr>
          <p:cNvPr id="4" name="Group 4"/>
          <p:cNvGrpSpPr/>
          <p:nvPr/>
        </p:nvGrpSpPr>
        <p:grpSpPr>
          <a:xfrm>
            <a:off x="1404803" y="5372099"/>
            <a:ext cx="15529404" cy="4285053"/>
            <a:chOff x="0" y="0"/>
            <a:chExt cx="3249882" cy="1025726"/>
          </a:xfrm>
        </p:grpSpPr>
        <p:sp>
          <p:nvSpPr>
            <p:cNvPr id="5" name="Freeform 5"/>
            <p:cNvSpPr/>
            <p:nvPr/>
          </p:nvSpPr>
          <p:spPr>
            <a:xfrm>
              <a:off x="0" y="0"/>
              <a:ext cx="3249882" cy="1025726"/>
            </a:xfrm>
            <a:custGeom>
              <a:avLst/>
              <a:gdLst/>
              <a:ahLst/>
              <a:cxnLst/>
              <a:rect l="l" t="t" r="r" b="b"/>
              <a:pathLst>
                <a:path w="3249882" h="1025726">
                  <a:moveTo>
                    <a:pt x="3125422" y="1025726"/>
                  </a:moveTo>
                  <a:lnTo>
                    <a:pt x="124460" y="1025726"/>
                  </a:lnTo>
                  <a:cubicBezTo>
                    <a:pt x="55880" y="1025726"/>
                    <a:pt x="0" y="969846"/>
                    <a:pt x="0" y="901266"/>
                  </a:cubicBezTo>
                  <a:lnTo>
                    <a:pt x="0" y="124460"/>
                  </a:lnTo>
                  <a:cubicBezTo>
                    <a:pt x="0" y="55880"/>
                    <a:pt x="55880" y="0"/>
                    <a:pt x="124460" y="0"/>
                  </a:cubicBezTo>
                  <a:lnTo>
                    <a:pt x="3125422" y="0"/>
                  </a:lnTo>
                  <a:cubicBezTo>
                    <a:pt x="3194002" y="0"/>
                    <a:pt x="3249882" y="55880"/>
                    <a:pt x="3249882" y="124460"/>
                  </a:cubicBezTo>
                  <a:lnTo>
                    <a:pt x="3249882" y="901266"/>
                  </a:lnTo>
                  <a:cubicBezTo>
                    <a:pt x="3249882" y="969846"/>
                    <a:pt x="3194002" y="1025726"/>
                    <a:pt x="3125422" y="1025726"/>
                  </a:cubicBezTo>
                  <a:close/>
                </a:path>
              </a:pathLst>
            </a:custGeom>
            <a:solidFill>
              <a:srgbClr val="FFFFFF"/>
            </a:solidFill>
          </p:spPr>
          <p:txBody>
            <a:bodyPr/>
            <a:lstStyle/>
            <a:p>
              <a:endParaRPr lang="en-US"/>
            </a:p>
          </p:txBody>
        </p:sp>
      </p:grpSp>
      <mc:AlternateContent xmlns:mc="http://schemas.openxmlformats.org/markup-compatibility/2006" xmlns:a14="http://schemas.microsoft.com/office/drawing/2010/main">
        <mc:Choice Requires="a14">
          <p:sp>
            <p:nvSpPr>
              <p:cNvPr id="15" name="TextBox 14"/>
              <p:cNvSpPr txBox="1"/>
              <p:nvPr/>
            </p:nvSpPr>
            <p:spPr>
              <a:xfrm>
                <a:off x="2197204" y="1258645"/>
                <a:ext cx="13944600" cy="3654911"/>
              </a:xfrm>
              <a:prstGeom prst="rect">
                <a:avLst/>
              </a:prstGeom>
              <a:noFill/>
            </p:spPr>
            <p:txBody>
              <a:bodyPr wrap="square" rtlCol="0">
                <a:spAutoFit/>
              </a:bodyPr>
              <a:lstStyle/>
              <a:p>
                <a:pPr algn="just">
                  <a:lnSpc>
                    <a:spcPct val="150000"/>
                  </a:lnSpc>
                </a:pPr>
                <a:r>
                  <a:rPr lang="en-US" sz="4000" b="1" dirty="0">
                    <a:solidFill>
                      <a:srgbClr val="C00000"/>
                    </a:solidFill>
                    <a:latin typeface="Arial" panose="020B0604020202020204" pitchFamily="34" charset="0"/>
                    <a:cs typeface="Arial" panose="020B0604020202020204" pitchFamily="34" charset="0"/>
                  </a:rPr>
                  <a:t>Bài 2 (SGK - tr69):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11</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14;                      b)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25</m:t>
                        </m:r>
                      </m:num>
                      <m:den>
                        <m:r>
                          <a:rPr lang="en-US" sz="4000" i="1">
                            <a:latin typeface="Cambria Math" panose="02040503050406030204" pitchFamily="18" charset="0"/>
                            <a:cs typeface="Arial" panose="020B0604020202020204" pitchFamily="34" charset="0"/>
                          </a:rPr>
                          <m:t>1</m:t>
                        </m:r>
                        <m:r>
                          <a:rPr lang="en-US" sz="4000" b="0" i="1" smtClean="0">
                            <a:latin typeface="Cambria Math" panose="02040503050406030204" pitchFamily="18" charset="0"/>
                            <a:cs typeface="Arial" panose="020B0604020202020204" pitchFamily="34" charset="0"/>
                          </a:rPr>
                          <m:t>4</m:t>
                        </m:r>
                      </m:den>
                    </m:f>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c)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− 10</m:t>
                        </m:r>
                      </m:num>
                      <m:den>
                        <m:r>
                          <a:rPr lang="en-US" sz="40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d) 30%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90.</a:t>
                </a:r>
              </a:p>
            </p:txBody>
          </p:sp>
        </mc:Choice>
        <mc:Fallback xmlns="">
          <p:sp>
            <p:nvSpPr>
              <p:cNvPr id="15" name="TextBox 14"/>
              <p:cNvSpPr txBox="1">
                <a:spLocks noRot="1" noChangeAspect="1" noMove="1" noResize="1" noEditPoints="1" noAdjustHandles="1" noChangeArrowheads="1" noChangeShapeType="1" noTextEdit="1"/>
              </p:cNvSpPr>
              <p:nvPr/>
            </p:nvSpPr>
            <p:spPr>
              <a:xfrm>
                <a:off x="2197204" y="1258645"/>
                <a:ext cx="13944600" cy="3654911"/>
              </a:xfrm>
              <a:prstGeom prst="rect">
                <a:avLst/>
              </a:prstGeom>
              <a:blipFill rotWithShape="0">
                <a:blip r:embed="rId9"/>
                <a:stretch>
                  <a:fillRect l="-15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97204" y="5706822"/>
                <a:ext cx="13398604" cy="3615605"/>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GB" sz="4000" i="1">
                        <a:solidFill>
                          <a:srgbClr val="000000"/>
                        </a:solidFill>
                        <a:effectLst/>
                        <a:latin typeface="Cambria Math" panose="02040503050406030204" pitchFamily="18" charset="0"/>
                        <a:ea typeface="Calibri" panose="020F0502020204030204" pitchFamily="34" charset="0"/>
                      </a:rPr>
                      <m:t>14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11</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14 .  11</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=77</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7</m:t>
                        </m:r>
                      </m:den>
                    </m:f>
                    <m:r>
                      <a:rPr lang="en-GB" sz="4000" i="1">
                        <a:solidFill>
                          <a:srgbClr val="000000"/>
                        </a:solidFill>
                        <a:effectLst/>
                        <a:latin typeface="Cambria Math" panose="02040503050406030204" pitchFamily="18" charset="0"/>
                        <a:ea typeface="Calibri" panose="020F050202020403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9</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3</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  90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m:t>
                        </m:r>
                      </m:num>
                      <m:den>
                        <m:r>
                          <a:rPr lang="en-GB" sz="4000" i="1">
                            <a:solidFill>
                              <a:srgbClr val="000000"/>
                            </a:solidFill>
                            <a:effectLst/>
                            <a:latin typeface="Cambria Math" panose="02040503050406030204" pitchFamily="18" charset="0"/>
                            <a:ea typeface="Calibri" panose="020F0502020204030204" pitchFamily="34" charset="0"/>
                          </a:rPr>
                          <m:t>100</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90.100</m:t>
                        </m:r>
                      </m:num>
                      <m:den>
                        <m:r>
                          <a:rPr lang="en-GB" sz="4000" i="1">
                            <a:solidFill>
                              <a:srgbClr val="000000"/>
                            </a:solidFill>
                            <a:effectLst/>
                            <a:latin typeface="Cambria Math" panose="02040503050406030204" pitchFamily="18" charset="0"/>
                            <a:ea typeface="Calibri" panose="020F0502020204030204" pitchFamily="34" charset="0"/>
                          </a:rPr>
                          <m:t>30</m:t>
                        </m:r>
                      </m:den>
                    </m:f>
                    <m:r>
                      <a:rPr lang="en-GB" sz="4000" i="1">
                        <a:solidFill>
                          <a:srgbClr val="000000"/>
                        </a:solidFill>
                        <a:effectLst/>
                        <a:latin typeface="Cambria Math" panose="02040503050406030204" pitchFamily="18" charset="0"/>
                        <a:ea typeface="Calibri" panose="020F0502020204030204" pitchFamily="34" charset="0"/>
                      </a:rPr>
                      <m:t>=300</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97204" y="5706822"/>
                <a:ext cx="13398604" cy="3615605"/>
              </a:xfrm>
              <a:prstGeom prst="rect">
                <a:avLst/>
              </a:prstGeom>
              <a:blipFill rotWithShape="0">
                <a:blip r:embed="rId10"/>
                <a:stretch>
                  <a:fillRect l="-1592" b="-169"/>
                </a:stretch>
              </a:blipFill>
            </p:spPr>
            <p:txBody>
              <a:bodyPr/>
              <a:lstStyle/>
              <a:p>
                <a:r>
                  <a:rPr lang="en-US">
                    <a:noFill/>
                  </a:rPr>
                  <a:t> </a:t>
                </a:r>
              </a:p>
            </p:txBody>
          </p:sp>
        </mc:Fallback>
      </mc:AlternateContent>
      <p:sp>
        <p:nvSpPr>
          <p:cNvPr id="17" name="Curved Right Arrow 16"/>
          <p:cNvSpPr/>
          <p:nvPr/>
        </p:nvSpPr>
        <p:spPr>
          <a:xfrm>
            <a:off x="879991" y="4569638"/>
            <a:ext cx="947602" cy="190634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884400"/>
      </p:ext>
    </p:extLst>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txBody>
            <a:bodyPr/>
            <a:lstStyle/>
            <a:p>
              <a:endParaRPr lang="en-US"/>
            </a:p>
          </p:txBody>
        </p:sp>
      </p:gr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3 (SGK - tr69)</a:t>
            </a:r>
          </a:p>
        </p:txBody>
      </p:sp>
      <p:sp>
        <p:nvSpPr>
          <p:cNvPr id="20" name="TextBox 19"/>
          <p:cNvSpPr txBox="1"/>
          <p:nvPr/>
        </p:nvSpPr>
        <p:spPr>
          <a:xfrm>
            <a:off x="3224293" y="3400775"/>
            <a:ext cx="12512801" cy="4029501"/>
          </a:xfrm>
          <a:prstGeom prst="rect">
            <a:avLst/>
          </a:prstGeom>
          <a:noFill/>
        </p:spPr>
        <p:txBody>
          <a:bodyPr wrap="square" rtlCol="0">
            <a:spAutoFit/>
          </a:bodyPr>
          <a:lstStyle/>
          <a:p>
            <a:pPr algn="just">
              <a:lnSpc>
                <a:spcPct val="150000"/>
              </a:lnSpc>
            </a:pPr>
            <a:r>
              <a:rPr lang="en-US" sz="4400" dirty="0">
                <a:solidFill>
                  <a:schemeClr val="bg1"/>
                </a:solidFill>
                <a:latin typeface="Arial" panose="020B0604020202020204" pitchFamily="34" charset="0"/>
                <a:cs typeface="Arial" panose="020B0604020202020204" pitchFamily="34" charset="0"/>
              </a:rPr>
              <a:t>Bạn An </a:t>
            </a:r>
            <a:r>
              <a:rPr lang="en-US" sz="4400" dirty="0" err="1">
                <a:solidFill>
                  <a:schemeClr val="bg1"/>
                </a:solidFill>
                <a:latin typeface="Arial" panose="020B0604020202020204" pitchFamily="34" charset="0"/>
                <a:cs typeface="Arial" panose="020B0604020202020204" pitchFamily="34" charset="0"/>
              </a:rPr>
              <a:t>tham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gia</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đội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hoạt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động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tình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nguyện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gom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và</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loại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thải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trong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xóm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Hết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ngày</a:t>
            </a:r>
            <a:r>
              <a:rPr lang="en-US" sz="4400" dirty="0">
                <a:solidFill>
                  <a:schemeClr val="bg1"/>
                </a:solidFill>
                <a:latin typeface="Arial" panose="020B0604020202020204" pitchFamily="34" charset="0"/>
                <a:cs typeface="Arial" panose="020B0604020202020204" pitchFamily="34" charset="0"/>
              </a:rPr>
              <a:t>, An </a:t>
            </a:r>
            <a:r>
              <a:rPr lang="en-US" sz="4400" dirty="0" err="1">
                <a:solidFill>
                  <a:schemeClr val="bg1"/>
                </a:solidFill>
                <a:latin typeface="Arial" panose="020B0604020202020204" pitchFamily="34" charset="0"/>
                <a:cs typeface="Arial" panose="020B0604020202020204" pitchFamily="34" charset="0"/>
              </a:rPr>
              <a:t>thu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được</a:t>
            </a:r>
            <a:r>
              <a:rPr lang="en-US" sz="4400" dirty="0">
                <a:solidFill>
                  <a:schemeClr val="bg1"/>
                </a:solidFill>
                <a:latin typeface="Arial" panose="020B0604020202020204" pitchFamily="34" charset="0"/>
                <a:cs typeface="Arial" panose="020B0604020202020204" pitchFamily="34" charset="0"/>
              </a:rPr>
              <a:t> 9kg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khó</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hủy</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và</a:t>
            </a:r>
            <a:r>
              <a:rPr lang="en-US" sz="4400" dirty="0">
                <a:solidFill>
                  <a:schemeClr val="bg1"/>
                </a:solidFill>
                <a:latin typeface="Arial" panose="020B0604020202020204" pitchFamily="34" charset="0"/>
                <a:cs typeface="Arial" panose="020B0604020202020204" pitchFamily="34" charset="0"/>
              </a:rPr>
              <a:t> 12 kg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dễ</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hủy</a:t>
            </a: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0096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txBody>
            <a:bodyPr/>
            <a:lstStyle/>
            <a:p>
              <a:endParaRPr lang="en-US"/>
            </a:p>
          </p:txBody>
        </p:sp>
      </p:gr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3 (SGK - tr69)</a:t>
            </a:r>
          </a:p>
        </p:txBody>
      </p:sp>
      <mc:AlternateContent xmlns:mc="http://schemas.openxmlformats.org/markup-compatibility/2006" xmlns:a14="http://schemas.microsoft.com/office/drawing/2010/main">
        <mc:Choice Requires="a14">
          <p:sp>
            <p:nvSpPr>
              <p:cNvPr id="20" name="TextBox 19"/>
              <p:cNvSpPr txBox="1"/>
              <p:nvPr/>
            </p:nvSpPr>
            <p:spPr>
              <a:xfrm>
                <a:off x="2829567" y="2555501"/>
                <a:ext cx="13716000" cy="6402907"/>
              </a:xfrm>
              <a:prstGeom prst="rect">
                <a:avLst/>
              </a:prstGeom>
              <a:noFill/>
            </p:spPr>
            <p:txBody>
              <a:bodyPr wrap="square" rtlCol="0">
                <a:spAutoFit/>
              </a:bodyPr>
              <a:lstStyle/>
              <a:p>
                <a:pPr algn="just">
                  <a:lnSpc>
                    <a:spcPct val="150000"/>
                  </a:lnSpc>
                </a:pPr>
                <a:r>
                  <a:rPr lang="en-US" sz="4000" dirty="0">
                    <a:solidFill>
                      <a:schemeClr val="bg1"/>
                    </a:solidFill>
                    <a:latin typeface="Arial" panose="020B0604020202020204" pitchFamily="34" charset="0"/>
                    <a:cs typeface="Arial" panose="020B0604020202020204" pitchFamily="34" charset="0"/>
                  </a:rPr>
                  <a:t>a) An </a:t>
                </a:r>
                <a:r>
                  <a:rPr lang="en-US" sz="4000" dirty="0" err="1">
                    <a:solidFill>
                      <a:schemeClr val="bg1"/>
                    </a:solidFill>
                    <a:latin typeface="Arial" panose="020B0604020202020204" pitchFamily="34" charset="0"/>
                    <a:cs typeface="Arial" panose="020B0604020202020204" pitchFamily="34" charset="0"/>
                  </a:rPr>
                  <a:t>đem</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i="1">
                            <a:solidFill>
                              <a:schemeClr val="bg1"/>
                            </a:solidFill>
                            <a:latin typeface="Cambria Math" panose="02040503050406030204" pitchFamily="18" charset="0"/>
                            <a:cs typeface="Arial" panose="020B0604020202020204" pitchFamily="34" charset="0"/>
                          </a:rPr>
                          <m:t>4</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biết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cứ</a:t>
                </a:r>
                <a:r>
                  <a:rPr lang="en-US" sz="4000" dirty="0">
                    <a:solidFill>
                      <a:schemeClr val="bg1"/>
                    </a:solidFill>
                    <a:latin typeface="Arial" panose="020B0604020202020204" pitchFamily="34" charset="0"/>
                    <a:cs typeface="Arial" panose="020B0604020202020204" pitchFamily="34" charset="0"/>
                  </a:rPr>
                  <a:t> 3kg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Vậy</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nhận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a:t>
                </a:r>
              </a:p>
              <a:p>
                <a:pPr algn="just">
                  <a:lnSpc>
                    <a:spcPct val="150000"/>
                  </a:lnSpc>
                </a:pPr>
                <a:r>
                  <a:rPr lang="en-US" sz="4000" dirty="0">
                    <a:solidFill>
                      <a:schemeClr val="bg1"/>
                    </a:solidFill>
                    <a:latin typeface="Arial" panose="020B0604020202020204" pitchFamily="34" charset="0"/>
                    <a:cs typeface="Arial" panose="020B0604020202020204" pitchFamily="34" charset="0"/>
                  </a:rPr>
                  <a:t>b)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bạn</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bằng</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b="0" i="1" smtClean="0">
                            <a:solidFill>
                              <a:schemeClr val="bg1"/>
                            </a:solidFill>
                            <a:latin typeface="Cambria Math" panose="02040503050406030204" pitchFamily="18" charset="0"/>
                            <a:cs typeface="Arial" panose="020B0604020202020204" pitchFamily="34" charset="0"/>
                          </a:rPr>
                          <m:t>20</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đội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Đội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của</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tất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829567" y="2555501"/>
                <a:ext cx="13716000" cy="6402907"/>
              </a:xfrm>
              <a:prstGeom prst="rect">
                <a:avLst/>
              </a:prstGeom>
              <a:blipFill rotWithShape="0">
                <a:blip r:embed="rId15"/>
                <a:stretch>
                  <a:fillRect l="-1556" r="-1600" b="-1332"/>
                </a:stretch>
              </a:blipFill>
            </p:spPr>
            <p:txBody>
              <a:bodyPr/>
              <a:lstStyle/>
              <a:p>
                <a:r>
                  <a:rPr lang="en-US">
                    <a:noFill/>
                  </a:rPr>
                  <a:t> </a:t>
                </a:r>
              </a:p>
            </p:txBody>
          </p:sp>
        </mc:Fallback>
      </mc:AlternateContent>
    </p:spTree>
    <p:extLst>
      <p:ext uri="{BB962C8B-B14F-4D97-AF65-F5344CB8AC3E}">
        <p14:creationId xmlns:p14="http://schemas.microsoft.com/office/powerpoint/2010/main" val="12031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0">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0">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20">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2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grpSp>
        <p:nvGrpSpPr>
          <p:cNvPr id="2" name="Group 2"/>
          <p:cNvGrpSpPr/>
          <p:nvPr/>
        </p:nvGrpSpPr>
        <p:grpSpPr>
          <a:xfrm>
            <a:off x="1499271" y="1676369"/>
            <a:ext cx="15289458" cy="7581931"/>
            <a:chOff x="0" y="0"/>
            <a:chExt cx="5171989" cy="2564752"/>
          </a:xfrm>
        </p:grpSpPr>
        <p:sp>
          <p:nvSpPr>
            <p:cNvPr id="3" name="Freeform 3"/>
            <p:cNvSpPr/>
            <p:nvPr/>
          </p:nvSpPr>
          <p:spPr>
            <a:xfrm>
              <a:off x="0" y="0"/>
              <a:ext cx="5171990" cy="2564752"/>
            </a:xfrm>
            <a:custGeom>
              <a:avLst/>
              <a:gdLst/>
              <a:ahLst/>
              <a:cxnLst/>
              <a:rect l="l" t="t" r="r" b="b"/>
              <a:pathLst>
                <a:path w="5171990" h="2564752">
                  <a:moveTo>
                    <a:pt x="5047530" y="2564752"/>
                  </a:moveTo>
                  <a:lnTo>
                    <a:pt x="124460" y="2564752"/>
                  </a:lnTo>
                  <a:cubicBezTo>
                    <a:pt x="55880" y="2564752"/>
                    <a:pt x="0" y="2508872"/>
                    <a:pt x="0" y="2440292"/>
                  </a:cubicBezTo>
                  <a:lnTo>
                    <a:pt x="0" y="124460"/>
                  </a:lnTo>
                  <a:cubicBezTo>
                    <a:pt x="0" y="55880"/>
                    <a:pt x="55880" y="0"/>
                    <a:pt x="124460" y="0"/>
                  </a:cubicBezTo>
                  <a:lnTo>
                    <a:pt x="5047530" y="0"/>
                  </a:lnTo>
                  <a:cubicBezTo>
                    <a:pt x="5116109" y="0"/>
                    <a:pt x="5171990" y="55880"/>
                    <a:pt x="5171990" y="124460"/>
                  </a:cubicBezTo>
                  <a:lnTo>
                    <a:pt x="5171990" y="2440292"/>
                  </a:lnTo>
                  <a:cubicBezTo>
                    <a:pt x="5171990" y="2508872"/>
                    <a:pt x="5116109" y="2564752"/>
                    <a:pt x="5047530" y="2564752"/>
                  </a:cubicBezTo>
                  <a:close/>
                </a:path>
              </a:pathLst>
            </a:custGeom>
            <a:solidFill>
              <a:srgbClr val="FFFFFF"/>
            </a:solidFill>
          </p:spPr>
          <p:txBody>
            <a:bodyPr/>
            <a:lstStyle/>
            <a:p>
              <a:endParaRPr lang="en-US"/>
            </a:p>
          </p:txBody>
        </p:sp>
      </p:grpSp>
      <p:grpSp>
        <p:nvGrpSpPr>
          <p:cNvPr id="28" name="Group 28"/>
          <p:cNvGrpSpPr/>
          <p:nvPr/>
        </p:nvGrpSpPr>
        <p:grpSpPr>
          <a:xfrm>
            <a:off x="3632409" y="1018621"/>
            <a:ext cx="11023180" cy="1498055"/>
            <a:chOff x="1017712" y="279129"/>
            <a:chExt cx="14697574" cy="1997408"/>
          </a:xfrm>
        </p:grpSpPr>
        <p:grpSp>
          <p:nvGrpSpPr>
            <p:cNvPr id="29" name="Group 29"/>
            <p:cNvGrpSpPr/>
            <p:nvPr/>
          </p:nvGrpSpPr>
          <p:grpSpPr>
            <a:xfrm>
              <a:off x="5267697" y="279129"/>
              <a:ext cx="6197604" cy="1997408"/>
              <a:chOff x="1504600" y="79727"/>
              <a:chExt cx="1770207" cy="570515"/>
            </a:xfrm>
          </p:grpSpPr>
          <p:sp>
            <p:nvSpPr>
              <p:cNvPr id="30" name="Freeform 30"/>
              <p:cNvSpPr/>
              <p:nvPr/>
            </p:nvSpPr>
            <p:spPr>
              <a:xfrm>
                <a:off x="1504600" y="79727"/>
                <a:ext cx="1770207" cy="570515"/>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solidFill>
                <a:schemeClr val="accent6"/>
              </a:solidFill>
            </p:spPr>
            <p:txBody>
              <a:bodyPr/>
              <a:lstStyle/>
              <a:p>
                <a:endParaRPr lang="en-US"/>
              </a:p>
            </p:txBody>
          </p:sp>
        </p:grpSp>
        <p:sp>
          <p:nvSpPr>
            <p:cNvPr id="31" name="TextBox 31"/>
            <p:cNvSpPr txBox="1"/>
            <p:nvPr/>
          </p:nvSpPr>
          <p:spPr>
            <a:xfrm>
              <a:off x="1017712" y="279129"/>
              <a:ext cx="14697574" cy="1595225"/>
            </a:xfrm>
            <a:prstGeom prst="rect">
              <a:avLst/>
            </a:prstGeom>
          </p:spPr>
          <p:txBody>
            <a:bodyPr lIns="0" tIns="0" rIns="0" bIns="0" rtlCol="0" anchor="t">
              <a:spAutoFit/>
            </a:bodyPr>
            <a:lstStyle/>
            <a:p>
              <a:pPr algn="ctr">
                <a:lnSpc>
                  <a:spcPts val="10800"/>
                </a:lnSpc>
              </a:pPr>
              <a:r>
                <a:rPr lang="en-US" sz="5400" b="1" dirty="0" err="1">
                  <a:solidFill>
                    <a:srgbClr val="FFFFFF"/>
                  </a:solidFill>
                  <a:latin typeface="Arial" panose="020B0604020202020204" pitchFamily="34" charset="0"/>
                  <a:cs typeface="Arial" panose="020B0604020202020204" pitchFamily="34" charset="0"/>
                </a:rPr>
                <a:t>Giải</a:t>
              </a:r>
              <a:endParaRPr lang="en-US" sz="5400" b="1" dirty="0">
                <a:solidFill>
                  <a:srgbClr val="FFFFFF"/>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5" name="Rectangle 34"/>
              <p:cNvSpPr/>
              <p:nvPr/>
            </p:nvSpPr>
            <p:spPr>
              <a:xfrm>
                <a:off x="2209800" y="2753551"/>
                <a:ext cx="14876794" cy="5791907"/>
              </a:xfrm>
              <a:prstGeom prst="rect">
                <a:avLst/>
              </a:prstGeom>
            </p:spPr>
            <p:txBody>
              <a:bodyPr wrap="square">
                <a:spAutoFit/>
              </a:bodyPr>
              <a:lstStyle/>
              <a:p>
                <a:pPr algn="just">
                  <a:lnSpc>
                    <a:spcPct val="135000"/>
                  </a:lnSpc>
                  <a:spcBef>
                    <a:spcPts val="600"/>
                  </a:spcBef>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rễ</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4</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kg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dễ</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huỷ</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3 =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lô</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20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20</m:t>
                        </m:r>
                      </m:num>
                      <m:den>
                        <m:r>
                          <a:rPr lang="en-US" sz="4400" i="1">
                            <a:solidFill>
                              <a:srgbClr val="000000"/>
                            </a:solidFill>
                            <a:effectLst/>
                            <a:latin typeface="Cambria Math" panose="02040503050406030204" pitchFamily="18" charset="0"/>
                            <a:ea typeface="Times New Roman" panose="02020603050405020304" pitchFamily="18" charset="0"/>
                          </a:rPr>
                          <m:t>3</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60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209800" y="2753551"/>
                <a:ext cx="14876794" cy="5791907"/>
              </a:xfrm>
              <a:prstGeom prst="rect">
                <a:avLst/>
              </a:prstGeom>
              <a:blipFill rotWithShape="0">
                <a:blip r:embed="rId16"/>
                <a:stretch>
                  <a:fillRect l="-1475"/>
                </a:stretch>
              </a:blipFill>
            </p:spPr>
            <p:txBody>
              <a:bodyPr/>
              <a:lstStyle/>
              <a:p>
                <a:r>
                  <a:rPr lang="en-US">
                    <a:noFill/>
                  </a:rPr>
                  <a:t> </a:t>
                </a:r>
              </a:p>
            </p:txBody>
          </p:sp>
        </mc:Fallback>
      </mc:AlternateContent>
    </p:spTree>
    <p:extLst>
      <p:ext uri="{BB962C8B-B14F-4D97-AF65-F5344CB8AC3E}">
        <p14:creationId xmlns:p14="http://schemas.microsoft.com/office/powerpoint/2010/main" val="377611571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675" decel="100000" fill="hold"/>
                                        <p:tgtEl>
                                          <p:spTgt spid="35"/>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7161234"/>
            <a:chOff x="0" y="0"/>
            <a:chExt cx="3948579" cy="2247258"/>
          </a:xfrm>
        </p:grpSpPr>
        <p:sp>
          <p:nvSpPr>
            <p:cNvPr id="3" name="Freeform 3"/>
            <p:cNvSpPr/>
            <p:nvPr/>
          </p:nvSpPr>
          <p:spPr>
            <a:xfrm>
              <a:off x="0" y="0"/>
              <a:ext cx="3948579" cy="2247258"/>
            </a:xfrm>
            <a:custGeom>
              <a:avLst/>
              <a:gdLst/>
              <a:ahLst/>
              <a:cxnLst/>
              <a:rect l="l" t="t" r="r" b="b"/>
              <a:pathLst>
                <a:path w="3948579" h="2247258">
                  <a:moveTo>
                    <a:pt x="3824119" y="2247258"/>
                  </a:moveTo>
                  <a:lnTo>
                    <a:pt x="124460" y="2247258"/>
                  </a:lnTo>
                  <a:cubicBezTo>
                    <a:pt x="55880" y="2247258"/>
                    <a:pt x="0" y="2191378"/>
                    <a:pt x="0" y="2122798"/>
                  </a:cubicBezTo>
                  <a:lnTo>
                    <a:pt x="0" y="124460"/>
                  </a:lnTo>
                  <a:cubicBezTo>
                    <a:pt x="0" y="55880"/>
                    <a:pt x="55880" y="0"/>
                    <a:pt x="124460" y="0"/>
                  </a:cubicBezTo>
                  <a:lnTo>
                    <a:pt x="3824119" y="0"/>
                  </a:lnTo>
                  <a:cubicBezTo>
                    <a:pt x="3892699" y="0"/>
                    <a:pt x="3948579" y="55880"/>
                    <a:pt x="3948579" y="124460"/>
                  </a:cubicBezTo>
                  <a:lnTo>
                    <a:pt x="3948579" y="2122798"/>
                  </a:lnTo>
                  <a:cubicBezTo>
                    <a:pt x="3948579" y="2191378"/>
                    <a:pt x="3892699" y="2247258"/>
                    <a:pt x="3824119" y="2247258"/>
                  </a:cubicBezTo>
                  <a:close/>
                </a:path>
              </a:pathLst>
            </a:custGeom>
            <a:solidFill>
              <a:srgbClr val="FFFFFF"/>
            </a:solidFill>
          </p:spPr>
          <p:txBody>
            <a:bodyPr/>
            <a:lstStyle/>
            <a:p>
              <a:endParaRPr lang="en-US"/>
            </a:p>
          </p:txBody>
        </p:sp>
      </p:grpSp>
      <p:sp>
        <p:nvSpPr>
          <p:cNvPr id="13" name="TextBox 12"/>
          <p:cNvSpPr txBox="1"/>
          <p:nvPr/>
        </p:nvSpPr>
        <p:spPr>
          <a:xfrm>
            <a:off x="1828800" y="1372073"/>
            <a:ext cx="14857084" cy="6555641"/>
          </a:xfrm>
          <a:prstGeom prst="rect">
            <a:avLst/>
          </a:prstGeom>
          <a:noFill/>
        </p:spPr>
        <p:txBody>
          <a:bodyPr wrap="square" rtlCol="0">
            <a:spAutoFit/>
          </a:bodyPr>
          <a:lstStyle/>
          <a:p>
            <a:pPr algn="just">
              <a:lnSpc>
                <a:spcPct val="15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5 (SGK - tr70):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gửi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triệu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6,8%/</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qua </a:t>
            </a:r>
            <a:r>
              <a:rPr lang="en-US" sz="4000" dirty="0" err="1">
                <a:latin typeface="Arial" panose="020B0604020202020204" pitchFamily="34" charset="0"/>
                <a:cs typeface="Arial" panose="020B0604020202020204" pitchFamily="34" charset="0"/>
              </a:rPr>
              <a:t>hằng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3925450" cy="7620000"/>
            <a:chOff x="0" y="0"/>
            <a:chExt cx="4245006" cy="2360029"/>
          </a:xfrm>
        </p:grpSpPr>
        <p:sp>
          <p:nvSpPr>
            <p:cNvPr id="3" name="Freeform 3"/>
            <p:cNvSpPr/>
            <p:nvPr/>
          </p:nvSpPr>
          <p:spPr>
            <a:xfrm>
              <a:off x="0" y="0"/>
              <a:ext cx="4245006" cy="2360029"/>
            </a:xfrm>
            <a:custGeom>
              <a:avLst/>
              <a:gdLst/>
              <a:ahLst/>
              <a:cxnLst/>
              <a:rect l="l" t="t" r="r" b="b"/>
              <a:pathLst>
                <a:path w="4245006" h="2360029">
                  <a:moveTo>
                    <a:pt x="4120546" y="2360029"/>
                  </a:moveTo>
                  <a:lnTo>
                    <a:pt x="124460" y="2360029"/>
                  </a:lnTo>
                  <a:cubicBezTo>
                    <a:pt x="55880" y="2360029"/>
                    <a:pt x="0" y="2304149"/>
                    <a:pt x="0" y="2235569"/>
                  </a:cubicBezTo>
                  <a:lnTo>
                    <a:pt x="0" y="124460"/>
                  </a:lnTo>
                  <a:cubicBezTo>
                    <a:pt x="0" y="55880"/>
                    <a:pt x="55880" y="0"/>
                    <a:pt x="124460" y="0"/>
                  </a:cubicBezTo>
                  <a:lnTo>
                    <a:pt x="4120547" y="0"/>
                  </a:lnTo>
                  <a:cubicBezTo>
                    <a:pt x="4189126" y="0"/>
                    <a:pt x="4245006" y="55880"/>
                    <a:pt x="4245006" y="124460"/>
                  </a:cubicBezTo>
                  <a:lnTo>
                    <a:pt x="4245006" y="2235570"/>
                  </a:lnTo>
                  <a:cubicBezTo>
                    <a:pt x="4245006" y="2304149"/>
                    <a:pt x="4189126" y="2360029"/>
                    <a:pt x="4120547" y="2360029"/>
                  </a:cubicBezTo>
                  <a:close/>
                </a:path>
              </a:pathLst>
            </a:custGeom>
            <a:solidFill>
              <a:srgbClr val="FFFFFF"/>
            </a:solidFill>
          </p:spPr>
          <p:txBody>
            <a:bodyPr/>
            <a:lstStyle/>
            <a:p>
              <a:endParaRPr lang="en-US"/>
            </a:p>
          </p:txBody>
        </p:sp>
      </p:grpSp>
      <mc:AlternateContent xmlns:mc="http://schemas.openxmlformats.org/markup-compatibility/2006" xmlns:a14="http://schemas.microsoft.com/office/drawing/2010/main">
        <mc:Choice Requires="a14">
          <p:sp>
            <p:nvSpPr>
              <p:cNvPr id="14" name="Rectangle 13"/>
              <p:cNvSpPr/>
              <p:nvPr/>
            </p:nvSpPr>
            <p:spPr>
              <a:xfrm>
                <a:off x="2505025" y="1790461"/>
                <a:ext cx="10972800" cy="6096477"/>
              </a:xfrm>
              <a:prstGeom prst="rect">
                <a:avLst/>
              </a:prstGeom>
            </p:spPr>
            <p:txBody>
              <a:bodyPr wrap="square">
                <a:spAutoFit/>
              </a:bodyPr>
              <a:lstStyle/>
              <a:p>
                <a:pPr algn="just">
                  <a:lnSpc>
                    <a:spcPct val="150000"/>
                  </a:lnSpc>
                </a:pPr>
                <a:r>
                  <a:rPr lang="vi-VN" sz="4000" dirty="0"/>
                  <a:t>Coi cả quãng đường đua là 1</a:t>
                </a:r>
                <a:r>
                  <a:rPr lang="en-US" sz="4000" dirty="0"/>
                  <a:t> </a:t>
                </a:r>
                <a:r>
                  <a:rPr lang="vi-VN" sz="4000" dirty="0"/>
                  <a:t>001 phần bằng nhau thì tổng chiều dài 7 chặng leo núi là 304 phần. Khi đó, tổng chiều dài của 7 chặng leo núi là:</a:t>
                </a:r>
                <a:r>
                  <a:rPr lang="en-US" sz="4000" dirty="0"/>
                  <a:t> </a:t>
                </a:r>
              </a:p>
              <a:p>
                <a:pPr algn="ctr">
                  <a:lnSpc>
                    <a:spcPct val="150000"/>
                  </a:lnSpc>
                </a:pPr>
                <a:r>
                  <a:rPr lang="en-US" sz="4000" dirty="0">
                    <a:latin typeface="Arial" panose="020B0604020202020204" pitchFamily="34" charset="0"/>
                    <a:cs typeface="Arial" panose="020B0604020202020204" pitchFamily="34" charset="0"/>
                  </a:rPr>
                  <a:t>3 365,8 : 1001 . 304 </a:t>
                </a:r>
              </a:p>
              <a:p>
                <a:pPr algn="ctr">
                  <a:lnSpc>
                    <a:spcPct val="150000"/>
                  </a:lnSpc>
                </a:pPr>
                <a:r>
                  <a:rPr lang="en-US" sz="4000" dirty="0">
                    <a:latin typeface="Arial" panose="020B0604020202020204" pitchFamily="34" charset="0"/>
                    <a:cs typeface="Arial" panose="020B0604020202020204" pitchFamily="34" charset="0"/>
                  </a:rPr>
                  <a:t>hay 3 365,8 . 304 : 1001 = 3 365,8.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304</m:t>
                        </m:r>
                      </m:num>
                      <m:den>
                        <m:r>
                          <a:rPr lang="en-US" sz="4400" b="0" i="1" smtClean="0">
                            <a:latin typeface="Cambria Math" panose="02040503050406030204" pitchFamily="18" charset="0"/>
                            <a:cs typeface="Arial" panose="020B0604020202020204" pitchFamily="34" charset="0"/>
                          </a:rPr>
                          <m:t>1 001</m:t>
                        </m:r>
                      </m:den>
                    </m:f>
                  </m:oMath>
                </a14:m>
                <a:endParaRPr lang="vi-VN" sz="4000" dirty="0">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05025" y="1790461"/>
                <a:ext cx="10972800" cy="6096477"/>
              </a:xfrm>
              <a:prstGeom prst="rect">
                <a:avLst/>
              </a:prstGeom>
              <a:blipFill rotWithShape="0">
                <a:blip r:embed="rId7"/>
                <a:stretch>
                  <a:fillRect l="-2000" r="-1944"/>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5" name="Group 5"/>
          <p:cNvGrpSpPr/>
          <p:nvPr/>
        </p:nvGrpSpPr>
        <p:grpSpPr>
          <a:xfrm>
            <a:off x="1219201" y="2628900"/>
            <a:ext cx="15663040" cy="6758624"/>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txBody>
            <a:bodyPr/>
            <a:lstStyle/>
            <a:p>
              <a:endParaRPr lang="en-US"/>
            </a:p>
          </p:txBody>
        </p:sp>
      </p:grpSp>
      <p:sp>
        <p:nvSpPr>
          <p:cNvPr id="17" name="TextBox 16"/>
          <p:cNvSpPr txBox="1"/>
          <p:nvPr/>
        </p:nvSpPr>
        <p:spPr>
          <a:xfrm>
            <a:off x="8305800" y="1216631"/>
            <a:ext cx="198120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764161" y="3765598"/>
            <a:ext cx="15011400" cy="4154984"/>
          </a:xfrm>
          <a:prstGeom prst="rect">
            <a:avLst/>
          </a:prstGeom>
        </p:spPr>
        <p:txBody>
          <a:bodyPr wrap="square">
            <a:spAutoFit/>
          </a:bodyPr>
          <a:lstStyle/>
          <a:p>
            <a:pPr algn="just">
              <a:lnSpc>
                <a:spcPct val="150000"/>
              </a:lnSpc>
            </a:pPr>
            <a:r>
              <a:rPr lang="vi-VN" sz="4400" dirty="0"/>
              <a:t>a) Hết kì hạn 1 năm, bác Nhung rút được cả gốc và lãi là: </a:t>
            </a:r>
          </a:p>
          <a:p>
            <a:pPr algn="just">
              <a:lnSpc>
                <a:spcPct val="150000"/>
              </a:lnSpc>
            </a:pPr>
            <a:r>
              <a:rPr lang="vi-VN" sz="4400" dirty="0"/>
              <a:t>                       10 + 10 . 6,8% = 10,68 (triệu)</a:t>
            </a:r>
          </a:p>
          <a:p>
            <a:pPr algn="just">
              <a:lnSpc>
                <a:spcPct val="150000"/>
              </a:lnSpc>
            </a:pPr>
            <a:r>
              <a:rPr lang="vi-VN" sz="4400" dirty="0"/>
              <a:t>b) Nếu ko rút số tiền bác Nhung nhận lại sau năm thứ 2 là: </a:t>
            </a:r>
          </a:p>
          <a:p>
            <a:pPr algn="just">
              <a:lnSpc>
                <a:spcPct val="150000"/>
              </a:lnSpc>
            </a:pPr>
            <a:r>
              <a:rPr lang="vi-VN" sz="4400" dirty="0"/>
              <a:t>                   10,68 + 10,68 . 6,8% = 11,41 (triệu)</a:t>
            </a:r>
          </a:p>
        </p:txBody>
      </p:sp>
    </p:spTree>
    <p:extLst>
      <p:ext uri="{BB962C8B-B14F-4D97-AF65-F5344CB8AC3E}">
        <p14:creationId xmlns:p14="http://schemas.microsoft.com/office/powerpoint/2010/main" val="278185968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8" presetClass="entr" presetSubtype="6" fill="hold" nodeType="with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strips(downRight)">
                                      <p:cBhvr>
                                        <p:cTn id="15" dur="500"/>
                                        <p:tgtEl>
                                          <p:spTgt spid="18">
                                            <p:txEl>
                                              <p:pRg st="0" end="0"/>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Effect transition="in" filter="strips(downRight)">
                                      <p:cBhvr>
                                        <p:cTn id="18" dur="500"/>
                                        <p:tgtEl>
                                          <p:spTgt spid="18">
                                            <p:txEl>
                                              <p:pRg st="1" end="1"/>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strips(downRight)">
                                      <p:cBhvr>
                                        <p:cTn id="21" dur="500"/>
                                        <p:tgtEl>
                                          <p:spTgt spid="18">
                                            <p:txEl>
                                              <p:pRg st="2" end="2"/>
                                            </p:txEl>
                                          </p:spTgt>
                                        </p:tgtEl>
                                      </p:cBhvr>
                                    </p:animEffect>
                                  </p:childTnLst>
                                </p:cTn>
                              </p:par>
                              <p:par>
                                <p:cTn id="22" presetID="18" presetClass="entr" presetSubtype="6" fill="hold" nodeType="withEffect">
                                  <p:stCondLst>
                                    <p:cond delay="0"/>
                                  </p:stCondLst>
                                  <p:childTnLst>
                                    <p:set>
                                      <p:cBhvr>
                                        <p:cTn id="23" dur="1" fill="hold">
                                          <p:stCondLst>
                                            <p:cond delay="0"/>
                                          </p:stCondLst>
                                        </p:cTn>
                                        <p:tgtEl>
                                          <p:spTgt spid="18">
                                            <p:txEl>
                                              <p:pRg st="3" end="3"/>
                                            </p:txEl>
                                          </p:spTgt>
                                        </p:tgtEl>
                                        <p:attrNameLst>
                                          <p:attrName>style.visibility</p:attrName>
                                        </p:attrNameLst>
                                      </p:cBhvr>
                                      <p:to>
                                        <p:strVal val="visible"/>
                                      </p:to>
                                    </p:set>
                                    <p:animEffect transition="in" filter="strips(downRight)">
                                      <p:cBhvr>
                                        <p:cTn id="24"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8" name="Group 8"/>
          <p:cNvGrpSpPr/>
          <p:nvPr/>
        </p:nvGrpSpPr>
        <p:grpSpPr>
          <a:xfrm>
            <a:off x="1680518" y="723900"/>
            <a:ext cx="15083482" cy="8933253"/>
            <a:chOff x="0" y="0"/>
            <a:chExt cx="3249882" cy="1605035"/>
          </a:xfrm>
        </p:grpSpPr>
        <p:sp>
          <p:nvSpPr>
            <p:cNvPr id="9" name="Freeform 9"/>
            <p:cNvSpPr/>
            <p:nvPr/>
          </p:nvSpPr>
          <p:spPr>
            <a:xfrm>
              <a:off x="0" y="0"/>
              <a:ext cx="3249882" cy="1605035"/>
            </a:xfrm>
            <a:custGeom>
              <a:avLst/>
              <a:gdLst/>
              <a:ahLst/>
              <a:cxnLst/>
              <a:rect l="l" t="t" r="r" b="b"/>
              <a:pathLst>
                <a:path w="3249882" h="1605035">
                  <a:moveTo>
                    <a:pt x="3125422" y="1605035"/>
                  </a:moveTo>
                  <a:lnTo>
                    <a:pt x="124460" y="1605035"/>
                  </a:lnTo>
                  <a:cubicBezTo>
                    <a:pt x="55880" y="1605035"/>
                    <a:pt x="0" y="1549155"/>
                    <a:pt x="0" y="1480575"/>
                  </a:cubicBezTo>
                  <a:lnTo>
                    <a:pt x="0" y="124460"/>
                  </a:lnTo>
                  <a:cubicBezTo>
                    <a:pt x="0" y="55880"/>
                    <a:pt x="55880" y="0"/>
                    <a:pt x="124460" y="0"/>
                  </a:cubicBezTo>
                  <a:lnTo>
                    <a:pt x="3125422" y="0"/>
                  </a:lnTo>
                  <a:cubicBezTo>
                    <a:pt x="3194002" y="0"/>
                    <a:pt x="3249882" y="55880"/>
                    <a:pt x="3249882" y="124460"/>
                  </a:cubicBezTo>
                  <a:lnTo>
                    <a:pt x="3249882" y="1480575"/>
                  </a:lnTo>
                  <a:cubicBezTo>
                    <a:pt x="3249882" y="1549155"/>
                    <a:pt x="3194002" y="1605035"/>
                    <a:pt x="3125422" y="1605035"/>
                  </a:cubicBezTo>
                  <a:close/>
                </a:path>
              </a:pathLst>
            </a:custGeom>
            <a:solidFill>
              <a:srgbClr val="FFFFFF"/>
            </a:solidFill>
          </p:spPr>
          <p:txBody>
            <a:bodyPr/>
            <a:lstStyle/>
            <a:p>
              <a:endParaRPr lang="en-US"/>
            </a:p>
          </p:txBody>
        </p:sp>
      </p:grpSp>
      <p:sp>
        <p:nvSpPr>
          <p:cNvPr id="16" name="TextBox 15"/>
          <p:cNvSpPr txBox="1"/>
          <p:nvPr/>
        </p:nvSpPr>
        <p:spPr>
          <a:xfrm>
            <a:off x="6288559" y="1028700"/>
            <a:ext cx="5867400" cy="1306255"/>
          </a:xfrm>
          <a:prstGeom prst="rect">
            <a:avLst/>
          </a:prstGeom>
          <a:noFill/>
        </p:spPr>
        <p:txBody>
          <a:bodyPr wrap="square" rtlCol="0">
            <a:spAutoFit/>
          </a:bodyPr>
          <a:lstStyle/>
          <a:p>
            <a:pPr algn="ctr">
              <a:lnSpc>
                <a:spcPct val="150000"/>
              </a:lnSpc>
            </a:pPr>
            <a:r>
              <a:rPr lang="en-US" sz="6000" b="1" dirty="0">
                <a:latin typeface="Arial" panose="020B0604020202020204" pitchFamily="34" charset="0"/>
                <a:cs typeface="Arial" panose="020B0604020202020204" pitchFamily="34" charset="0"/>
              </a:rPr>
              <a:t>VẬN DỤNG</a:t>
            </a:r>
          </a:p>
        </p:txBody>
      </p:sp>
      <p:sp>
        <p:nvSpPr>
          <p:cNvPr id="18" name="TextBox 17"/>
          <p:cNvSpPr txBox="1"/>
          <p:nvPr/>
        </p:nvSpPr>
        <p:spPr>
          <a:xfrm>
            <a:off x="4572000" y="2639755"/>
            <a:ext cx="11600194" cy="110799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Thảo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luận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đây</a:t>
            </a:r>
            <a:r>
              <a:rPr lang="en-US" sz="44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0" name="Rectangle 19"/>
              <p:cNvSpPr/>
              <p:nvPr/>
            </p:nvSpPr>
            <p:spPr>
              <a:xfrm>
                <a:off x="2880332" y="3935857"/>
                <a:ext cx="12969268" cy="4595617"/>
              </a:xfrm>
              <a:prstGeom prst="rect">
                <a:avLst/>
              </a:prstGeom>
            </p:spPr>
            <p:txBody>
              <a:bodyPr wrap="square">
                <a:spAutoFit/>
              </a:bodyPr>
              <a:lstStyle/>
              <a:p>
                <a:pPr algn="just">
                  <a:lnSpc>
                    <a:spcPct val="150000"/>
                  </a:lnSpc>
                </a:pPr>
                <a:r>
                  <a:rPr lang="vi-VN" sz="4400" b="1" dirty="0">
                    <a:solidFill>
                      <a:schemeClr val="tx2"/>
                    </a:solidFill>
                  </a:rPr>
                  <a:t>Bài 1: </a:t>
                </a:r>
                <a:r>
                  <a:rPr lang="vi-VN" sz="4400" dirty="0"/>
                  <a:t>Một xí nghiệp đã thực hiện được </a:t>
                </a:r>
                <a14:m>
                  <m:oMath xmlns:m="http://schemas.openxmlformats.org/officeDocument/2006/math">
                    <m:f>
                      <m:fPr>
                        <m:ctrlPr>
                          <a:rPr lang="vi-VN" sz="4400" i="1" smtClean="0">
                            <a:latin typeface="Cambria Math" panose="02040503050406030204" pitchFamily="18" charset="0"/>
                          </a:rPr>
                        </m:ctrlPr>
                      </m:fPr>
                      <m:num>
                        <m:r>
                          <a:rPr lang="en-US" sz="4400" b="0" i="1" smtClean="0">
                            <a:latin typeface="Cambria Math" panose="02040503050406030204" pitchFamily="18" charset="0"/>
                          </a:rPr>
                          <m:t>5</m:t>
                        </m:r>
                      </m:num>
                      <m:den>
                        <m:r>
                          <a:rPr lang="en-US" sz="4400" b="0" i="1" smtClean="0">
                            <a:latin typeface="Cambria Math" panose="02040503050406030204" pitchFamily="18" charset="0"/>
                          </a:rPr>
                          <m:t>9</m:t>
                        </m:r>
                      </m:den>
                    </m:f>
                  </m:oMath>
                </a14:m>
                <a:r>
                  <a:rPr lang="en-US" sz="4400" dirty="0"/>
                  <a:t> </a:t>
                </a:r>
                <a:r>
                  <a:rPr lang="vi-VN" sz="4400" dirty="0"/>
                  <a:t>kế hoạch, còn phải làm tiếp 560 sản phẩm nữa mới hoàn thành kế hoạch</a:t>
                </a:r>
                <a:r>
                  <a:rPr lang="en-US" sz="4400" dirty="0"/>
                  <a:t>.</a:t>
                </a:r>
                <a:r>
                  <a:rPr lang="vi-VN" sz="4400" dirty="0"/>
                  <a:t> Hỏi số sản phẩm được giao theo kế hoạc</a:t>
                </a:r>
                <a:r>
                  <a:rPr lang="en-US" sz="4400" dirty="0"/>
                  <a:t>h</a:t>
                </a:r>
                <a:r>
                  <a:rPr lang="vi-VN" sz="4400" dirty="0"/>
                  <a:t> là bao nhiêu?</a:t>
                </a:r>
                <a:endParaRPr lang="en-US" sz="4400" dirty="0"/>
              </a:p>
            </p:txBody>
          </p:sp>
        </mc:Choice>
        <mc:Fallback xmlns="">
          <p:sp>
            <p:nvSpPr>
              <p:cNvPr id="20" name="Rectangle 19"/>
              <p:cNvSpPr>
                <a:spLocks noRot="1" noChangeAspect="1" noMove="1" noResize="1" noEditPoints="1" noAdjustHandles="1" noChangeArrowheads="1" noChangeShapeType="1" noTextEdit="1"/>
              </p:cNvSpPr>
              <p:nvPr/>
            </p:nvSpPr>
            <p:spPr>
              <a:xfrm>
                <a:off x="2880332" y="3935857"/>
                <a:ext cx="12969268" cy="4595617"/>
              </a:xfrm>
              <a:prstGeom prst="rect">
                <a:avLst/>
              </a:prstGeom>
              <a:blipFill rotWithShape="0">
                <a:blip r:embed="rId12"/>
                <a:stretch>
                  <a:fillRect l="-1880" r="-1880" b="-3050"/>
                </a:stretch>
              </a:blipFill>
            </p:spPr>
            <p:txBody>
              <a:bodyPr/>
              <a:lstStyle/>
              <a:p>
                <a:r>
                  <a:rPr lang="en-US">
                    <a:noFill/>
                  </a:rPr>
                  <a:t> </a:t>
                </a:r>
              </a:p>
            </p:txBody>
          </p:sp>
        </mc:Fallback>
      </mc:AlternateContent>
    </p:spTree>
    <p:extLst>
      <p:ext uri="{BB962C8B-B14F-4D97-AF65-F5344CB8AC3E}">
        <p14:creationId xmlns:p14="http://schemas.microsoft.com/office/powerpoint/2010/main" val="135371348"/>
      </p:ext>
    </p:extLst>
  </p:cSld>
  <p:clrMapOvr>
    <a:masterClrMapping/>
  </p:clrMapOvr>
  <mc:AlternateContent xmlns:mc="http://schemas.openxmlformats.org/markup-compatibility/2006" xmlns:p14="http://schemas.microsoft.com/office/powerpoint/2010/main">
    <mc:Choice Requires="p14">
      <p:transition spd="slow" p14:dur="125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p:cTn id="13"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86200" y="1257300"/>
            <a:ext cx="10502261" cy="1279366"/>
          </a:xfrm>
          <a:prstGeom prst="rect">
            <a:avLst/>
          </a:prstGeom>
        </p:spPr>
      </p:pic>
      <p:sp>
        <p:nvSpPr>
          <p:cNvPr id="7" name="TextBox 7"/>
          <p:cNvSpPr txBox="1"/>
          <p:nvPr/>
        </p:nvSpPr>
        <p:spPr>
          <a:xfrm>
            <a:off x="4702151" y="1574501"/>
            <a:ext cx="8184056" cy="705321"/>
          </a:xfrm>
          <a:prstGeom prst="rect">
            <a:avLst/>
          </a:prstGeom>
        </p:spPr>
        <p:txBody>
          <a:bodyPr lIns="0" tIns="0" rIns="0" bIns="0" rtlCol="0" anchor="t">
            <a:spAutoFit/>
          </a:bodyPr>
          <a:lstStyle/>
          <a:p>
            <a:pPr algn="ctr">
              <a:lnSpc>
                <a:spcPts val="5460"/>
              </a:lnSpc>
              <a:spcBef>
                <a:spcPct val="0"/>
              </a:spcBef>
            </a:pPr>
            <a:r>
              <a:rPr lang="en-US" sz="4800" b="1" dirty="0" err="1">
                <a:solidFill>
                  <a:srgbClr val="C00000"/>
                </a:solidFill>
                <a:latin typeface="Arial" panose="020B0604020202020204" pitchFamily="34" charset="0"/>
                <a:cs typeface="Arial" panose="020B0604020202020204" pitchFamily="34" charset="0"/>
              </a:rPr>
              <a:t>Giải</a:t>
            </a:r>
            <a:endParaRPr lang="en-US" sz="4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3422330" y="3009900"/>
                <a:ext cx="11430000" cy="465948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560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1 -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5</m:t>
                        </m:r>
                      </m:num>
                      <m:den>
                        <m:r>
                          <a:rPr lang="en-US" sz="5400" b="0" i="1" smtClean="0">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hoạch</a:t>
                </a:r>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p>
              <a:p>
                <a:pPr algn="ctr">
                  <a:lnSpc>
                    <a:spcPct val="150000"/>
                  </a:lnSpc>
                </a:pPr>
                <a:r>
                  <a:rPr lang="en-US" sz="4400" dirty="0">
                    <a:latin typeface="Arial" panose="020B0604020202020204" pitchFamily="34" charset="0"/>
                    <a:cs typeface="Arial" panose="020B0604020202020204" pitchFamily="34" charset="0"/>
                  </a:rPr>
                  <a:t>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 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9</m:t>
                        </m:r>
                      </m:num>
                      <m:den>
                        <m:r>
                          <a:rPr lang="en-US" sz="5400" b="0" i="1" smtClean="0">
                            <a:latin typeface="Cambria Math" panose="02040503050406030204" pitchFamily="18" charset="0"/>
                            <a:cs typeface="Arial" panose="020B0604020202020204" pitchFamily="34" charset="0"/>
                          </a:rPr>
                          <m:t>4</m:t>
                        </m:r>
                      </m:den>
                    </m:f>
                  </m:oMath>
                </a14:m>
                <a:r>
                  <a:rPr lang="en-US" sz="4400" dirty="0">
                    <a:latin typeface="Arial" panose="020B0604020202020204" pitchFamily="34" charset="0"/>
                    <a:cs typeface="Arial" panose="020B0604020202020204" pitchFamily="34" charset="0"/>
                  </a:rPr>
                  <a:t> = 1 260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a:xfrm>
                <a:off x="3422330" y="3009900"/>
                <a:ext cx="11430000" cy="4659481"/>
              </a:xfrm>
              <a:prstGeom prst="rect">
                <a:avLst/>
              </a:prstGeom>
              <a:blipFill rotWithShape="0">
                <a:blip r:embed="rId12"/>
                <a:stretch>
                  <a:fillRect l="-2133"/>
                </a:stretch>
              </a:blipFill>
            </p:spPr>
            <p:txBody>
              <a:bodyPr/>
              <a:lstStyle/>
              <a:p>
                <a:r>
                  <a:rPr lang="en-US">
                    <a:noFill/>
                  </a:rPr>
                  <a:t> </a:t>
                </a:r>
              </a:p>
            </p:txBody>
          </p:sp>
        </mc:Fallback>
      </mc:AlternateContent>
    </p:spTree>
    <p:extLst>
      <p:ext uri="{BB962C8B-B14F-4D97-AF65-F5344CB8AC3E}">
        <p14:creationId xmlns:p14="http://schemas.microsoft.com/office/powerpoint/2010/main" val="504167514"/>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additive="base">
                                        <p:cTn id="14"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1">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additive="base">
                                        <p:cTn id="18"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1">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 calcmode="lin" valueType="num">
                                      <p:cBhvr additive="base">
                                        <p:cTn id="22"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211300" cy="8229600"/>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txBody>
            <a:bodyPr/>
            <a:lstStyle/>
            <a:p>
              <a:endParaRPr lang="en-US"/>
            </a:p>
          </p:txBody>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txBody>
              <a:bodyPr/>
              <a:lstStyle/>
              <a:p>
                <a:endParaRPr lang="en-US"/>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sp>
        <p:nvSpPr>
          <p:cNvPr id="12" name="Rectangle 11"/>
          <p:cNvSpPr/>
          <p:nvPr/>
        </p:nvSpPr>
        <p:spPr>
          <a:xfrm>
            <a:off x="1962150" y="2247900"/>
            <a:ext cx="12344400" cy="5170646"/>
          </a:xfrm>
          <a:prstGeom prst="rect">
            <a:avLst/>
          </a:prstGeom>
        </p:spPr>
        <p:txBody>
          <a:bodyPr wrap="square">
            <a:spAutoFit/>
          </a:bodyPr>
          <a:lstStyle/>
          <a:p>
            <a:pPr algn="just">
              <a:lnSpc>
                <a:spcPct val="150000"/>
              </a:lnSpc>
            </a:pPr>
            <a:r>
              <a:rPr lang="vi-VN" sz="4400" b="1" dirty="0">
                <a:solidFill>
                  <a:srgbClr val="C00000"/>
                </a:solidFill>
              </a:rPr>
              <a:t>Bài 2: </a:t>
            </a:r>
            <a:r>
              <a:rPr lang="vi-VN" sz="4400" dirty="0"/>
              <a:t>Một người bán gạo, lần thứ nhất bán được 25% tổng số gạo. Lần thứ hai bán được 40% tổng số gạo còn lại. Lần thứ ba bán được 40 kg gạo và vẫn còn 14 kg nữa. Hỏi hai lần đầu, mỗi lần bán được bao nhiêu ki-lô-gam gạo? </a:t>
            </a:r>
            <a:endParaRPr lang="en-US" sz="44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5" name="Group 5"/>
          <p:cNvGrpSpPr/>
          <p:nvPr/>
        </p:nvGrpSpPr>
        <p:grpSpPr>
          <a:xfrm>
            <a:off x="1447801" y="2693318"/>
            <a:ext cx="15434440" cy="6694206"/>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txBody>
            <a:bodyPr/>
            <a:lstStyle/>
            <a:p>
              <a:endParaRPr lang="en-US"/>
            </a:p>
          </p:txBody>
        </p:sp>
      </p:grpSp>
      <p:sp>
        <p:nvSpPr>
          <p:cNvPr id="16" name="TextBox 7"/>
          <p:cNvSpPr txBox="1"/>
          <p:nvPr/>
        </p:nvSpPr>
        <p:spPr>
          <a:xfrm>
            <a:off x="6324600" y="1500865"/>
            <a:ext cx="6172201" cy="705321"/>
          </a:xfrm>
          <a:prstGeom prst="rect">
            <a:avLst/>
          </a:prstGeom>
        </p:spPr>
        <p:txBody>
          <a:bodyPr wrap="square" lIns="0" tIns="0" rIns="0" bIns="0" rtlCol="0" anchor="t">
            <a:spAutoFit/>
          </a:bodyPr>
          <a:lstStyle/>
          <a:p>
            <a:pPr algn="ctr">
              <a:lnSpc>
                <a:spcPts val="5460"/>
              </a:lnSpc>
              <a:spcBef>
                <a:spcPct val="0"/>
              </a:spcBef>
            </a:pPr>
            <a:r>
              <a:rPr lang="en-US" sz="4800" b="1" dirty="0" err="1">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926020" y="3543300"/>
            <a:ext cx="14478001" cy="4708981"/>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(40 + 14) : (1 - 40%) = 90 (kg)</a:t>
            </a:r>
          </a:p>
          <a:p>
            <a:pPr algn="just">
              <a:lnSpc>
                <a:spcPct val="150000"/>
              </a:lnSpc>
            </a:pPr>
            <a:r>
              <a:rPr lang="vi-VN" sz="4000" dirty="0">
                <a:latin typeface="Arial" panose="020B0604020202020204" pitchFamily="34" charset="0"/>
                <a:cs typeface="Arial" panose="020B0604020202020204" pitchFamily="34" charset="0"/>
              </a:rPr>
              <a:t>Lần thứ hai bán được 40% tổng số gạo còn 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40%. 90 = 36 (kg)</a:t>
            </a:r>
          </a:p>
          <a:p>
            <a:pPr algn="just">
              <a:lnSpc>
                <a:spcPct val="150000"/>
              </a:lnSpc>
            </a:pP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ban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90 : (1 - 25%) = 120 (kg)</a:t>
            </a:r>
          </a:p>
          <a:p>
            <a:pPr algn="just">
              <a:lnSpc>
                <a:spcPct val="150000"/>
              </a:lnSpc>
            </a:pP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25% . 120 = 30 (kg)</a:t>
            </a:r>
          </a:p>
        </p:txBody>
      </p:sp>
    </p:spTree>
    <p:extLst>
      <p:ext uri="{BB962C8B-B14F-4D97-AF65-F5344CB8AC3E}">
        <p14:creationId xmlns:p14="http://schemas.microsoft.com/office/powerpoint/2010/main" val="35409897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3709491" y="1028700"/>
            <a:ext cx="13549809" cy="2414588"/>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txBody>
            <a:bodyPr/>
            <a:lstStyle/>
            <a:p>
              <a:endParaRPr lang="en-US"/>
            </a:p>
          </p:txBody>
        </p:sp>
      </p:grpSp>
      <p:grpSp>
        <p:nvGrpSpPr>
          <p:cNvPr id="4" name="Group 4"/>
          <p:cNvGrpSpPr/>
          <p:nvPr/>
        </p:nvGrpSpPr>
        <p:grpSpPr>
          <a:xfrm>
            <a:off x="12057223" y="4055060"/>
            <a:ext cx="5202077" cy="5188075"/>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txBody>
            <a:bodyPr/>
            <a:lstStyle/>
            <a:p>
              <a:endParaRPr lang="en-US"/>
            </a:p>
          </p:txBody>
        </p:sp>
      </p:grpSp>
      <p:grpSp>
        <p:nvGrpSpPr>
          <p:cNvPr id="8" name="Group 8"/>
          <p:cNvGrpSpPr/>
          <p:nvPr/>
        </p:nvGrpSpPr>
        <p:grpSpPr>
          <a:xfrm>
            <a:off x="6542962" y="4055060"/>
            <a:ext cx="5202077" cy="5188075"/>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txBody>
            <a:bodyPr/>
            <a:lstStyle/>
            <a:p>
              <a:endParaRPr lang="en-US"/>
            </a:p>
          </p:txBody>
        </p:sp>
      </p:grpSp>
      <p:grpSp>
        <p:nvGrpSpPr>
          <p:cNvPr id="16" name="Group 16"/>
          <p:cNvGrpSpPr/>
          <p:nvPr/>
        </p:nvGrpSpPr>
        <p:grpSpPr>
          <a:xfrm>
            <a:off x="1028700" y="4055060"/>
            <a:ext cx="5202077" cy="5188075"/>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txBody>
            <a:bodyPr/>
            <a:lstStyle/>
            <a:p>
              <a:endParaRPr lang="en-US"/>
            </a:p>
          </p:txBody>
        </p:sp>
      </p:grpSp>
      <p:sp>
        <p:nvSpPr>
          <p:cNvPr id="20" name="TextBox 20"/>
          <p:cNvSpPr txBox="1"/>
          <p:nvPr/>
        </p:nvSpPr>
        <p:spPr>
          <a:xfrm>
            <a:off x="5121258" y="2106942"/>
            <a:ext cx="10726273" cy="559897"/>
          </a:xfrm>
          <a:prstGeom prst="rect">
            <a:avLst/>
          </a:prstGeom>
        </p:spPr>
        <p:txBody>
          <a:bodyPr lIns="0" tIns="0" rIns="0" bIns="0" rtlCol="0" anchor="t">
            <a:spAutoFit/>
          </a:bodyPr>
          <a:lstStyle/>
          <a:p>
            <a:pPr algn="ctr">
              <a:lnSpc>
                <a:spcPts val="4030"/>
              </a:lnSpc>
            </a:pPr>
            <a:r>
              <a:rPr lang="en-US" sz="6000" b="1" dirty="0">
                <a:solidFill>
                  <a:srgbClr val="C00000"/>
                </a:solidFill>
                <a:latin typeface="Arial" panose="020B0604020202020204" pitchFamily="34" charset="0"/>
                <a:cs typeface="Arial" panose="020B0604020202020204" pitchFamily="34" charset="0"/>
              </a:rPr>
              <a:t>HƯỚNG DẪN VỀ NHÀ</a:t>
            </a:r>
          </a:p>
        </p:txBody>
      </p:sp>
      <p:sp>
        <p:nvSpPr>
          <p:cNvPr id="21" name="TextBox 20"/>
          <p:cNvSpPr txBox="1"/>
          <p:nvPr/>
        </p:nvSpPr>
        <p:spPr>
          <a:xfrm>
            <a:off x="1627570" y="5659834"/>
            <a:ext cx="4004336" cy="2748253"/>
          </a:xfrm>
          <a:prstGeom prst="rect">
            <a:avLst/>
          </a:prstGeom>
          <a:noFill/>
        </p:spPr>
        <p:txBody>
          <a:bodyPr wrap="square" rtlCol="0">
            <a:spAutoFit/>
          </a:bodyPr>
          <a:lstStyle/>
          <a:p>
            <a:pPr algn="ctr">
              <a:lnSpc>
                <a:spcPct val="150000"/>
              </a:lnSpc>
            </a:pPr>
            <a:r>
              <a:rPr lang="en-GB" sz="4000" dirty="0" err="1">
                <a:latin typeface="Arial" panose="020B0604020202020204" pitchFamily="34" charset="0"/>
                <a:cs typeface="Arial" panose="020B0604020202020204" pitchFamily="34" charset="0"/>
              </a:rPr>
              <a:t>Ôn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lại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những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kiến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thức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đã</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học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trong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6842396" y="5659834"/>
            <a:ext cx="4603207" cy="286232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SGK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SBT</a:t>
            </a:r>
          </a:p>
        </p:txBody>
      </p:sp>
      <p:sp>
        <p:nvSpPr>
          <p:cNvPr id="23" name="TextBox 22"/>
          <p:cNvSpPr txBox="1"/>
          <p:nvPr/>
        </p:nvSpPr>
        <p:spPr>
          <a:xfrm>
            <a:off x="12356657" y="5659834"/>
            <a:ext cx="4671503" cy="2748253"/>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p>
          <a:p>
            <a:pPr algn="ctr">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cuối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chương</a:t>
            </a:r>
            <a:r>
              <a:rPr lang="en-US" sz="4000" b="1" dirty="0">
                <a:latin typeface="Arial" panose="020B0604020202020204" pitchFamily="34" charset="0"/>
                <a:cs typeface="Arial" panose="020B0604020202020204" pitchFamily="34" charset="0"/>
              </a:rPr>
              <a:t> V</a:t>
            </a:r>
          </a:p>
        </p:txBody>
      </p:sp>
      <p:sp>
        <p:nvSpPr>
          <p:cNvPr id="24" name="TextBox 23"/>
          <p:cNvSpPr txBox="1"/>
          <p:nvPr/>
        </p:nvSpPr>
        <p:spPr>
          <a:xfrm>
            <a:off x="2843997" y="4838700"/>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01</a:t>
            </a:r>
          </a:p>
        </p:txBody>
      </p:sp>
      <p:sp>
        <p:nvSpPr>
          <p:cNvPr id="25" name="TextBox 24"/>
          <p:cNvSpPr txBox="1"/>
          <p:nvPr/>
        </p:nvSpPr>
        <p:spPr>
          <a:xfrm>
            <a:off x="8241897" y="4838699"/>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02</a:t>
            </a:r>
          </a:p>
        </p:txBody>
      </p:sp>
      <p:sp>
        <p:nvSpPr>
          <p:cNvPr id="26" name="TextBox 25"/>
          <p:cNvSpPr txBox="1"/>
          <p:nvPr/>
        </p:nvSpPr>
        <p:spPr>
          <a:xfrm>
            <a:off x="13790306" y="4824786"/>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03</a:t>
            </a:r>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2443843"/>
            <a:ext cx="1322309" cy="86791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1028700"/>
            <a:ext cx="1322309" cy="86791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3833036"/>
            <a:ext cx="1322309" cy="867916"/>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609116" y="8608116"/>
            <a:ext cx="650184" cy="650184"/>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28700" y="8638166"/>
            <a:ext cx="650184" cy="65018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108229"/>
            <a:ext cx="11562374" cy="140850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800000">
            <a:off x="3362813" y="2755163"/>
            <a:ext cx="11496472" cy="6208095"/>
          </a:xfrm>
          <a:prstGeom prst="rect">
            <a:avLst/>
          </a:prstGeom>
        </p:spPr>
      </p:pic>
      <p:sp>
        <p:nvSpPr>
          <p:cNvPr id="12" name="TextBox 12"/>
          <p:cNvSpPr txBox="1"/>
          <p:nvPr/>
        </p:nvSpPr>
        <p:spPr>
          <a:xfrm>
            <a:off x="4136211" y="1724442"/>
            <a:ext cx="9071766" cy="691087"/>
          </a:xfrm>
          <a:prstGeom prst="rect">
            <a:avLst/>
          </a:prstGeom>
        </p:spPr>
        <p:txBody>
          <a:bodyPr lIns="0" tIns="0" rIns="0" bIns="0" rtlCol="0" anchor="t">
            <a:spAutoFit/>
          </a:bodyPr>
          <a:lstStyle/>
          <a:p>
            <a:pPr algn="ctr">
              <a:lnSpc>
                <a:spcPts val="4970"/>
              </a:lnSpc>
            </a:pPr>
            <a:r>
              <a:rPr lang="en-US" sz="7200" b="1" dirty="0">
                <a:solidFill>
                  <a:schemeClr val="accent6">
                    <a:lumMod val="75000"/>
                  </a:schemeClr>
                </a:solidFill>
                <a:latin typeface="Arial" panose="020B0604020202020204" pitchFamily="34" charset="0"/>
                <a:cs typeface="Arial" panose="020B0604020202020204" pitchFamily="34" charset="0"/>
              </a:rPr>
              <a:t>BÀI 10:</a:t>
            </a:r>
          </a:p>
        </p:txBody>
      </p:sp>
      <p:pic>
        <p:nvPicPr>
          <p:cNvPr id="13"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5400000">
            <a:off x="13416130" y="4374072"/>
            <a:ext cx="7036156" cy="345411"/>
          </a:xfrm>
          <a:prstGeom prst="rect">
            <a:avLst/>
          </a:prstGeom>
        </p:spPr>
      </p:pic>
      <p:sp>
        <p:nvSpPr>
          <p:cNvPr id="14" name="TextBox 13"/>
          <p:cNvSpPr txBox="1"/>
          <p:nvPr/>
        </p:nvSpPr>
        <p:spPr>
          <a:xfrm>
            <a:off x="3886200" y="4266994"/>
            <a:ext cx="10439400" cy="3211007"/>
          </a:xfrm>
          <a:prstGeom prst="rect">
            <a:avLst/>
          </a:prstGeom>
          <a:noFill/>
        </p:spPr>
        <p:txBody>
          <a:bodyPr wrap="square" rtlCol="0">
            <a:spAutoFit/>
          </a:bodyPr>
          <a:lstStyle/>
          <a:p>
            <a:pPr algn="ctr">
              <a:lnSpc>
                <a:spcPct val="150000"/>
              </a:lnSpc>
            </a:pPr>
            <a:r>
              <a:rPr lang="en-US" sz="7200" b="1" dirty="0">
                <a:solidFill>
                  <a:schemeClr val="accent6">
                    <a:lumMod val="75000"/>
                  </a:schemeClr>
                </a:solidFill>
                <a:latin typeface="Arial" panose="020B0604020202020204" pitchFamily="34" charset="0"/>
                <a:cs typeface="Arial" panose="020B0604020202020204" pitchFamily="34" charset="0"/>
              </a:rPr>
              <a:t>HAI BÀI TOÁN VỀ PHÂN SỐ</a:t>
            </a:r>
          </a:p>
        </p:txBody>
      </p:sp>
    </p:spTree>
    <p:extLst>
      <p:ext uri="{BB962C8B-B14F-4D97-AF65-F5344CB8AC3E}">
        <p14:creationId xmlns:p14="http://schemas.microsoft.com/office/powerpoint/2010/main" val="2019521187"/>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txBody>
            <a:bodyPr/>
            <a:lstStyle/>
            <a:p>
              <a:endParaRPr lang="en-US"/>
            </a:p>
          </p:txBody>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txBody>
            <a:bodyPr/>
            <a:lstStyle/>
            <a:p>
              <a:endParaRPr lang="en-US"/>
            </a:p>
          </p:txBody>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a:solidFill>
                  <a:srgbClr val="C00000"/>
                </a:solidFill>
                <a:latin typeface="Arial" panose="020B0604020202020204" pitchFamily="34" charset="0"/>
                <a:cs typeface="Arial" panose="020B0604020202020204" pitchFamily="34" charset="0"/>
              </a:rPr>
              <a:t>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cho</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trước</a:t>
            </a:r>
            <a:r>
              <a:rPr lang="en-US" sz="4400" b="1" dirty="0">
                <a:solidFill>
                  <a:srgbClr val="C00000"/>
                </a:solidFill>
                <a:latin typeface="Arial" panose="020B0604020202020204" pitchFamily="34" charset="0"/>
                <a:cs typeface="Arial" panose="020B0604020202020204" pitchFamily="34" charset="0"/>
              </a:rPr>
              <a:t> </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8" name="TextBox 17"/>
              <p:cNvSpPr txBox="1"/>
              <p:nvPr/>
            </p:nvSpPr>
            <p:spPr>
              <a:xfrm>
                <a:off x="5138455" y="3652948"/>
                <a:ext cx="10990848" cy="509197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Trong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30km.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60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7</m:t>
                        </m:r>
                      </m:num>
                      <m:den>
                        <m:r>
                          <a:rPr lang="en-US" sz="4000" b="0" i="1" smtClean="0">
                            <a:latin typeface="Cambria Math" panose="02040503050406030204" pitchFamily="18" charset="0"/>
                            <a:cs typeface="Arial" panose="020B0604020202020204" pitchFamily="34" charset="0"/>
                          </a:rPr>
                          <m:t>15</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60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ki-lô-mét</a:t>
                </a:r>
                <a:r>
                  <a:rPr lang="en-US" sz="4000" dirty="0">
                    <a:latin typeface="Arial" panose="020B0604020202020204" pitchFamily="34" charset="0"/>
                    <a:cs typeface="Arial" panose="020B0604020202020204" pitchFamily="34" charset="0"/>
                  </a:rPr>
                  <a:t>?</a:t>
                </a:r>
              </a:p>
            </p:txBody>
          </p:sp>
        </mc:Choice>
        <mc:Fallback xmlns="">
          <p:sp>
            <p:nvSpPr>
              <p:cNvPr id="18" name="TextBox 17"/>
              <p:cNvSpPr txBox="1">
                <a:spLocks noRot="1" noChangeAspect="1" noMove="1" noResize="1" noEditPoints="1" noAdjustHandles="1" noChangeArrowheads="1" noChangeShapeType="1" noTextEdit="1"/>
              </p:cNvSpPr>
              <p:nvPr/>
            </p:nvSpPr>
            <p:spPr>
              <a:xfrm>
                <a:off x="5138455" y="3652948"/>
                <a:ext cx="10990848" cy="5091971"/>
              </a:xfrm>
              <a:prstGeom prst="rect">
                <a:avLst/>
              </a:prstGeom>
              <a:blipFill rotWithShape="0">
                <a:blip r:embed="rId12"/>
                <a:stretch>
                  <a:fillRect l="-1997" r="-1941" b="-1914"/>
                </a:stretch>
              </a:blipFill>
            </p:spPr>
            <p:txBody>
              <a:bodyPr/>
              <a:lstStyle/>
              <a:p>
                <a:r>
                  <a:rPr lang="en-US">
                    <a:noFill/>
                  </a:rPr>
                  <a:t> </a:t>
                </a:r>
              </a:p>
            </p:txBody>
          </p:sp>
        </mc:Fallback>
      </mc:AlternateContent>
    </p:spTree>
    <p:extLst>
      <p:ext uri="{BB962C8B-B14F-4D97-AF65-F5344CB8AC3E}">
        <p14:creationId xmlns:p14="http://schemas.microsoft.com/office/powerpoint/2010/main" val="514335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txBody>
            <a:bodyPr/>
            <a:lstStyle/>
            <a:p>
              <a:endParaRPr lang="en-US"/>
            </a:p>
          </p:txBody>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txBody>
            <a:bodyPr/>
            <a:lstStyle/>
            <a:p>
              <a:endParaRPr lang="en-US"/>
            </a:p>
          </p:txBody>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a:solidFill>
                  <a:srgbClr val="C00000"/>
                </a:solidFill>
                <a:latin typeface="Arial" panose="020B0604020202020204" pitchFamily="34" charset="0"/>
                <a:cs typeface="Arial" panose="020B0604020202020204" pitchFamily="34" charset="0"/>
              </a:rPr>
              <a:t>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cho</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trước</a:t>
            </a:r>
            <a:r>
              <a:rPr lang="en-US" sz="4400" b="1" dirty="0">
                <a:solidFill>
                  <a:srgbClr val="C00000"/>
                </a:solidFill>
                <a:latin typeface="Arial" panose="020B0604020202020204" pitchFamily="34" charset="0"/>
                <a:cs typeface="Arial" panose="020B0604020202020204" pitchFamily="34" charset="0"/>
              </a:rPr>
              <a:t> </a:t>
            </a:r>
          </a:p>
        </p:txBody>
      </p:sp>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20" name="Rectangle 19"/>
              <p:cNvSpPr/>
              <p:nvPr/>
            </p:nvSpPr>
            <p:spPr>
              <a:xfrm>
                <a:off x="5562600" y="5116225"/>
                <a:ext cx="10387432" cy="3433312"/>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ki-lô-mét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phút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r>
                      <a:rPr lang="en-GB" sz="4000" i="1">
                        <a:solidFill>
                          <a:srgbClr val="000000"/>
                        </a:solidFill>
                        <a:effectLst/>
                        <a:latin typeface="Cambria Math" panose="02040503050406030204" pitchFamily="18" charset="0"/>
                        <a:ea typeface="Calibri" panose="020F0502020204030204" pitchFamily="34" charset="0"/>
                      </a:rPr>
                      <m:t> </m:t>
                    </m:r>
                  </m:oMath>
                </a14:m>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30km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14 (km)</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562600" y="5116225"/>
                <a:ext cx="10387432" cy="3433312"/>
              </a:xfrm>
              <a:prstGeom prst="rect">
                <a:avLst/>
              </a:prstGeom>
              <a:blipFill rotWithShape="0">
                <a:blip r:embed="rId13"/>
                <a:stretch>
                  <a:fillRect l="-2114" r="-2114" b="-355"/>
                </a:stretch>
              </a:blipFill>
            </p:spPr>
            <p:txBody>
              <a:bodyPr/>
              <a:lstStyle/>
              <a:p>
                <a:r>
                  <a:rPr lang="en-US">
                    <a:noFill/>
                  </a:rPr>
                  <a:t> </a:t>
                </a:r>
              </a:p>
            </p:txBody>
          </p:sp>
        </mc:Fallback>
      </mc:AlternateContent>
      <p:sp>
        <p:nvSpPr>
          <p:cNvPr id="21" name="TextBox 20"/>
          <p:cNvSpPr txBox="1"/>
          <p:nvPr/>
        </p:nvSpPr>
        <p:spPr>
          <a:xfrm>
            <a:off x="8472068" y="4029062"/>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 calcmode="lin" valueType="num">
                                      <p:cBhvr>
                                        <p:cTn id="18"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2590800" y="1028700"/>
            <a:ext cx="14668500" cy="7161234"/>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txBody>
            <a:bodyPr/>
            <a:lstStyle/>
            <a:p>
              <a:endParaRPr lang="en-US"/>
            </a:p>
          </p:txBody>
        </p:sp>
      </p:grpSp>
      <mc:AlternateContent xmlns:mc="http://schemas.openxmlformats.org/markup-compatibility/2006" xmlns:a14="http://schemas.microsoft.com/office/drawing/2010/main">
        <mc:Choice Requires="a14">
          <p:sp>
            <p:nvSpPr>
              <p:cNvPr id="21" name="Rectangle 20"/>
              <p:cNvSpPr/>
              <p:nvPr/>
            </p:nvSpPr>
            <p:spPr>
              <a:xfrm>
                <a:off x="3657600" y="2417822"/>
                <a:ext cx="12877800" cy="5399427"/>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𝑛</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𝑛</m:t>
                        </m:r>
                      </m:den>
                    </m:f>
                    <m:r>
                      <a:rPr lang="en-US" sz="4000" i="1">
                        <a:solidFill>
                          <a:srgbClr val="000000"/>
                        </a:solidFill>
                        <a:effectLst/>
                        <a:latin typeface="Cambria Math" panose="02040503050406030204" pitchFamily="18" charset="0"/>
                        <a:ea typeface="Times New Roman" panose="02020603050405020304" pitchFamily="18" charset="0"/>
                      </a:rPr>
                      <m:t> </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 n ∈ N*).</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100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100</m:t>
                        </m:r>
                      </m:den>
                    </m:f>
                  </m:oMath>
                </a14:m>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657600" y="2417822"/>
                <a:ext cx="12877800" cy="5399427"/>
              </a:xfrm>
              <a:prstGeom prst="rect">
                <a:avLst/>
              </a:prstGeom>
              <a:blipFill rotWithShape="0">
                <a:blip r:embed="rId6"/>
                <a:stretch>
                  <a:fillRect l="-1514" b="-2260"/>
                </a:stretch>
              </a:blipFill>
            </p:spPr>
            <p:txBody>
              <a:bodyPr/>
              <a:lstStyle/>
              <a:p>
                <a:r>
                  <a:rPr lang="en-US">
                    <a:noFill/>
                  </a:rPr>
                  <a:t> </a:t>
                </a:r>
              </a:p>
            </p:txBody>
          </p:sp>
        </mc:Fallback>
      </mc:AlternateContent>
      <p:sp>
        <p:nvSpPr>
          <p:cNvPr id="22" name="TextBox 21"/>
          <p:cNvSpPr txBox="1"/>
          <p:nvPr/>
        </p:nvSpPr>
        <p:spPr>
          <a:xfrm>
            <a:off x="8096251" y="1457740"/>
            <a:ext cx="3657600" cy="923330"/>
          </a:xfrm>
          <a:prstGeom prst="rect">
            <a:avLst/>
          </a:prstGeom>
          <a:noFill/>
        </p:spPr>
        <p:txBody>
          <a:bodyPr wrap="square" rtlCol="0">
            <a:spAutoFit/>
          </a:bodyPr>
          <a:lstStyle/>
          <a:p>
            <a:r>
              <a:rPr lang="en-US" sz="5400" b="1" dirty="0">
                <a:solidFill>
                  <a:srgbClr val="C00000"/>
                </a:solidFill>
                <a:latin typeface="Arial" panose="020B0604020202020204" pitchFamily="34" charset="0"/>
                <a:cs typeface="Arial" panose="020B0604020202020204" pitchFamily="34" charset="0"/>
              </a:rPr>
              <a:t>KẾT LUẬN</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1">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 calcmode="lin" valueType="num">
                                      <p:cBhvr additive="base">
                                        <p:cTn id="21"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59748"/>
            <a:ext cx="8115300" cy="8298552"/>
            <a:chOff x="0" y="0"/>
            <a:chExt cx="1954482" cy="2194745"/>
          </a:xfrm>
        </p:grpSpPr>
        <p:sp>
          <p:nvSpPr>
            <p:cNvPr id="3" name="Freeform 3"/>
            <p:cNvSpPr/>
            <p:nvPr/>
          </p:nvSpPr>
          <p:spPr>
            <a:xfrm>
              <a:off x="0" y="0"/>
              <a:ext cx="1954482" cy="2194745"/>
            </a:xfrm>
            <a:custGeom>
              <a:avLst/>
              <a:gdLst/>
              <a:ahLst/>
              <a:cxnLst/>
              <a:rect l="l" t="t" r="r" b="b"/>
              <a:pathLst>
                <a:path w="1954482" h="2194745">
                  <a:moveTo>
                    <a:pt x="1830022" y="2194745"/>
                  </a:moveTo>
                  <a:lnTo>
                    <a:pt x="124460" y="2194745"/>
                  </a:lnTo>
                  <a:cubicBezTo>
                    <a:pt x="55880" y="2194745"/>
                    <a:pt x="0" y="2138865"/>
                    <a:pt x="0" y="2070285"/>
                  </a:cubicBezTo>
                  <a:lnTo>
                    <a:pt x="0" y="124460"/>
                  </a:lnTo>
                  <a:cubicBezTo>
                    <a:pt x="0" y="55880"/>
                    <a:pt x="55880" y="0"/>
                    <a:pt x="124460" y="0"/>
                  </a:cubicBezTo>
                  <a:lnTo>
                    <a:pt x="1830022" y="0"/>
                  </a:lnTo>
                  <a:cubicBezTo>
                    <a:pt x="1898602" y="0"/>
                    <a:pt x="1954482" y="55880"/>
                    <a:pt x="1954482" y="124460"/>
                  </a:cubicBezTo>
                  <a:lnTo>
                    <a:pt x="1954482" y="2070285"/>
                  </a:lnTo>
                  <a:cubicBezTo>
                    <a:pt x="1954482" y="2138865"/>
                    <a:pt x="1898602" y="2194745"/>
                    <a:pt x="1830022" y="2194745"/>
                  </a:cubicBezTo>
                  <a:close/>
                </a:path>
              </a:pathLst>
            </a:custGeom>
            <a:solidFill>
              <a:srgbClr val="FFFFFF"/>
            </a:solidFill>
          </p:spPr>
          <p:txBody>
            <a:bodyPr/>
            <a:lstStyle/>
            <a:p>
              <a:endParaRPr lang="en-US"/>
            </a:p>
          </p:txBody>
        </p:sp>
      </p:grpSp>
      <p:grpSp>
        <p:nvGrpSpPr>
          <p:cNvPr id="4" name="Group 4"/>
          <p:cNvGrpSpPr/>
          <p:nvPr/>
        </p:nvGrpSpPr>
        <p:grpSpPr>
          <a:xfrm>
            <a:off x="9429750" y="994224"/>
            <a:ext cx="7829550" cy="8298552"/>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txBody>
            <a:bodyPr/>
            <a:lstStyle/>
            <a:p>
              <a:endParaRPr lang="en-US"/>
            </a:p>
          </p:txBody>
        </p:sp>
      </p:grpSp>
      <mc:AlternateContent xmlns:mc="http://schemas.openxmlformats.org/markup-compatibility/2006" xmlns:a14="http://schemas.microsoft.com/office/drawing/2010/main">
        <mc:Choice Requires="a14">
          <p:sp>
            <p:nvSpPr>
              <p:cNvPr id="13" name="TextBox 12"/>
              <p:cNvSpPr txBox="1"/>
              <p:nvPr/>
            </p:nvSpPr>
            <p:spPr>
              <a:xfrm>
                <a:off x="1724660" y="1562100"/>
                <a:ext cx="7315200" cy="4910575"/>
              </a:xfrm>
              <a:prstGeom prst="rect">
                <a:avLst/>
              </a:prstGeom>
              <a:noFill/>
            </p:spPr>
            <p:txBody>
              <a:bodyPr wrap="square" rtlCol="0">
                <a:spAutoFit/>
              </a:bodyPr>
              <a:lstStyle/>
              <a:p>
                <a:pPr algn="just">
                  <a:lnSpc>
                    <a:spcPct val="150000"/>
                  </a:lnSpc>
                </a:pPr>
                <a:r>
                  <a:rPr lang="en-US" sz="4400" b="1" dirty="0">
                    <a:solidFill>
                      <a:schemeClr val="tx2"/>
                    </a:solidFill>
                    <a:latin typeface="Arial" panose="020B0604020202020204" pitchFamily="34" charset="0"/>
                    <a:cs typeface="Arial" panose="020B0604020202020204" pitchFamily="34" charset="0"/>
                  </a:rPr>
                  <a:t>Luyện </a:t>
                </a:r>
                <a:r>
                  <a:rPr lang="en-US" sz="4400" b="1" dirty="0" err="1">
                    <a:solidFill>
                      <a:schemeClr val="tx2"/>
                    </a:solidFill>
                    <a:latin typeface="Arial" panose="020B0604020202020204" pitchFamily="34" charset="0"/>
                    <a:cs typeface="Arial" panose="020B0604020202020204" pitchFamily="34" charset="0"/>
                  </a:rPr>
                  <a:t>tập</a:t>
                </a:r>
                <a:r>
                  <a:rPr lang="en-US" sz="4400" b="1" dirty="0">
                    <a:solidFill>
                      <a:schemeClr val="tx2"/>
                    </a:solidFill>
                    <a:latin typeface="Arial" panose="020B0604020202020204" pitchFamily="34" charset="0"/>
                    <a:cs typeface="Arial" panose="020B0604020202020204" pitchFamily="34" charset="0"/>
                  </a:rPr>
                  <a:t> 1: </a:t>
                </a:r>
                <a:r>
                  <a:rPr lang="en-US" sz="4400" dirty="0" err="1">
                    <a:latin typeface="Arial" panose="020B0604020202020204" pitchFamily="34" charset="0"/>
                    <a:cs typeface="Arial" panose="020B0604020202020204" pitchFamily="34" charset="0"/>
                  </a:rPr>
                  <a:t>Tính</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m:t>
                        </m:r>
                      </m:num>
                      <m:den>
                        <m:r>
                          <a:rPr lang="en-US" sz="5400" b="0" i="1" smtClean="0">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- 20</a:t>
                </a:r>
              </a:p>
              <a:p>
                <a:pPr algn="just">
                  <a:lnSpc>
                    <a:spcPct val="150000"/>
                  </a:lnSpc>
                </a:pPr>
                <a:r>
                  <a:rPr lang="en-US" sz="4400" dirty="0">
                    <a:latin typeface="Arial" panose="020B0604020202020204" pitchFamily="34" charset="0"/>
                    <a:cs typeface="Arial" panose="020B0604020202020204" pitchFamily="34" charset="0"/>
                  </a:rPr>
                  <a:t>b) 17%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1 200</a:t>
                </a:r>
              </a:p>
              <a:p>
                <a:pPr algn="just">
                  <a:lnSpc>
                    <a:spcPct val="150000"/>
                  </a:lnSpc>
                </a:pPr>
                <a:endParaRPr lang="en-US" sz="4400" b="1"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24660" y="1562100"/>
                <a:ext cx="7315200" cy="4910575"/>
              </a:xfrm>
              <a:prstGeom prst="rect">
                <a:avLst/>
              </a:prstGeom>
              <a:blipFill rotWithShape="0">
                <a:blip r:embed="rId2"/>
                <a:stretch>
                  <a:fillRect l="-3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677525" y="1257300"/>
                <a:ext cx="5334000" cy="7170937"/>
              </a:xfrm>
              <a:prstGeom prst="rect">
                <a:avLst/>
              </a:prstGeom>
            </p:spPr>
            <p:txBody>
              <a:bodyPr wrap="square">
                <a:spAutoFit/>
              </a:bodyPr>
              <a:lstStyle/>
              <a:p>
                <a:pPr algn="ctr">
                  <a:lnSpc>
                    <a:spcPct val="150000"/>
                  </a:lnSpc>
                  <a:spcBef>
                    <a:spcPts val="600"/>
                  </a:spcBef>
                  <a:spcAft>
                    <a:spcPts val="600"/>
                  </a:spcAft>
                </a:pPr>
                <a:r>
                  <a:rPr lang="en-GB" sz="4400" b="1" dirty="0" err="1">
                    <a:solidFill>
                      <a:srgbClr val="C00000"/>
                    </a:solidFill>
                    <a:latin typeface="Arial" panose="020B0604020202020204" pitchFamily="34" charset="0"/>
                    <a:ea typeface="Calibri" panose="020F0502020204030204" pitchFamily="34" charset="0"/>
                    <a:cs typeface="Arial" panose="020B0604020202020204" pitchFamily="34" charset="0"/>
                  </a:rPr>
                  <a:t>Giải</a:t>
                </a:r>
                <a:endParaRPr lang="en-GB" sz="44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3</m:t>
                        </m:r>
                      </m:num>
                      <m:den>
                        <m:r>
                          <a:rPr lang="en-US" sz="5400" i="1">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- 20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endParaRPr lang="en-GB" sz="4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8</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(-20)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−15</m:t>
                        </m:r>
                      </m:num>
                      <m:den>
                        <m:r>
                          <a:rPr lang="en-GB" sz="4400" i="1">
                            <a:solidFill>
                              <a:srgbClr val="000000"/>
                            </a:solidFill>
                            <a:effectLst/>
                            <a:latin typeface="Cambria Math" panose="02040503050406030204" pitchFamily="18" charset="0"/>
                            <a:ea typeface="Calibri" panose="020F0502020204030204" pitchFamily="34" charset="0"/>
                          </a:rPr>
                          <m:t>2</m:t>
                        </m:r>
                      </m:den>
                    </m:f>
                  </m:oMath>
                </a14:m>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17%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1 200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1 200 . </a:t>
                </a:r>
                <a14:m>
                  <m:oMath xmlns:m="http://schemas.openxmlformats.org/officeDocument/2006/math">
                    <m:f>
                      <m:fPr>
                        <m:ctrlPr>
                          <a:rPr lang="en-US" sz="4400" i="1">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num>
                      <m:den>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204</a:t>
                </a:r>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677525" y="1257300"/>
                <a:ext cx="5334000" cy="7170937"/>
              </a:xfrm>
              <a:prstGeom prst="rect">
                <a:avLst/>
              </a:prstGeom>
              <a:blipFill rotWithShape="0">
                <a:blip r:embed="rId3"/>
                <a:stretch>
                  <a:fillRect l="-4686" r="-4229"/>
                </a:stretch>
              </a:blipFill>
            </p:spPr>
            <p:txBody>
              <a:bodyPr/>
              <a:lstStyle/>
              <a:p>
                <a:r>
                  <a:rPr lang="en-US">
                    <a:noFill/>
                  </a:rPr>
                  <a:t> </a:t>
                </a:r>
              </a:p>
            </p:txBody>
          </p:sp>
        </mc:Fallback>
      </mc:AlternateContent>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0.7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ppt_x</p:attrName>
                                        </p:attrNameLst>
                                      </p:cBhvr>
                                      <p:tavLst>
                                        <p:tav tm="0">
                                          <p:val>
                                            <p:strVal val="#ppt_x-#ppt_w*1.125000"/>
                                          </p:val>
                                        </p:tav>
                                        <p:tav tm="100000">
                                          <p:val>
                                            <p:strVal val="#ppt_x"/>
                                          </p:val>
                                        </p:tav>
                                      </p:tavLst>
                                    </p:anim>
                                    <p:animEffect transition="in" filter="wipe(righ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txBody>
            <a:bodyPr/>
            <a:lstStyle/>
            <a:p>
              <a:endParaRPr lang="en-US"/>
            </a:p>
          </p:txBody>
        </p:sp>
      </p:grpSp>
      <p:pic>
        <p:nvPicPr>
          <p:cNvPr id="5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II.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biết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60" name="TextBox 59"/>
              <p:cNvSpPr txBox="1"/>
              <p:nvPr/>
            </p:nvSpPr>
            <p:spPr>
              <a:xfrm>
                <a:off x="3809283" y="3345923"/>
                <a:ext cx="12192000" cy="359515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Trong </a:t>
                </a:r>
                <a:r>
                  <a:rPr lang="en-US" sz="4400" dirty="0" err="1">
                    <a:latin typeface="Arial" panose="020B0604020202020204" pitchFamily="34" charset="0"/>
                    <a:cs typeface="Arial" panose="020B0604020202020204" pitchFamily="34" charset="0"/>
                  </a:rPr>
                  <a:t>đợt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kì</a:t>
                </a:r>
                <a:r>
                  <a:rPr lang="en-US" sz="4400" dirty="0">
                    <a:latin typeface="Arial" panose="020B0604020202020204" pitchFamily="34" charset="0"/>
                    <a:cs typeface="Arial" panose="020B0604020202020204" pitchFamily="34" charset="0"/>
                  </a:rPr>
                  <a:t> I,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6A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24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giỏi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6A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p>
            </p:txBody>
          </p:sp>
        </mc:Choice>
        <mc:Fallback xmlns="">
          <p:sp>
            <p:nvSpPr>
              <p:cNvPr id="60" name="TextBox 59"/>
              <p:cNvSpPr txBox="1">
                <a:spLocks noRot="1" noChangeAspect="1" noMove="1" noResize="1" noEditPoints="1" noAdjustHandles="1" noChangeArrowheads="1" noChangeShapeType="1" noTextEdit="1"/>
              </p:cNvSpPr>
              <p:nvPr/>
            </p:nvSpPr>
            <p:spPr>
              <a:xfrm>
                <a:off x="3809283" y="3345923"/>
                <a:ext cx="12192000" cy="3595151"/>
              </a:xfrm>
              <a:prstGeom prst="rect">
                <a:avLst/>
              </a:prstGeom>
              <a:blipFill rotWithShape="0">
                <a:blip r:embed="rId6"/>
                <a:stretch>
                  <a:fillRect l="-2050" r="-2000" b="-6102"/>
                </a:stretch>
              </a:blipFill>
            </p:spPr>
            <p:txBody>
              <a:bodyPr/>
              <a:lstStyle/>
              <a:p>
                <a:r>
                  <a:rPr lang="en-US">
                    <a:noFill/>
                  </a:rPr>
                  <a:t> </a:t>
                </a:r>
              </a:p>
            </p:txBody>
          </p:sp>
        </mc:Fallback>
      </mc:AlternateContent>
    </p:spTree>
    <p:extLst>
      <p:ext uri="{BB962C8B-B14F-4D97-AF65-F5344CB8AC3E}">
        <p14:creationId xmlns:p14="http://schemas.microsoft.com/office/powerpoint/2010/main" val="1165130610"/>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down)">
                                      <p:cBhvr>
                                        <p:cTn id="8" dur="500"/>
                                        <p:tgtEl>
                                          <p:spTgt spid="5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ppt_y</p:attrName>
                                        </p:attrNameLst>
                                      </p:cBhvr>
                                      <p:tavLst>
                                        <p:tav tm="0">
                                          <p:val>
                                            <p:strVal val="#ppt_y-#ppt_h*1.125000"/>
                                          </p:val>
                                        </p:tav>
                                        <p:tav tm="100000">
                                          <p:val>
                                            <p:strVal val="#ppt_y"/>
                                          </p:val>
                                        </p:tav>
                                      </p:tavLst>
                                    </p:anim>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barn(outVertical)">
                                      <p:cBhvr>
                                        <p:cTn id="25"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txBody>
            <a:bodyPr/>
            <a:lstStyle/>
            <a:p>
              <a:endParaRPr lang="en-US"/>
            </a:p>
          </p:txBody>
        </p:sp>
      </p:grpSp>
      <p:pic>
        <p:nvPicPr>
          <p:cNvPr id="5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II.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biết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p:sp>
        <p:nvSpPr>
          <p:cNvPr id="10" name="TextBox 9"/>
          <p:cNvSpPr txBox="1"/>
          <p:nvPr/>
        </p:nvSpPr>
        <p:spPr>
          <a:xfrm>
            <a:off x="7543800" y="3493680"/>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4300220" y="4114120"/>
                <a:ext cx="11506200" cy="5101781"/>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4</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42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300220" y="4114120"/>
                <a:ext cx="11506200" cy="5101781"/>
              </a:xfrm>
              <a:prstGeom prst="rect">
                <a:avLst/>
              </a:prstGeom>
              <a:blipFill rotWithShape="0">
                <a:blip r:embed="rId6"/>
                <a:stretch>
                  <a:fillRect l="-1854" r="-1854"/>
                </a:stretch>
              </a:blipFill>
            </p:spPr>
            <p:txBody>
              <a:bodyPr/>
              <a:lstStyle/>
              <a:p>
                <a:r>
                  <a:rPr lang="en-US">
                    <a:noFill/>
                  </a:rPr>
                  <a:t> </a:t>
                </a:r>
              </a:p>
            </p:txBody>
          </p:sp>
        </mc:Fallback>
      </mc:AlternateContent>
    </p:spTree>
    <p:extLst>
      <p:ext uri="{BB962C8B-B14F-4D97-AF65-F5344CB8AC3E}">
        <p14:creationId xmlns:p14="http://schemas.microsoft.com/office/powerpoint/2010/main" val="3661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1507</Words>
  <Application>Microsoft Office PowerPoint</Application>
  <PresentationFormat>Custom</PresentationFormat>
  <Paragraphs>103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Wingdings</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A36697 Dương Tuấn Anh</cp:lastModifiedBy>
  <cp:revision>25</cp:revision>
  <dcterms:created xsi:type="dcterms:W3CDTF">2006-08-16T00:00:00Z</dcterms:created>
  <dcterms:modified xsi:type="dcterms:W3CDTF">2024-05-15T14:21:37Z</dcterms:modified>
  <dc:identifier>DAEs52c6gtQ</dc:identifier>
</cp:coreProperties>
</file>