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9" r:id="rId3"/>
    <p:sldId id="260" r:id="rId4"/>
    <p:sldId id="279" r:id="rId5"/>
    <p:sldId id="262" r:id="rId6"/>
    <p:sldId id="263" r:id="rId7"/>
    <p:sldId id="264" r:id="rId8"/>
    <p:sldId id="289" r:id="rId9"/>
    <p:sldId id="265" r:id="rId10"/>
    <p:sldId id="269" r:id="rId11"/>
    <p:sldId id="268" r:id="rId12"/>
    <p:sldId id="291" r:id="rId13"/>
    <p:sldId id="292" r:id="rId14"/>
    <p:sldId id="293" r:id="rId15"/>
    <p:sldId id="294" r:id="rId16"/>
    <p:sldId id="295" r:id="rId17"/>
    <p:sldId id="274" r:id="rId18"/>
    <p:sldId id="277" r:id="rId19"/>
    <p:sldId id="278" r:id="rId20"/>
    <p:sldId id="271" r:id="rId21"/>
    <p:sldId id="296" r:id="rId22"/>
    <p:sldId id="275" r:id="rId23"/>
    <p:sldId id="287" r:id="rId24"/>
    <p:sldId id="288" r:id="rId25"/>
    <p:sldId id="284" r:id="rId26"/>
    <p:sldId id="285" r:id="rId27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-648" y="-9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4C340-4385-4082-B9C7-8BAF0F70ABEF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3F04C-AFCE-4C0F-AFE3-9C4F8B11B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93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9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200"/>
            </a:lvl3pPr>
            <a:lvl4pPr marL="1645920" indent="0" algn="ctr">
              <a:buNone/>
              <a:defRPr sz="1900"/>
            </a:lvl4pPr>
            <a:lvl5pPr marL="2194560" indent="0" algn="ctr">
              <a:buNone/>
              <a:defRPr sz="1900"/>
            </a:lvl5pPr>
            <a:lvl6pPr marL="2743200" indent="0" algn="ctr">
              <a:buNone/>
              <a:defRPr sz="1900"/>
            </a:lvl6pPr>
            <a:lvl7pPr marL="3291840" indent="0" algn="ctr">
              <a:buNone/>
              <a:defRPr sz="1900"/>
            </a:lvl7pPr>
            <a:lvl8pPr marL="3840480" indent="0" algn="ctr">
              <a:buNone/>
              <a:defRPr sz="1900"/>
            </a:lvl8pPr>
            <a:lvl9pPr marL="4389120" indent="0" algn="ctr">
              <a:buNone/>
              <a:defRPr sz="1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51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8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3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6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3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200" b="1"/>
            </a:lvl3pPr>
            <a:lvl4pPr marL="1645920" indent="0">
              <a:buNone/>
              <a:defRPr sz="1900" b="1"/>
            </a:lvl4pPr>
            <a:lvl5pPr marL="2194560" indent="0">
              <a:buNone/>
              <a:defRPr sz="1900" b="1"/>
            </a:lvl5pPr>
            <a:lvl6pPr marL="2743200" indent="0">
              <a:buNone/>
              <a:defRPr sz="1900" b="1"/>
            </a:lvl6pPr>
            <a:lvl7pPr marL="3291840" indent="0">
              <a:buNone/>
              <a:defRPr sz="1900" b="1"/>
            </a:lvl7pPr>
            <a:lvl8pPr marL="3840480" indent="0">
              <a:buNone/>
              <a:defRPr sz="1900" b="1"/>
            </a:lvl8pPr>
            <a:lvl9pPr marL="4389120" indent="0">
              <a:buNone/>
              <a:defRPr sz="1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200" b="1"/>
            </a:lvl3pPr>
            <a:lvl4pPr marL="1645920" indent="0">
              <a:buNone/>
              <a:defRPr sz="1900" b="1"/>
            </a:lvl4pPr>
            <a:lvl5pPr marL="2194560" indent="0">
              <a:buNone/>
              <a:defRPr sz="1900" b="1"/>
            </a:lvl5pPr>
            <a:lvl6pPr marL="2743200" indent="0">
              <a:buNone/>
              <a:defRPr sz="1900" b="1"/>
            </a:lvl6pPr>
            <a:lvl7pPr marL="3291840" indent="0">
              <a:buNone/>
              <a:defRPr sz="1900" b="1"/>
            </a:lvl7pPr>
            <a:lvl8pPr marL="3840480" indent="0">
              <a:buNone/>
              <a:defRPr sz="1900" b="1"/>
            </a:lvl8pPr>
            <a:lvl9pPr marL="4389120" indent="0">
              <a:buNone/>
              <a:defRPr sz="1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4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07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48640" indent="0">
              <a:buNone/>
              <a:defRPr sz="1700"/>
            </a:lvl2pPr>
            <a:lvl3pPr marL="1097280" indent="0">
              <a:buNone/>
              <a:defRPr sz="140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4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00"/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48640" indent="0">
              <a:buNone/>
              <a:defRPr sz="1700"/>
            </a:lvl2pPr>
            <a:lvl3pPr marL="1097280" indent="0">
              <a:buNone/>
              <a:defRPr sz="140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609F-603E-4700-B2C2-B5E35864BDA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2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8609F-603E-4700-B2C2-B5E35864BDAE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E90F2-616C-42FB-8EBE-74100E4A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2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Chuy&#7875;n%20&#273;&#7897;ng%2024h-%20H&#7843;i%20Ph&#242;ng%20nguy%20c&#417;%20&#244;%20nhi&#7877;m%20ngu&#7891;n%20n&#432;&#7899;c%20s&#244;ng%20R&#7871;.mp4" TargetMode="External"/><Relationship Id="rId2" Type="http://schemas.openxmlformats.org/officeDocument/2006/relationships/hyperlink" Target="V&#7909;%20Vedan%20x&#7843;%20n&#432;&#7899;c%20th&#7843;i%20&#273;&#7847;u%20&#273;&#7897;c%20s&#244;ng%20Th&#7883;%20V&#7843;i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Fomosa%20Ti&#234;&#769;p%20Tu&#803;c%20Xa&#777;%20Tha&#777;i%20G&#226;y%20&#212;%20Nhi&#234;&#771;m%20hu&#777;y%20Hoa&#803;i%20Bi&#234;&#777;n%202017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8416" y="1139351"/>
            <a:ext cx="10888409" cy="2610770"/>
          </a:xfrm>
          <a:prstGeom prst="rect">
            <a:avLst/>
          </a:prstGeom>
          <a:noFill/>
        </p:spPr>
        <p:txBody>
          <a:bodyPr wrap="none" lIns="109728" tIns="54864" rIns="109728" bIns="54864">
            <a:prstTxWarp prst="textCan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3: CON NGƯỜI, 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 SỐ VÀ MÔI TRƯỜNG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3660" y="3888725"/>
            <a:ext cx="10733166" cy="3149002"/>
          </a:xfrm>
          <a:prstGeom prst="rect">
            <a:avLst/>
          </a:prstGeom>
          <a:noFill/>
        </p:spPr>
        <p:txBody>
          <a:bodyPr wrap="none" lIns="109728" tIns="54864" rIns="109728" bIns="54864">
            <a:prstTxWarp prst="textWave1">
              <a:avLst>
                <a:gd name="adj1" fmla="val 12500"/>
                <a:gd name="adj2" fmla="val -495"/>
              </a:avLst>
            </a:prstTxWarp>
            <a:spAutoFit/>
          </a:bodyPr>
          <a:lstStyle/>
          <a:p>
            <a:pPr algn="ctr"/>
            <a:r>
              <a:rPr lang="en-US" sz="6500" b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Tiết 56 -  BÀI </a:t>
            </a:r>
            <a:r>
              <a:rPr lang="en-US" sz="6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53: TÁC ĐỘNG CỦA CON</a:t>
            </a:r>
          </a:p>
          <a:p>
            <a:pPr algn="ctr"/>
            <a:r>
              <a:rPr lang="en-US" sz="6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NGƯỜI ĐỐI VỚI </a:t>
            </a:r>
          </a:p>
          <a:p>
            <a:pPr algn="ctr"/>
            <a:r>
              <a:rPr lang="en-US" sz="6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</a:t>
            </a:r>
          </a:p>
        </p:txBody>
      </p:sp>
    </p:spTree>
    <p:extLst>
      <p:ext uri="{BB962C8B-B14F-4D97-AF65-F5344CB8AC3E}">
        <p14:creationId xmlns:p14="http://schemas.microsoft.com/office/powerpoint/2010/main" val="1498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76635" y="310253"/>
            <a:ext cx="10318595" cy="1883592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5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002" y="2410165"/>
            <a:ext cx="914400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810688"/>
              </p:ext>
            </p:extLst>
          </p:nvPr>
        </p:nvGraphicFramePr>
        <p:xfrm>
          <a:off x="55469" y="0"/>
          <a:ext cx="14728177" cy="856670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569576">
                  <a:extLst>
                    <a:ext uri="{9D8B030D-6E8A-4147-A177-3AD203B41FA5}">
                      <a16:colId xmlns="" xmlns:a16="http://schemas.microsoft.com/office/drawing/2014/main" val="2979425217"/>
                    </a:ext>
                  </a:extLst>
                </a:gridCol>
                <a:gridCol w="2337130">
                  <a:extLst>
                    <a:ext uri="{9D8B030D-6E8A-4147-A177-3AD203B41FA5}">
                      <a16:colId xmlns="" xmlns:a16="http://schemas.microsoft.com/office/drawing/2014/main" val="1024414133"/>
                    </a:ext>
                  </a:extLst>
                </a:gridCol>
                <a:gridCol w="6821471">
                  <a:extLst>
                    <a:ext uri="{9D8B030D-6E8A-4147-A177-3AD203B41FA5}">
                      <a16:colId xmlns="" xmlns:a16="http://schemas.microsoft.com/office/drawing/2014/main" val="2795566134"/>
                    </a:ext>
                  </a:extLst>
                </a:gridCol>
              </a:tblGrid>
              <a:tr h="925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HOẠT ĐỘNG CỦA CON NGƯỜI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78" marR="583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80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8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78" marR="583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 QUẢ PHÁ HỦY MÔI TRƯỜNG TỰ NHIÊN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78" marR="58378" marT="0" marB="0"/>
                </a:tc>
                <a:extLst>
                  <a:ext uri="{0D108BD9-81ED-4DB2-BD59-A6C34878D82A}">
                    <a16:rowId xmlns="" xmlns:a16="http://schemas.microsoft.com/office/drawing/2014/main" val="1148073993"/>
                  </a:ext>
                </a:extLst>
              </a:tr>
              <a:tr h="1060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Hái</a:t>
                      </a:r>
                      <a:r>
                        <a:rPr lang="en-US" sz="3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</a:t>
                      </a:r>
                      <a:endParaRPr lang="en-US" sz="3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3492639297"/>
                  </a:ext>
                </a:extLst>
              </a:tr>
              <a:tr h="10607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Săn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</a:t>
                      </a:r>
                      <a:endParaRPr lang="en-US" sz="3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597345115"/>
                  </a:ext>
                </a:extLst>
              </a:tr>
              <a:tr h="10607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9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r>
                        <a:rPr lang="en-US" sz="2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trọt</a:t>
                      </a:r>
                      <a:endParaRPr lang="en-US" sz="2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en-US" sz="3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Xói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3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3524653247"/>
                  </a:ext>
                </a:extLst>
              </a:tr>
              <a:tr h="113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en-US" sz="3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Ô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2938010299"/>
                  </a:ext>
                </a:extLst>
              </a:tr>
              <a:tr h="10607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en-US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3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442140933"/>
                  </a:ext>
                </a:extLst>
              </a:tr>
              <a:tr h="10607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endParaRPr lang="en-US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g)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3849357349"/>
                  </a:ext>
                </a:extLst>
              </a:tr>
              <a:tr h="11338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3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h)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3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="" xmlns:a16="http://schemas.microsoft.com/office/drawing/2014/main" val="317354315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340633" y="1126952"/>
            <a:ext cx="436402" cy="634020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3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6063380" y="2153609"/>
            <a:ext cx="987193" cy="701730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3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a, h</a:t>
            </a:r>
          </a:p>
        </p:txBody>
      </p:sp>
      <p:sp>
        <p:nvSpPr>
          <p:cNvPr id="4" name="Rectangle 3"/>
          <p:cNvSpPr/>
          <p:nvPr/>
        </p:nvSpPr>
        <p:spPr>
          <a:xfrm>
            <a:off x="6063380" y="3254132"/>
            <a:ext cx="1216103" cy="553998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29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9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29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75503" y="3924379"/>
            <a:ext cx="1420645" cy="1157240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3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a, b, c,</a:t>
            </a:r>
          </a:p>
          <a:p>
            <a:pPr algn="ctr"/>
            <a:r>
              <a:rPr lang="en-US" sz="3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d, </a:t>
            </a:r>
            <a:r>
              <a:rPr lang="en-US" sz="3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g,h</a:t>
            </a:r>
            <a:endParaRPr lang="en-US" sz="3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1921" y="5113598"/>
            <a:ext cx="1468735" cy="1157240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3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a, b, c,</a:t>
            </a:r>
          </a:p>
          <a:p>
            <a:pPr algn="ctr"/>
            <a:r>
              <a:rPr lang="en-US" sz="3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d, g, h</a:t>
            </a:r>
          </a:p>
        </p:txBody>
      </p:sp>
      <p:sp>
        <p:nvSpPr>
          <p:cNvPr id="8" name="Rectangle 7"/>
          <p:cNvSpPr/>
          <p:nvPr/>
        </p:nvSpPr>
        <p:spPr>
          <a:xfrm>
            <a:off x="5987113" y="6191294"/>
            <a:ext cx="1468735" cy="1157240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3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a, b, c,</a:t>
            </a:r>
          </a:p>
          <a:p>
            <a:pPr algn="ctr"/>
            <a:r>
              <a:rPr lang="en-US" sz="3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d, g, h</a:t>
            </a:r>
          </a:p>
        </p:txBody>
      </p:sp>
      <p:sp>
        <p:nvSpPr>
          <p:cNvPr id="9" name="Rectangle 8"/>
          <p:cNvSpPr/>
          <p:nvPr/>
        </p:nvSpPr>
        <p:spPr>
          <a:xfrm>
            <a:off x="6024075" y="7487519"/>
            <a:ext cx="1396601" cy="634020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3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endParaRPr lang="en-US" sz="3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hlinkClick r:id="rId2" action="ppaction://hlinksldjump"/>
          </p:cNvPr>
          <p:cNvSpPr/>
          <p:nvPr/>
        </p:nvSpPr>
        <p:spPr>
          <a:xfrm>
            <a:off x="13608795" y="7630511"/>
            <a:ext cx="681071" cy="484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6628" name="Picture 4" descr="Pha ru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0" y="434340"/>
            <a:ext cx="710184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ha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80" y="4023360"/>
            <a:ext cx="701040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609600" y="822960"/>
            <a:ext cx="7193280" cy="5303520"/>
          </a:xfrm>
          <a:prstGeom prst="cloudCallout">
            <a:avLst>
              <a:gd name="adj1" fmla="val -55250"/>
              <a:gd name="adj2" fmla="val 8504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30622" tIns="65311" rIns="130622" bIns="65311"/>
          <a:lstStyle/>
          <a:p>
            <a:pPr eaLnBrk="0" hangingPunct="0"/>
            <a:r>
              <a:rPr lang="en-US" sz="4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chặt phá rừng bữa bãi và gây cháy rừng sẽ dẫn đến những hậu quả gì?</a:t>
            </a:r>
          </a:p>
        </p:txBody>
      </p:sp>
    </p:spTree>
    <p:extLst>
      <p:ext uri="{BB962C8B-B14F-4D97-AF65-F5344CB8AC3E}">
        <p14:creationId xmlns:p14="http://schemas.microsoft.com/office/powerpoint/2010/main" val="33778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9875520" y="274320"/>
            <a:ext cx="3779520" cy="40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0033CC"/>
                </a:solidFill>
              </a:rPr>
              <a:t>Hạn hán</a:t>
            </a:r>
          </a:p>
        </p:txBody>
      </p:sp>
    </p:spTree>
    <p:extLst>
      <p:ext uri="{BB962C8B-B14F-4D97-AF65-F5344CB8AC3E}">
        <p14:creationId xmlns:p14="http://schemas.microsoft.com/office/powerpoint/2010/main" val="416602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0" y="182881"/>
            <a:ext cx="7315200" cy="3737610"/>
            <a:chOff x="0" y="0"/>
            <a:chExt cx="2928" cy="1962"/>
          </a:xfrm>
        </p:grpSpPr>
        <p:pic>
          <p:nvPicPr>
            <p:cNvPr id="28684" name="Picture 3" descr="baccuc (1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28" cy="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5" name="Text Box 4"/>
            <p:cNvSpPr txBox="1">
              <a:spLocks noChangeArrowheads="1"/>
            </p:cNvSpPr>
            <p:nvPr/>
          </p:nvSpPr>
          <p:spPr bwMode="auto">
            <a:xfrm>
              <a:off x="2016" y="42"/>
              <a:ext cx="91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i="1">
                  <a:solidFill>
                    <a:srgbClr val="0000FF"/>
                  </a:solidFill>
                  <a:latin typeface="Times New Roman" pitchFamily="18" charset="0"/>
                </a:rPr>
                <a:t>Băng tan</a:t>
              </a:r>
            </a:p>
          </p:txBody>
        </p:sp>
      </p:grpSp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7315200" y="182880"/>
            <a:ext cx="7315200" cy="3657600"/>
            <a:chOff x="0" y="0"/>
            <a:chExt cx="2880" cy="1920"/>
          </a:xfrm>
        </p:grpSpPr>
        <p:pic>
          <p:nvPicPr>
            <p:cNvPr id="28682" name="Picture 6" descr="monoculture_de_mais_sur_pentes_et_erosion_moc_chau_4_referenc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3" name="Text Box 7"/>
            <p:cNvSpPr txBox="1">
              <a:spLocks noChangeArrowheads="1"/>
            </p:cNvSpPr>
            <p:nvPr/>
          </p:nvSpPr>
          <p:spPr bwMode="auto">
            <a:xfrm>
              <a:off x="1824" y="48"/>
              <a:ext cx="1008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i="1">
                  <a:solidFill>
                    <a:srgbClr val="0000FF"/>
                  </a:solidFill>
                  <a:latin typeface="Times New Roman" pitchFamily="18" charset="0"/>
                </a:rPr>
                <a:t>X</a:t>
              </a:r>
              <a:r>
                <a:rPr lang="en-US" i="1">
                  <a:solidFill>
                    <a:srgbClr val="0000FF"/>
                  </a:solidFill>
                </a:rPr>
                <a:t>ó</a:t>
              </a:r>
              <a:r>
                <a:rPr lang="en-US" i="1">
                  <a:solidFill>
                    <a:srgbClr val="0000FF"/>
                  </a:solidFill>
                  <a:latin typeface="Times New Roman" pitchFamily="18" charset="0"/>
                </a:rPr>
                <a:t>i mòn</a:t>
              </a:r>
            </a:p>
          </p:txBody>
        </p:sp>
      </p:grpSp>
      <p:grpSp>
        <p:nvGrpSpPr>
          <p:cNvPr id="28676" name="Group 8"/>
          <p:cNvGrpSpPr>
            <a:grpSpLocks/>
          </p:cNvGrpSpPr>
          <p:nvPr/>
        </p:nvGrpSpPr>
        <p:grpSpPr bwMode="auto">
          <a:xfrm>
            <a:off x="7437120" y="4023360"/>
            <a:ext cx="7193280" cy="3771900"/>
            <a:chOff x="0" y="0"/>
            <a:chExt cx="2640" cy="1980"/>
          </a:xfrm>
        </p:grpSpPr>
        <p:pic>
          <p:nvPicPr>
            <p:cNvPr id="28680" name="Picture 9" descr="Barlovent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40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1" name="Text Box 10"/>
            <p:cNvSpPr txBox="1">
              <a:spLocks noChangeArrowheads="1"/>
            </p:cNvSpPr>
            <p:nvPr/>
          </p:nvSpPr>
          <p:spPr bwMode="auto">
            <a:xfrm>
              <a:off x="1536" y="48"/>
              <a:ext cx="1008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i="1">
                  <a:solidFill>
                    <a:srgbClr val="0000FF"/>
                  </a:solidFill>
                  <a:latin typeface="Times New Roman" pitchFamily="18" charset="0"/>
                </a:rPr>
                <a:t>Lũ lụt</a:t>
              </a:r>
            </a:p>
          </p:txBody>
        </p:sp>
      </p:grpSp>
      <p:grpSp>
        <p:nvGrpSpPr>
          <p:cNvPr id="28677" name="Group 11"/>
          <p:cNvGrpSpPr>
            <a:grpSpLocks/>
          </p:cNvGrpSpPr>
          <p:nvPr/>
        </p:nvGrpSpPr>
        <p:grpSpPr bwMode="auto">
          <a:xfrm>
            <a:off x="0" y="4023360"/>
            <a:ext cx="8168640" cy="3909060"/>
            <a:chOff x="0" y="0"/>
            <a:chExt cx="2928" cy="2052"/>
          </a:xfrm>
        </p:grpSpPr>
        <p:pic>
          <p:nvPicPr>
            <p:cNvPr id="28678" name="Picture 12" descr="trieu-cuo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28" cy="2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9" name="Text Box 13"/>
            <p:cNvSpPr txBox="1">
              <a:spLocks noChangeArrowheads="1"/>
            </p:cNvSpPr>
            <p:nvPr/>
          </p:nvSpPr>
          <p:spPr bwMode="auto">
            <a:xfrm>
              <a:off x="1728" y="48"/>
              <a:ext cx="1104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i="1">
                  <a:solidFill>
                    <a:srgbClr val="0000FF"/>
                  </a:solidFill>
                  <a:latin typeface="Times New Roman" pitchFamily="18" charset="0"/>
                </a:rPr>
                <a:t>Triều cường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12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7437120" y="274320"/>
            <a:ext cx="7193280" cy="3720466"/>
            <a:chOff x="0" y="0"/>
            <a:chExt cx="2928" cy="1953"/>
          </a:xfrm>
        </p:grpSpPr>
        <p:pic>
          <p:nvPicPr>
            <p:cNvPr id="29706" name="Picture 3" descr="SL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28" cy="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Text Box 4"/>
            <p:cNvSpPr txBox="1">
              <a:spLocks noChangeArrowheads="1"/>
            </p:cNvSpPr>
            <p:nvPr/>
          </p:nvSpPr>
          <p:spPr bwMode="auto">
            <a:xfrm>
              <a:off x="1824" y="96"/>
              <a:ext cx="1008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i="1">
                  <a:solidFill>
                    <a:srgbClr val="0000FF"/>
                  </a:solidFill>
                  <a:latin typeface="Times New Roman" pitchFamily="18" charset="0"/>
                </a:rPr>
                <a:t>Sạt lở đất</a:t>
              </a:r>
            </a:p>
          </p:txBody>
        </p:sp>
      </p:grpSp>
      <p:grpSp>
        <p:nvGrpSpPr>
          <p:cNvPr id="29699" name="Group 5"/>
          <p:cNvGrpSpPr>
            <a:grpSpLocks/>
          </p:cNvGrpSpPr>
          <p:nvPr/>
        </p:nvGrpSpPr>
        <p:grpSpPr bwMode="auto">
          <a:xfrm>
            <a:off x="7437120" y="3931920"/>
            <a:ext cx="7193280" cy="4297680"/>
            <a:chOff x="0" y="0"/>
            <a:chExt cx="2832" cy="2124"/>
          </a:xfrm>
        </p:grpSpPr>
        <p:pic>
          <p:nvPicPr>
            <p:cNvPr id="29704" name="Picture 6" descr="2474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2" cy="2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5" name="Text Box 7"/>
            <p:cNvSpPr txBox="1">
              <a:spLocks noChangeArrowheads="1"/>
            </p:cNvSpPr>
            <p:nvPr/>
          </p:nvSpPr>
          <p:spPr bwMode="auto">
            <a:xfrm>
              <a:off x="1680" y="48"/>
              <a:ext cx="1152" cy="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i="1">
                  <a:solidFill>
                    <a:srgbClr val="0000FF"/>
                  </a:solidFill>
                  <a:latin typeface="Times New Roman" pitchFamily="18" charset="0"/>
                </a:rPr>
                <a:t>Hạn h</a:t>
              </a:r>
              <a:r>
                <a:rPr lang="en-US" i="1">
                  <a:solidFill>
                    <a:srgbClr val="0000FF"/>
                  </a:solidFill>
                </a:rPr>
                <a:t>á</a:t>
              </a:r>
              <a:r>
                <a:rPr lang="en-US" i="1">
                  <a:solidFill>
                    <a:srgbClr val="0000FF"/>
                  </a:solidFill>
                  <a:latin typeface="Times New Roman" pitchFamily="18" charset="0"/>
                </a:rPr>
                <a:t>n</a:t>
              </a:r>
            </a:p>
          </p:txBody>
        </p:sp>
      </p:grpSp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1341120" y="3840481"/>
            <a:ext cx="3572393" cy="578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900" i="1">
                <a:solidFill>
                  <a:srgbClr val="0033CC"/>
                </a:solidFill>
              </a:rPr>
              <a:t>Ô nhiễm môi trường</a:t>
            </a:r>
          </a:p>
        </p:txBody>
      </p:sp>
      <p:pic>
        <p:nvPicPr>
          <p:cNvPr id="29701" name="Picture 9" descr="ANd9GcRbqsE0qB2bZl-6g-g7G2g0CXsegRZvnTXNECBQoZ_q-8tpbln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37120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 descr="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0560"/>
            <a:ext cx="7437120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4145281" y="4663441"/>
            <a:ext cx="2929590" cy="5781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900" i="1">
                <a:solidFill>
                  <a:srgbClr val="0033CC"/>
                </a:solidFill>
              </a:rPr>
              <a:t>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12425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4508480" y="0"/>
            <a:ext cx="121920" cy="822960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50000">
                <a:schemeClr val="bg1"/>
              </a:gs>
              <a:gs pos="100000">
                <a:srgbClr val="00CC99"/>
              </a:gs>
            </a:gsLst>
            <a:lin ang="5400000" scaled="1"/>
          </a:gradFill>
          <a:ln w="9525" cmpd="sng">
            <a:solidFill>
              <a:srgbClr val="00CC99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121920" cy="822960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50000">
                <a:schemeClr val="bg1"/>
              </a:gs>
              <a:gs pos="100000">
                <a:srgbClr val="00CC99"/>
              </a:gs>
            </a:gsLst>
            <a:lin ang="5400000" scaled="1"/>
          </a:gradFill>
          <a:ln w="9525" cmpd="sng">
            <a:solidFill>
              <a:srgbClr val="00CC99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9700" name="Rectangle 4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0" y="0"/>
            <a:ext cx="14630400" cy="100584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50000">
                <a:schemeClr val="bg1"/>
              </a:gs>
              <a:gs pos="100000">
                <a:srgbClr val="00CC99"/>
              </a:gs>
            </a:gsLst>
            <a:lin ang="5400000" scaled="1"/>
          </a:gradFill>
          <a:ln w="9525" cmpd="sng">
            <a:solidFill>
              <a:srgbClr val="00CC99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/>
          <a:p>
            <a:pPr>
              <a:defRPr/>
            </a:pPr>
            <a:r>
              <a:rPr lang="en-US" altLang="en-US" sz="3400" b="1">
                <a:solidFill>
                  <a:srgbClr val="000099"/>
                </a:solidFill>
                <a:latin typeface="Arial" pitchFamily="34" charset="0"/>
              </a:rPr>
              <a:t>  </a:t>
            </a:r>
            <a:r>
              <a:rPr lang="en-US" altLang="en-US" sz="3400" b="1" smtClean="0">
                <a:solidFill>
                  <a:srgbClr val="000099"/>
                </a:solidFill>
                <a:latin typeface="Arial" pitchFamily="34" charset="0"/>
              </a:rPr>
              <a:t>Tiết 54.   </a:t>
            </a:r>
            <a:r>
              <a:rPr lang="en-US" sz="3400" b="1" smtClean="0">
                <a:solidFill>
                  <a:srgbClr val="000099"/>
                </a:solidFill>
                <a:latin typeface="Arial" pitchFamily="34" charset="0"/>
              </a:rPr>
              <a:t>BÀI </a:t>
            </a:r>
            <a:r>
              <a:rPr lang="en-US" sz="3400" b="1" dirty="0">
                <a:solidFill>
                  <a:srgbClr val="000099"/>
                </a:solidFill>
                <a:latin typeface="Arial" pitchFamily="34" charset="0"/>
              </a:rPr>
              <a:t>53</a:t>
            </a:r>
            <a:r>
              <a:rPr lang="en-US" altLang="en-US" sz="3400" b="1" dirty="0">
                <a:solidFill>
                  <a:srgbClr val="000099"/>
                </a:solidFill>
                <a:latin typeface="Arial" pitchFamily="34" charset="0"/>
              </a:rPr>
              <a:t>: TÁC ĐỘNG CỦA CON NGƯỜI ĐỐI VỚI MÔI TRƯỜNG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8138160"/>
            <a:ext cx="14630400" cy="91440"/>
          </a:xfrm>
          <a:prstGeom prst="rect">
            <a:avLst/>
          </a:prstGeom>
          <a:gradFill rotWithShape="1">
            <a:gsLst>
              <a:gs pos="0">
                <a:srgbClr val="00CC99"/>
              </a:gs>
              <a:gs pos="50000">
                <a:schemeClr val="bg1"/>
              </a:gs>
              <a:gs pos="100000">
                <a:srgbClr val="00CC99"/>
              </a:gs>
            </a:gsLst>
            <a:lin ang="5400000" scaled="1"/>
          </a:gradFill>
          <a:ln w="9525" cmpd="sng">
            <a:solidFill>
              <a:srgbClr val="00CC99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0726" name="Text Box 6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0" y="2505076"/>
            <a:ext cx="14386560" cy="597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</a:rPr>
              <a:t> * Tác động lớn nhất của con người tới môi trường tự nhiên là phá hủy thảm thực vật.</a:t>
            </a:r>
          </a:p>
          <a:p>
            <a:pPr algn="l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</a:rPr>
              <a:t>* Hậu quả :</a:t>
            </a:r>
          </a:p>
          <a:p>
            <a:pPr algn="l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</a:rPr>
              <a:t>- Xói mòn, thoái hóa đất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n-US" sz="4000" b="1">
                <a:solidFill>
                  <a:srgbClr val="0000FF"/>
                </a:solidFill>
              </a:rPr>
              <a:t> </a:t>
            </a:r>
            <a:r>
              <a:rPr lang="en-US" altLang="en-US" sz="4000" b="1">
                <a:solidFill>
                  <a:srgbClr val="0000FF"/>
                </a:solidFill>
              </a:rPr>
              <a:t>Hạn hán, lũ lụt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n-US" sz="4000" b="1">
                <a:solidFill>
                  <a:srgbClr val="0000FF"/>
                </a:solidFill>
              </a:rPr>
              <a:t> </a:t>
            </a:r>
            <a:r>
              <a:rPr lang="en-US" altLang="en-US" sz="4000" b="1">
                <a:solidFill>
                  <a:srgbClr val="0000FF"/>
                </a:solidFill>
              </a:rPr>
              <a:t>Ô nhiễm môi trường</a:t>
            </a:r>
          </a:p>
          <a:p>
            <a:pPr algn="l">
              <a:spcBef>
                <a:spcPct val="50000"/>
              </a:spcBef>
              <a:buFontTx/>
              <a:buChar char="-"/>
            </a:pPr>
            <a:r>
              <a:rPr lang="en-US" sz="4000" b="1">
                <a:solidFill>
                  <a:srgbClr val="0000FF"/>
                </a:solidFill>
              </a:rPr>
              <a:t> </a:t>
            </a:r>
            <a:r>
              <a:rPr lang="en-US" altLang="en-US" sz="4000" b="1">
                <a:solidFill>
                  <a:srgbClr val="0000FF"/>
                </a:solidFill>
              </a:rPr>
              <a:t>Mất cân bằng sinh thái…</a:t>
            </a:r>
          </a:p>
        </p:txBody>
      </p:sp>
      <p:sp>
        <p:nvSpPr>
          <p:cNvPr id="30727" name="Text Box 8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0" y="1371601"/>
            <a:ext cx="14630400" cy="131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4000" b="1">
                <a:solidFill>
                  <a:srgbClr val="000099"/>
                </a:solidFill>
              </a:rPr>
              <a:t> I</a:t>
            </a:r>
            <a:r>
              <a:rPr lang="en-US" sz="3700" b="1">
                <a:solidFill>
                  <a:srgbClr val="000099"/>
                </a:solidFill>
              </a:rPr>
              <a:t>I.TÁC ĐỘNG CỦA CON NGƯỜI LÀM SUY THOÁI MÔI TRƯỜNG TỰ NHIÊN</a:t>
            </a:r>
          </a:p>
        </p:txBody>
      </p:sp>
    </p:spTree>
    <p:extLst>
      <p:ext uri="{BB962C8B-B14F-4D97-AF65-F5344CB8AC3E}">
        <p14:creationId xmlns:p14="http://schemas.microsoft.com/office/powerpoint/2010/main" val="182120607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3658" y="1859602"/>
            <a:ext cx="6317815" cy="5623145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 rot="21110607">
            <a:off x="-1098801" y="1220061"/>
            <a:ext cx="9900745" cy="6389188"/>
          </a:xfrm>
          <a:prstGeom prst="irregularSeal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71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164" r="51684" b="44947"/>
          <a:stretch/>
        </p:blipFill>
        <p:spPr>
          <a:xfrm>
            <a:off x="4192043" y="438149"/>
            <a:ext cx="3141686" cy="3177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124" t="7356" r="1966" b="43330"/>
          <a:stretch/>
        </p:blipFill>
        <p:spPr>
          <a:xfrm>
            <a:off x="4076900" y="3615247"/>
            <a:ext cx="3256829" cy="2867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9124" t="55321" r="2168" b="-54"/>
          <a:stretch/>
        </p:blipFill>
        <p:spPr>
          <a:xfrm>
            <a:off x="7333730" y="433135"/>
            <a:ext cx="3384964" cy="318211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4960" y="6710732"/>
            <a:ext cx="4041548" cy="11781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09860" y="6685398"/>
            <a:ext cx="4475480" cy="11781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687" r="50674" b="10117"/>
          <a:stretch/>
        </p:blipFill>
        <p:spPr>
          <a:xfrm>
            <a:off x="10718693" y="433134"/>
            <a:ext cx="3765402" cy="5884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730" y="3615248"/>
            <a:ext cx="3384964" cy="270277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718692" y="6685396"/>
            <a:ext cx="3789964" cy="11781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45" y="433134"/>
            <a:ext cx="3955156" cy="58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4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58" b="10039"/>
          <a:stretch/>
        </p:blipFill>
        <p:spPr>
          <a:xfrm>
            <a:off x="4616143" y="0"/>
            <a:ext cx="5183702" cy="5775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-1084" b="8905"/>
          <a:stretch/>
        </p:blipFill>
        <p:spPr>
          <a:xfrm>
            <a:off x="9799846" y="0"/>
            <a:ext cx="4830553" cy="577515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35664" y="5987515"/>
            <a:ext cx="5024388" cy="17455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079574" y="5988841"/>
            <a:ext cx="4550825" cy="175710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giộng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16143" cy="598884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" y="6000392"/>
            <a:ext cx="4616142" cy="174555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90083" y="3245639"/>
            <a:ext cx="4630351" cy="481648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TÁC ĐỘNG CỦA CON NGƯỜI TỚI MÔI TRƯỜNG QUA  CÁC THỜI KÌ PHÁT TRIỂN CỦA XÃ HỘI</a:t>
            </a:r>
          </a:p>
        </p:txBody>
      </p:sp>
      <p:sp>
        <p:nvSpPr>
          <p:cNvPr id="5" name="Oval 4"/>
          <p:cNvSpPr/>
          <p:nvPr/>
        </p:nvSpPr>
        <p:spPr>
          <a:xfrm>
            <a:off x="5243843" y="3245639"/>
            <a:ext cx="4504624" cy="4574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TÁC ĐỘNG CỦA CON NGƯỜI LÀM ẢNH HƯỞNG ĐẾN MÔI TRƯỜNG TỰ NHIÊN</a:t>
            </a:r>
          </a:p>
        </p:txBody>
      </p:sp>
      <p:sp>
        <p:nvSpPr>
          <p:cNvPr id="6" name="Oval 5"/>
          <p:cNvSpPr/>
          <p:nvPr/>
        </p:nvSpPr>
        <p:spPr>
          <a:xfrm>
            <a:off x="10071875" y="3153236"/>
            <a:ext cx="4424368" cy="466646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VAI TRÒ CỦA CON NGƯỜI TRONG VIỆC BẢO VỆ VÀ CẢI TẠO MÔI TRƯỜNG TỰ NHIÊN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0" y="2219786"/>
            <a:ext cx="14630400" cy="37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5" idx="0"/>
          </p:cNvCxnSpPr>
          <p:nvPr/>
        </p:nvCxnSpPr>
        <p:spPr>
          <a:xfrm>
            <a:off x="7485566" y="2219785"/>
            <a:ext cx="10589" cy="1025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6" idx="0"/>
          </p:cNvCxnSpPr>
          <p:nvPr/>
        </p:nvCxnSpPr>
        <p:spPr>
          <a:xfrm flipH="1">
            <a:off x="12284059" y="2219785"/>
            <a:ext cx="432" cy="933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4" idx="0"/>
          </p:cNvCxnSpPr>
          <p:nvPr/>
        </p:nvCxnSpPr>
        <p:spPr>
          <a:xfrm>
            <a:off x="2598157" y="2219785"/>
            <a:ext cx="7102" cy="1025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844753" y="216175"/>
            <a:ext cx="5382628" cy="1329595"/>
          </a:xfrm>
          <a:prstGeom prst="rect">
            <a:avLst/>
          </a:prstGeom>
          <a:noFill/>
        </p:spPr>
        <p:txBody>
          <a:bodyPr wrap="none" lIns="109728" tIns="54864" rIns="109728" bIns="54864">
            <a:prstTxWarp prst="textChevron">
              <a:avLst/>
            </a:prstTxWarp>
            <a:spAutoFit/>
          </a:bodyPr>
          <a:lstStyle/>
          <a:p>
            <a:pPr algn="ctr"/>
            <a:r>
              <a:rPr lang="en-US" sz="7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397182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38" y="507453"/>
            <a:ext cx="12618720" cy="15906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III.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6" y="-361849"/>
            <a:ext cx="2787332" cy="297022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14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930" y="195943"/>
            <a:ext cx="14385470" cy="773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0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3441994"/>
            <a:ext cx="12618720" cy="4686481"/>
          </a:xfrm>
        </p:spPr>
        <p:txBody>
          <a:bodyPr/>
          <a:lstStyle/>
          <a:p>
            <a:pPr marL="0" indent="0" latinLnBrk="1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latinLnBrk="1">
              <a:buNone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latinLnBrk="1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latinLnBrk="1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latinLnBrk="1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2688" y="1336803"/>
            <a:ext cx="11786305" cy="2105191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6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6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64445" y="3271527"/>
            <a:ext cx="970228" cy="88937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133429" y="372916"/>
            <a:ext cx="4984826" cy="11079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7755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3216" b="4370"/>
          <a:stretch/>
        </p:blipFill>
        <p:spPr>
          <a:xfrm>
            <a:off x="8014066" y="1940493"/>
            <a:ext cx="4760584" cy="56365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98954" y="262262"/>
            <a:ext cx="5146025" cy="1440395"/>
          </a:xfrm>
          <a:prstGeom prst="rect">
            <a:avLst/>
          </a:prstGeom>
          <a:noFill/>
        </p:spPr>
        <p:txBody>
          <a:bodyPr wrap="none" lIns="109728" tIns="54864" rIns="109728" bIns="54864">
            <a:prstTxWarp prst="textPlain">
              <a:avLst/>
            </a:prstTxWarp>
            <a:spAutoFit/>
          </a:bodyPr>
          <a:lstStyle/>
          <a:p>
            <a:pPr algn="ctr"/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149" y="2646403"/>
            <a:ext cx="7319591" cy="4173450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đep</a:t>
            </a:r>
            <a:r>
              <a:rPr lang="en-US" sz="5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59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3156" y="450581"/>
            <a:ext cx="4651658" cy="1440395"/>
          </a:xfrm>
          <a:prstGeom prst="rect">
            <a:avLst/>
          </a:prstGeom>
          <a:noFill/>
        </p:spPr>
        <p:txBody>
          <a:bodyPr wrap="none" lIns="109728" tIns="54864" rIns="109728" bIns="54864">
            <a:prstTxWarp prst="textPlain">
              <a:avLst/>
            </a:prstTxWarp>
            <a:spAutoFit/>
          </a:bodyPr>
          <a:lstStyle/>
          <a:p>
            <a:pPr algn="ctr"/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8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8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76897" y="2865792"/>
            <a:ext cx="12444178" cy="1883592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83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8976" y="428142"/>
            <a:ext cx="3070457" cy="12187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6750" y="2187471"/>
            <a:ext cx="10275293" cy="4542782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2/160 SGK -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54: </a:t>
            </a:r>
          </a:p>
          <a:p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Ô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05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79250" y="3560802"/>
            <a:ext cx="10934962" cy="3111164"/>
          </a:xfrm>
          <a:prstGeom prst="rect">
            <a:avLst/>
          </a:prstGeom>
          <a:noFill/>
        </p:spPr>
        <p:txBody>
          <a:bodyPr wrap="none" lIns="109728" tIns="54864" rIns="109728" bIns="54864">
            <a:prstTxWarp prst="textCanUp">
              <a:avLst/>
            </a:prstTxWarp>
            <a:spAutoFit/>
          </a:bodyPr>
          <a:lstStyle/>
          <a:p>
            <a:pPr algn="ctr"/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8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8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8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8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8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8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891" r="6485" b="5829"/>
          <a:stretch/>
        </p:blipFill>
        <p:spPr>
          <a:xfrm>
            <a:off x="2090608" y="739221"/>
            <a:ext cx="4966636" cy="242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8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TÁC ĐỘNG CỦA CON NGƯỜI TỚI MÔI TRƯỜNG QUA  CÁC THỜI KÌ PHÁT TRIỂN CỦA XÃ 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847095"/>
            <a:ext cx="5014314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502" t="39246" r="19448" b="11469"/>
          <a:stretch/>
        </p:blipFill>
        <p:spPr>
          <a:xfrm>
            <a:off x="5014314" y="1847095"/>
            <a:ext cx="4746374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690" y="1403498"/>
            <a:ext cx="4869710" cy="501559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3214" y="6736787"/>
            <a:ext cx="4255406" cy="12759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89697" y="6736789"/>
            <a:ext cx="4255406" cy="12759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067842" y="6736787"/>
            <a:ext cx="4255406" cy="12759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3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570977"/>
              </p:ext>
            </p:extLst>
          </p:nvPr>
        </p:nvGraphicFramePr>
        <p:xfrm>
          <a:off x="0" y="1"/>
          <a:ext cx="14731299" cy="1040717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966349">
                  <a:extLst>
                    <a:ext uri="{9D8B030D-6E8A-4147-A177-3AD203B41FA5}">
                      <a16:colId xmlns="" xmlns:a16="http://schemas.microsoft.com/office/drawing/2014/main" val="334610991"/>
                    </a:ext>
                  </a:extLst>
                </a:gridCol>
                <a:gridCol w="2709989">
                  <a:extLst>
                    <a:ext uri="{9D8B030D-6E8A-4147-A177-3AD203B41FA5}">
                      <a16:colId xmlns="" xmlns:a16="http://schemas.microsoft.com/office/drawing/2014/main" val="1628274925"/>
                    </a:ext>
                  </a:extLst>
                </a:gridCol>
                <a:gridCol w="4189238">
                  <a:extLst>
                    <a:ext uri="{9D8B030D-6E8A-4147-A177-3AD203B41FA5}">
                      <a16:colId xmlns="" xmlns:a16="http://schemas.microsoft.com/office/drawing/2014/main" val="3734860153"/>
                    </a:ext>
                  </a:extLst>
                </a:gridCol>
                <a:gridCol w="2698153">
                  <a:extLst>
                    <a:ext uri="{9D8B030D-6E8A-4147-A177-3AD203B41FA5}">
                      <a16:colId xmlns="" xmlns:a16="http://schemas.microsoft.com/office/drawing/2014/main" val="1139992807"/>
                    </a:ext>
                  </a:extLst>
                </a:gridCol>
                <a:gridCol w="3167570">
                  <a:extLst>
                    <a:ext uri="{9D8B030D-6E8A-4147-A177-3AD203B41FA5}">
                      <a16:colId xmlns="" xmlns:a16="http://schemas.microsoft.com/office/drawing/2014/main" val="2397087330"/>
                    </a:ext>
                  </a:extLst>
                </a:gridCol>
              </a:tblGrid>
              <a:tr h="1177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HĐ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động tới môi trường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extLst>
                  <a:ext uri="{0D108BD9-81ED-4DB2-BD59-A6C34878D82A}">
                    <a16:rowId xmlns="" xmlns:a16="http://schemas.microsoft.com/office/drawing/2014/main" val="130758620"/>
                  </a:ext>
                </a:extLst>
              </a:tr>
              <a:tr h="588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 cực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cực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extLst>
                  <a:ext uri="{0D108BD9-81ED-4DB2-BD59-A6C34878D82A}">
                    <a16:rowId xmlns="" xmlns:a16="http://schemas.microsoft.com/office/drawing/2014/main" val="3959444609"/>
                  </a:ext>
                </a:extLst>
              </a:tr>
              <a:tr h="18700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21608" marR="21608" marT="0" marB="0"/>
                </a:tc>
                <a:extLst>
                  <a:ext uri="{0D108BD9-81ED-4DB2-BD59-A6C34878D82A}">
                    <a16:rowId xmlns="" xmlns:a16="http://schemas.microsoft.com/office/drawing/2014/main" val="655104315"/>
                  </a:ext>
                </a:extLst>
              </a:tr>
              <a:tr h="2355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21608" marR="21608" marT="0" marB="0"/>
                </a:tc>
                <a:extLst>
                  <a:ext uri="{0D108BD9-81ED-4DB2-BD59-A6C34878D82A}">
                    <a16:rowId xmlns="" xmlns:a16="http://schemas.microsoft.com/office/drawing/2014/main" val="1095923375"/>
                  </a:ext>
                </a:extLst>
              </a:tr>
              <a:tr h="3770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3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extLst>
                  <a:ext uri="{0D108BD9-81ED-4DB2-BD59-A6C34878D82A}">
                    <a16:rowId xmlns="" xmlns:a16="http://schemas.microsoft.com/office/drawing/2014/main" val="2984107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0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224" y="-34549"/>
            <a:ext cx="7215823" cy="11079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113" y="4493705"/>
            <a:ext cx="5314950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" t="1072" r="74890" b="26588"/>
          <a:stretch/>
        </p:blipFill>
        <p:spPr>
          <a:xfrm>
            <a:off x="1126772" y="1133475"/>
            <a:ext cx="3825486" cy="3269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4335" b="25648"/>
          <a:stretch/>
        </p:blipFill>
        <p:spPr>
          <a:xfrm>
            <a:off x="2819468" y="5006613"/>
            <a:ext cx="3210262" cy="31082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8424" y="1712750"/>
            <a:ext cx="1529651" cy="1588127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70016" y="1356287"/>
            <a:ext cx="1681614" cy="1735860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5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endParaRPr lang="en-US" sz="5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5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23026" y="4232300"/>
            <a:ext cx="3362305" cy="923329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5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5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5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2065" y="4493705"/>
            <a:ext cx="2966582" cy="1735860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5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5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5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53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5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21359" y="5862853"/>
            <a:ext cx="2866553" cy="1588127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14">
            <a:hlinkClick r:id="rId4" action="ppaction://hlinksldjump"/>
          </p:cNvPr>
          <p:cNvSpPr/>
          <p:nvPr/>
        </p:nvSpPr>
        <p:spPr>
          <a:xfrm>
            <a:off x="314667" y="7218947"/>
            <a:ext cx="1545366" cy="70270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258" y="1133474"/>
            <a:ext cx="3953598" cy="3229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613" b="11301"/>
          <a:stretch/>
        </p:blipFill>
        <p:spPr>
          <a:xfrm>
            <a:off x="8967113" y="673367"/>
            <a:ext cx="3773450" cy="366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0604" y="419116"/>
            <a:ext cx="7008073" cy="11079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6586" t="38065" r="4975" b="7647"/>
          <a:stretch/>
        </p:blipFill>
        <p:spPr>
          <a:xfrm>
            <a:off x="5292412" y="1859601"/>
            <a:ext cx="4779463" cy="4631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875" y="1838135"/>
            <a:ext cx="4377571" cy="46531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6250" y="6710736"/>
            <a:ext cx="3580750" cy="11079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6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6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0093" y="6710736"/>
            <a:ext cx="3671262" cy="1111073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6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6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61088" y="6710736"/>
            <a:ext cx="2910797" cy="11079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6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hlinkClick r:id="rId4" action="ppaction://hlinksldjump"/>
          </p:cNvPr>
          <p:cNvSpPr/>
          <p:nvPr/>
        </p:nvSpPr>
        <p:spPr>
          <a:xfrm>
            <a:off x="103953" y="7426854"/>
            <a:ext cx="843174" cy="4851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69" y="1894649"/>
            <a:ext cx="5197643" cy="459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7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2327" y="141908"/>
            <a:ext cx="6754157" cy="11079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6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39347" y="4075094"/>
            <a:ext cx="2552620" cy="6006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63608" y="4123460"/>
            <a:ext cx="4966636" cy="6006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76874" y="7531528"/>
            <a:ext cx="3468002" cy="6006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03137" y="7555352"/>
            <a:ext cx="5070589" cy="6006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14">
            <a:hlinkClick r:id="rId2" action="ppaction://hlinksldjump"/>
          </p:cNvPr>
          <p:cNvSpPr/>
          <p:nvPr/>
        </p:nvSpPr>
        <p:spPr>
          <a:xfrm>
            <a:off x="13202012" y="7555352"/>
            <a:ext cx="1039528" cy="55297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2" y="1186333"/>
            <a:ext cx="4414834" cy="2914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863" y="1161786"/>
            <a:ext cx="4827490" cy="296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5354" y="1034894"/>
            <a:ext cx="5415047" cy="30885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3" y="4657251"/>
            <a:ext cx="4711588" cy="28436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880" y="4771720"/>
            <a:ext cx="4742268" cy="2759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9360" y="4724076"/>
            <a:ext cx="5133252" cy="283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1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0" grpId="0" animBg="1"/>
      <p:bldP spid="11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82749"/>
              </p:ext>
            </p:extLst>
          </p:nvPr>
        </p:nvGraphicFramePr>
        <p:xfrm>
          <a:off x="620" y="1"/>
          <a:ext cx="14731300" cy="9213433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719072">
                  <a:extLst>
                    <a:ext uri="{9D8B030D-6E8A-4147-A177-3AD203B41FA5}">
                      <a16:colId xmlns="" xmlns:a16="http://schemas.microsoft.com/office/drawing/2014/main" val="334610991"/>
                    </a:ext>
                  </a:extLst>
                </a:gridCol>
                <a:gridCol w="2957266">
                  <a:extLst>
                    <a:ext uri="{9D8B030D-6E8A-4147-A177-3AD203B41FA5}">
                      <a16:colId xmlns="" xmlns:a16="http://schemas.microsoft.com/office/drawing/2014/main" val="1628274925"/>
                    </a:ext>
                  </a:extLst>
                </a:gridCol>
                <a:gridCol w="4189238">
                  <a:extLst>
                    <a:ext uri="{9D8B030D-6E8A-4147-A177-3AD203B41FA5}">
                      <a16:colId xmlns="" xmlns:a16="http://schemas.microsoft.com/office/drawing/2014/main" val="3734860153"/>
                    </a:ext>
                  </a:extLst>
                </a:gridCol>
                <a:gridCol w="2476834">
                  <a:extLst>
                    <a:ext uri="{9D8B030D-6E8A-4147-A177-3AD203B41FA5}">
                      <a16:colId xmlns="" xmlns:a16="http://schemas.microsoft.com/office/drawing/2014/main" val="1139992807"/>
                    </a:ext>
                  </a:extLst>
                </a:gridCol>
                <a:gridCol w="3388890">
                  <a:extLst>
                    <a:ext uri="{9D8B030D-6E8A-4147-A177-3AD203B41FA5}">
                      <a16:colId xmlns="" xmlns:a16="http://schemas.microsoft.com/office/drawing/2014/main" val="2397087330"/>
                    </a:ext>
                  </a:extLst>
                </a:gridCol>
              </a:tblGrid>
              <a:tr h="1009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HĐ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động tới môi trường</a:t>
                      </a:r>
                      <a:endParaRPr lang="en-US" sz="2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extLst>
                  <a:ext uri="{0D108BD9-81ED-4DB2-BD59-A6C34878D82A}">
                    <a16:rowId xmlns="" xmlns:a16="http://schemas.microsoft.com/office/drawing/2014/main" val="130758620"/>
                  </a:ext>
                </a:extLst>
              </a:tr>
              <a:tr h="588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 cực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cực</a:t>
                      </a:r>
                      <a:endParaRPr lang="en-US" sz="3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extLst>
                  <a:ext uri="{0D108BD9-81ED-4DB2-BD59-A6C34878D82A}">
                    <a16:rowId xmlns="" xmlns:a16="http://schemas.microsoft.com/office/drawing/2014/main" val="3959444609"/>
                  </a:ext>
                </a:extLst>
              </a:tr>
              <a:tr h="15861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endParaRPr lang="en-US" sz="2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extLst>
                  <a:ext uri="{0D108BD9-81ED-4DB2-BD59-A6C34878D82A}">
                    <a16:rowId xmlns="" xmlns:a16="http://schemas.microsoft.com/office/drawing/2014/main" val="655104315"/>
                  </a:ext>
                </a:extLst>
              </a:tr>
              <a:tr h="2244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9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21608" marR="21608" marT="0" marB="0"/>
                </a:tc>
                <a:extLst>
                  <a:ext uri="{0D108BD9-81ED-4DB2-BD59-A6C34878D82A}">
                    <a16:rowId xmlns="" xmlns:a16="http://schemas.microsoft.com/office/drawing/2014/main" val="1095923375"/>
                  </a:ext>
                </a:extLst>
              </a:tr>
              <a:tr h="3770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9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21608" marR="21608" marT="0" marB="0"/>
                </a:tc>
                <a:extLst>
                  <a:ext uri="{0D108BD9-81ED-4DB2-BD59-A6C34878D82A}">
                    <a16:rowId xmlns="" xmlns:a16="http://schemas.microsoft.com/office/drawing/2014/main" val="298410755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047787" y="1716583"/>
            <a:ext cx="2143600" cy="131420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endParaRPr lang="en-US" sz="3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12411" y="1588186"/>
            <a:ext cx="3593676" cy="1440395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24320" y="1716584"/>
            <a:ext cx="2093264" cy="997196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70417" y="1585698"/>
            <a:ext cx="3514336" cy="1650452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5498" y="3214852"/>
            <a:ext cx="1976888" cy="1650452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6807" y="3232342"/>
            <a:ext cx="4207306" cy="1883592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11311" y="3102704"/>
            <a:ext cx="2206273" cy="2769989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79032" y="3200950"/>
            <a:ext cx="3213678" cy="2149512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51659" y="5478448"/>
            <a:ext cx="2955169" cy="2326790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06828" y="5493925"/>
            <a:ext cx="3999259" cy="2769989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19657" y="5567411"/>
            <a:ext cx="2397926" cy="2326790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endParaRPr lang="en-US" sz="2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886086" y="6721297"/>
            <a:ext cx="464411" cy="553998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/>
            <a:endParaRPr lang="en-US" sz="2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332815" y="5493926"/>
            <a:ext cx="3648692" cy="3102388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9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Flowchart: Decision 19">
            <a:hlinkClick r:id="rId2" action="ppaction://hlinksldjump"/>
          </p:cNvPr>
          <p:cNvSpPr/>
          <p:nvPr/>
        </p:nvSpPr>
        <p:spPr>
          <a:xfrm>
            <a:off x="329184" y="4813829"/>
            <a:ext cx="963168" cy="416539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1" name="Flowchart: Decision 20">
            <a:hlinkClick r:id="rId3" action="ppaction://hlinksldjump"/>
          </p:cNvPr>
          <p:cNvSpPr/>
          <p:nvPr/>
        </p:nvSpPr>
        <p:spPr>
          <a:xfrm>
            <a:off x="134112" y="7275294"/>
            <a:ext cx="1243584" cy="61890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7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254108"/>
            <a:ext cx="12618720" cy="76694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 </a:t>
            </a:r>
            <a:r>
              <a:rPr lang="en-US" sz="5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5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5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+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+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5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5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2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4200" dirty="0"/>
          </a:p>
          <a:p>
            <a:endParaRPr lang="en-US" sz="3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04" y="-580005"/>
            <a:ext cx="2781037" cy="296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9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</TotalTime>
  <Words>1077</Words>
  <Application>Microsoft Office PowerPoint</Application>
  <PresentationFormat>Custom</PresentationFormat>
  <Paragraphs>169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I. TÁC ĐỘNG CỦA CON NGƯỜI TỚI MÔI TRƯỜNG QUA  CÁC THỜI KÌ PHÁT TRIỂN CỦA XÃ HỘI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Vai trò của con người trong việc bảo vệ và cải tạo môi trường tự nhiên  </vt:lpstr>
      <vt:lpstr>PowerPoint Presentation</vt:lpstr>
      <vt:lpstr>PowerPoint Presentation</vt:lpstr>
      <vt:lpstr>           III. Vai trò của con người trong việc bảo            vệ và cải tạo môi trường tự nhiên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80</cp:revision>
  <dcterms:created xsi:type="dcterms:W3CDTF">2020-05-25T14:37:55Z</dcterms:created>
  <dcterms:modified xsi:type="dcterms:W3CDTF">2022-04-15T07:26:09Z</dcterms:modified>
</cp:coreProperties>
</file>