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793" r:id="rId3"/>
    <p:sldId id="802" r:id="rId4"/>
    <p:sldId id="744" r:id="rId5"/>
    <p:sldId id="791" r:id="rId6"/>
    <p:sldId id="792" r:id="rId7"/>
    <p:sldId id="794" r:id="rId8"/>
    <p:sldId id="795" r:id="rId9"/>
    <p:sldId id="796" r:id="rId10"/>
    <p:sldId id="797" r:id="rId11"/>
    <p:sldId id="776" r:id="rId1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WU" lastIdx="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526ACE"/>
    <a:srgbClr val="C060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EDADE743-382B-42E5-AA6E-FB8C9D08DE14}" type="datetimeFigureOut">
              <a:rPr lang="vi-VN" smtClean="0"/>
              <a:t>16/10/2022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5ACA366-9975-4146-96E3-1AE2AEA6DAD0}" type="slidenum">
              <a:rPr lang="vi-VN" smtClean="0"/>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EDADE743-382B-42E5-AA6E-FB8C9D08DE14}" type="datetimeFigureOut">
              <a:rPr lang="vi-VN" smtClean="0"/>
              <a:t>16/10/2022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5ACA366-9975-4146-96E3-1AE2AEA6DAD0}" type="slidenum">
              <a:rPr lang="vi-VN" smtClean="0"/>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EDADE743-382B-42E5-AA6E-FB8C9D08DE14}" type="datetimeFigureOut">
              <a:rPr lang="vi-VN" smtClean="0"/>
              <a:t>16/10/2022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5ACA366-9975-4146-96E3-1AE2AEA6DAD0}" type="slidenum">
              <a:rPr lang="vi-VN" smtClean="0"/>
              <a:t>‹#›</a:t>
            </a:fld>
            <a:endParaRPr lang="vi-V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bg>
      <p:bgPr>
        <a:solidFill>
          <a:schemeClr val="bg2">
            <a:lumMod val="25000"/>
          </a:schemeClr>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a:srcRect r="36869"/>
          <a:stretch>
            <a:fillRect/>
          </a:stretch>
        </p:blipFill>
        <p:spPr>
          <a:xfrm>
            <a:off x="5323658" y="1624993"/>
            <a:ext cx="6868342" cy="5092739"/>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EDADE743-382B-42E5-AA6E-FB8C9D08DE14}" type="datetimeFigureOut">
              <a:rPr lang="vi-VN" smtClean="0"/>
              <a:t>16/10/2022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5ACA366-9975-4146-96E3-1AE2AEA6DAD0}" type="slidenum">
              <a:rPr lang="vi-VN" smtClean="0"/>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ADE743-382B-42E5-AA6E-FB8C9D08DE14}" type="datetimeFigureOut">
              <a:rPr lang="vi-VN" smtClean="0"/>
              <a:t>16/10/2022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5ACA366-9975-4146-96E3-1AE2AEA6DAD0}" type="slidenum">
              <a:rPr lang="vi-VN" smtClean="0"/>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EDADE743-382B-42E5-AA6E-FB8C9D08DE14}" type="datetimeFigureOut">
              <a:rPr lang="vi-VN" smtClean="0"/>
              <a:t>16/10/2022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5ACA366-9975-4146-96E3-1AE2AEA6DAD0}" type="slidenum">
              <a:rPr lang="vi-VN" smtClean="0"/>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EDADE743-382B-42E5-AA6E-FB8C9D08DE14}" type="datetimeFigureOut">
              <a:rPr lang="vi-VN" smtClean="0"/>
              <a:t>16/10/2022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B5ACA366-9975-4146-96E3-1AE2AEA6DAD0}" type="slidenum">
              <a:rPr lang="vi-VN" smtClean="0"/>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EDADE743-382B-42E5-AA6E-FB8C9D08DE14}" type="datetimeFigureOut">
              <a:rPr lang="vi-VN" smtClean="0"/>
              <a:t>16/10/2022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B5ACA366-9975-4146-96E3-1AE2AEA6DAD0}" type="slidenum">
              <a:rPr lang="vi-VN" smtClean="0"/>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ADE743-382B-42E5-AA6E-FB8C9D08DE14}" type="datetimeFigureOut">
              <a:rPr lang="vi-VN" smtClean="0"/>
              <a:t>16/10/2022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B5ACA366-9975-4146-96E3-1AE2AEA6DAD0}" type="slidenum">
              <a:rPr lang="vi-VN" smtClean="0"/>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ADE743-382B-42E5-AA6E-FB8C9D08DE14}" type="datetimeFigureOut">
              <a:rPr lang="vi-VN" smtClean="0"/>
              <a:t>16/10/2022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5ACA366-9975-4146-96E3-1AE2AEA6DAD0}" type="slidenum">
              <a:rPr lang="vi-VN" smtClean="0"/>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ADE743-382B-42E5-AA6E-FB8C9D08DE14}" type="datetimeFigureOut">
              <a:rPr lang="vi-VN" smtClean="0"/>
              <a:t>16/10/2022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5ACA366-9975-4146-96E3-1AE2AEA6DAD0}" type="slidenum">
              <a:rPr lang="vi-VN" smtClean="0"/>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ADE743-382B-42E5-AA6E-FB8C9D08DE14}" type="datetimeFigureOut">
              <a:rPr lang="vi-VN" smtClean="0"/>
              <a:t>16/10/2022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ACA366-9975-4146-96E3-1AE2AEA6DAD0}" type="slidenum">
              <a:rPr lang="vi-VN" smtClean="0"/>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ết quả hình ảnh cho hình nền bài giảng powerp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 y="-5080"/>
            <a:ext cx="12192000" cy="686816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643380" y="2245360"/>
            <a:ext cx="8905875" cy="802640"/>
          </a:xfrm>
          <a:solidFill>
            <a:schemeClr val="accent4">
              <a:lumMod val="20000"/>
              <a:lumOff val="80000"/>
            </a:schemeClr>
          </a:solidFill>
        </p:spPr>
        <p:txBody>
          <a:bodyPr>
            <a:normAutofit/>
          </a:bodyPr>
          <a:lstStyle/>
          <a:p>
            <a:r>
              <a:rPr lang="en-US" altLang="vi-VN" sz="4800" b="1" dirty="0" err="1">
                <a:solidFill>
                  <a:srgbClr val="C00000"/>
                </a:solidFill>
                <a:latin typeface="Times New Roman" panose="02020603050405020304" pitchFamily="18" charset="0"/>
                <a:cs typeface="Times New Roman" panose="02020603050405020304" pitchFamily="18" charset="0"/>
              </a:rPr>
              <a:t>Tiết</a:t>
            </a:r>
            <a:r>
              <a:rPr lang="en-US" altLang="vi-VN" sz="4800" b="1" dirty="0">
                <a:solidFill>
                  <a:srgbClr val="C00000"/>
                </a:solidFill>
                <a:latin typeface="Times New Roman" panose="02020603050405020304" pitchFamily="18" charset="0"/>
                <a:cs typeface="Times New Roman" panose="02020603050405020304" pitchFamily="18" charset="0"/>
              </a:rPr>
              <a:t> </a:t>
            </a:r>
            <a:r>
              <a:rPr lang="en-US" altLang="vi-VN" sz="4800" b="1" dirty="0" smtClean="0">
                <a:solidFill>
                  <a:srgbClr val="C00000"/>
                </a:solidFill>
                <a:latin typeface="Times New Roman" panose="02020603050405020304" pitchFamily="18" charset="0"/>
                <a:cs typeface="Times New Roman" panose="02020603050405020304" pitchFamily="18" charset="0"/>
              </a:rPr>
              <a:t>25 </a:t>
            </a:r>
            <a:r>
              <a:rPr lang="en-US" altLang="vi-VN" sz="4800" b="1" dirty="0">
                <a:solidFill>
                  <a:srgbClr val="C00000"/>
                </a:solidFill>
                <a:latin typeface="Times New Roman" panose="02020603050405020304" pitchFamily="18" charset="0"/>
                <a:cs typeface="Times New Roman" panose="02020603050405020304" pitchFamily="18" charset="0"/>
              </a:rPr>
              <a:t>- ÔN TẬP </a:t>
            </a:r>
            <a:r>
              <a:rPr lang="en-US" altLang="vi-VN" sz="4800" b="1" dirty="0" smtClean="0">
                <a:solidFill>
                  <a:srgbClr val="C00000"/>
                </a:solidFill>
                <a:latin typeface="Times New Roman" panose="02020603050405020304" pitchFamily="18" charset="0"/>
                <a:cs typeface="Times New Roman" panose="02020603050405020304" pitchFamily="18" charset="0"/>
              </a:rPr>
              <a:t>CHƯƠNG 2</a:t>
            </a:r>
            <a:endParaRPr lang="en-US" altLang="vi-VN" sz="4800" b="1"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10048875" y="4633912"/>
            <a:ext cx="2143125" cy="2143125"/>
          </a:xfrm>
          <a:prstGeom prst="rect">
            <a:avLst/>
          </a:prstGeom>
        </p:spPr>
      </p:pic>
      <p:sp>
        <p:nvSpPr>
          <p:cNvPr id="6" name="TextBox 5"/>
          <p:cNvSpPr txBox="1"/>
          <p:nvPr/>
        </p:nvSpPr>
        <p:spPr>
          <a:xfrm>
            <a:off x="1495425" y="180423"/>
            <a:ext cx="9382126" cy="521970"/>
          </a:xfrm>
          <a:prstGeom prst="rect">
            <a:avLst/>
          </a:prstGeom>
          <a:noFill/>
        </p:spPr>
        <p:txBody>
          <a:bodyPr wrap="square" rtlCol="0">
            <a:spAutoFit/>
          </a:bodyPr>
          <a:lstStyle/>
          <a:p>
            <a:r>
              <a:rPr lang="vi-VN" sz="2800" b="1" dirty="0">
                <a:solidFill>
                  <a:srgbClr val="FF0000"/>
                </a:solidFill>
                <a:latin typeface="Times New Roman" panose="02020603050405020304" pitchFamily="18" charset="0"/>
                <a:cs typeface="Times New Roman" panose="02020603050405020304" pitchFamily="18" charset="0"/>
              </a:rPr>
              <a:t>NHIỆM VỤ HỌC SINH                      THỜI GIAN: 3 PHÚT</a:t>
            </a:r>
          </a:p>
        </p:txBody>
      </p:sp>
      <p:sp>
        <p:nvSpPr>
          <p:cNvPr id="7" name="Rectangle 6"/>
          <p:cNvSpPr/>
          <p:nvPr/>
        </p:nvSpPr>
        <p:spPr>
          <a:xfrm>
            <a:off x="0" y="911225"/>
            <a:ext cx="121920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pic>
        <p:nvPicPr>
          <p:cNvPr id="24" name="Picture 23"/>
          <p:cNvPicPr>
            <a:picLocks noChangeAspect="1"/>
          </p:cNvPicPr>
          <p:nvPr/>
        </p:nvPicPr>
        <p:blipFill>
          <a:blip r:embed="rId3"/>
          <a:stretch>
            <a:fillRect/>
          </a:stretch>
        </p:blipFill>
        <p:spPr>
          <a:xfrm>
            <a:off x="155496" y="956944"/>
            <a:ext cx="1022508" cy="1022508"/>
          </a:xfrm>
          <a:prstGeom prst="rect">
            <a:avLst/>
          </a:prstGeom>
        </p:spPr>
      </p:pic>
      <p:sp>
        <p:nvSpPr>
          <p:cNvPr id="100" name="Text Box 99"/>
          <p:cNvSpPr txBox="1"/>
          <p:nvPr/>
        </p:nvSpPr>
        <p:spPr>
          <a:xfrm>
            <a:off x="1739265" y="1024890"/>
            <a:ext cx="9051290" cy="3046095"/>
          </a:xfrm>
          <a:prstGeom prst="rect">
            <a:avLst/>
          </a:prstGeom>
          <a:noFill/>
          <a:ln w="9525">
            <a:noFill/>
          </a:ln>
        </p:spPr>
        <p:txBody>
          <a:bodyPr wrap="square">
            <a:spAutoFit/>
          </a:bodyPr>
          <a:lstStyle/>
          <a:p>
            <a:pPr indent="0"/>
            <a:r>
              <a:rPr lang="en-US" sz="2400" b="0">
                <a:latin typeface="Times New Roman" panose="02020603050405020304" pitchFamily="18" charset="0"/>
                <a:cs typeface="Calibri" panose="020F0502020204030204" charset="0"/>
              </a:rPr>
              <a:t>Bạn Minh nghiên cứu sự thay đổi thể của nước theo nhiệt độ và bạn đã ghi lại số liệu bằng đồ thị dưới đây, dựa vào đồ thị em hãy trả lời các câu hỏi sau:</a:t>
            </a:r>
          </a:p>
          <a:p>
            <a:pPr indent="0"/>
            <a:r>
              <a:rPr lang="en-US" sz="2400" b="0">
                <a:latin typeface="Times New Roman" panose="02020603050405020304" pitchFamily="18" charset="0"/>
                <a:cs typeface="Calibri" panose="020F0502020204030204" charset="0"/>
              </a:rPr>
              <a:t>- Ở điểm nào nước bắt đầu nóng chảy? </a:t>
            </a:r>
          </a:p>
          <a:p>
            <a:pPr indent="0"/>
            <a:r>
              <a:rPr lang="en-US" sz="2400" b="0">
                <a:latin typeface="Times New Roman" panose="02020603050405020304" pitchFamily="18" charset="0"/>
                <a:cs typeface="Calibri" panose="020F0502020204030204" charset="0"/>
              </a:rPr>
              <a:t>- Ở điểm nào nước bắt đẩu sôi?</a:t>
            </a:r>
          </a:p>
          <a:p>
            <a:pPr indent="0"/>
            <a:r>
              <a:rPr lang="en-US" sz="2400" b="0">
                <a:latin typeface="Times New Roman" panose="02020603050405020304" pitchFamily="18" charset="0"/>
                <a:cs typeface="Calibri" panose="020F0502020204030204" charset="0"/>
              </a:rPr>
              <a:t>- Đoạn BC xảy ra quá trình biến đổi nào của nước?</a:t>
            </a:r>
          </a:p>
          <a:p>
            <a:pPr indent="0"/>
            <a:r>
              <a:rPr lang="en-US" sz="2400" b="0">
                <a:latin typeface="Times New Roman" panose="02020603050405020304" pitchFamily="18" charset="0"/>
                <a:cs typeface="Calibri" panose="020F0502020204030204" charset="0"/>
              </a:rPr>
              <a:t>- Nêu các thể tồn tại của nước trong đoạn CG.</a:t>
            </a:r>
          </a:p>
          <a:p>
            <a:pPr indent="0"/>
            <a:r>
              <a:rPr lang="en-US" sz="2400" b="0">
                <a:latin typeface="Times New Roman" panose="02020603050405020304" pitchFamily="18" charset="0"/>
                <a:cs typeface="Calibri" panose="020F0502020204030204" charset="0"/>
              </a:rPr>
              <a:t>- Tại điểm H nước tồn tại ở thể nào?</a:t>
            </a:r>
          </a:p>
        </p:txBody>
      </p:sp>
      <p:pic>
        <p:nvPicPr>
          <p:cNvPr id="3" name="Picture 1"/>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a:xfrm>
            <a:off x="1826260" y="3964305"/>
            <a:ext cx="8223250" cy="281241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Kết quả hình ảnh cho Chúc các em học tổ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76" y="-84456"/>
            <a:ext cx="12258676" cy="70275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22120" y="956945"/>
            <a:ext cx="8735695" cy="933450"/>
          </a:xfrm>
        </p:spPr>
        <p:txBody>
          <a:bodyPr>
            <a:normAutofit/>
          </a:bodyPr>
          <a:lstStyle/>
          <a:p>
            <a:r>
              <a:rPr lang="en-US" sz="2800" b="1" i="1">
                <a:latin typeface="Times New Roman" panose="02020603050405020304" pitchFamily="18" charset="0"/>
                <a:cs typeface="Times New Roman" panose="02020603050405020304" pitchFamily="18" charset="0"/>
              </a:rPr>
              <a:t>Thảo luận nhóm</a:t>
            </a:r>
            <a:r>
              <a:rPr lang="en-US" sz="2800">
                <a:latin typeface="Times New Roman" panose="02020603050405020304" pitchFamily="18" charset="0"/>
                <a:cs typeface="Times New Roman" panose="02020603050405020304" pitchFamily="18" charset="0"/>
              </a:rPr>
              <a:t>: hoàn thành sơ đồ sau bằng cách điền từ còn thiếu vào các số thứ tự từ 1đến 9 vào bảng phụ.</a:t>
            </a:r>
          </a:p>
        </p:txBody>
      </p:sp>
      <p:pic>
        <p:nvPicPr>
          <p:cNvPr id="9" name="Picture 8"/>
          <p:cNvPicPr>
            <a:picLocks noChangeAspect="1"/>
          </p:cNvPicPr>
          <p:nvPr/>
        </p:nvPicPr>
        <p:blipFill>
          <a:blip r:embed="rId2"/>
          <a:stretch>
            <a:fillRect/>
          </a:stretch>
        </p:blipFill>
        <p:spPr>
          <a:xfrm>
            <a:off x="10048875" y="4633912"/>
            <a:ext cx="2143125" cy="2143125"/>
          </a:xfrm>
          <a:prstGeom prst="rect">
            <a:avLst/>
          </a:prstGeom>
        </p:spPr>
      </p:pic>
      <p:sp>
        <p:nvSpPr>
          <p:cNvPr id="6" name="TextBox 5"/>
          <p:cNvSpPr txBox="1"/>
          <p:nvPr/>
        </p:nvSpPr>
        <p:spPr>
          <a:xfrm>
            <a:off x="1495425" y="180423"/>
            <a:ext cx="9382126" cy="521970"/>
          </a:xfrm>
          <a:prstGeom prst="rect">
            <a:avLst/>
          </a:prstGeom>
          <a:noFill/>
        </p:spPr>
        <p:txBody>
          <a:bodyPr wrap="square" rtlCol="0">
            <a:spAutoFit/>
          </a:bodyPr>
          <a:lstStyle/>
          <a:p>
            <a:r>
              <a:rPr lang="vi-VN" sz="2800" b="1" dirty="0">
                <a:solidFill>
                  <a:srgbClr val="FF0000"/>
                </a:solidFill>
                <a:latin typeface="Times New Roman" panose="02020603050405020304" pitchFamily="18" charset="0"/>
                <a:cs typeface="Times New Roman" panose="02020603050405020304" pitchFamily="18" charset="0"/>
              </a:rPr>
              <a:t>NHIỆM VỤ HỌC SINH                      THỜI GIAN:  </a:t>
            </a:r>
            <a:r>
              <a:rPr lang="en-US" altLang="vi-VN" sz="2800" b="1" dirty="0">
                <a:solidFill>
                  <a:srgbClr val="FF0000"/>
                </a:solidFill>
                <a:latin typeface="Times New Roman" panose="02020603050405020304" pitchFamily="18" charset="0"/>
                <a:cs typeface="Times New Roman" panose="02020603050405020304" pitchFamily="18" charset="0"/>
              </a:rPr>
              <a:t>5 </a:t>
            </a:r>
            <a:r>
              <a:rPr lang="vi-VN" sz="2800" b="1" dirty="0">
                <a:solidFill>
                  <a:srgbClr val="FF0000"/>
                </a:solidFill>
                <a:latin typeface="Times New Roman" panose="02020603050405020304" pitchFamily="18" charset="0"/>
                <a:cs typeface="Times New Roman" panose="02020603050405020304" pitchFamily="18" charset="0"/>
              </a:rPr>
              <a:t>PHÚT</a:t>
            </a:r>
          </a:p>
        </p:txBody>
      </p:sp>
      <p:sp>
        <p:nvSpPr>
          <p:cNvPr id="7" name="Rectangle 6"/>
          <p:cNvSpPr/>
          <p:nvPr/>
        </p:nvSpPr>
        <p:spPr>
          <a:xfrm>
            <a:off x="0" y="911225"/>
            <a:ext cx="121920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latin typeface="Times New Roman" panose="02020603050405020304" pitchFamily="18" charset="0"/>
              <a:cs typeface="Times New Roman" panose="02020603050405020304" pitchFamily="18" charset="0"/>
            </a:endParaRPr>
          </a:p>
        </p:txBody>
      </p:sp>
      <p:pic>
        <p:nvPicPr>
          <p:cNvPr id="24" name="Picture 23"/>
          <p:cNvPicPr>
            <a:picLocks noChangeAspect="1"/>
          </p:cNvPicPr>
          <p:nvPr/>
        </p:nvPicPr>
        <p:blipFill>
          <a:blip r:embed="rId3"/>
          <a:stretch>
            <a:fillRect/>
          </a:stretch>
        </p:blipFill>
        <p:spPr>
          <a:xfrm>
            <a:off x="155496" y="956944"/>
            <a:ext cx="1022508" cy="1022508"/>
          </a:xfrm>
          <a:prstGeom prst="rect">
            <a:avLst/>
          </a:prstGeom>
        </p:spPr>
      </p:pic>
      <p:pic>
        <p:nvPicPr>
          <p:cNvPr id="2" name="Content Placeholder 1"/>
          <p:cNvPicPr>
            <a:picLocks noGrp="1" noChangeAspect="1"/>
          </p:cNvPicPr>
          <p:nvPr>
            <p:ph idx="1"/>
          </p:nvPr>
        </p:nvPicPr>
        <p:blipFill>
          <a:blip r:embed="rId4"/>
          <a:stretch>
            <a:fillRect/>
          </a:stretch>
        </p:blipFill>
        <p:spPr>
          <a:xfrm>
            <a:off x="2893060" y="2082800"/>
            <a:ext cx="6405880" cy="4246245"/>
          </a:xfrm>
          <a:prstGeom prst="rect">
            <a:avLst/>
          </a:prstGeom>
        </p:spPr>
      </p:pic>
      <p:sp>
        <p:nvSpPr>
          <p:cNvPr id="8" name="Rectangles 7"/>
          <p:cNvSpPr/>
          <p:nvPr/>
        </p:nvSpPr>
        <p:spPr>
          <a:xfrm>
            <a:off x="4420235" y="2726055"/>
            <a:ext cx="497205" cy="1619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1</a:t>
            </a:r>
          </a:p>
        </p:txBody>
      </p:sp>
      <p:sp>
        <p:nvSpPr>
          <p:cNvPr id="10" name="Rectangles 9"/>
          <p:cNvSpPr/>
          <p:nvPr/>
        </p:nvSpPr>
        <p:spPr>
          <a:xfrm>
            <a:off x="8267065" y="2726055"/>
            <a:ext cx="887095" cy="1517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2</a:t>
            </a:r>
          </a:p>
        </p:txBody>
      </p:sp>
      <p:sp>
        <p:nvSpPr>
          <p:cNvPr id="11" name="Rectangles 10"/>
          <p:cNvSpPr/>
          <p:nvPr/>
        </p:nvSpPr>
        <p:spPr>
          <a:xfrm>
            <a:off x="3826510" y="4065905"/>
            <a:ext cx="452755" cy="292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3</a:t>
            </a:r>
          </a:p>
        </p:txBody>
      </p:sp>
      <p:sp>
        <p:nvSpPr>
          <p:cNvPr id="12" name="Rectangles 11"/>
          <p:cNvSpPr/>
          <p:nvPr/>
        </p:nvSpPr>
        <p:spPr>
          <a:xfrm>
            <a:off x="5933440" y="4076700"/>
            <a:ext cx="475615" cy="2705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4</a:t>
            </a:r>
          </a:p>
        </p:txBody>
      </p:sp>
      <p:sp>
        <p:nvSpPr>
          <p:cNvPr id="13" name="Rectangles 12"/>
          <p:cNvSpPr/>
          <p:nvPr/>
        </p:nvSpPr>
        <p:spPr>
          <a:xfrm>
            <a:off x="7900670" y="4109085"/>
            <a:ext cx="723900" cy="1517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5</a:t>
            </a:r>
          </a:p>
        </p:txBody>
      </p:sp>
      <p:sp>
        <p:nvSpPr>
          <p:cNvPr id="14" name="Rectangles 13"/>
          <p:cNvSpPr/>
          <p:nvPr/>
        </p:nvSpPr>
        <p:spPr>
          <a:xfrm>
            <a:off x="4106545" y="5417185"/>
            <a:ext cx="1664335" cy="2374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6</a:t>
            </a:r>
          </a:p>
        </p:txBody>
      </p:sp>
      <p:sp>
        <p:nvSpPr>
          <p:cNvPr id="15" name="Rectangles 14"/>
          <p:cNvSpPr/>
          <p:nvPr/>
        </p:nvSpPr>
        <p:spPr>
          <a:xfrm>
            <a:off x="6635750" y="5417185"/>
            <a:ext cx="1642745" cy="259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7</a:t>
            </a:r>
          </a:p>
        </p:txBody>
      </p:sp>
      <p:sp>
        <p:nvSpPr>
          <p:cNvPr id="16" name="Rectangles 15"/>
          <p:cNvSpPr/>
          <p:nvPr/>
        </p:nvSpPr>
        <p:spPr>
          <a:xfrm>
            <a:off x="5057775" y="6022340"/>
            <a:ext cx="961390" cy="1619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8</a:t>
            </a:r>
          </a:p>
        </p:txBody>
      </p:sp>
      <p:sp>
        <p:nvSpPr>
          <p:cNvPr id="17" name="Rectangles 16"/>
          <p:cNvSpPr/>
          <p:nvPr/>
        </p:nvSpPr>
        <p:spPr>
          <a:xfrm>
            <a:off x="6409690" y="6022340"/>
            <a:ext cx="1036955" cy="1511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740" y="365125"/>
            <a:ext cx="9413875" cy="1325880"/>
          </a:xfrm>
        </p:spPr>
        <p:txBody>
          <a:bodyPr/>
          <a:lstStyle/>
          <a:p>
            <a:pPr algn="ctr"/>
            <a:r>
              <a:rPr lang="en-US" sz="4000" b="1">
                <a:latin typeface="Times New Roman" panose="02020603050405020304" pitchFamily="18" charset="0"/>
                <a:cs typeface="Times New Roman" panose="02020603050405020304" pitchFamily="18" charset="0"/>
              </a:rPr>
              <a:t>KIẾN THỨC CẦN NHỚ</a:t>
            </a:r>
          </a:p>
        </p:txBody>
      </p:sp>
      <p:pic>
        <p:nvPicPr>
          <p:cNvPr id="4" name="Content Placeholder 3"/>
          <p:cNvPicPr>
            <a:picLocks noGrp="1" noChangeAspect="1"/>
          </p:cNvPicPr>
          <p:nvPr>
            <p:ph idx="1"/>
          </p:nvPr>
        </p:nvPicPr>
        <p:blipFill>
          <a:blip r:embed="rId2"/>
          <a:stretch>
            <a:fillRect/>
          </a:stretch>
        </p:blipFill>
        <p:spPr>
          <a:xfrm>
            <a:off x="1590040" y="1691005"/>
            <a:ext cx="9086215" cy="479933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10048875" y="4715192"/>
            <a:ext cx="2143125" cy="2143125"/>
          </a:xfrm>
          <a:prstGeom prst="rect">
            <a:avLst/>
          </a:prstGeom>
        </p:spPr>
      </p:pic>
      <p:sp>
        <p:nvSpPr>
          <p:cNvPr id="6" name="TextBox 5"/>
          <p:cNvSpPr txBox="1"/>
          <p:nvPr/>
        </p:nvSpPr>
        <p:spPr>
          <a:xfrm>
            <a:off x="1495425" y="180423"/>
            <a:ext cx="9382126" cy="521970"/>
          </a:xfrm>
          <a:prstGeom prst="rect">
            <a:avLst/>
          </a:prstGeom>
          <a:noFill/>
        </p:spPr>
        <p:txBody>
          <a:bodyPr wrap="square" rtlCol="0">
            <a:spAutoFit/>
          </a:bodyPr>
          <a:lstStyle/>
          <a:p>
            <a:r>
              <a:rPr lang="vi-VN" sz="2800" b="1" dirty="0">
                <a:solidFill>
                  <a:srgbClr val="FF0000"/>
                </a:solidFill>
                <a:latin typeface="Times New Roman" panose="02020603050405020304" pitchFamily="18" charset="0"/>
                <a:cs typeface="Times New Roman" panose="02020603050405020304" pitchFamily="18" charset="0"/>
              </a:rPr>
              <a:t>NHIỆM VỤ HỌC SINH                      THỜI GIAN: 3 PHÚT</a:t>
            </a:r>
          </a:p>
        </p:txBody>
      </p:sp>
      <p:sp>
        <p:nvSpPr>
          <p:cNvPr id="7" name="Rectangle 6"/>
          <p:cNvSpPr/>
          <p:nvPr/>
        </p:nvSpPr>
        <p:spPr>
          <a:xfrm>
            <a:off x="0" y="911225"/>
            <a:ext cx="121920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pic>
        <p:nvPicPr>
          <p:cNvPr id="24" name="Picture 23"/>
          <p:cNvPicPr>
            <a:picLocks noChangeAspect="1"/>
          </p:cNvPicPr>
          <p:nvPr/>
        </p:nvPicPr>
        <p:blipFill>
          <a:blip r:embed="rId3"/>
          <a:stretch>
            <a:fillRect/>
          </a:stretch>
        </p:blipFill>
        <p:spPr>
          <a:xfrm>
            <a:off x="155496" y="956944"/>
            <a:ext cx="1022508" cy="1022508"/>
          </a:xfrm>
          <a:prstGeom prst="rect">
            <a:avLst/>
          </a:prstGeom>
        </p:spPr>
      </p:pic>
      <p:sp>
        <p:nvSpPr>
          <p:cNvPr id="100" name="Text Box 99"/>
          <p:cNvSpPr txBox="1"/>
          <p:nvPr/>
        </p:nvSpPr>
        <p:spPr>
          <a:xfrm>
            <a:off x="1367790" y="1248410"/>
            <a:ext cx="9945370" cy="5262245"/>
          </a:xfrm>
          <a:prstGeom prst="rect">
            <a:avLst/>
          </a:prstGeom>
          <a:noFill/>
          <a:ln w="9525">
            <a:noFill/>
          </a:ln>
        </p:spPr>
        <p:txBody>
          <a:bodyPr wrap="square">
            <a:spAutoFit/>
          </a:bodyPr>
          <a:lstStyle/>
          <a:p>
            <a:pPr indent="0" algn="just"/>
            <a:r>
              <a:rPr lang="en-US" sz="2400" b="1">
                <a:latin typeface="Times New Roman" panose="02020603050405020304" pitchFamily="18" charset="0"/>
                <a:cs typeface="Calibri" panose="020F0502020204030204" charset="0"/>
              </a:rPr>
              <a:t>PHIẾU HỌC TẬP  1</a:t>
            </a:r>
            <a:r>
              <a:rPr lang="en-US" sz="2400" b="0">
                <a:latin typeface="Times New Roman" panose="02020603050405020304" pitchFamily="18" charset="0"/>
                <a:cs typeface="Calibri" panose="020F0502020204030204" charset="0"/>
              </a:rPr>
              <a:t>:</a:t>
            </a:r>
          </a:p>
          <a:p>
            <a:pPr indent="0" algn="just"/>
            <a:r>
              <a:rPr lang="en-US" sz="2400" b="0">
                <a:latin typeface="Times New Roman" panose="02020603050405020304" pitchFamily="18" charset="0"/>
                <a:cs typeface="Calibri" panose="020F0502020204030204" charset="0"/>
              </a:rPr>
              <a:t>	Hiện tượng mặt kính trong ô tô bị mờ khi đi trời mưa là hiện tượng phổ biến, nhất là với một nước có khí hậu nhiệt đới như Việt Nam. Khi đó, tầm quan sát của người lái sẽ bị giảm đi đáng kể dẫn đến nguy cơ mất an toàn khi lái xe.</a:t>
            </a:r>
          </a:p>
          <a:p>
            <a:pPr indent="0" algn="just"/>
            <a:r>
              <a:rPr lang="en-US" sz="2400" b="0">
                <a:latin typeface="Times New Roman" panose="02020603050405020304" pitchFamily="18" charset="0"/>
                <a:cs typeface="Calibri" panose="020F0502020204030204" charset="0"/>
              </a:rPr>
              <a:t>Câu 1: Theo em chất gì đã bám lên mặt kính trong ô tô làm mờ kính?</a:t>
            </a:r>
          </a:p>
          <a:p>
            <a:pPr indent="0" algn="just"/>
            <a:r>
              <a:rPr lang="en-US" sz="2400" b="0">
                <a:latin typeface="Times New Roman" panose="02020603050405020304" pitchFamily="18" charset="0"/>
                <a:cs typeface="Calibri" panose="020F0502020204030204" charset="0"/>
              </a:rPr>
              <a:t>	A. Carbon dioxide.   	</a:t>
            </a:r>
          </a:p>
          <a:p>
            <a:pPr indent="0" algn="just"/>
            <a:r>
              <a:rPr lang="en-US" sz="2400" b="0">
                <a:latin typeface="Times New Roman" panose="02020603050405020304" pitchFamily="18" charset="0"/>
                <a:cs typeface="Calibri" panose="020F0502020204030204" charset="0"/>
              </a:rPr>
              <a:t>	B. Hơi nước.           	  </a:t>
            </a:r>
          </a:p>
          <a:p>
            <a:pPr indent="0" algn="just"/>
            <a:r>
              <a:rPr lang="en-US" sz="2400" b="0">
                <a:latin typeface="Times New Roman" panose="02020603050405020304" pitchFamily="18" charset="0"/>
                <a:cs typeface="Calibri" panose="020F0502020204030204" charset="0"/>
              </a:rPr>
              <a:t>	C. Không khí.</a:t>
            </a:r>
          </a:p>
          <a:p>
            <a:pPr indent="0" algn="just"/>
            <a:r>
              <a:rPr lang="en-US" sz="2400" b="0">
                <a:latin typeface="Times New Roman" panose="02020603050405020304" pitchFamily="18" charset="0"/>
                <a:cs typeface="Calibri" panose="020F0502020204030204" charset="0"/>
              </a:rPr>
              <a:t>Câu 2:  Làm thế nào để khắc phục hiện tượng kính ô tô bị mờ?</a:t>
            </a:r>
          </a:p>
          <a:p>
            <a:pPr indent="0" algn="just"/>
            <a:r>
              <a:rPr lang="en-US" sz="2400" b="0">
                <a:latin typeface="Times New Roman" panose="02020603050405020304" pitchFamily="18" charset="0"/>
                <a:cs typeface="Calibri" panose="020F0502020204030204" charset="0"/>
              </a:rPr>
              <a:t>	A. Lau kính thường xuyên.		</a:t>
            </a:r>
          </a:p>
          <a:p>
            <a:pPr indent="0" algn="just"/>
            <a:r>
              <a:rPr lang="en-US" sz="2400" b="0">
                <a:latin typeface="Times New Roman" panose="02020603050405020304" pitchFamily="18" charset="0"/>
                <a:cs typeface="Calibri" panose="020F0502020204030204" charset="0"/>
              </a:rPr>
              <a:t>	B. Cân bằng nhiệt độ trong và ngoài xe. </a:t>
            </a:r>
          </a:p>
          <a:p>
            <a:pPr indent="0" algn="just"/>
            <a:r>
              <a:rPr lang="en-US" sz="2400" b="0">
                <a:latin typeface="Times New Roman" panose="02020603050405020304" pitchFamily="18" charset="0"/>
                <a:cs typeface="Calibri" panose="020F0502020204030204" charset="0"/>
              </a:rPr>
              <a:t>	C. Đóng kín cửa xe.			</a:t>
            </a:r>
          </a:p>
          <a:p>
            <a:pPr indent="0" algn="just"/>
            <a:r>
              <a:rPr lang="en-US" sz="2400" b="0">
                <a:latin typeface="Times New Roman" panose="02020603050405020304" pitchFamily="18" charset="0"/>
                <a:cs typeface="Calibri" panose="020F0502020204030204" charset="0"/>
              </a:rPr>
              <a:t>	D. Tăng nhiệt độ trong xe.</a:t>
            </a: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10048875" y="4633912"/>
            <a:ext cx="2143125" cy="2143125"/>
          </a:xfrm>
          <a:prstGeom prst="rect">
            <a:avLst/>
          </a:prstGeom>
        </p:spPr>
      </p:pic>
      <p:sp>
        <p:nvSpPr>
          <p:cNvPr id="6" name="TextBox 5"/>
          <p:cNvSpPr txBox="1"/>
          <p:nvPr/>
        </p:nvSpPr>
        <p:spPr>
          <a:xfrm>
            <a:off x="1495425" y="180423"/>
            <a:ext cx="9382126" cy="521970"/>
          </a:xfrm>
          <a:prstGeom prst="rect">
            <a:avLst/>
          </a:prstGeom>
          <a:noFill/>
        </p:spPr>
        <p:txBody>
          <a:bodyPr wrap="square" rtlCol="0">
            <a:spAutoFit/>
          </a:bodyPr>
          <a:lstStyle/>
          <a:p>
            <a:r>
              <a:rPr lang="vi-VN" sz="2800" b="1" dirty="0">
                <a:solidFill>
                  <a:srgbClr val="FF0000"/>
                </a:solidFill>
                <a:latin typeface="Times New Roman" panose="02020603050405020304" pitchFamily="18" charset="0"/>
                <a:cs typeface="Times New Roman" panose="02020603050405020304" pitchFamily="18" charset="0"/>
              </a:rPr>
              <a:t>NHIỆM VỤ HỌC SINH                      THỜI GIAN: 3 PHÚT</a:t>
            </a:r>
          </a:p>
        </p:txBody>
      </p:sp>
      <p:sp>
        <p:nvSpPr>
          <p:cNvPr id="7" name="Rectangle 6"/>
          <p:cNvSpPr/>
          <p:nvPr/>
        </p:nvSpPr>
        <p:spPr>
          <a:xfrm>
            <a:off x="0" y="911225"/>
            <a:ext cx="121920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pic>
        <p:nvPicPr>
          <p:cNvPr id="24" name="Picture 23"/>
          <p:cNvPicPr>
            <a:picLocks noChangeAspect="1"/>
          </p:cNvPicPr>
          <p:nvPr/>
        </p:nvPicPr>
        <p:blipFill>
          <a:blip r:embed="rId3"/>
          <a:stretch>
            <a:fillRect/>
          </a:stretch>
        </p:blipFill>
        <p:spPr>
          <a:xfrm>
            <a:off x="155496" y="956944"/>
            <a:ext cx="1022508" cy="1022508"/>
          </a:xfrm>
          <a:prstGeom prst="rect">
            <a:avLst/>
          </a:prstGeom>
        </p:spPr>
      </p:pic>
      <p:sp>
        <p:nvSpPr>
          <p:cNvPr id="100" name="Text Box 99"/>
          <p:cNvSpPr txBox="1"/>
          <p:nvPr/>
        </p:nvSpPr>
        <p:spPr>
          <a:xfrm>
            <a:off x="1367790" y="1248410"/>
            <a:ext cx="9945370" cy="829945"/>
          </a:xfrm>
          <a:prstGeom prst="rect">
            <a:avLst/>
          </a:prstGeom>
          <a:noFill/>
          <a:ln w="9525">
            <a:noFill/>
          </a:ln>
        </p:spPr>
        <p:txBody>
          <a:bodyPr wrap="square">
            <a:spAutoFit/>
          </a:bodyPr>
          <a:lstStyle/>
          <a:p>
            <a:pPr indent="0" algn="just"/>
            <a:r>
              <a:rPr lang="en-US" sz="2400" b="1">
                <a:latin typeface="Times New Roman" panose="02020603050405020304" pitchFamily="18" charset="0"/>
                <a:cs typeface="Calibri" panose="020F0502020204030204" charset="0"/>
              </a:rPr>
              <a:t>PHIẾU HỌC TẬP  2</a:t>
            </a:r>
            <a:r>
              <a:rPr lang="en-US" sz="2400" b="0">
                <a:latin typeface="Times New Roman" panose="02020603050405020304" pitchFamily="18" charset="0"/>
                <a:cs typeface="Calibri" panose="020F0502020204030204" charset="0"/>
              </a:rPr>
              <a:t>:</a:t>
            </a:r>
          </a:p>
          <a:p>
            <a:pPr indent="0" algn="just"/>
            <a:endParaRPr lang="en-US" sz="2400"/>
          </a:p>
        </p:txBody>
      </p:sp>
      <p:sp>
        <p:nvSpPr>
          <p:cNvPr id="2" name="Text Box 1"/>
          <p:cNvSpPr txBox="1"/>
          <p:nvPr/>
        </p:nvSpPr>
        <p:spPr>
          <a:xfrm>
            <a:off x="1495425" y="2078355"/>
            <a:ext cx="9895840" cy="1938020"/>
          </a:xfrm>
          <a:prstGeom prst="rect">
            <a:avLst/>
          </a:prstGeom>
          <a:noFill/>
          <a:ln w="9525">
            <a:noFill/>
          </a:ln>
        </p:spPr>
        <p:txBody>
          <a:bodyPr wrap="square">
            <a:spAutoFit/>
          </a:bodyPr>
          <a:lstStyle/>
          <a:p>
            <a:pPr indent="0"/>
            <a:r>
              <a:rPr lang="en-US" sz="2400" b="0">
                <a:latin typeface="Times New Roman" panose="02020603050405020304" pitchFamily="18" charset="0"/>
                <a:cs typeface="Calibri" panose="020F0502020204030204" charset="0"/>
              </a:rPr>
              <a:t>1.Quá trình nào sau đây </a:t>
            </a:r>
            <a:r>
              <a:rPr lang="en-US" sz="2400" b="1">
                <a:latin typeface="Times New Roman" panose="02020603050405020304" pitchFamily="18" charset="0"/>
                <a:cs typeface="Calibri" panose="020F0502020204030204" charset="0"/>
              </a:rPr>
              <a:t>không </a:t>
            </a:r>
            <a:r>
              <a:rPr lang="en-US" sz="2400" b="0">
                <a:latin typeface="Times New Roman" panose="02020603050405020304" pitchFamily="18" charset="0"/>
                <a:cs typeface="Calibri" panose="020F0502020204030204" charset="0"/>
              </a:rPr>
              <a:t>thể hiện</a:t>
            </a:r>
            <a:r>
              <a:rPr lang="en-US" sz="2400" b="1">
                <a:latin typeface="Times New Roman" panose="02020603050405020304" pitchFamily="18" charset="0"/>
                <a:cs typeface="Calibri" panose="020F0502020204030204" charset="0"/>
              </a:rPr>
              <a:t> tính chất hoá học</a:t>
            </a:r>
            <a:r>
              <a:rPr lang="en-US" sz="2400" b="0">
                <a:latin typeface="Times New Roman" panose="02020603050405020304" pitchFamily="18" charset="0"/>
                <a:cs typeface="Calibri" panose="020F0502020204030204" charset="0"/>
              </a:rPr>
              <a:t> của chất?</a:t>
            </a:r>
          </a:p>
          <a:p>
            <a:pPr indent="0"/>
            <a:r>
              <a:rPr lang="en-US" sz="2400" b="0">
                <a:latin typeface="Times New Roman" panose="02020603050405020304" pitchFamily="18" charset="0"/>
                <a:cs typeface="Calibri" panose="020F0502020204030204" charset="0"/>
              </a:rPr>
              <a:t>	A. Rượu để lâu trong không khí bị chua.</a:t>
            </a:r>
          </a:p>
          <a:p>
            <a:pPr indent="0"/>
            <a:r>
              <a:rPr lang="en-US" sz="2400" b="0">
                <a:latin typeface="Times New Roman" panose="02020603050405020304" pitchFamily="18" charset="0"/>
                <a:cs typeface="Calibri" panose="020F0502020204030204" charset="0"/>
              </a:rPr>
              <a:t>	B. Sắt để lâu trong môi trường không khí bị gỉ. </a:t>
            </a:r>
          </a:p>
          <a:p>
            <a:pPr indent="0"/>
            <a:r>
              <a:rPr lang="en-US" sz="2400" b="0">
                <a:latin typeface="Times New Roman" panose="02020603050405020304" pitchFamily="18" charset="0"/>
                <a:cs typeface="Calibri" panose="020F0502020204030204" charset="0"/>
              </a:rPr>
              <a:t>	C. Nước để lâu trong không khí bị biến mất.</a:t>
            </a:r>
          </a:p>
          <a:p>
            <a:pPr indent="0"/>
            <a:r>
              <a:rPr lang="en-US" sz="2400" b="0">
                <a:latin typeface="Times New Roman" panose="02020603050405020304" pitchFamily="18" charset="0"/>
                <a:cs typeface="Calibri" panose="020F0502020204030204" charset="0"/>
              </a:rPr>
              <a:t>	D. Đun dầu ăn trên chảo quá nóng sinh ra chất có mùi khét.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10048875" y="4633912"/>
            <a:ext cx="2143125" cy="2143125"/>
          </a:xfrm>
          <a:prstGeom prst="rect">
            <a:avLst/>
          </a:prstGeom>
        </p:spPr>
      </p:pic>
      <p:sp>
        <p:nvSpPr>
          <p:cNvPr id="6" name="TextBox 5"/>
          <p:cNvSpPr txBox="1"/>
          <p:nvPr/>
        </p:nvSpPr>
        <p:spPr>
          <a:xfrm>
            <a:off x="1495425" y="180423"/>
            <a:ext cx="9382126" cy="521970"/>
          </a:xfrm>
          <a:prstGeom prst="rect">
            <a:avLst/>
          </a:prstGeom>
          <a:noFill/>
        </p:spPr>
        <p:txBody>
          <a:bodyPr wrap="square" rtlCol="0">
            <a:spAutoFit/>
          </a:bodyPr>
          <a:lstStyle/>
          <a:p>
            <a:r>
              <a:rPr lang="vi-VN" sz="2800" b="1" dirty="0">
                <a:solidFill>
                  <a:srgbClr val="FF0000"/>
                </a:solidFill>
                <a:latin typeface="Times New Roman" panose="02020603050405020304" pitchFamily="18" charset="0"/>
                <a:cs typeface="Times New Roman" panose="02020603050405020304" pitchFamily="18" charset="0"/>
              </a:rPr>
              <a:t>NHIỆM VỤ HỌC SINH                      THỜI GIAN: 3 PHÚT</a:t>
            </a:r>
          </a:p>
        </p:txBody>
      </p:sp>
      <p:sp>
        <p:nvSpPr>
          <p:cNvPr id="7" name="Rectangle 6"/>
          <p:cNvSpPr/>
          <p:nvPr/>
        </p:nvSpPr>
        <p:spPr>
          <a:xfrm>
            <a:off x="0" y="911225"/>
            <a:ext cx="121920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pic>
        <p:nvPicPr>
          <p:cNvPr id="24" name="Picture 23"/>
          <p:cNvPicPr>
            <a:picLocks noChangeAspect="1"/>
          </p:cNvPicPr>
          <p:nvPr/>
        </p:nvPicPr>
        <p:blipFill>
          <a:blip r:embed="rId3"/>
          <a:stretch>
            <a:fillRect/>
          </a:stretch>
        </p:blipFill>
        <p:spPr>
          <a:xfrm>
            <a:off x="155496" y="956944"/>
            <a:ext cx="1022508" cy="1022508"/>
          </a:xfrm>
          <a:prstGeom prst="rect">
            <a:avLst/>
          </a:prstGeom>
        </p:spPr>
      </p:pic>
      <p:sp>
        <p:nvSpPr>
          <p:cNvPr id="2" name="Text Box 1"/>
          <p:cNvSpPr txBox="1"/>
          <p:nvPr/>
        </p:nvSpPr>
        <p:spPr>
          <a:xfrm>
            <a:off x="1495425" y="1396365"/>
            <a:ext cx="9382125" cy="1938020"/>
          </a:xfrm>
          <a:prstGeom prst="rect">
            <a:avLst/>
          </a:prstGeom>
          <a:noFill/>
          <a:ln w="9525">
            <a:noFill/>
          </a:ln>
        </p:spPr>
        <p:txBody>
          <a:bodyPr wrap="square">
            <a:spAutoFit/>
          </a:bodyPr>
          <a:lstStyle/>
          <a:p>
            <a:pPr indent="0"/>
            <a:r>
              <a:rPr lang="en-US" sz="2400" b="0">
                <a:latin typeface="Times New Roman" panose="02020603050405020304" pitchFamily="18" charset="0"/>
                <a:cs typeface="Calibri" panose="020F0502020204030204" charset="0"/>
              </a:rPr>
              <a:t>2.Tính chất nào sau đây </a:t>
            </a:r>
            <a:r>
              <a:rPr lang="en-US" sz="2400" b="1">
                <a:latin typeface="Times New Roman" panose="02020603050405020304" pitchFamily="18" charset="0"/>
                <a:cs typeface="Calibri" panose="020F0502020204030204" charset="0"/>
              </a:rPr>
              <a:t>không</a:t>
            </a:r>
            <a:r>
              <a:rPr lang="en-US" sz="2400" b="0">
                <a:latin typeface="Times New Roman" panose="02020603050405020304" pitchFamily="18" charset="0"/>
                <a:cs typeface="Calibri" panose="020F0502020204030204" charset="0"/>
              </a:rPr>
              <a:t> phải </a:t>
            </a:r>
            <a:r>
              <a:rPr lang="en-US" sz="2400" b="1">
                <a:latin typeface="Times New Roman" panose="02020603050405020304" pitchFamily="18" charset="0"/>
                <a:cs typeface="Calibri" panose="020F0502020204030204" charset="0"/>
              </a:rPr>
              <a:t>tính chất vật lí </a:t>
            </a:r>
            <a:r>
              <a:rPr lang="en-US" sz="2400" b="0">
                <a:latin typeface="Times New Roman" panose="02020603050405020304" pitchFamily="18" charset="0"/>
                <a:cs typeface="Calibri" panose="020F0502020204030204" charset="0"/>
              </a:rPr>
              <a:t>của cồn (ethanol)?</a:t>
            </a:r>
          </a:p>
          <a:p>
            <a:pPr indent="0"/>
            <a:r>
              <a:rPr lang="en-US" sz="2400" b="0">
                <a:latin typeface="Times New Roman" panose="02020603050405020304" pitchFamily="18" charset="0"/>
                <a:cs typeface="Calibri" panose="020F0502020204030204" charset="0"/>
              </a:rPr>
              <a:t>	A. Là chất lỏng, không màu.</a:t>
            </a:r>
          </a:p>
          <a:p>
            <a:pPr indent="0"/>
            <a:r>
              <a:rPr lang="en-US" sz="2400" b="0">
                <a:latin typeface="Times New Roman" panose="02020603050405020304" pitchFamily="18" charset="0"/>
                <a:cs typeface="Calibri" panose="020F0502020204030204" charset="0"/>
              </a:rPr>
              <a:t>	B. Có thể hoà tan được một số chất khác.</a:t>
            </a:r>
          </a:p>
          <a:p>
            <a:pPr indent="0"/>
            <a:r>
              <a:rPr lang="en-US" sz="2400" b="0">
                <a:latin typeface="Times New Roman" panose="02020603050405020304" pitchFamily="18" charset="0"/>
                <a:cs typeface="Calibri" panose="020F0502020204030204" charset="0"/>
              </a:rPr>
              <a:t>	C. Tan nhiều trong nước.</a:t>
            </a:r>
          </a:p>
          <a:p>
            <a:pPr indent="0"/>
            <a:r>
              <a:rPr lang="en-US" sz="2400" b="0">
                <a:latin typeface="Times New Roman" panose="02020603050405020304" pitchFamily="18" charset="0"/>
                <a:cs typeface="Calibri" panose="020F0502020204030204" charset="0"/>
              </a:rPr>
              <a:t>	D. Cháy được trong oxygen sinh ra khí carbon dioxide và nước.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10048875" y="4633912"/>
            <a:ext cx="2143125" cy="2143125"/>
          </a:xfrm>
          <a:prstGeom prst="rect">
            <a:avLst/>
          </a:prstGeom>
        </p:spPr>
      </p:pic>
      <p:sp>
        <p:nvSpPr>
          <p:cNvPr id="6" name="TextBox 5"/>
          <p:cNvSpPr txBox="1"/>
          <p:nvPr/>
        </p:nvSpPr>
        <p:spPr>
          <a:xfrm>
            <a:off x="1495425" y="180423"/>
            <a:ext cx="9382126" cy="521970"/>
          </a:xfrm>
          <a:prstGeom prst="rect">
            <a:avLst/>
          </a:prstGeom>
          <a:noFill/>
        </p:spPr>
        <p:txBody>
          <a:bodyPr wrap="square" rtlCol="0">
            <a:spAutoFit/>
          </a:bodyPr>
          <a:lstStyle/>
          <a:p>
            <a:r>
              <a:rPr lang="vi-VN" sz="2800" b="1" dirty="0">
                <a:solidFill>
                  <a:srgbClr val="FF0000"/>
                </a:solidFill>
                <a:latin typeface="Times New Roman" panose="02020603050405020304" pitchFamily="18" charset="0"/>
                <a:cs typeface="Times New Roman" panose="02020603050405020304" pitchFamily="18" charset="0"/>
              </a:rPr>
              <a:t>NHIỆM VỤ HỌC SINH                      THỜI GIAN: 3 PHÚT</a:t>
            </a:r>
          </a:p>
        </p:txBody>
      </p:sp>
      <p:sp>
        <p:nvSpPr>
          <p:cNvPr id="7" name="Rectangle 6"/>
          <p:cNvSpPr/>
          <p:nvPr/>
        </p:nvSpPr>
        <p:spPr>
          <a:xfrm>
            <a:off x="0" y="911225"/>
            <a:ext cx="121920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pic>
        <p:nvPicPr>
          <p:cNvPr id="24" name="Picture 23"/>
          <p:cNvPicPr>
            <a:picLocks noChangeAspect="1"/>
          </p:cNvPicPr>
          <p:nvPr/>
        </p:nvPicPr>
        <p:blipFill>
          <a:blip r:embed="rId3"/>
          <a:stretch>
            <a:fillRect/>
          </a:stretch>
        </p:blipFill>
        <p:spPr>
          <a:xfrm>
            <a:off x="155496" y="956944"/>
            <a:ext cx="1022508" cy="1022508"/>
          </a:xfrm>
          <a:prstGeom prst="rect">
            <a:avLst/>
          </a:prstGeom>
        </p:spPr>
      </p:pic>
      <p:sp>
        <p:nvSpPr>
          <p:cNvPr id="100" name="Text Box 99"/>
          <p:cNvSpPr txBox="1"/>
          <p:nvPr/>
        </p:nvSpPr>
        <p:spPr>
          <a:xfrm>
            <a:off x="1644015" y="1330960"/>
            <a:ext cx="8404860" cy="1938020"/>
          </a:xfrm>
          <a:prstGeom prst="rect">
            <a:avLst/>
          </a:prstGeom>
          <a:noFill/>
          <a:ln w="9525">
            <a:noFill/>
          </a:ln>
        </p:spPr>
        <p:txBody>
          <a:bodyPr wrap="square">
            <a:spAutoFit/>
          </a:bodyPr>
          <a:lstStyle/>
          <a:p>
            <a:pPr indent="0"/>
            <a:r>
              <a:rPr lang="en-US" sz="2400" b="0">
                <a:latin typeface="Times New Roman" panose="02020603050405020304" pitchFamily="18" charset="0"/>
                <a:cs typeface="Calibri" panose="020F0502020204030204" charset="0"/>
              </a:rPr>
              <a:t>3. Với cùng một chất, nhiệt độ nóng chảy cũng chính là:</a:t>
            </a:r>
          </a:p>
          <a:p>
            <a:pPr indent="0"/>
            <a:r>
              <a:rPr lang="en-US" sz="2400" b="0">
                <a:latin typeface="Times New Roman" panose="02020603050405020304" pitchFamily="18" charset="0"/>
                <a:cs typeface="Calibri" panose="020F0502020204030204" charset="0"/>
              </a:rPr>
              <a:t>	A. Nhiệt độ sôi.		</a:t>
            </a:r>
          </a:p>
          <a:p>
            <a:pPr indent="0"/>
            <a:r>
              <a:rPr lang="en-US" sz="2400" b="0">
                <a:latin typeface="Times New Roman" panose="02020603050405020304" pitchFamily="18" charset="0"/>
                <a:cs typeface="Calibri" panose="020F0502020204030204" charset="0"/>
              </a:rPr>
              <a:t>	B. Nhiệt độ đông đặc.</a:t>
            </a:r>
          </a:p>
          <a:p>
            <a:pPr indent="0"/>
            <a:r>
              <a:rPr lang="en-US" sz="2400" b="0">
                <a:latin typeface="Times New Roman" panose="02020603050405020304" pitchFamily="18" charset="0"/>
                <a:cs typeface="Calibri" panose="020F0502020204030204" charset="0"/>
              </a:rPr>
              <a:t>	C. Nhiệt độ hoá hơi.		</a:t>
            </a:r>
          </a:p>
          <a:p>
            <a:pPr indent="0"/>
            <a:r>
              <a:rPr lang="en-US" sz="2400" b="0">
                <a:latin typeface="Times New Roman" panose="02020603050405020304" pitchFamily="18" charset="0"/>
                <a:cs typeface="Calibri" panose="020F0502020204030204" charset="0"/>
              </a:rPr>
              <a:t>	D. Nhiệt độ ngưng tụ.</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10048875" y="4633912"/>
            <a:ext cx="2143125" cy="2143125"/>
          </a:xfrm>
          <a:prstGeom prst="rect">
            <a:avLst/>
          </a:prstGeom>
        </p:spPr>
      </p:pic>
      <p:sp>
        <p:nvSpPr>
          <p:cNvPr id="6" name="TextBox 5"/>
          <p:cNvSpPr txBox="1"/>
          <p:nvPr/>
        </p:nvSpPr>
        <p:spPr>
          <a:xfrm>
            <a:off x="1495425" y="180423"/>
            <a:ext cx="9382126" cy="521970"/>
          </a:xfrm>
          <a:prstGeom prst="rect">
            <a:avLst/>
          </a:prstGeom>
          <a:noFill/>
        </p:spPr>
        <p:txBody>
          <a:bodyPr wrap="square" rtlCol="0">
            <a:spAutoFit/>
          </a:bodyPr>
          <a:lstStyle/>
          <a:p>
            <a:r>
              <a:rPr lang="vi-VN" sz="2800" b="1" dirty="0">
                <a:solidFill>
                  <a:srgbClr val="FF0000"/>
                </a:solidFill>
                <a:latin typeface="Times New Roman" panose="02020603050405020304" pitchFamily="18" charset="0"/>
                <a:cs typeface="Times New Roman" panose="02020603050405020304" pitchFamily="18" charset="0"/>
              </a:rPr>
              <a:t>NHIỆM VỤ HỌC SINH                      THỜI GIAN: 3 PHÚT</a:t>
            </a:r>
          </a:p>
        </p:txBody>
      </p:sp>
      <p:sp>
        <p:nvSpPr>
          <p:cNvPr id="7" name="Rectangle 6"/>
          <p:cNvSpPr/>
          <p:nvPr/>
        </p:nvSpPr>
        <p:spPr>
          <a:xfrm>
            <a:off x="0" y="911225"/>
            <a:ext cx="121920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pic>
        <p:nvPicPr>
          <p:cNvPr id="24" name="Picture 23"/>
          <p:cNvPicPr>
            <a:picLocks noChangeAspect="1"/>
          </p:cNvPicPr>
          <p:nvPr/>
        </p:nvPicPr>
        <p:blipFill>
          <a:blip r:embed="rId3"/>
          <a:stretch>
            <a:fillRect/>
          </a:stretch>
        </p:blipFill>
        <p:spPr>
          <a:xfrm>
            <a:off x="155496" y="956944"/>
            <a:ext cx="1022508" cy="1022508"/>
          </a:xfrm>
          <a:prstGeom prst="rect">
            <a:avLst/>
          </a:prstGeom>
        </p:spPr>
      </p:pic>
      <p:sp>
        <p:nvSpPr>
          <p:cNvPr id="100" name="Text Box 99"/>
          <p:cNvSpPr txBox="1"/>
          <p:nvPr/>
        </p:nvSpPr>
        <p:spPr>
          <a:xfrm>
            <a:off x="1631950" y="1374775"/>
            <a:ext cx="9587230" cy="1938020"/>
          </a:xfrm>
          <a:prstGeom prst="rect">
            <a:avLst/>
          </a:prstGeom>
          <a:noFill/>
          <a:ln w="9525">
            <a:noFill/>
          </a:ln>
        </p:spPr>
        <p:txBody>
          <a:bodyPr wrap="square">
            <a:spAutoFit/>
          </a:bodyPr>
          <a:lstStyle/>
          <a:p>
            <a:pPr indent="0"/>
            <a:r>
              <a:rPr lang="en-US" sz="2400" b="0">
                <a:latin typeface="Times New Roman" panose="02020603050405020304" pitchFamily="18" charset="0"/>
                <a:cs typeface="Calibri" panose="020F0502020204030204" charset="0"/>
              </a:rPr>
              <a:t>4. Trường hợp nào sau đây không phải là sự ngưng tụ?</a:t>
            </a:r>
          </a:p>
          <a:p>
            <a:pPr indent="0"/>
            <a:r>
              <a:rPr lang="en-US" sz="2400" b="0">
                <a:latin typeface="Times New Roman" panose="02020603050405020304" pitchFamily="18" charset="0"/>
                <a:cs typeface="Calibri" panose="020F0502020204030204" charset="0"/>
              </a:rPr>
              <a:t>	A. Nước đọng trên lá cây vào buổi sáng sớm.</a:t>
            </a:r>
          </a:p>
          <a:p>
            <a:pPr indent="0"/>
            <a:r>
              <a:rPr lang="en-US" sz="2400" b="0">
                <a:latin typeface="Times New Roman" panose="02020603050405020304" pitchFamily="18" charset="0"/>
                <a:cs typeface="Calibri" panose="020F0502020204030204" charset="0"/>
              </a:rPr>
              <a:t>	B. Nước bám bên ngoài tủ lạnh khi độ ẩm cao.</a:t>
            </a:r>
          </a:p>
          <a:p>
            <a:pPr indent="0"/>
            <a:r>
              <a:rPr lang="en-US" sz="2400" b="0">
                <a:latin typeface="Times New Roman" panose="02020603050405020304" pitchFamily="18" charset="0"/>
                <a:cs typeface="Calibri" panose="020F0502020204030204" charset="0"/>
              </a:rPr>
              <a:t>	C. Nước đọng từng giọt trên lá cây sau khi tưới cây.</a:t>
            </a:r>
          </a:p>
          <a:p>
            <a:pPr indent="0"/>
            <a:r>
              <a:rPr lang="en-US" sz="2400" b="0">
                <a:latin typeface="Times New Roman" panose="02020603050405020304" pitchFamily="18" charset="0"/>
                <a:cs typeface="Calibri" panose="020F0502020204030204" charset="0"/>
              </a:rPr>
              <a:t>	D. Nước bám dưới nắp nồi khi nấu canh.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10048875" y="4633912"/>
            <a:ext cx="2143125" cy="2143125"/>
          </a:xfrm>
          <a:prstGeom prst="rect">
            <a:avLst/>
          </a:prstGeom>
        </p:spPr>
      </p:pic>
      <p:sp>
        <p:nvSpPr>
          <p:cNvPr id="6" name="TextBox 5"/>
          <p:cNvSpPr txBox="1"/>
          <p:nvPr/>
        </p:nvSpPr>
        <p:spPr>
          <a:xfrm>
            <a:off x="1495425" y="180423"/>
            <a:ext cx="9382126" cy="521970"/>
          </a:xfrm>
          <a:prstGeom prst="rect">
            <a:avLst/>
          </a:prstGeom>
          <a:noFill/>
        </p:spPr>
        <p:txBody>
          <a:bodyPr wrap="square" rtlCol="0">
            <a:spAutoFit/>
          </a:bodyPr>
          <a:lstStyle/>
          <a:p>
            <a:r>
              <a:rPr lang="vi-VN" sz="2800" b="1" dirty="0">
                <a:solidFill>
                  <a:srgbClr val="FF0000"/>
                </a:solidFill>
                <a:latin typeface="Times New Roman" panose="02020603050405020304" pitchFamily="18" charset="0"/>
                <a:cs typeface="Times New Roman" panose="02020603050405020304" pitchFamily="18" charset="0"/>
              </a:rPr>
              <a:t>NHIỆM VỤ HỌC SINH                      THỜI GIAN: 3 PHÚT</a:t>
            </a:r>
          </a:p>
        </p:txBody>
      </p:sp>
      <p:sp>
        <p:nvSpPr>
          <p:cNvPr id="7" name="Rectangle 6"/>
          <p:cNvSpPr/>
          <p:nvPr/>
        </p:nvSpPr>
        <p:spPr>
          <a:xfrm>
            <a:off x="0" y="911225"/>
            <a:ext cx="121920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pic>
        <p:nvPicPr>
          <p:cNvPr id="24" name="Picture 23"/>
          <p:cNvPicPr>
            <a:picLocks noChangeAspect="1"/>
          </p:cNvPicPr>
          <p:nvPr/>
        </p:nvPicPr>
        <p:blipFill>
          <a:blip r:embed="rId3"/>
          <a:stretch>
            <a:fillRect/>
          </a:stretch>
        </p:blipFill>
        <p:spPr>
          <a:xfrm>
            <a:off x="155496" y="956944"/>
            <a:ext cx="1022508" cy="1022508"/>
          </a:xfrm>
          <a:prstGeom prst="rect">
            <a:avLst/>
          </a:prstGeom>
        </p:spPr>
      </p:pic>
      <p:sp>
        <p:nvSpPr>
          <p:cNvPr id="100" name="Text Box 99"/>
          <p:cNvSpPr txBox="1"/>
          <p:nvPr/>
        </p:nvSpPr>
        <p:spPr>
          <a:xfrm>
            <a:off x="1254125" y="1332230"/>
            <a:ext cx="10607040" cy="2306955"/>
          </a:xfrm>
          <a:prstGeom prst="rect">
            <a:avLst/>
          </a:prstGeom>
          <a:noFill/>
          <a:ln w="9525">
            <a:noFill/>
          </a:ln>
        </p:spPr>
        <p:txBody>
          <a:bodyPr wrap="square">
            <a:spAutoFit/>
          </a:bodyPr>
          <a:lstStyle/>
          <a:p>
            <a:pPr indent="0"/>
            <a:r>
              <a:rPr lang="en-US" sz="2400" b="0">
                <a:latin typeface="Times New Roman" panose="02020603050405020304" pitchFamily="18" charset="0"/>
                <a:cs typeface="Calibri" panose="020F0502020204030204" charset="0"/>
              </a:rPr>
              <a:t>5. Hiện tượng nào sau đây </a:t>
            </a:r>
            <a:r>
              <a:rPr lang="en-US" sz="2400" b="1">
                <a:latin typeface="Times New Roman" panose="02020603050405020304" pitchFamily="18" charset="0"/>
                <a:cs typeface="Calibri" panose="020F0502020204030204" charset="0"/>
              </a:rPr>
              <a:t>không</a:t>
            </a:r>
            <a:r>
              <a:rPr lang="en-US" sz="2400" b="0">
                <a:latin typeface="Times New Roman" panose="02020603050405020304" pitchFamily="18" charset="0"/>
                <a:cs typeface="Calibri" panose="020F0502020204030204" charset="0"/>
              </a:rPr>
              <a:t> phải là </a:t>
            </a:r>
            <a:r>
              <a:rPr lang="en-US" sz="2400" b="1">
                <a:latin typeface="Times New Roman" panose="02020603050405020304" pitchFamily="18" charset="0"/>
                <a:cs typeface="Calibri" panose="020F0502020204030204" charset="0"/>
              </a:rPr>
              <a:t>sự nóng chảy</a:t>
            </a:r>
            <a:r>
              <a:rPr lang="en-US" sz="2400" b="0">
                <a:latin typeface="Times New Roman" panose="02020603050405020304" pitchFamily="18" charset="0"/>
                <a:cs typeface="Calibri" panose="020F0502020204030204" charset="0"/>
              </a:rPr>
              <a:t>?</a:t>
            </a:r>
          </a:p>
          <a:p>
            <a:pPr indent="0"/>
            <a:r>
              <a:rPr lang="en-US" sz="2400" b="0">
                <a:latin typeface="Times New Roman" panose="02020603050405020304" pitchFamily="18" charset="0"/>
                <a:cs typeface="Calibri" panose="020F0502020204030204" charset="0"/>
              </a:rPr>
              <a:t>A. Mỡ lợn tan ra khi đun nóng.</a:t>
            </a:r>
          </a:p>
          <a:p>
            <a:pPr indent="0"/>
            <a:r>
              <a:rPr lang="en-US" sz="2400" b="0">
                <a:latin typeface="Times New Roman" panose="02020603050405020304" pitchFamily="18" charset="0"/>
                <a:cs typeface="Calibri" panose="020F0502020204030204" charset="0"/>
              </a:rPr>
              <a:t>B. Thiếc hàn tan ra khi đưa máy hàn có nhiệt độ cao vào.</a:t>
            </a:r>
          </a:p>
          <a:p>
            <a:pPr indent="0"/>
            <a:r>
              <a:rPr lang="en-US" sz="2400" b="0">
                <a:latin typeface="Times New Roman" panose="02020603050405020304" pitchFamily="18" charset="0"/>
                <a:cs typeface="Calibri" panose="020F0502020204030204" charset="0"/>
              </a:rPr>
              <a:t>C. Cho viên đá vôi (calcium carbonate) vào dung dịch hydrochloric acid thì nó bị tan dần ra.</a:t>
            </a:r>
          </a:p>
          <a:p>
            <a:pPr indent="0"/>
            <a:r>
              <a:rPr lang="en-US" sz="2400" b="0">
                <a:latin typeface="Times New Roman" panose="02020603050405020304" pitchFamily="18" charset="0"/>
                <a:cs typeface="Calibri" panose="020F0502020204030204" charset="0"/>
              </a:rPr>
              <a:t>D. Cho nhựa thông vào bát sứ nung nóng, nó tan ra thành chất lỏng màu cánh gián.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716</Words>
  <Application>Microsoft Office PowerPoint</Application>
  <PresentationFormat>Widescreen</PresentationFormat>
  <Paragraphs>63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Tiết 25 - ÔN TẬP CHƯƠNG 2</vt:lpstr>
      <vt:lpstr>Thảo luận nhóm: hoàn thành sơ đồ sau bằng cách điền từ còn thiếu vào các số thứ tự từ 1đến 9 vào bảng phụ.</vt:lpstr>
      <vt:lpstr>KIẾN THỨC CẦN NHỚ</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9:  SỰ ĐA DẠNG VÀ CÁC THỂ CƠ BẢN CỦA CHẤT. TÍNH CHẤT CỦA CHẤT</dc:title>
  <dc:creator>Admin</dc:creator>
  <cp:lastModifiedBy>Nguyen Khac Tho</cp:lastModifiedBy>
  <cp:revision>103</cp:revision>
  <dcterms:created xsi:type="dcterms:W3CDTF">2021-02-06T13:24:00Z</dcterms:created>
  <dcterms:modified xsi:type="dcterms:W3CDTF">2022-10-16T02:09:27Z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D7EE649743B34A45A53B9DD416CB6378</vt:lpwstr>
  </property>
  <property fmtid="{D5CDD505-2E9C-101B-9397-08002B2CF9AE}" pid="3" name="KSOProductBuildVer">
    <vt:lpwstr>1033-11.2.0.10294</vt:lpwstr>
  </property>
</Properties>
</file>