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Lst>
  <p:notesMasterIdLst>
    <p:notesMasterId r:id="rId61"/>
  </p:notesMasterIdLst>
  <p:sldIdLst>
    <p:sldId id="257" r:id="rId2"/>
    <p:sldId id="285" r:id="rId3"/>
    <p:sldId id="256" r:id="rId4"/>
    <p:sldId id="259" r:id="rId5"/>
    <p:sldId id="284" r:id="rId6"/>
    <p:sldId id="289" r:id="rId7"/>
    <p:sldId id="299" r:id="rId8"/>
    <p:sldId id="291" r:id="rId9"/>
    <p:sldId id="301" r:id="rId10"/>
    <p:sldId id="258" r:id="rId11"/>
    <p:sldId id="303" r:id="rId12"/>
    <p:sldId id="393" r:id="rId13"/>
    <p:sldId id="293" r:id="rId14"/>
    <p:sldId id="347" r:id="rId15"/>
    <p:sldId id="359" r:id="rId16"/>
    <p:sldId id="358" r:id="rId17"/>
    <p:sldId id="360" r:id="rId18"/>
    <p:sldId id="296" r:id="rId19"/>
    <p:sldId id="394" r:id="rId20"/>
    <p:sldId id="395" r:id="rId21"/>
    <p:sldId id="348" r:id="rId22"/>
    <p:sldId id="396" r:id="rId23"/>
    <p:sldId id="397" r:id="rId24"/>
    <p:sldId id="270" r:id="rId25"/>
    <p:sldId id="366" r:id="rId26"/>
    <p:sldId id="367" r:id="rId27"/>
    <p:sldId id="369" r:id="rId28"/>
    <p:sldId id="361" r:id="rId29"/>
    <p:sldId id="365" r:id="rId30"/>
    <p:sldId id="363" r:id="rId31"/>
    <p:sldId id="375" r:id="rId32"/>
    <p:sldId id="370" r:id="rId33"/>
    <p:sldId id="398" r:id="rId34"/>
    <p:sldId id="322" r:id="rId35"/>
    <p:sldId id="321" r:id="rId36"/>
    <p:sldId id="399" r:id="rId37"/>
    <p:sldId id="278" r:id="rId38"/>
    <p:sldId id="400" r:id="rId39"/>
    <p:sldId id="350" r:id="rId40"/>
    <p:sldId id="323" r:id="rId41"/>
    <p:sldId id="401" r:id="rId42"/>
    <p:sldId id="402" r:id="rId43"/>
    <p:sldId id="324" r:id="rId44"/>
    <p:sldId id="403" r:id="rId45"/>
    <p:sldId id="404" r:id="rId46"/>
    <p:sldId id="353" r:id="rId47"/>
    <p:sldId id="354" r:id="rId48"/>
    <p:sldId id="355" r:id="rId49"/>
    <p:sldId id="356" r:id="rId50"/>
    <p:sldId id="357" r:id="rId51"/>
    <p:sldId id="330" r:id="rId52"/>
    <p:sldId id="295" r:id="rId53"/>
    <p:sldId id="331" r:id="rId54"/>
    <p:sldId id="391" r:id="rId55"/>
    <p:sldId id="392" r:id="rId56"/>
    <p:sldId id="332" r:id="rId57"/>
    <p:sldId id="405" r:id="rId58"/>
    <p:sldId id="267" r:id="rId59"/>
    <p:sldId id="283" r:id="rId60"/>
  </p:sldIdLst>
  <p:sldSz cx="18288000" cy="10287000"/>
  <p:notesSz cx="6858000" cy="9144000"/>
  <p:embeddedFontLst>
    <p:embeddedFont>
      <p:font typeface="Calibri" panose="020F0502020204030204" pitchFamily="34" charset="0"/>
      <p:regular r:id="rId62"/>
      <p:bold r:id="rId63"/>
      <p:italic r:id="rId64"/>
      <p:boldItalic r:id="rId65"/>
    </p:embeddedFont>
    <p:embeddedFont>
      <p:font typeface="Cambria Math" panose="02040503050406030204" pitchFamily="18"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5281E1-522B-4D97-AF00-E2DA4D65B6B1}">
          <p14:sldIdLst>
            <p14:sldId id="257"/>
            <p14:sldId id="285"/>
            <p14:sldId id="256"/>
            <p14:sldId id="259"/>
            <p14:sldId id="284"/>
            <p14:sldId id="289"/>
            <p14:sldId id="299"/>
            <p14:sldId id="291"/>
            <p14:sldId id="301"/>
            <p14:sldId id="258"/>
            <p14:sldId id="303"/>
            <p14:sldId id="393"/>
            <p14:sldId id="293"/>
            <p14:sldId id="347"/>
            <p14:sldId id="359"/>
            <p14:sldId id="358"/>
            <p14:sldId id="360"/>
            <p14:sldId id="296"/>
            <p14:sldId id="394"/>
            <p14:sldId id="395"/>
            <p14:sldId id="348"/>
            <p14:sldId id="396"/>
            <p14:sldId id="397"/>
            <p14:sldId id="270"/>
            <p14:sldId id="366"/>
            <p14:sldId id="367"/>
            <p14:sldId id="369"/>
            <p14:sldId id="361"/>
            <p14:sldId id="365"/>
            <p14:sldId id="363"/>
            <p14:sldId id="375"/>
            <p14:sldId id="370"/>
            <p14:sldId id="398"/>
            <p14:sldId id="322"/>
            <p14:sldId id="321"/>
            <p14:sldId id="399"/>
            <p14:sldId id="278"/>
            <p14:sldId id="400"/>
            <p14:sldId id="350"/>
            <p14:sldId id="323"/>
            <p14:sldId id="401"/>
            <p14:sldId id="402"/>
            <p14:sldId id="324"/>
            <p14:sldId id="403"/>
            <p14:sldId id="404"/>
            <p14:sldId id="353"/>
            <p14:sldId id="354"/>
            <p14:sldId id="355"/>
            <p14:sldId id="356"/>
            <p14:sldId id="357"/>
            <p14:sldId id="330"/>
            <p14:sldId id="295"/>
            <p14:sldId id="331"/>
            <p14:sldId id="391"/>
            <p14:sldId id="392"/>
            <p14:sldId id="332"/>
            <p14:sldId id="405"/>
            <p14:sldId id="267"/>
            <p14:sldId id="283"/>
          </p14:sldIdLst>
        </p14:section>
        <p14:section name="Untitled Section" id="{89BF1163-5CF7-42C5-AC10-D6A6AEA736F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D9DDC3"/>
    <a:srgbClr val="F8DC6E"/>
    <a:srgbClr val="F8C2D9"/>
    <a:srgbClr val="FFFF66"/>
    <a:srgbClr val="FFFF99"/>
    <a:srgbClr val="CCFF99"/>
    <a:srgbClr val="FAC8BB"/>
    <a:srgbClr val="EF9F54"/>
    <a:srgbClr val="CCD5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CB8E1-AB03-4AD6-88DA-9887F546E4C6}" type="datetimeFigureOut">
              <a:rPr lang="en-US" smtClean="0"/>
              <a:t>14/5/2024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946E5-C428-4D0F-AD8E-82AA63A3643F}" type="slidenum">
              <a:rPr lang="en-US" smtClean="0"/>
              <a:t>‹#›</a:t>
            </a:fld>
            <a:endParaRPr lang="en-US"/>
          </a:p>
        </p:txBody>
      </p:sp>
    </p:spTree>
    <p:extLst>
      <p:ext uri="{BB962C8B-B14F-4D97-AF65-F5344CB8AC3E}">
        <p14:creationId xmlns:p14="http://schemas.microsoft.com/office/powerpoint/2010/main" val="155446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B946E5-C428-4D0F-AD8E-82AA63A3643F}" type="slidenum">
              <a:rPr lang="en-US" smtClean="0"/>
              <a:t>37</a:t>
            </a:fld>
            <a:endParaRPr lang="en-US"/>
          </a:p>
        </p:txBody>
      </p:sp>
    </p:spTree>
    <p:extLst>
      <p:ext uri="{BB962C8B-B14F-4D97-AF65-F5344CB8AC3E}">
        <p14:creationId xmlns:p14="http://schemas.microsoft.com/office/powerpoint/2010/main" val="1841002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09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267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974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21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70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070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166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946E5-C428-4D0F-AD8E-82AA63A3643F}" type="slidenum">
              <a:rPr lang="en-US" smtClean="0"/>
              <a:t>53</a:t>
            </a:fld>
            <a:endParaRPr lang="en-US"/>
          </a:p>
        </p:txBody>
      </p:sp>
    </p:spTree>
    <p:extLst>
      <p:ext uri="{BB962C8B-B14F-4D97-AF65-F5344CB8AC3E}">
        <p14:creationId xmlns:p14="http://schemas.microsoft.com/office/powerpoint/2010/main" val="2097161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125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B90F6A5-6B71-4069-8526-03003AC40513}"/>
              </a:ext>
            </a:extLst>
          </p:cNvPr>
          <p:cNvSpPr>
            <a:spLocks noGrp="1"/>
          </p:cNvSpPr>
          <p:nvPr>
            <p:ph type="dt" sz="half" idx="10"/>
          </p:nvPr>
        </p:nvSpPr>
        <p:spPr/>
        <p:txBody>
          <a:bodyPr/>
          <a:lstStyle/>
          <a:p>
            <a:fld id="{4A8F1692-9F8D-411A-9C16-425555511FE8}" type="datetimeFigureOut">
              <a:rPr lang="en-US" smtClean="0"/>
              <a:t>14/5/2024</a:t>
            </a:fld>
            <a:endParaRPr lang="en-US"/>
          </a:p>
        </p:txBody>
      </p:sp>
      <p:sp>
        <p:nvSpPr>
          <p:cNvPr id="5" name="Footer Placeholder 4">
            <a:extLst>
              <a:ext uri="{FF2B5EF4-FFF2-40B4-BE49-F238E27FC236}">
                <a16:creationId xmlns:a16="http://schemas.microsoft.com/office/drawing/2014/main"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2DEA1-0785-4CEA-B6F1-F45BC0D3CDD2}"/>
              </a:ext>
            </a:extLst>
          </p:cNvPr>
          <p:cNvSpPr>
            <a:spLocks noGrp="1"/>
          </p:cNvSpPr>
          <p:nvPr>
            <p:ph type="sldNum" sz="quarter" idx="12"/>
          </p:nvPr>
        </p:nvSpPr>
        <p:spPr/>
        <p:txBody>
          <a:bodyPr/>
          <a:lstStyle/>
          <a:p>
            <a:fld id="{65C251A6-B550-4BE8-B3BA-DA9D45F97ABA}" type="slidenum">
              <a:rPr lang="en-US" smtClean="0"/>
              <a:t>‹#›</a:t>
            </a:fld>
            <a:endParaRPr lang="en-US"/>
          </a:p>
        </p:txBody>
      </p:sp>
    </p:spTree>
    <p:extLst>
      <p:ext uri="{BB962C8B-B14F-4D97-AF65-F5344CB8AC3E}">
        <p14:creationId xmlns:p14="http://schemas.microsoft.com/office/powerpoint/2010/main" val="283399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4.svg"/><Relationship Id="rId3" Type="http://schemas.openxmlformats.org/officeDocument/2006/relationships/image" Target="../media/image44.png"/><Relationship Id="rId7" Type="http://schemas.openxmlformats.org/officeDocument/2006/relationships/image" Target="../media/image15.png"/><Relationship Id="rId12" Type="http://schemas.openxmlformats.org/officeDocument/2006/relationships/image" Target="../media/image33.png"/><Relationship Id="rId2" Type="http://schemas.openxmlformats.org/officeDocument/2006/relationships/image" Target="../media/image14.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45.png"/><Relationship Id="rId5" Type="http://schemas.openxmlformats.org/officeDocument/2006/relationships/image" Target="../media/image17.png"/><Relationship Id="rId15" Type="http://schemas.openxmlformats.org/officeDocument/2006/relationships/image" Target="../media/image47.png"/><Relationship Id="rId4" Type="http://schemas.openxmlformats.org/officeDocument/2006/relationships/image" Target="../media/image45.svg"/><Relationship Id="rId14" Type="http://schemas.openxmlformats.org/officeDocument/2006/relationships/image" Target="../media/image460.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4.png"/><Relationship Id="rId34" Type="http://schemas.openxmlformats.org/officeDocument/2006/relationships/image" Target="../media/image51.png"/><Relationship Id="rId7" Type="http://schemas.openxmlformats.org/officeDocument/2006/relationships/image" Target="../media/image15.png"/><Relationship Id="rId33"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5.svg"/><Relationship Id="rId9" Type="http://schemas.openxmlformats.org/officeDocument/2006/relationships/image" Target="../media/image49.png"/><Relationship Id="rId35"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4.png"/><Relationship Id="rId34" Type="http://schemas.openxmlformats.org/officeDocument/2006/relationships/image" Target="../media/image53.png"/><Relationship Id="rId7" Type="http://schemas.openxmlformats.org/officeDocument/2006/relationships/image" Target="../media/image15.png"/><Relationship Id="rId33" Type="http://schemas.openxmlformats.org/officeDocument/2006/relationships/image" Target="../media/image5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36" Type="http://schemas.openxmlformats.org/officeDocument/2006/relationships/image" Target="../media/image55.png"/><Relationship Id="rId4" Type="http://schemas.openxmlformats.org/officeDocument/2006/relationships/image" Target="../media/image45.svg"/><Relationship Id="rId9" Type="http://schemas.openxmlformats.org/officeDocument/2006/relationships/image" Target="../media/image49.png"/><Relationship Id="rId35"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5.png"/><Relationship Id="rId7"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0.sv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16.svg"/><Relationship Id="rId9" Type="http://schemas.openxmlformats.org/officeDocument/2006/relationships/image" Target="../media/image58.jpg"/></Relationships>
</file>

<file path=ppt/slides/_rels/slide14.xml.rels><?xml version="1.0" encoding="UTF-8" standalone="yes"?>
<Relationships xmlns="http://schemas.openxmlformats.org/package/2006/relationships"><Relationship Id="rId13" Type="http://schemas.openxmlformats.org/officeDocument/2006/relationships/image" Target="../media/image60.png"/><Relationship Id="rId3" Type="http://schemas.openxmlformats.org/officeDocument/2006/relationships/image" Target="../media/image15.png"/><Relationship Id="rId12" Type="http://schemas.openxmlformats.org/officeDocument/2006/relationships/image" Target="../media/image590.png"/><Relationship Id="rId2" Type="http://schemas.openxmlformats.org/officeDocument/2006/relationships/image" Target="../media/image14.png"/><Relationship Id="rId16" Type="http://schemas.openxmlformats.org/officeDocument/2006/relationships/image" Target="../media/image63.sv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5" Type="http://schemas.openxmlformats.org/officeDocument/2006/relationships/image" Target="../media/image62.png"/><Relationship Id="rId4" Type="http://schemas.openxmlformats.org/officeDocument/2006/relationships/image" Target="../media/image16.svg"/><Relationship Id="rId14" Type="http://schemas.openxmlformats.org/officeDocument/2006/relationships/image" Target="../media/image61.png"/></Relationships>
</file>

<file path=ppt/slides/_rels/slide15.xml.rels><?xml version="1.0" encoding="UTF-8" standalone="yes"?>
<Relationships xmlns="http://schemas.openxmlformats.org/package/2006/relationships"><Relationship Id="rId13" Type="http://schemas.openxmlformats.org/officeDocument/2006/relationships/image" Target="../media/image65.png"/><Relationship Id="rId3" Type="http://schemas.openxmlformats.org/officeDocument/2006/relationships/image" Target="../media/image33.png"/><Relationship Id="rId12" Type="http://schemas.openxmlformats.org/officeDocument/2006/relationships/image" Target="../media/image64.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3.png"/><Relationship Id="rId5" Type="http://schemas.openxmlformats.org/officeDocument/2006/relationships/image" Target="../media/image38.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68.png"/><Relationship Id="rId3" Type="http://schemas.openxmlformats.org/officeDocument/2006/relationships/image" Target="../media/image44.png"/><Relationship Id="rId7" Type="http://schemas.openxmlformats.org/officeDocument/2006/relationships/image" Target="../media/image15.pn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image" Target="../media/image14.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66.png"/><Relationship Id="rId5" Type="http://schemas.openxmlformats.org/officeDocument/2006/relationships/image" Target="../media/image17.png"/><Relationship Id="rId15" Type="http://schemas.openxmlformats.org/officeDocument/2006/relationships/image" Target="../media/image70.png"/><Relationship Id="rId4" Type="http://schemas.openxmlformats.org/officeDocument/2006/relationships/image" Target="../media/image45.svg"/><Relationship Id="rId1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1" Type="http://schemas.openxmlformats.org/officeDocument/2006/relationships/image" Target="../media/image73.png"/><Relationship Id="rId2" Type="http://schemas.openxmlformats.org/officeDocument/2006/relationships/image" Target="../media/image14.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57.svg"/><Relationship Id="rId24" Type="http://schemas.openxmlformats.org/officeDocument/2006/relationships/image" Target="../media/image76.png"/><Relationship Id="rId5" Type="http://schemas.openxmlformats.org/officeDocument/2006/relationships/image" Target="../media/image56.png"/><Relationship Id="rId23" Type="http://schemas.openxmlformats.org/officeDocument/2006/relationships/image" Target="../media/image75.png"/><Relationship Id="rId4" Type="http://schemas.openxmlformats.org/officeDocument/2006/relationships/image" Target="../media/image34.svg"/><Relationship Id="rId22"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1" Type="http://schemas.openxmlformats.org/officeDocument/2006/relationships/image" Target="../media/image74.png"/><Relationship Id="rId25" Type="http://schemas.openxmlformats.org/officeDocument/2006/relationships/image" Target="../media/image79.png"/><Relationship Id="rId2" Type="http://schemas.openxmlformats.org/officeDocument/2006/relationships/image" Target="../media/image14.png"/><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57.svg"/><Relationship Id="rId24" Type="http://schemas.openxmlformats.org/officeDocument/2006/relationships/image" Target="../media/image78.png"/><Relationship Id="rId5" Type="http://schemas.openxmlformats.org/officeDocument/2006/relationships/image" Target="../media/image56.png"/><Relationship Id="rId23" Type="http://schemas.openxmlformats.org/officeDocument/2006/relationships/image" Target="../media/image77.png"/><Relationship Id="rId4" Type="http://schemas.openxmlformats.org/officeDocument/2006/relationships/image" Target="../media/image34.svg"/><Relationship Id="rId22"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sv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18" Type="http://schemas.openxmlformats.org/officeDocument/2006/relationships/image" Target="../media/image83.png"/><Relationship Id="rId3" Type="http://schemas.openxmlformats.org/officeDocument/2006/relationships/image" Target="../media/image11.svg"/><Relationship Id="rId17" Type="http://schemas.openxmlformats.org/officeDocument/2006/relationships/image" Target="../media/image82.svg"/><Relationship Id="rId2" Type="http://schemas.openxmlformats.org/officeDocument/2006/relationships/image" Target="../media/image10.png"/><Relationship Id="rId16" Type="http://schemas.openxmlformats.org/officeDocument/2006/relationships/image" Target="../media/image81.png"/><Relationship Id="rId1" Type="http://schemas.openxmlformats.org/officeDocument/2006/relationships/slideLayout" Target="../slideLayouts/slideLayout12.xml"/><Relationship Id="rId15" Type="http://schemas.openxmlformats.org/officeDocument/2006/relationships/image" Target="../media/image80.png"/><Relationship Id="rId19" Type="http://schemas.openxmlformats.org/officeDocument/2006/relationships/image" Target="../media/image84.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3" Type="http://schemas.microsoft.com/office/2007/relationships/hdphoto" Target="../media/hdphoto2.wdp"/><Relationship Id="rId3" Type="http://schemas.openxmlformats.org/officeDocument/2006/relationships/image" Target="../media/image18.svg"/><Relationship Id="rId7" Type="http://schemas.microsoft.com/office/2007/relationships/hdphoto" Target="../media/hdphoto1.wdp"/><Relationship Id="rId12" Type="http://schemas.openxmlformats.org/officeDocument/2006/relationships/image" Target="../media/image39.png"/><Relationship Id="rId2" Type="http://schemas.openxmlformats.org/officeDocument/2006/relationships/image" Target="../media/image17.png"/><Relationship Id="rId16"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840.png"/><Relationship Id="rId5" Type="http://schemas.openxmlformats.org/officeDocument/2006/relationships/image" Target="../media/image34.svg"/><Relationship Id="rId15" Type="http://schemas.openxmlformats.org/officeDocument/2006/relationships/image" Target="../media/image85.png"/><Relationship Id="rId4" Type="http://schemas.openxmlformats.org/officeDocument/2006/relationships/image" Target="../media/image33.png"/><Relationship Id="rId14" Type="http://schemas.openxmlformats.org/officeDocument/2006/relationships/image" Target="../media/image41.png"/></Relationships>
</file>

<file path=ppt/slides/_rels/slide23.xml.rels><?xml version="1.0" encoding="UTF-8" standalone="yes"?>
<Relationships xmlns="http://schemas.openxmlformats.org/package/2006/relationships"><Relationship Id="rId26" Type="http://schemas.openxmlformats.org/officeDocument/2006/relationships/image" Target="../media/image87.png"/><Relationship Id="rId3" Type="http://schemas.microsoft.com/office/2007/relationships/hdphoto" Target="../media/hdphoto4.wdp"/><Relationship Id="rId34" Type="http://schemas.openxmlformats.org/officeDocument/2006/relationships/image" Target="../media/image95.png"/><Relationship Id="rId12" Type="http://schemas.openxmlformats.org/officeDocument/2006/relationships/image" Target="../media/image43.svg"/><Relationship Id="rId33" Type="http://schemas.openxmlformats.org/officeDocument/2006/relationships/image" Target="../media/image94.png"/><Relationship Id="rId2" Type="http://schemas.openxmlformats.org/officeDocument/2006/relationships/image" Target="../media/image85.png"/><Relationship Id="rId29"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2.png"/><Relationship Id="rId32" Type="http://schemas.openxmlformats.org/officeDocument/2006/relationships/image" Target="../media/image93.png"/><Relationship Id="rId5" Type="http://schemas.openxmlformats.org/officeDocument/2006/relationships/image" Target="../media/image18.svg"/><Relationship Id="rId28" Type="http://schemas.openxmlformats.org/officeDocument/2006/relationships/image" Target="../media/image89.png"/><Relationship Id="rId10" Type="http://schemas.openxmlformats.org/officeDocument/2006/relationships/image" Target="../media/image86.png"/><Relationship Id="rId31" Type="http://schemas.openxmlformats.org/officeDocument/2006/relationships/image" Target="../media/image92.png"/><Relationship Id="rId4" Type="http://schemas.openxmlformats.org/officeDocument/2006/relationships/image" Target="../media/image17.png"/><Relationship Id="rId27" Type="http://schemas.openxmlformats.org/officeDocument/2006/relationships/image" Target="../media/image88.png"/><Relationship Id="rId30" Type="http://schemas.openxmlformats.org/officeDocument/2006/relationships/image" Target="../media/image91.png"/></Relationships>
</file>

<file path=ppt/slides/_rels/slide24.xml.rels><?xml version="1.0" encoding="UTF-8" standalone="yes"?>
<Relationships xmlns="http://schemas.openxmlformats.org/package/2006/relationships"><Relationship Id="rId13" Type="http://schemas.openxmlformats.org/officeDocument/2006/relationships/image" Target="../media/image97.png"/><Relationship Id="rId3" Type="http://schemas.openxmlformats.org/officeDocument/2006/relationships/image" Target="../media/image15.png"/><Relationship Id="rId12" Type="http://schemas.openxmlformats.org/officeDocument/2006/relationships/image" Target="../media/image96.png"/><Relationship Id="rId2" Type="http://schemas.openxmlformats.org/officeDocument/2006/relationships/image" Target="../media/image14.png"/><Relationship Id="rId1" Type="http://schemas.openxmlformats.org/officeDocument/2006/relationships/slideLayout" Target="../slideLayouts/slideLayout7.xml"/><Relationship Id="rId15" Type="http://schemas.openxmlformats.org/officeDocument/2006/relationships/image" Target="../media/image34.svg"/><Relationship Id="rId4" Type="http://schemas.openxmlformats.org/officeDocument/2006/relationships/image" Target="../media/image16.svg"/><Relationship Id="rId1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00.png"/><Relationship Id="rId3" Type="http://schemas.openxmlformats.org/officeDocument/2006/relationships/image" Target="../media/image44.png"/><Relationship Id="rId7" Type="http://schemas.openxmlformats.org/officeDocument/2006/relationships/image" Target="../media/image15.png"/><Relationship Id="rId12" Type="http://schemas.openxmlformats.org/officeDocument/2006/relationships/image" Target="../media/image9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02.png"/><Relationship Id="rId4" Type="http://schemas.openxmlformats.org/officeDocument/2006/relationships/image" Target="../media/image45.svg"/><Relationship Id="rId9" Type="http://schemas.openxmlformats.org/officeDocument/2006/relationships/image" Target="../media/image98.png"/><Relationship Id="rId14" Type="http://schemas.openxmlformats.org/officeDocument/2006/relationships/image" Target="../media/image101.png"/></Relationships>
</file>

<file path=ppt/slides/_rels/slide2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04.png"/><Relationship Id="rId3" Type="http://schemas.openxmlformats.org/officeDocument/2006/relationships/image" Target="../media/image44.png"/><Relationship Id="rId7" Type="http://schemas.openxmlformats.org/officeDocument/2006/relationships/image" Target="../media/image15.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image" Target="../media/image14.png"/><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06.png"/><Relationship Id="rId4" Type="http://schemas.openxmlformats.org/officeDocument/2006/relationships/image" Target="../media/image45.svg"/><Relationship Id="rId9" Type="http://schemas.openxmlformats.org/officeDocument/2006/relationships/image" Target="../media/image98.png"/><Relationship Id="rId14" Type="http://schemas.openxmlformats.org/officeDocument/2006/relationships/image" Target="../media/image105.png"/></Relationships>
</file>

<file path=ppt/slides/_rels/slide2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21" Type="http://schemas.openxmlformats.org/officeDocument/2006/relationships/image" Target="../media/image110.png"/><Relationship Id="rId7" Type="http://schemas.openxmlformats.org/officeDocument/2006/relationships/image" Target="../media/image15.png"/><Relationship Id="rId2" Type="http://schemas.openxmlformats.org/officeDocument/2006/relationships/image" Target="../media/image14.png"/><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23" Type="http://schemas.openxmlformats.org/officeDocument/2006/relationships/image" Target="../media/image112.png"/><Relationship Id="rId10" Type="http://schemas.openxmlformats.org/officeDocument/2006/relationships/image" Target="../media/image57.svg"/><Relationship Id="rId4" Type="http://schemas.openxmlformats.org/officeDocument/2006/relationships/image" Target="../media/image34.svg"/><Relationship Id="rId9" Type="http://schemas.openxmlformats.org/officeDocument/2006/relationships/image" Target="../media/image56.png"/><Relationship Id="rId22" Type="http://schemas.openxmlformats.org/officeDocument/2006/relationships/image" Target="../media/image111.png"/></Relationships>
</file>

<file path=ppt/slides/_rels/slide28.xml.rels><?xml version="1.0" encoding="UTF-8" standalone="yes"?>
<Relationships xmlns="http://schemas.openxmlformats.org/package/2006/relationships"><Relationship Id="rId13" Type="http://schemas.openxmlformats.org/officeDocument/2006/relationships/image" Target="../media/image11.svg"/><Relationship Id="rId3" Type="http://schemas.openxmlformats.org/officeDocument/2006/relationships/image" Target="../media/image17.png"/><Relationship Id="rId12"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13.png"/><Relationship Id="rId5" Type="http://schemas.openxmlformats.org/officeDocument/2006/relationships/image" Target="../media/image38.png"/><Relationship Id="rId4" Type="http://schemas.openxmlformats.org/officeDocument/2006/relationships/image" Target="../media/image18.svg"/><Relationship Id="rId14" Type="http://schemas.openxmlformats.org/officeDocument/2006/relationships/image" Target="../media/image114.png"/></Relationships>
</file>

<file path=ppt/slides/_rels/slide29.xml.rels><?xml version="1.0" encoding="UTF-8" standalone="yes"?>
<Relationships xmlns="http://schemas.openxmlformats.org/package/2006/relationships"><Relationship Id="rId13" Type="http://schemas.openxmlformats.org/officeDocument/2006/relationships/image" Target="../media/image116.png"/><Relationship Id="rId18" Type="http://schemas.openxmlformats.org/officeDocument/2006/relationships/image" Target="../media/image18.svg"/><Relationship Id="rId3" Type="http://schemas.openxmlformats.org/officeDocument/2006/relationships/image" Target="../media/image33.png"/><Relationship Id="rId12" Type="http://schemas.openxmlformats.org/officeDocument/2006/relationships/image" Target="../media/image115.png"/><Relationship Id="rId17" Type="http://schemas.openxmlformats.org/officeDocument/2006/relationships/image" Target="../media/image17.png"/><Relationship Id="rId2" Type="http://schemas.openxmlformats.org/officeDocument/2006/relationships/image" Target="../media/image14.png"/><Relationship Id="rId16"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5" Type="http://schemas.openxmlformats.org/officeDocument/2006/relationships/image" Target="../media/image118.png"/><Relationship Id="rId4" Type="http://schemas.openxmlformats.org/officeDocument/2006/relationships/image" Target="../media/image34.svg"/><Relationship Id="rId14" Type="http://schemas.openxmlformats.org/officeDocument/2006/relationships/image" Target="../media/image117.pn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22.svg"/><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23.png"/><Relationship Id="rId3" Type="http://schemas.openxmlformats.org/officeDocument/2006/relationships/image" Target="../media/image44.png"/><Relationship Id="rId7" Type="http://schemas.openxmlformats.org/officeDocument/2006/relationships/image" Target="../media/image15.png"/><Relationship Id="rId12" Type="http://schemas.openxmlformats.org/officeDocument/2006/relationships/image" Target="../media/image122.png"/><Relationship Id="rId2" Type="http://schemas.openxmlformats.org/officeDocument/2006/relationships/image" Target="../media/image14.png"/><Relationship Id="rId16"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25.png"/><Relationship Id="rId4" Type="http://schemas.openxmlformats.org/officeDocument/2006/relationships/image" Target="../media/image45.svg"/><Relationship Id="rId9" Type="http://schemas.openxmlformats.org/officeDocument/2006/relationships/image" Target="../media/image98.png"/><Relationship Id="rId14" Type="http://schemas.openxmlformats.org/officeDocument/2006/relationships/image" Target="../media/image124.png"/></Relationships>
</file>

<file path=ppt/slides/_rels/slide3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21" Type="http://schemas.openxmlformats.org/officeDocument/2006/relationships/image" Target="../media/image128.png"/><Relationship Id="rId7" Type="http://schemas.openxmlformats.org/officeDocument/2006/relationships/image" Target="../media/image15.png"/><Relationship Id="rId25" Type="http://schemas.openxmlformats.org/officeDocument/2006/relationships/image" Target="../media/image132.png"/><Relationship Id="rId2" Type="http://schemas.openxmlformats.org/officeDocument/2006/relationships/image" Target="../media/image14.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8.svg"/><Relationship Id="rId24" Type="http://schemas.openxmlformats.org/officeDocument/2006/relationships/image" Target="../media/image131.png"/><Relationship Id="rId5" Type="http://schemas.openxmlformats.org/officeDocument/2006/relationships/image" Target="../media/image17.png"/><Relationship Id="rId23" Type="http://schemas.openxmlformats.org/officeDocument/2006/relationships/image" Target="../media/image130.png"/><Relationship Id="rId10" Type="http://schemas.openxmlformats.org/officeDocument/2006/relationships/image" Target="../media/image57.svg"/><Relationship Id="rId4" Type="http://schemas.openxmlformats.org/officeDocument/2006/relationships/image" Target="../media/image34.svg"/><Relationship Id="rId9" Type="http://schemas.openxmlformats.org/officeDocument/2006/relationships/image" Target="../media/image56.png"/><Relationship Id="rId22" Type="http://schemas.openxmlformats.org/officeDocument/2006/relationships/image" Target="../media/image129.png"/></Relationships>
</file>

<file path=ppt/slides/_rels/slide3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21" Type="http://schemas.openxmlformats.org/officeDocument/2006/relationships/image" Target="../media/image128.png"/><Relationship Id="rId7" Type="http://schemas.openxmlformats.org/officeDocument/2006/relationships/image" Target="../media/image15.png"/><Relationship Id="rId2" Type="http://schemas.openxmlformats.org/officeDocument/2006/relationships/image" Target="../media/image14.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8.svg"/><Relationship Id="rId24" Type="http://schemas.openxmlformats.org/officeDocument/2006/relationships/image" Target="../media/image135.png"/><Relationship Id="rId5" Type="http://schemas.openxmlformats.org/officeDocument/2006/relationships/image" Target="../media/image17.png"/><Relationship Id="rId23" Type="http://schemas.openxmlformats.org/officeDocument/2006/relationships/image" Target="../media/image134.png"/><Relationship Id="rId10" Type="http://schemas.openxmlformats.org/officeDocument/2006/relationships/image" Target="../media/image57.svg"/><Relationship Id="rId4" Type="http://schemas.openxmlformats.org/officeDocument/2006/relationships/image" Target="../media/image34.svg"/><Relationship Id="rId9" Type="http://schemas.openxmlformats.org/officeDocument/2006/relationships/image" Target="../media/image56.png"/><Relationship Id="rId22" Type="http://schemas.openxmlformats.org/officeDocument/2006/relationships/image" Target="../media/image133.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34.svg"/></Relationships>
</file>

<file path=ppt/slides/_rels/slide3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36.png"/><Relationship Id="rId3" Type="http://schemas.openxmlformats.org/officeDocument/2006/relationships/image" Target="../media/image15.png"/><Relationship Id="rId7" Type="http://schemas.openxmlformats.org/officeDocument/2006/relationships/image" Target="../media/image33.png"/><Relationship Id="rId17" Type="http://schemas.openxmlformats.org/officeDocument/2006/relationships/image" Target="../media/image140.png"/><Relationship Id="rId2" Type="http://schemas.openxmlformats.org/officeDocument/2006/relationships/image" Target="../media/image14.png"/><Relationship Id="rId16"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38.png"/><Relationship Id="rId4" Type="http://schemas.openxmlformats.org/officeDocument/2006/relationships/image" Target="../media/image16.svg"/><Relationship Id="rId14" Type="http://schemas.openxmlformats.org/officeDocument/2006/relationships/image" Target="../media/image137.png"/></Relationships>
</file>

<file path=ppt/slides/_rels/slide36.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41.png"/><Relationship Id="rId3" Type="http://schemas.openxmlformats.org/officeDocument/2006/relationships/image" Target="../media/image15.png"/><Relationship Id="rId7" Type="http://schemas.openxmlformats.org/officeDocument/2006/relationships/image" Target="../media/image33.png"/><Relationship Id="rId17" Type="http://schemas.openxmlformats.org/officeDocument/2006/relationships/image" Target="../media/image145.png"/><Relationship Id="rId2" Type="http://schemas.openxmlformats.org/officeDocument/2006/relationships/image" Target="../media/image14.png"/><Relationship Id="rId16"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43.png"/><Relationship Id="rId4" Type="http://schemas.openxmlformats.org/officeDocument/2006/relationships/image" Target="../media/image16.svg"/><Relationship Id="rId14" Type="http://schemas.openxmlformats.org/officeDocument/2006/relationships/image" Target="../media/image142.png"/></Relationships>
</file>

<file path=ppt/slides/_rels/slide3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46.png"/><Relationship Id="rId18" Type="http://schemas.openxmlformats.org/officeDocument/2006/relationships/image" Target="../media/image151.png"/><Relationship Id="rId3" Type="http://schemas.openxmlformats.org/officeDocument/2006/relationships/image" Target="../media/image15.png"/><Relationship Id="rId7" Type="http://schemas.openxmlformats.org/officeDocument/2006/relationships/image" Target="../media/image33.png"/><Relationship Id="rId17" Type="http://schemas.openxmlformats.org/officeDocument/2006/relationships/image" Target="../media/image150.png"/><Relationship Id="rId2" Type="http://schemas.openxmlformats.org/officeDocument/2006/relationships/notesSlide" Target="../notesSlides/notesSlide1.xml"/><Relationship Id="rId16"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48.png"/><Relationship Id="rId4" Type="http://schemas.openxmlformats.org/officeDocument/2006/relationships/image" Target="../media/image16.svg"/><Relationship Id="rId14" Type="http://schemas.openxmlformats.org/officeDocument/2006/relationships/image" Target="../media/image147.png"/></Relationships>
</file>

<file path=ppt/slides/_rels/slide3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46.png"/><Relationship Id="rId18" Type="http://schemas.openxmlformats.org/officeDocument/2006/relationships/image" Target="../media/image156.png"/><Relationship Id="rId3" Type="http://schemas.openxmlformats.org/officeDocument/2006/relationships/image" Target="../media/image15.png"/><Relationship Id="rId7" Type="http://schemas.openxmlformats.org/officeDocument/2006/relationships/image" Target="../media/image33.png"/><Relationship Id="rId17" Type="http://schemas.openxmlformats.org/officeDocument/2006/relationships/image" Target="../media/image155.png"/><Relationship Id="rId2" Type="http://schemas.openxmlformats.org/officeDocument/2006/relationships/notesSlide" Target="../notesSlides/notesSlide2.xml"/><Relationship Id="rId16"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53.png"/><Relationship Id="rId4" Type="http://schemas.openxmlformats.org/officeDocument/2006/relationships/image" Target="../media/image16.svg"/><Relationship Id="rId14" Type="http://schemas.openxmlformats.org/officeDocument/2006/relationships/image" Target="../media/image152.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158.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0.svg"/><Relationship Id="rId7"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8.sv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59.png"/><Relationship Id="rId18" Type="http://schemas.openxmlformats.org/officeDocument/2006/relationships/image" Target="../media/image164.png"/><Relationship Id="rId3" Type="http://schemas.openxmlformats.org/officeDocument/2006/relationships/image" Target="../media/image15.png"/><Relationship Id="rId21" Type="http://schemas.openxmlformats.org/officeDocument/2006/relationships/image" Target="../media/image167.png"/><Relationship Id="rId7" Type="http://schemas.openxmlformats.org/officeDocument/2006/relationships/image" Target="../media/image33.png"/><Relationship Id="rId17" Type="http://schemas.openxmlformats.org/officeDocument/2006/relationships/image" Target="../media/image163.png"/><Relationship Id="rId2" Type="http://schemas.openxmlformats.org/officeDocument/2006/relationships/image" Target="../media/image14.png"/><Relationship Id="rId16" Type="http://schemas.openxmlformats.org/officeDocument/2006/relationships/image" Target="../media/image162.png"/><Relationship Id="rId20"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61.png"/><Relationship Id="rId19" Type="http://schemas.openxmlformats.org/officeDocument/2006/relationships/image" Target="../media/image165.png"/><Relationship Id="rId4" Type="http://schemas.openxmlformats.org/officeDocument/2006/relationships/image" Target="../media/image16.svg"/><Relationship Id="rId14" Type="http://schemas.openxmlformats.org/officeDocument/2006/relationships/image" Target="../media/image160.png"/></Relationships>
</file>

<file path=ppt/slides/_rels/slide4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68.png"/><Relationship Id="rId3" Type="http://schemas.openxmlformats.org/officeDocument/2006/relationships/image" Target="../media/image15.png"/><Relationship Id="rId7" Type="http://schemas.openxmlformats.org/officeDocument/2006/relationships/image" Target="../media/image33.png"/><Relationship Id="rId17" Type="http://schemas.openxmlformats.org/officeDocument/2006/relationships/image" Target="../media/image172.png"/><Relationship Id="rId2" Type="http://schemas.openxmlformats.org/officeDocument/2006/relationships/image" Target="../media/image14.png"/><Relationship Id="rId16"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70.png"/><Relationship Id="rId4" Type="http://schemas.openxmlformats.org/officeDocument/2006/relationships/image" Target="../media/image16.svg"/><Relationship Id="rId14" Type="http://schemas.openxmlformats.org/officeDocument/2006/relationships/image" Target="../media/image169.png"/></Relationships>
</file>

<file path=ppt/slides/_rels/slide4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73.png"/><Relationship Id="rId3" Type="http://schemas.openxmlformats.org/officeDocument/2006/relationships/image" Target="../media/image15.png"/><Relationship Id="rId7" Type="http://schemas.openxmlformats.org/officeDocument/2006/relationships/image" Target="../media/image33.png"/><Relationship Id="rId2" Type="http://schemas.openxmlformats.org/officeDocument/2006/relationships/image" Target="../media/image14.png"/><Relationship Id="rId16" Type="http://schemas.openxmlformats.org/officeDocument/2006/relationships/image" Target="../media/image17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75.png"/><Relationship Id="rId4" Type="http://schemas.openxmlformats.org/officeDocument/2006/relationships/image" Target="../media/image16.svg"/><Relationship Id="rId14" Type="http://schemas.openxmlformats.org/officeDocument/2006/relationships/image" Target="../media/image174.png"/></Relationships>
</file>

<file path=ppt/slides/_rels/slide43.xml.rels><?xml version="1.0" encoding="UTF-8" standalone="yes"?>
<Relationships xmlns="http://schemas.openxmlformats.org/package/2006/relationships"><Relationship Id="rId3" Type="http://schemas.openxmlformats.org/officeDocument/2006/relationships/image" Target="../media/image18.svg"/><Relationship Id="rId12" Type="http://schemas.openxmlformats.org/officeDocument/2006/relationships/image" Target="../media/image180.svg"/><Relationship Id="rId2"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79.png"/><Relationship Id="rId5" Type="http://schemas.openxmlformats.org/officeDocument/2006/relationships/image" Target="../media/image34.svg"/><Relationship Id="rId10" Type="http://schemas.openxmlformats.org/officeDocument/2006/relationships/image" Target="../media/image178.png"/><Relationship Id="rId4" Type="http://schemas.openxmlformats.org/officeDocument/2006/relationships/image" Target="../media/image33.png"/><Relationship Id="rId9" Type="http://schemas.openxmlformats.org/officeDocument/2006/relationships/image" Target="../media/image177.png"/></Relationships>
</file>

<file path=ppt/slides/_rels/slide44.xml.rels><?xml version="1.0" encoding="UTF-8" standalone="yes"?>
<Relationships xmlns="http://schemas.openxmlformats.org/package/2006/relationships"><Relationship Id="rId3" Type="http://schemas.openxmlformats.org/officeDocument/2006/relationships/image" Target="../media/image18.svg"/><Relationship Id="rId12" Type="http://schemas.openxmlformats.org/officeDocument/2006/relationships/image" Target="../media/image180.svg"/><Relationship Id="rId2" Type="http://schemas.openxmlformats.org/officeDocument/2006/relationships/image" Target="../media/image17.png"/><Relationship Id="rId29" Type="http://schemas.openxmlformats.org/officeDocument/2006/relationships/image" Target="../media/image181.png"/><Relationship Id="rId1" Type="http://schemas.openxmlformats.org/officeDocument/2006/relationships/slideLayout" Target="../slideLayouts/slideLayout7.xml"/><Relationship Id="rId11" Type="http://schemas.openxmlformats.org/officeDocument/2006/relationships/image" Target="../media/image179.png"/><Relationship Id="rId5" Type="http://schemas.openxmlformats.org/officeDocument/2006/relationships/image" Target="../media/image34.svg"/><Relationship Id="rId10" Type="http://schemas.openxmlformats.org/officeDocument/2006/relationships/image" Target="../media/image180.png"/><Relationship Id="rId4" Type="http://schemas.openxmlformats.org/officeDocument/2006/relationships/image" Target="../media/image33.png"/><Relationship Id="rId9" Type="http://schemas.openxmlformats.org/officeDocument/2006/relationships/image" Target="../media/image177.png"/><Relationship Id="rId30" Type="http://schemas.openxmlformats.org/officeDocument/2006/relationships/image" Target="../media/image182.png"/></Relationships>
</file>

<file path=ppt/slides/_rels/slide4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21" Type="http://schemas.openxmlformats.org/officeDocument/2006/relationships/image" Target="../media/image184.png"/><Relationship Id="rId7" Type="http://schemas.openxmlformats.org/officeDocument/2006/relationships/image" Target="../media/image15.png"/><Relationship Id="rId2" Type="http://schemas.openxmlformats.org/officeDocument/2006/relationships/image" Target="../media/image14.png"/><Relationship Id="rId20"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8.svg"/><Relationship Id="rId24" Type="http://schemas.openxmlformats.org/officeDocument/2006/relationships/image" Target="../media/image187.png"/><Relationship Id="rId5" Type="http://schemas.openxmlformats.org/officeDocument/2006/relationships/image" Target="../media/image17.png"/><Relationship Id="rId23" Type="http://schemas.openxmlformats.org/officeDocument/2006/relationships/image" Target="../media/image186.png"/><Relationship Id="rId10" Type="http://schemas.openxmlformats.org/officeDocument/2006/relationships/image" Target="../media/image57.svg"/><Relationship Id="rId4" Type="http://schemas.openxmlformats.org/officeDocument/2006/relationships/image" Target="../media/image34.svg"/><Relationship Id="rId9" Type="http://schemas.openxmlformats.org/officeDocument/2006/relationships/image" Target="../media/image56.png"/><Relationship Id="rId22" Type="http://schemas.openxmlformats.org/officeDocument/2006/relationships/image" Target="../media/image185.png"/></Relationships>
</file>

<file path=ppt/slides/_rels/slide46.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9.svg"/><Relationship Id="rId9" Type="http://schemas.openxmlformats.org/officeDocument/2006/relationships/image" Target="../media/image190.png"/></Relationships>
</file>

<file path=ppt/slides/_rels/slide47.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9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9.svg"/><Relationship Id="rId4" Type="http://schemas.openxmlformats.org/officeDocument/2006/relationships/image" Target="../media/image188.png"/></Relationships>
</file>

<file path=ppt/slides/_rels/slide48.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9.svg"/><Relationship Id="rId4" Type="http://schemas.openxmlformats.org/officeDocument/2006/relationships/image" Target="../media/image188.png"/></Relationships>
</file>

<file path=ppt/slides/_rels/slide4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9.sv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34.svg"/></Relationships>
</file>

<file path=ppt/slides/_rels/slide5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9.svg"/></Relationships>
</file>

<file path=ppt/slides/_rels/slide5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34.svg"/></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12" Type="http://schemas.openxmlformats.org/officeDocument/2006/relationships/image" Target="../media/image19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6.svg"/></Relationships>
</file>

<file path=ppt/slides/_rels/slide53.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197.png"/><Relationship Id="rId3" Type="http://schemas.openxmlformats.org/officeDocument/2006/relationships/image" Target="../media/image14.png"/><Relationship Id="rId7" Type="http://schemas.openxmlformats.org/officeDocument/2006/relationships/image" Target="../media/image3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6.svg"/><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8" Type="http://schemas.openxmlformats.org/officeDocument/2006/relationships/image" Target="../media/image202.svg"/><Relationship Id="rId3" Type="http://schemas.openxmlformats.org/officeDocument/2006/relationships/image" Target="../media/image14.png"/><Relationship Id="rId7" Type="http://schemas.openxmlformats.org/officeDocument/2006/relationships/image" Target="../media/image20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0.svg"/><Relationship Id="rId5" Type="http://schemas.openxmlformats.org/officeDocument/2006/relationships/image" Target="../media/image199.png"/><Relationship Id="rId4" Type="http://schemas.openxmlformats.org/officeDocument/2006/relationships/image" Target="../media/image198.png"/></Relationships>
</file>

<file path=ppt/slides/_rels/slide55.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4.png"/><Relationship Id="rId7"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2.svg"/></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6.svg"/></Relationships>
</file>

<file path=ppt/slides/_rels/slide57.xml.rels><?xml version="1.0" encoding="UTF-8" standalone="yes"?>
<Relationships xmlns="http://schemas.openxmlformats.org/package/2006/relationships"><Relationship Id="rId18" Type="http://schemas.openxmlformats.org/officeDocument/2006/relationships/image" Target="../media/image202.png"/><Relationship Id="rId3" Type="http://schemas.openxmlformats.org/officeDocument/2006/relationships/image" Target="../media/image15.png"/><Relationship Id="rId17" Type="http://schemas.openxmlformats.org/officeDocument/2006/relationships/image" Target="../media/image20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9" Type="http://schemas.openxmlformats.org/officeDocument/2006/relationships/image" Target="../media/image203.png"/><Relationship Id="rId4" Type="http://schemas.openxmlformats.org/officeDocument/2006/relationships/image" Target="../media/image16.svg"/></Relationships>
</file>

<file path=ppt/slides/_rels/slide5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24.svg"/></Relationships>
</file>

<file path=ppt/slides/_rels/slide5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13" Type="http://schemas.openxmlformats.org/officeDocument/2006/relationships/image" Target="../media/image35.png"/><Relationship Id="rId3" Type="http://schemas.openxmlformats.org/officeDocument/2006/relationships/image" Target="../media/image15.png"/><Relationship Id="rId12" Type="http://schemas.openxmlformats.org/officeDocument/2006/relationships/image" Target="../media/image2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37.png"/><Relationship Id="rId4" Type="http://schemas.openxmlformats.org/officeDocument/2006/relationships/image" Target="../media/image16.sv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13" Type="http://schemas.microsoft.com/office/2007/relationships/hdphoto" Target="../media/hdphoto2.wdp"/><Relationship Id="rId3" Type="http://schemas.openxmlformats.org/officeDocument/2006/relationships/image" Target="../media/image18.svg"/><Relationship Id="rId7" Type="http://schemas.microsoft.com/office/2007/relationships/hdphoto" Target="../media/hdphoto1.wdp"/><Relationship Id="rId12" Type="http://schemas.openxmlformats.org/officeDocument/2006/relationships/image" Target="../media/image39.png"/><Relationship Id="rId2" Type="http://schemas.openxmlformats.org/officeDocument/2006/relationships/image" Target="../media/image1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6.png"/><Relationship Id="rId5" Type="http://schemas.openxmlformats.org/officeDocument/2006/relationships/image" Target="../media/image34.svg"/><Relationship Id="rId15" Type="http://schemas.openxmlformats.org/officeDocument/2006/relationships/image" Target="../media/image290.png"/><Relationship Id="rId4" Type="http://schemas.openxmlformats.org/officeDocument/2006/relationships/image" Target="../media/image33.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13" Type="http://schemas.openxmlformats.org/officeDocument/2006/relationships/image" Target="../media/image43.svg"/><Relationship Id="rId26" Type="http://schemas.openxmlformats.org/officeDocument/2006/relationships/image" Target="../media/image330.png"/><Relationship Id="rId3" Type="http://schemas.openxmlformats.org/officeDocument/2006/relationships/image" Target="../media/image18.svg"/><Relationship Id="rId34" Type="http://schemas.openxmlformats.org/officeDocument/2006/relationships/image" Target="../media/image410.png"/><Relationship Id="rId12" Type="http://schemas.openxmlformats.org/officeDocument/2006/relationships/image" Target="../media/image42.png"/><Relationship Id="rId33" Type="http://schemas.openxmlformats.org/officeDocument/2006/relationships/image" Target="../media/image400.png"/><Relationship Id="rId2" Type="http://schemas.openxmlformats.org/officeDocument/2006/relationships/image" Target="../media/image17.png"/><Relationship Id="rId29" Type="http://schemas.openxmlformats.org/officeDocument/2006/relationships/image" Target="../media/image360.png"/><Relationship Id="rId1" Type="http://schemas.openxmlformats.org/officeDocument/2006/relationships/slideLayout" Target="../slideLayouts/slideLayout12.xml"/><Relationship Id="rId11" Type="http://schemas.openxmlformats.org/officeDocument/2006/relationships/image" Target="../media/image40.png"/><Relationship Id="rId32" Type="http://schemas.openxmlformats.org/officeDocument/2006/relationships/image" Target="../media/image390.png"/><Relationship Id="rId28" Type="http://schemas.openxmlformats.org/officeDocument/2006/relationships/image" Target="../media/image350.png"/><Relationship Id="rId10" Type="http://schemas.openxmlformats.org/officeDocument/2006/relationships/image" Target="../media/image310.png"/><Relationship Id="rId31" Type="http://schemas.openxmlformats.org/officeDocument/2006/relationships/image" Target="../media/image380.png"/><Relationship Id="rId4" Type="http://schemas.openxmlformats.org/officeDocument/2006/relationships/image" Target="../media/image41.png"/><Relationship Id="rId27" Type="http://schemas.openxmlformats.org/officeDocument/2006/relationships/image" Target="../media/image34.png"/><Relationship Id="rId30" Type="http://schemas.openxmlformats.org/officeDocument/2006/relationships/image" Target="../media/image370.png"/><Relationship Id="rId35" Type="http://schemas.openxmlformats.org/officeDocument/2006/relationships/image" Target="../media/image420.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4.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45.sv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9419">
            <a:off x="16203808" y="6526974"/>
            <a:ext cx="2110984" cy="190252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33489">
            <a:off x="199199" y="1236830"/>
            <a:ext cx="1965132" cy="189880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3000821"/>
          </a:xfrm>
          <a:prstGeom prst="rect">
            <a:avLst/>
          </a:prstGeom>
        </p:spPr>
        <p:txBody>
          <a:bodyPr wrap="square" lIns="0" tIns="0" rIns="0" bIns="0" rtlCol="0" anchor="t">
            <a:spAutoFit/>
          </a:bodyPr>
          <a:lstStyle/>
          <a:p>
            <a:pPr algn="ctr">
              <a:lnSpc>
                <a:spcPct val="150000"/>
              </a:lnSpc>
            </a:pPr>
            <a:r>
              <a:rPr lang="en-US" sz="6500" b="1" dirty="0">
                <a:latin typeface="Arial" panose="020B0604020202020204" pitchFamily="34" charset="0"/>
                <a:cs typeface="Arial" panose="020B0604020202020204" pitchFamily="34" charset="0"/>
              </a:rPr>
              <a:t>CHÀO MỪNG CÁC EM ĐẾN VỚI TIẾT HỌC NGÀY HÔM NAY!</a:t>
            </a:r>
          </a:p>
        </p:txBody>
      </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647700"/>
            <a:ext cx="18288000" cy="90539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7121488" y="8234259"/>
            <a:ext cx="1196198" cy="180558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685800" y="1866900"/>
            <a:ext cx="6096000"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126502" y="987956"/>
              <a:ext cx="4974440"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1 (SGK – tr55)</a:t>
              </a:r>
            </a:p>
          </p:txBody>
        </p:sp>
      </p:grpSp>
      <mc:AlternateContent xmlns:mc="http://schemas.openxmlformats.org/markup-compatibility/2006" xmlns:a14="http://schemas.microsoft.com/office/drawing/2010/main">
        <mc:Choice Requires="a14">
          <p:sp>
            <p:nvSpPr>
              <p:cNvPr id="9" name="Rectangle 8"/>
              <p:cNvSpPr/>
              <p:nvPr/>
            </p:nvSpPr>
            <p:spPr>
              <a:xfrm>
                <a:off x="2120748" y="3238500"/>
                <a:ext cx="15173888" cy="717569"/>
              </a:xfrm>
              <a:prstGeom prst="rect">
                <a:avLst/>
              </a:prstGeom>
            </p:spPr>
            <p:txBody>
              <a:bodyPr wrap="square">
                <a:spAutoFit/>
              </a:bodyPr>
              <a:lstStyle/>
              <a:p>
                <a:pPr>
                  <a:lnSpc>
                    <a:spcPct val="107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120748" y="3238500"/>
                <a:ext cx="15173888" cy="717569"/>
              </a:xfrm>
              <a:prstGeom prst="rect">
                <a:avLst/>
              </a:prstGeom>
              <a:blipFill>
                <a:blip r:embed="rId11"/>
                <a:stretch>
                  <a:fillRect t="-16102" b="-33051"/>
                </a:stretch>
              </a:blipFill>
            </p:spPr>
            <p:txBody>
              <a:bodyPr/>
              <a:lstStyle/>
              <a:p>
                <a:r>
                  <a:rPr lang="en-US">
                    <a:noFill/>
                  </a:rPr>
                  <a:t> </a:t>
                </a:r>
              </a:p>
            </p:txBody>
          </p:sp>
        </mc:Fallback>
      </mc:AlternateContent>
      <p:pic>
        <p:nvPicPr>
          <p:cNvPr id="18"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1749">
            <a:off x="19025" y="8603471"/>
            <a:ext cx="1157801" cy="1255069"/>
          </a:xfrm>
          <a:prstGeom prst="rect">
            <a:avLst/>
          </a:prstGeom>
        </p:spPr>
      </p:pic>
      <p:sp>
        <p:nvSpPr>
          <p:cNvPr id="5" name="Rectangle 4"/>
          <p:cNvSpPr/>
          <p:nvPr/>
        </p:nvSpPr>
        <p:spPr>
          <a:xfrm>
            <a:off x="6934200" y="2029877"/>
            <a:ext cx="6175088" cy="750975"/>
          </a:xfrm>
          <a:prstGeom prst="rect">
            <a:avLst/>
          </a:prstGeom>
        </p:spPr>
        <p:txBody>
          <a:bodyPr wrap="none">
            <a:spAutoFit/>
          </a:bodyPr>
          <a:lstStyle/>
          <a:p>
            <a:pPr lvl="0">
              <a:lnSpc>
                <a:spcPct val="107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tổng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61EB75A-15BD-9153-4E80-E1ACF82E3279}"/>
                  </a:ext>
                </a:extLst>
              </p:cNvPr>
              <p:cNvSpPr txBox="1"/>
              <p:nvPr/>
            </p:nvSpPr>
            <p:spPr>
              <a:xfrm>
                <a:off x="-1599362" y="5811101"/>
                <a:ext cx="14172362" cy="707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𝑃</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chemeClr val="accent6"/>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40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4000" dirty="0"/>
              </a:p>
            </p:txBody>
          </p:sp>
        </mc:Choice>
        <mc:Fallback xmlns="">
          <p:sp>
            <p:nvSpPr>
              <p:cNvPr id="21" name="TextBox 20">
                <a:extLst>
                  <a:ext uri="{FF2B5EF4-FFF2-40B4-BE49-F238E27FC236}">
                    <a16:creationId xmlns:a16="http://schemas.microsoft.com/office/drawing/2014/main" id="{A61EB75A-15BD-9153-4E80-E1ACF82E3279}"/>
                  </a:ext>
                </a:extLst>
              </p:cNvPr>
              <p:cNvSpPr txBox="1">
                <a:spLocks noRot="1" noChangeAspect="1" noMove="1" noResize="1" noEditPoints="1" noAdjustHandles="1" noChangeArrowheads="1" noChangeShapeType="1" noTextEdit="1"/>
              </p:cNvSpPr>
              <p:nvPr/>
            </p:nvSpPr>
            <p:spPr>
              <a:xfrm>
                <a:off x="-1599362" y="5811101"/>
                <a:ext cx="14172362" cy="70788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6AC0D82-893B-7EF1-BF4F-9D6FDEC5D48B}"/>
                  </a:ext>
                </a:extLst>
              </p:cNvPr>
              <p:cNvSpPr txBox="1"/>
              <p:nvPr/>
            </p:nvSpPr>
            <p:spPr>
              <a:xfrm>
                <a:off x="-1663531" y="6634124"/>
                <a:ext cx="14172362" cy="707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i="0" smtClean="0">
                          <a:solidFill>
                            <a:srgbClr val="FF0000"/>
                          </a:solidFill>
                          <a:latin typeface="Cambria Math" panose="02040503050406030204" pitchFamily="18" charset="0"/>
                        </a:rPr>
                        <m:t>2</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a:rPr lang="en-US" sz="4000" i="0">
                          <a:latin typeface="Cambria Math" panose="02040503050406030204" pitchFamily="18" charset="0"/>
                        </a:rPr>
                        <m:t>−</m:t>
                      </m:r>
                      <m:r>
                        <a:rPr lang="en-US" sz="4000" i="0" smtClean="0">
                          <a:solidFill>
                            <a:schemeClr val="tx2"/>
                          </a:solidFill>
                          <a:latin typeface="Cambria Math" panose="02040503050406030204" pitchFamily="18" charset="0"/>
                        </a:rPr>
                        <m:t>4</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i="0">
                          <a:latin typeface="Cambria Math" panose="02040503050406030204" pitchFamily="18" charset="0"/>
                        </a:rPr>
                        <m:t>+</m:t>
                      </m:r>
                      <m:r>
                        <a:rPr lang="en-US" sz="4000" i="0" smtClean="0">
                          <a:solidFill>
                            <a:schemeClr val="accent6"/>
                          </a:solidFill>
                          <a:latin typeface="Cambria Math" panose="02040503050406030204" pitchFamily="18" charset="0"/>
                        </a:rPr>
                        <m:t>2</m:t>
                      </m:r>
                      <m:r>
                        <a:rPr lang="en-US" sz="4000" i="1">
                          <a:latin typeface="Cambria Math" panose="02040503050406030204" pitchFamily="18" charset="0"/>
                        </a:rPr>
                        <m:t>𝑥</m:t>
                      </m:r>
                      <m:r>
                        <a:rPr lang="en-US" sz="4000" i="0">
                          <a:latin typeface="Cambria Math" panose="02040503050406030204" pitchFamily="18" charset="0"/>
                        </a:rPr>
                        <m:t>+</m:t>
                      </m:r>
                      <m:r>
                        <a:rPr lang="en-US" sz="4000" i="0" smtClean="0">
                          <a:solidFill>
                            <a:srgbClr val="00B050"/>
                          </a:solidFill>
                          <a:latin typeface="Cambria Math" panose="02040503050406030204" pitchFamily="18" charset="0"/>
                        </a:rPr>
                        <m:t>2</m:t>
                      </m:r>
                    </m:oMath>
                  </m:oMathPara>
                </a14:m>
                <a:endParaRPr lang="en-US" sz="4000" dirty="0">
                  <a:solidFill>
                    <a:srgbClr val="00B050"/>
                  </a:solidFill>
                </a:endParaRPr>
              </a:p>
            </p:txBody>
          </p:sp>
        </mc:Choice>
        <mc:Fallback xmlns="">
          <p:sp>
            <p:nvSpPr>
              <p:cNvPr id="22" name="TextBox 21">
                <a:extLst>
                  <a:ext uri="{FF2B5EF4-FFF2-40B4-BE49-F238E27FC236}">
                    <a16:creationId xmlns:a16="http://schemas.microsoft.com/office/drawing/2014/main" id="{A6AC0D82-893B-7EF1-BF4F-9D6FDEC5D48B}"/>
                  </a:ext>
                </a:extLst>
              </p:cNvPr>
              <p:cNvSpPr txBox="1">
                <a:spLocks noRot="1" noChangeAspect="1" noMove="1" noResize="1" noEditPoints="1" noAdjustHandles="1" noChangeArrowheads="1" noChangeShapeType="1" noTextEdit="1"/>
              </p:cNvSpPr>
              <p:nvPr/>
            </p:nvSpPr>
            <p:spPr>
              <a:xfrm>
                <a:off x="-1663531" y="6634124"/>
                <a:ext cx="14172362" cy="707885"/>
              </a:xfrm>
              <a:prstGeom prst="rect">
                <a:avLst/>
              </a:prstGeom>
              <a:blipFill>
                <a:blip r:embed="rId15"/>
                <a:stretch>
                  <a:fillRect/>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2F89FACA-3D5D-3FC7-373B-D7A2EE7F6E10}"/>
              </a:ext>
            </a:extLst>
          </p:cNvPr>
          <p:cNvCxnSpPr>
            <a:cxnSpLocks/>
          </p:cNvCxnSpPr>
          <p:nvPr/>
        </p:nvCxnSpPr>
        <p:spPr>
          <a:xfrm>
            <a:off x="674915" y="7500508"/>
            <a:ext cx="8134720"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7C52F82-A2A1-4E4B-7C11-CC6548193F88}"/>
                  </a:ext>
                </a:extLst>
              </p:cNvPr>
              <p:cNvSpPr txBox="1"/>
              <p:nvPr/>
            </p:nvSpPr>
            <p:spPr>
              <a:xfrm>
                <a:off x="-2485691" y="7708235"/>
                <a:ext cx="14172362" cy="707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solidFill>
                            <a:srgbClr val="FF0000"/>
                          </a:solidFill>
                          <a:latin typeface="Cambria Math" panose="02040503050406030204" pitchFamily="18" charset="0"/>
                        </a:rPr>
                        <m:t>7</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a:rPr lang="en-US" sz="4000" i="0">
                          <a:latin typeface="Cambria Math" panose="02040503050406030204" pitchFamily="18" charset="0"/>
                        </a:rPr>
                        <m:t>−</m:t>
                      </m:r>
                      <m:r>
                        <a:rPr lang="en-US" sz="4000" b="0" i="1" smtClean="0">
                          <a:solidFill>
                            <a:schemeClr val="tx2"/>
                          </a:solidFill>
                          <a:latin typeface="Cambria Math" panose="02040503050406030204" pitchFamily="18" charset="0"/>
                        </a:rPr>
                        <m:t>2</m:t>
                      </m:r>
                      <m:sSup>
                        <m:sSupPr>
                          <m:ctrlPr>
                            <a:rPr lang="en-US" sz="4000" i="1" smtClean="0">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i="0">
                          <a:latin typeface="Cambria Math" panose="02040503050406030204" pitchFamily="18" charset="0"/>
                        </a:rPr>
                        <m:t>+</m:t>
                      </m:r>
                      <m:r>
                        <a:rPr lang="en-US" sz="4000" b="0" i="1" smtClean="0">
                          <a:solidFill>
                            <a:schemeClr val="accent6"/>
                          </a:solidFill>
                          <a:latin typeface="Cambria Math" panose="02040503050406030204" pitchFamily="18" charset="0"/>
                        </a:rPr>
                        <m:t>5</m:t>
                      </m:r>
                      <m:r>
                        <a:rPr lang="en-US" sz="4000" i="1">
                          <a:latin typeface="Cambria Math" panose="02040503050406030204" pitchFamily="18" charset="0"/>
                        </a:rPr>
                        <m:t>𝑥</m:t>
                      </m:r>
                      <m:r>
                        <a:rPr lang="en-US" sz="4000" i="0">
                          <a:latin typeface="Cambria Math" panose="02040503050406030204" pitchFamily="18" charset="0"/>
                        </a:rPr>
                        <m:t>+</m:t>
                      </m:r>
                      <m:r>
                        <a:rPr lang="en-US" sz="4000" b="0" i="0" smtClean="0">
                          <a:solidFill>
                            <a:srgbClr val="00B050"/>
                          </a:solidFill>
                          <a:latin typeface="Cambria Math" panose="02040503050406030204" pitchFamily="18" charset="0"/>
                        </a:rPr>
                        <m:t>3</m:t>
                      </m:r>
                    </m:oMath>
                  </m:oMathPara>
                </a14:m>
                <a:endParaRPr lang="en-US" sz="4000" dirty="0">
                  <a:solidFill>
                    <a:srgbClr val="00B050"/>
                  </a:solidFill>
                </a:endParaRPr>
              </a:p>
            </p:txBody>
          </p:sp>
        </mc:Choice>
        <mc:Fallback xmlns="">
          <p:sp>
            <p:nvSpPr>
              <p:cNvPr id="24" name="TextBox 23">
                <a:extLst>
                  <a:ext uri="{FF2B5EF4-FFF2-40B4-BE49-F238E27FC236}">
                    <a16:creationId xmlns:a16="http://schemas.microsoft.com/office/drawing/2014/main" id="{57C52F82-A2A1-4E4B-7C11-CC6548193F88}"/>
                  </a:ext>
                </a:extLst>
              </p:cNvPr>
              <p:cNvSpPr txBox="1">
                <a:spLocks noRot="1" noChangeAspect="1" noMove="1" noResize="1" noEditPoints="1" noAdjustHandles="1" noChangeArrowheads="1" noChangeShapeType="1" noTextEdit="1"/>
              </p:cNvSpPr>
              <p:nvPr/>
            </p:nvSpPr>
            <p:spPr>
              <a:xfrm>
                <a:off x="-2485691" y="7708235"/>
                <a:ext cx="14172362" cy="707885"/>
              </a:xfrm>
              <a:prstGeom prst="rect">
                <a:avLst/>
              </a:prstGeom>
              <a:blipFill>
                <a:blip r:embed="rId16"/>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2CD63681-20D8-498D-DE08-264D5C5D40C6}"/>
              </a:ext>
            </a:extLst>
          </p:cNvPr>
          <p:cNvSpPr txBox="1"/>
          <p:nvPr/>
        </p:nvSpPr>
        <p:spPr>
          <a:xfrm>
            <a:off x="1608982" y="6260216"/>
            <a:ext cx="620183" cy="1454468"/>
          </a:xfrm>
          <a:prstGeom prst="rect">
            <a:avLst/>
          </a:prstGeom>
          <a:noFill/>
        </p:spPr>
        <p:txBody>
          <a:bodyPr wrap="square" rtlCol="0">
            <a:spAutoFit/>
          </a:bodyPr>
          <a:lstStyle/>
          <a:p>
            <a:r>
              <a:rPr lang="en-US" sz="4000"/>
              <a:t>+</a:t>
            </a:r>
          </a:p>
        </p:txBody>
      </p:sp>
      <p:sp>
        <p:nvSpPr>
          <p:cNvPr id="25" name="TextBox 24">
            <a:extLst>
              <a:ext uri="{FF2B5EF4-FFF2-40B4-BE49-F238E27FC236}">
                <a16:creationId xmlns:a16="http://schemas.microsoft.com/office/drawing/2014/main" id="{DFB8333E-5C2C-F15D-A32F-D4B88918542E}"/>
              </a:ext>
            </a:extLst>
          </p:cNvPr>
          <p:cNvSpPr txBox="1"/>
          <p:nvPr/>
        </p:nvSpPr>
        <p:spPr>
          <a:xfrm>
            <a:off x="10073390" y="5579550"/>
            <a:ext cx="7413284" cy="1754326"/>
          </a:xfrm>
          <a:prstGeom prst="rect">
            <a:avLst/>
          </a:prstGeom>
          <a:noFill/>
        </p:spPr>
        <p:txBody>
          <a:bodyPr wrap="square" rtlCol="0">
            <a:spAutoFit/>
          </a:bodyPr>
          <a:lstStyle/>
          <a:p>
            <a:pPr>
              <a:lnSpc>
                <a:spcPct val="150000"/>
              </a:lnSpc>
            </a:pPr>
            <a:r>
              <a:rPr lang="en-US" sz="3600" dirty="0" err="1">
                <a:latin typeface="Arial" panose="020B0604020202020204" pitchFamily="34" charset="0"/>
                <a:cs typeface="Arial" panose="020B0604020202020204" pitchFamily="34" charset="0"/>
              </a:rPr>
              <a:t>Đặt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DD881FF-AB3F-DECE-00B2-9EA2DB370F08}"/>
              </a:ext>
            </a:extLst>
          </p:cNvPr>
          <p:cNvCxnSpPr/>
          <p:nvPr/>
        </p:nvCxnSpPr>
        <p:spPr>
          <a:xfrm flipH="1" flipV="1">
            <a:off x="8953921" y="6173706"/>
            <a:ext cx="799679" cy="40856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044E9816-CC04-9BC8-DFA4-1AE4E63AA982}"/>
              </a:ext>
            </a:extLst>
          </p:cNvPr>
          <p:cNvCxnSpPr>
            <a:cxnSpLocks/>
          </p:cNvCxnSpPr>
          <p:nvPr/>
        </p:nvCxnSpPr>
        <p:spPr>
          <a:xfrm flipH="1">
            <a:off x="8926006" y="6591863"/>
            <a:ext cx="827594" cy="3866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776A0F85-6587-A40E-7673-4218E808DFE4}"/>
              </a:ext>
            </a:extLst>
          </p:cNvPr>
          <p:cNvSpPr txBox="1"/>
          <p:nvPr/>
        </p:nvSpPr>
        <p:spPr>
          <a:xfrm>
            <a:off x="10137547" y="7713150"/>
            <a:ext cx="7381493"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Cộng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32" name="Straight Arrow Connector 31"/>
          <p:cNvCxnSpPr/>
          <p:nvPr/>
        </p:nvCxnSpPr>
        <p:spPr>
          <a:xfrm flipH="1">
            <a:off x="8926006" y="8094150"/>
            <a:ext cx="8275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Oval Callout 34"/>
          <p:cNvSpPr/>
          <p:nvPr/>
        </p:nvSpPr>
        <p:spPr>
          <a:xfrm>
            <a:off x="8301659" y="4392196"/>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21" grpId="0"/>
      <p:bldP spid="22" grpId="0"/>
      <p:bldP spid="24" grpId="0"/>
      <p:bldP spid="20" grpId="0"/>
      <p:bldP spid="25" grpId="0"/>
      <p:bldP spid="29" grpId="0"/>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70068">
            <a:off x="-202063" y="5452591"/>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791200" y="1257300"/>
            <a:ext cx="6096000"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126502" y="987956"/>
              <a:ext cx="4974440" cy="884858"/>
            </a:xfrm>
            <a:prstGeom prst="rect">
              <a:avLst/>
            </a:prstGeom>
            <a:noFill/>
            <a:ln>
              <a:noFill/>
            </a:ln>
          </p:spPr>
          <p:txBody>
            <a:bodyPr wrap="none">
              <a:spAutoFit/>
            </a:bodyPr>
            <a:lstStyle/>
            <a:p>
              <a:pPr algn="ct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2 (SGK – tr55)</a:t>
              </a:r>
            </a:p>
          </p:txBody>
        </p:sp>
      </p:grpSp>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4554199" y="7448142"/>
            <a:ext cx="2438400" cy="229819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90600" y="2592790"/>
                <a:ext cx="16230600" cy="1839606"/>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Khi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đặt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a14:m>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Hòa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viết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90600" y="2592790"/>
                <a:ext cx="16230600" cy="1839606"/>
              </a:xfrm>
              <a:prstGeom prst="rect">
                <a:avLst/>
              </a:prstGeom>
              <a:blipFill>
                <a:blip r:embed="rId33"/>
                <a:stretch>
                  <a:fillRect l="-1352" b="-12583"/>
                </a:stretch>
              </a:blipFill>
            </p:spPr>
            <p:txBody>
              <a:bodyPr/>
              <a:lstStyle/>
              <a:p>
                <a:r>
                  <a:rPr lang="en-US">
                    <a:noFill/>
                  </a:rPr>
                  <a:t> </a:t>
                </a:r>
              </a:p>
            </p:txBody>
          </p:sp>
        </mc:Fallback>
      </mc:AlternateContent>
      <p:pic>
        <p:nvPicPr>
          <p:cNvPr id="5" name="Picture 4"/>
          <p:cNvPicPr>
            <a:picLocks noChangeAspect="1"/>
          </p:cNvPicPr>
          <p:nvPr/>
        </p:nvPicPr>
        <p:blipFill>
          <a:blip r:embed="rId34">
            <a:extLst>
              <a:ext uri="{BEBA8EAE-BF5A-486C-A8C5-ECC9F3942E4B}">
                <a14:imgProps xmlns:a14="http://schemas.microsoft.com/office/drawing/2010/main">
                  <a14:imgLayer r:embed="rId35">
                    <a14:imgEffect>
                      <a14:sharpenSoften amount="50000"/>
                    </a14:imgEffect>
                  </a14:imgLayer>
                </a14:imgProps>
              </a:ext>
            </a:extLst>
          </a:blip>
          <a:stretch>
            <a:fillRect/>
          </a:stretch>
        </p:blipFill>
        <p:spPr>
          <a:xfrm>
            <a:off x="5334000" y="4734120"/>
            <a:ext cx="7132501" cy="3076380"/>
          </a:xfrm>
          <a:prstGeom prst="rect">
            <a:avLst/>
          </a:prstGeom>
        </p:spPr>
      </p:pic>
      <p:sp>
        <p:nvSpPr>
          <p:cNvPr id="7" name="Rectangle 6"/>
          <p:cNvSpPr/>
          <p:nvPr/>
        </p:nvSpPr>
        <p:spPr>
          <a:xfrm>
            <a:off x="990600" y="7906728"/>
            <a:ext cx="12573000" cy="1839606"/>
          </a:xfrm>
          <a:prstGeom prst="rect">
            <a:avLst/>
          </a:prstGeom>
        </p:spPr>
        <p:txBody>
          <a:bodyPr wrap="square">
            <a:spAutoFit/>
          </a:bodyPr>
          <a:lstStyle/>
          <a:p>
            <a:pPr>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Theo em, bạn Hòa viết như vậy đúng chưa? Vì sao? Nếu chưa đúng, em hãy sửa lại cho đúng.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090346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70068">
            <a:off x="-105617" y="6399951"/>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119157" y="351522"/>
            <a:ext cx="2397119" cy="159708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4554198" y="7124700"/>
            <a:ext cx="2781575" cy="2621634"/>
          </a:xfrm>
          <a:prstGeom prst="rect">
            <a:avLst/>
          </a:prstGeom>
        </p:spPr>
      </p:pic>
      <p:sp>
        <p:nvSpPr>
          <p:cNvPr id="13" name="Oval Callout 12"/>
          <p:cNvSpPr/>
          <p:nvPr/>
        </p:nvSpPr>
        <p:spPr>
          <a:xfrm>
            <a:off x="1295400" y="1298431"/>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9" name="Rectangle 8"/>
              <p:cNvSpPr/>
              <p:nvPr/>
            </p:nvSpPr>
            <p:spPr>
              <a:xfrm>
                <a:off x="1447800" y="2424648"/>
                <a:ext cx="14401800" cy="3785652"/>
              </a:xfrm>
              <a:prstGeom prst="rect">
                <a:avLst/>
              </a:prstGeom>
            </p:spPr>
            <p:txBody>
              <a:bodyPr wrap="square">
                <a:spAutoFit/>
              </a:bodyPr>
              <a:lstStyle/>
              <a:p>
                <a:pPr>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Cách làm của bạn Hòa chưa đúng. </a:t>
                </a:r>
              </a:p>
              <a:p>
                <a:pPr>
                  <a:lnSpc>
                    <a:spcPct val="150000"/>
                  </a:lnSpc>
                </a:pPr>
                <a:r>
                  <a:rPr lang="nl-NL" sz="4000" b="1" u="sng" dirty="0">
                    <a:latin typeface="Arial" panose="020B0604020202020204" pitchFamily="34" charset="0"/>
                    <a:ea typeface="Calibri" panose="020F0502020204030204" pitchFamily="34" charset="0"/>
                    <a:cs typeface="Times New Roman" panose="02020603050405020304" pitchFamily="18" charset="0"/>
                  </a:rPr>
                  <a:t>Lí do:</a:t>
                </a:r>
                <a:r>
                  <a:rPr lang="nl-NL" sz="4000" b="1" dirty="0">
                    <a:latin typeface="Arial" panose="020B0604020202020204" pitchFamily="34" charset="0"/>
                    <a:ea typeface="Calibri" panose="020F0502020204030204" pitchFamily="34" charset="0"/>
                    <a:cs typeface="Times New Roman" panose="02020603050405020304" pitchFamily="18" charset="0"/>
                  </a:rPr>
                  <a:t> </a:t>
                </a:r>
                <a:r>
                  <a:rPr lang="nl-NL" sz="4000" dirty="0">
                    <a:latin typeface="Arial" panose="020B0604020202020204" pitchFamily="34" charset="0"/>
                    <a:ea typeface="Calibri" panose="020F0502020204030204" pitchFamily="34" charset="0"/>
                    <a:cs typeface="Times New Roman" panose="02020603050405020304" pitchFamily="18" charset="0"/>
                  </a:rPr>
                  <a:t>Vì các đơn thức </a:t>
                </a:r>
                <a14:m>
                  <m:oMath xmlns:m="http://schemas.openxmlformats.org/officeDocument/2006/math">
                    <m:r>
                      <a:rPr lang="nl-NL" sz="4000" i="1">
                        <a:effectLst/>
                        <a:latin typeface="Cambria Math" panose="02040503050406030204" pitchFamily="18" charset="0"/>
                        <a:ea typeface="Calibri" panose="020F0502020204030204" pitchFamily="34" charset="0"/>
                        <a:cs typeface="Arial" panose="020B0604020202020204" pitchFamily="34" charset="0"/>
                      </a:rPr>
                      <m:t>6</m:t>
                    </m:r>
                    <m:r>
                      <a:rPr lang="nl-NL" sz="4000" i="1">
                        <a:effectLst/>
                        <a:latin typeface="Cambria Math" panose="02040503050406030204" pitchFamily="18" charset="0"/>
                        <a:ea typeface="Calibri" panose="020F0502020204030204" pitchFamily="34" charset="0"/>
                        <a:cs typeface="Arial" panose="020B0604020202020204" pitchFamily="34" charset="0"/>
                      </a:rPr>
                      <m:t>𝑥</m:t>
                    </m:r>
                  </m:oMath>
                </a14:m>
                <a:r>
                  <a:rPr lang="nl-NL" sz="4000" dirty="0">
                    <a:effectLst/>
                    <a:latin typeface="Arial" panose="020B0604020202020204" pitchFamily="34" charset="0"/>
                    <a:ea typeface="Calibri" panose="020F0502020204030204" pitchFamily="34" charset="0"/>
                    <a:cs typeface="Times New Roman" panose="02020603050405020304" pitchFamily="18" charset="0"/>
                  </a:rPr>
                  <a:t> và 6 không có cùng số mũ của biến nên chúng không được viết ở cùng cột.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l-NL" sz="4000" dirty="0">
                    <a:effectLst/>
                    <a:latin typeface="Arial" panose="020B0604020202020204" pitchFamily="34" charset="0"/>
                    <a:ea typeface="Calibri" panose="020F0502020204030204" pitchFamily="34" charset="0"/>
                    <a:cs typeface="Times New Roman" panose="02020603050405020304" pitchFamily="18" charset="0"/>
                  </a:rPr>
                  <a:t>Cách viết đúng là:</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447800" y="2424648"/>
                <a:ext cx="14401800" cy="3785652"/>
              </a:xfrm>
              <a:prstGeom prst="rect">
                <a:avLst/>
              </a:prstGeom>
              <a:blipFill>
                <a:blip r:embed="rId33"/>
                <a:stretch>
                  <a:fillRect l="-1524" r="-804" b="-3060"/>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1A935391-EB16-8BC9-4CBD-A39755971517}"/>
              </a:ext>
            </a:extLst>
          </p:cNvPr>
          <p:cNvGrpSpPr/>
          <p:nvPr/>
        </p:nvGrpSpPr>
        <p:grpSpPr>
          <a:xfrm>
            <a:off x="2362200" y="6438901"/>
            <a:ext cx="17453594" cy="2751738"/>
            <a:chOff x="209355" y="1554313"/>
            <a:chExt cx="8391710" cy="1023877"/>
          </a:xfrm>
        </p:grpSpPr>
        <p:grpSp>
          <p:nvGrpSpPr>
            <p:cNvPr id="20" name="Group 19">
              <a:extLst>
                <a:ext uri="{FF2B5EF4-FFF2-40B4-BE49-F238E27FC236}">
                  <a16:creationId xmlns:a16="http://schemas.microsoft.com/office/drawing/2014/main" id="{56985CE3-5701-9601-C011-88EBA0D49D3E}"/>
                </a:ext>
              </a:extLst>
            </p:cNvPr>
            <p:cNvGrpSpPr/>
            <p:nvPr/>
          </p:nvGrpSpPr>
          <p:grpSpPr>
            <a:xfrm>
              <a:off x="209355" y="1554313"/>
              <a:ext cx="8391710" cy="1023877"/>
              <a:chOff x="2669252" y="1515859"/>
              <a:chExt cx="8391710" cy="1023877"/>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60E52C2-1B2C-B8D2-DACF-737E4501F011}"/>
                      </a:ext>
                    </a:extLst>
                  </p:cNvPr>
                  <p:cNvSpPr txBox="1"/>
                  <p:nvPr/>
                </p:nvSpPr>
                <p:spPr>
                  <a:xfrm>
                    <a:off x="3099499" y="1515859"/>
                    <a:ext cx="6094602" cy="2633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chemeClr val="accent5"/>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40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4000" dirty="0"/>
                  </a:p>
                </p:txBody>
              </p:sp>
            </mc:Choice>
            <mc:Fallback xmlns="">
              <p:sp>
                <p:nvSpPr>
                  <p:cNvPr id="22" name="TextBox 21">
                    <a:extLst>
                      <a:ext uri="{FF2B5EF4-FFF2-40B4-BE49-F238E27FC236}">
                        <a16:creationId xmlns:a16="http://schemas.microsoft.com/office/drawing/2014/main" id="{060E52C2-1B2C-B8D2-DACF-737E4501F011}"/>
                      </a:ext>
                    </a:extLst>
                  </p:cNvPr>
                  <p:cNvSpPr txBox="1">
                    <a:spLocks noRot="1" noChangeAspect="1" noMove="1" noResize="1" noEditPoints="1" noAdjustHandles="1" noChangeArrowheads="1" noChangeShapeType="1" noTextEdit="1"/>
                  </p:cNvSpPr>
                  <p:nvPr/>
                </p:nvSpPr>
                <p:spPr>
                  <a:xfrm>
                    <a:off x="3099499" y="1515859"/>
                    <a:ext cx="6094602" cy="263393"/>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8BAB777-0EFC-4DB2-8A65-A50365B5EF73}"/>
                      </a:ext>
                    </a:extLst>
                  </p:cNvPr>
                  <p:cNvSpPr txBox="1"/>
                  <p:nvPr/>
                </p:nvSpPr>
                <p:spPr>
                  <a:xfrm>
                    <a:off x="4966360" y="1824940"/>
                    <a:ext cx="6094602" cy="263393"/>
                  </a:xfrm>
                  <a:prstGeom prst="rect">
                    <a:avLst/>
                  </a:prstGeom>
                  <a:noFill/>
                </p:spPr>
                <p:txBody>
                  <a:bodyPr wrap="square">
                    <a:spAutoFit/>
                  </a:bodyPr>
                  <a:lstStyle/>
                  <a:p>
                    <a14:m>
                      <m:oMath xmlns:m="http://schemas.openxmlformats.org/officeDocument/2006/math">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solidFill>
                              <a:srgbClr val="00B050"/>
                            </a:solidFill>
                            <a:latin typeface="Cambria Math" panose="02040503050406030204" pitchFamily="18" charset="0"/>
                          </a:rPr>
                          <m:t>5</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          +</m:t>
                        </m:r>
                        <m:r>
                          <a:rPr lang="en-US" sz="4000" b="0" i="1" smtClean="0">
                            <a:solidFill>
                              <a:schemeClr val="accent5"/>
                            </a:solidFill>
                            <a:latin typeface="Cambria Math" panose="02040503050406030204" pitchFamily="18" charset="0"/>
                          </a:rPr>
                          <m:t>6</m:t>
                        </m:r>
                      </m:oMath>
                    </a14:m>
                    <a:r>
                      <a:rPr lang="en-US" sz="4000" b="0" dirty="0"/>
                      <a:t>  </a:t>
                    </a:r>
                  </a:p>
                </p:txBody>
              </p:sp>
            </mc:Choice>
            <mc:Fallback xmlns="">
              <p:sp>
                <p:nvSpPr>
                  <p:cNvPr id="23" name="TextBox 22">
                    <a:extLst>
                      <a:ext uri="{FF2B5EF4-FFF2-40B4-BE49-F238E27FC236}">
                        <a16:creationId xmlns:a16="http://schemas.microsoft.com/office/drawing/2014/main" id="{18BAB777-0EFC-4DB2-8A65-A50365B5EF73}"/>
                      </a:ext>
                    </a:extLst>
                  </p:cNvPr>
                  <p:cNvSpPr txBox="1">
                    <a:spLocks noRot="1" noChangeAspect="1" noMove="1" noResize="1" noEditPoints="1" noAdjustHandles="1" noChangeArrowheads="1" noChangeShapeType="1" noTextEdit="1"/>
                  </p:cNvSpPr>
                  <p:nvPr/>
                </p:nvSpPr>
                <p:spPr>
                  <a:xfrm>
                    <a:off x="4966360" y="1824940"/>
                    <a:ext cx="6094602" cy="263393"/>
                  </a:xfrm>
                  <a:prstGeom prst="rect">
                    <a:avLst/>
                  </a:prstGeom>
                  <a:blipFill>
                    <a:blip r:embed="rId35"/>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208B03C2-C8D2-9E42-D514-F242C7B9A9FC}"/>
                  </a:ext>
                </a:extLst>
              </p:cNvPr>
              <p:cNvCxnSpPr>
                <a:cxnSpLocks/>
              </p:cNvCxnSpPr>
              <p:nvPr/>
            </p:nvCxnSpPr>
            <p:spPr>
              <a:xfrm>
                <a:off x="4026716" y="2189527"/>
                <a:ext cx="3498209"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125609F-51D7-05D9-ACCC-A398520C8046}"/>
                      </a:ext>
                    </a:extLst>
                  </p:cNvPr>
                  <p:cNvSpPr txBox="1"/>
                  <p:nvPr/>
                </p:nvSpPr>
                <p:spPr>
                  <a:xfrm>
                    <a:off x="2669252" y="2276343"/>
                    <a:ext cx="6094602" cy="2633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solidFill>
                                <a:srgbClr val="00B050"/>
                              </a:solidFill>
                              <a:latin typeface="Cambria Math" panose="02040503050406030204" pitchFamily="18" charset="0"/>
                            </a:rPr>
                            <m:t>7</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b="0" i="0" smtClean="0">
                                  <a:latin typeface="Cambria Math" panose="02040503050406030204" pitchFamily="18" charset="0"/>
                                </a:rPr>
                                <m:t>2</m:t>
                              </m:r>
                            </m:sup>
                          </m:sSup>
                          <m:r>
                            <a:rPr lang="en-US" sz="4000" b="0" i="0" smtClean="0">
                              <a:latin typeface="Cambria Math" panose="02040503050406030204" pitchFamily="18" charset="0"/>
                            </a:rPr>
                            <m:t>+</m:t>
                          </m:r>
                          <m:r>
                            <a:rPr lang="en-US" sz="4000" b="0" i="1" smtClean="0">
                              <a:solidFill>
                                <a:srgbClr val="FF0000"/>
                              </a:solidFill>
                              <a:latin typeface="Cambria Math" panose="02040503050406030204" pitchFamily="18" charset="0"/>
                            </a:rPr>
                            <m:t>6</m:t>
                          </m:r>
                          <m:r>
                            <a:rPr lang="en-US" sz="4000" i="1">
                              <a:latin typeface="Cambria Math" panose="02040503050406030204" pitchFamily="18" charset="0"/>
                            </a:rPr>
                            <m:t>𝑥</m:t>
                          </m:r>
                          <m:r>
                            <a:rPr lang="en-US" sz="4000" b="0" i="0" smtClean="0">
                              <a:latin typeface="Cambria Math" panose="02040503050406030204" pitchFamily="18" charset="0"/>
                            </a:rPr>
                            <m:t>+</m:t>
                          </m:r>
                          <m:r>
                            <a:rPr lang="en-US" sz="4000" b="0" i="0" smtClean="0">
                              <a:solidFill>
                                <a:schemeClr val="accent5"/>
                              </a:solidFill>
                              <a:latin typeface="Cambria Math" panose="02040503050406030204" pitchFamily="18" charset="0"/>
                            </a:rPr>
                            <m:t>5</m:t>
                          </m:r>
                        </m:oMath>
                      </m:oMathPara>
                    </a14:m>
                    <a:endParaRPr lang="en-US" sz="4000" dirty="0"/>
                  </a:p>
                </p:txBody>
              </p:sp>
            </mc:Choice>
            <mc:Fallback xmlns="">
              <p:sp>
                <p:nvSpPr>
                  <p:cNvPr id="25" name="TextBox 24">
                    <a:extLst>
                      <a:ext uri="{FF2B5EF4-FFF2-40B4-BE49-F238E27FC236}">
                        <a16:creationId xmlns:a16="http://schemas.microsoft.com/office/drawing/2014/main" id="{2125609F-51D7-05D9-ACCC-A398520C8046}"/>
                      </a:ext>
                    </a:extLst>
                  </p:cNvPr>
                  <p:cNvSpPr txBox="1">
                    <a:spLocks noRot="1" noChangeAspect="1" noMove="1" noResize="1" noEditPoints="1" noAdjustHandles="1" noChangeArrowheads="1" noChangeShapeType="1" noTextEdit="1"/>
                  </p:cNvSpPr>
                  <p:nvPr/>
                </p:nvSpPr>
                <p:spPr>
                  <a:xfrm>
                    <a:off x="2669252" y="2276343"/>
                    <a:ext cx="6094602" cy="263393"/>
                  </a:xfrm>
                  <a:prstGeom prst="rect">
                    <a:avLst/>
                  </a:prstGeom>
                  <a:blipFill>
                    <a:blip r:embed="rId36"/>
                    <a:stretch>
                      <a:fillRect/>
                    </a:stretch>
                  </a:blipFill>
                </p:spPr>
                <p:txBody>
                  <a:bodyPr/>
                  <a:lstStyle/>
                  <a:p>
                    <a:r>
                      <a:rPr lang="en-US">
                        <a:noFill/>
                      </a:rPr>
                      <a:t> </a:t>
                    </a:r>
                  </a:p>
                </p:txBody>
              </p:sp>
            </mc:Fallback>
          </mc:AlternateContent>
        </p:grpSp>
        <p:sp>
          <p:nvSpPr>
            <p:cNvPr id="21" name="TextBox 20">
              <a:extLst>
                <a:ext uri="{FF2B5EF4-FFF2-40B4-BE49-F238E27FC236}">
                  <a16:creationId xmlns:a16="http://schemas.microsoft.com/office/drawing/2014/main" id="{F98F13FD-DD45-4241-D820-6D32FE8C364B}"/>
                </a:ext>
              </a:extLst>
            </p:cNvPr>
            <p:cNvSpPr txBox="1"/>
            <p:nvPr/>
          </p:nvSpPr>
          <p:spPr>
            <a:xfrm>
              <a:off x="2237645" y="1686720"/>
              <a:ext cx="266700" cy="707886"/>
            </a:xfrm>
            <a:prstGeom prst="rect">
              <a:avLst/>
            </a:prstGeom>
            <a:noFill/>
          </p:spPr>
          <p:txBody>
            <a:bodyPr wrap="square" rtlCol="0">
              <a:spAutoFit/>
            </a:bodyPr>
            <a:lstStyle/>
            <a:p>
              <a:r>
                <a:rPr lang="en-US" sz="4000"/>
                <a:t>+</a:t>
              </a:r>
            </a:p>
          </p:txBody>
        </p:sp>
      </p:grpSp>
    </p:spTree>
    <p:extLst>
      <p:ext uri="{BB962C8B-B14F-4D97-AF65-F5344CB8AC3E}">
        <p14:creationId xmlns:p14="http://schemas.microsoft.com/office/powerpoint/2010/main" val="17775198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525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280" y="58550"/>
            <a:ext cx="1635014" cy="1664137"/>
          </a:xfrm>
          <a:prstGeom prst="rect">
            <a:avLst/>
          </a:prstGeom>
        </p:spPr>
      </p:pic>
      <p:sp>
        <p:nvSpPr>
          <p:cNvPr id="30" name="Rectangle 29"/>
          <p:cNvSpPr/>
          <p:nvPr/>
        </p:nvSpPr>
        <p:spPr>
          <a:xfrm>
            <a:off x="6858000" y="4191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TẬP 1</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447800" y="1638300"/>
            <a:ext cx="15392400" cy="1839606"/>
          </a:xfrm>
          <a:prstGeom prst="rect">
            <a:avLst/>
          </a:prstGeom>
        </p:spPr>
        <p:txBody>
          <a:bodyPr wrap="square">
            <a:spAutoFit/>
          </a:bodyPr>
          <a:lstStyle/>
          <a:p>
            <a:pPr algn="just">
              <a:lnSpc>
                <a:spcPct val="150000"/>
              </a:lnSpc>
            </a:pPr>
            <a:r>
              <a:rPr lang="vi-VN" sz="4000" dirty="0">
                <a:ea typeface="Calibri" panose="020F0502020204030204" pitchFamily="34" charset="0"/>
                <a:cs typeface="Times New Roman" panose="02020603050405020304" pitchFamily="18" charset="0"/>
              </a:rPr>
              <a:t>Để cộng hai đa thức P(x), Q(x), bạn Dũng viết như dưới đây có đúng không? Vì sao? Nếu chưa đúng, em hãy sửa lại cho đúng.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280" y="8324850"/>
            <a:ext cx="1335595" cy="144780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8600" y="3718731"/>
            <a:ext cx="8572560" cy="3184525"/>
          </a:xfrm>
          <a:prstGeom prst="rect">
            <a:avLst/>
          </a:prstGeom>
        </p:spPr>
      </p:pic>
      <p:sp>
        <p:nvSpPr>
          <p:cNvPr id="4" name="Rectangle 3"/>
          <p:cNvSpPr/>
          <p:nvPr/>
        </p:nvSpPr>
        <p:spPr>
          <a:xfrm>
            <a:off x="1729165" y="7755112"/>
            <a:ext cx="14859000" cy="1938992"/>
          </a:xfrm>
          <a:prstGeom prst="rect">
            <a:avLst/>
          </a:prstGeom>
        </p:spPr>
        <p:txBody>
          <a:bodyPr wrap="square">
            <a:spAutoFit/>
          </a:bodyPr>
          <a:lstStyle/>
          <a:p>
            <a:pPr>
              <a:lnSpc>
                <a:spcPct val="150000"/>
              </a:lnSpc>
            </a:pPr>
            <a:r>
              <a:rPr lang="en-US" sz="4000" dirty="0" err="1">
                <a:solidFill>
                  <a:srgbClr val="333333"/>
                </a:solidFill>
                <a:latin typeface="Arial" panose="020B0604020202020204" pitchFamily="34" charset="0"/>
                <a:ea typeface="Times New Roman" panose="02020603050405020304" pitchFamily="18" charset="0"/>
              </a:rPr>
              <a:t>Bạn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Dũng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viết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như</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vậy</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chưa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đúng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vì</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hệ</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tự</a:t>
            </a:r>
            <a:r>
              <a:rPr lang="en-US" sz="4000" dirty="0">
                <a:solidFill>
                  <a:srgbClr val="333333"/>
                </a:solidFill>
                <a:latin typeface="Arial" panose="020B0604020202020204" pitchFamily="34" charset="0"/>
                <a:ea typeface="Times New Roman" panose="02020603050405020304" pitchFamily="18" charset="0"/>
              </a:rPr>
              <a:t> do </a:t>
            </a:r>
            <a:r>
              <a:rPr lang="en-US" sz="4000" dirty="0" err="1">
                <a:solidFill>
                  <a:srgbClr val="333333"/>
                </a:solidFill>
                <a:latin typeface="Arial" panose="020B0604020202020204" pitchFamily="34" charset="0"/>
                <a:ea typeface="Times New Roman" panose="02020603050405020304" pitchFamily="18" charset="0"/>
              </a:rPr>
              <a:t>còn</a:t>
            </a:r>
            <a:r>
              <a:rPr lang="en-US" sz="4000" dirty="0">
                <a:solidFill>
                  <a:srgbClr val="333333"/>
                </a:solidFill>
                <a:latin typeface="Arial" panose="020B0604020202020204" pitchFamily="34" charset="0"/>
                <a:ea typeface="Times New Roman" panose="02020603050405020304" pitchFamily="18" charset="0"/>
              </a:rPr>
              <a:t> 2x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đơn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chứa</a:t>
            </a:r>
            <a:r>
              <a:rPr lang="en-US" sz="4000" dirty="0">
                <a:solidFill>
                  <a:srgbClr val="333333"/>
                </a:solidFill>
                <a:latin typeface="Arial" panose="020B0604020202020204" pitchFamily="34" charset="0"/>
                <a:ea typeface="Times New Roman" panose="02020603050405020304" pitchFamily="18" charset="0"/>
              </a:rPr>
              <a:t> x </a:t>
            </a:r>
            <a:r>
              <a:rPr lang="en-US" sz="4000" dirty="0" err="1">
                <a:solidFill>
                  <a:srgbClr val="333333"/>
                </a:solidFill>
                <a:latin typeface="Arial" panose="020B0604020202020204" pitchFamily="34" charset="0"/>
                <a:ea typeface="Times New Roman" panose="02020603050405020304" pitchFamily="18" charset="0"/>
              </a:rPr>
              <a:t>nên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việc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đặt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cùng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cột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để</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cộng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không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đúng</a:t>
            </a:r>
            <a:r>
              <a:rPr lang="en-US" sz="4000" dirty="0">
                <a:solidFill>
                  <a:srgbClr val="333333"/>
                </a:solidFill>
                <a:latin typeface="Arial" panose="020B0604020202020204" pitchFamily="34"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p:txBody>
      </p:sp>
      <p:pic>
        <p:nvPicPr>
          <p:cNvPr id="15"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935200" y="3973206"/>
            <a:ext cx="1749199" cy="3380094"/>
          </a:xfrm>
          <a:prstGeom prst="rect">
            <a:avLst/>
          </a:prstGeom>
        </p:spPr>
      </p:pic>
      <p:sp>
        <p:nvSpPr>
          <p:cNvPr id="17" name="Oval Callout 16"/>
          <p:cNvSpPr/>
          <p:nvPr/>
        </p:nvSpPr>
        <p:spPr>
          <a:xfrm>
            <a:off x="1870671" y="6830596"/>
            <a:ext cx="1708053" cy="7513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323881757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 grpId="0"/>
      <p:bldP spid="4"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342900"/>
            <a:ext cx="17449800" cy="9622581"/>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5958928" y="246687"/>
            <a:ext cx="2397119" cy="1597080"/>
          </a:xfrm>
          <a:prstGeom prst="rect">
            <a:avLst/>
          </a:prstGeom>
        </p:spPr>
      </p:pic>
      <p:pic>
        <p:nvPicPr>
          <p:cNvPr id="17"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62200">
            <a:off x="809730" y="2992879"/>
            <a:ext cx="1218783" cy="1497736"/>
          </a:xfrm>
          <a:prstGeom prst="rect">
            <a:avLst/>
          </a:prstGeom>
        </p:spPr>
      </p:pic>
      <p:sp>
        <p:nvSpPr>
          <p:cNvPr id="9" name="Rectangle 8"/>
          <p:cNvSpPr/>
          <p:nvPr/>
        </p:nvSpPr>
        <p:spPr>
          <a:xfrm>
            <a:off x="1693335" y="830851"/>
            <a:ext cx="2411238" cy="916276"/>
          </a:xfrm>
          <a:prstGeom prst="rect">
            <a:avLst/>
          </a:prstGeom>
        </p:spPr>
        <p:txBody>
          <a:bodyPr wrap="none">
            <a:spAutoFit/>
          </a:bodyPr>
          <a:lstStyle/>
          <a:p>
            <a:pPr algn="just">
              <a:lnSpc>
                <a:spcPct val="150000"/>
              </a:lnSpc>
              <a:spcBef>
                <a:spcPts val="600"/>
              </a:spcBef>
              <a:spcAft>
                <a:spcPts val="800"/>
              </a:spcAft>
            </a:pPr>
            <a:r>
              <a:rPr lang="en-US" sz="4000" b="1" dirty="0">
                <a:latin typeface="Arial" panose="020B0604020202020204" pitchFamily="34" charset="0"/>
                <a:ea typeface="Times New Roman" panose="02020603050405020304" pitchFamily="18" charset="0"/>
                <a:cs typeface="Times New Roman" panose="02020603050405020304" pitchFamily="18" charset="0"/>
              </a:rPr>
              <a:t>* </a:t>
            </a:r>
            <a:r>
              <a:rPr lang="en-US" sz="4000" b="1" dirty="0" err="1">
                <a:latin typeface="Arial" panose="020B0604020202020204" pitchFamily="34" charset="0"/>
                <a:ea typeface="Times New Roman" panose="02020603050405020304" pitchFamily="18" charset="0"/>
                <a:cs typeface="Times New Roman" panose="02020603050405020304" pitchFamily="18" charset="0"/>
              </a:rPr>
              <a:t>Sửa</a:t>
            </a:r>
            <a:r>
              <a:rPr lang="en-US" sz="4000" b="1" dirty="0">
                <a:latin typeface="Arial" panose="020B0604020202020204" pitchFamily="34" charset="0"/>
                <a:ea typeface="Times New Roman" panose="02020603050405020304" pitchFamily="18" charset="0"/>
                <a:cs typeface="Times New Roman" panose="02020603050405020304" pitchFamily="18" charset="0"/>
              </a:rPr>
              <a:t> </a:t>
            </a:r>
            <a:r>
              <a:rPr lang="en-US" sz="4000" b="1" dirty="0" err="1">
                <a:latin typeface="Arial" panose="020B0604020202020204" pitchFamily="34" charset="0"/>
                <a:ea typeface="Times New Roman" panose="02020603050405020304" pitchFamily="18" charset="0"/>
                <a:cs typeface="Times New Roman" panose="02020603050405020304" pitchFamily="18" charset="0"/>
              </a:rPr>
              <a:t>lại</a:t>
            </a:r>
            <a:r>
              <a:rPr lang="en-US" sz="4000" b="1" dirty="0">
                <a:latin typeface="Arial" panose="020B0604020202020204" pitchFamily="34" charset="0"/>
                <a:ea typeface="Times New Roman" panose="02020603050405020304" pitchFamily="18" charset="0"/>
                <a:cs typeface="Times New Roman" panose="02020603050405020304" pitchFamily="18" charset="0"/>
              </a:rPr>
              <a:t>:</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57D2A9FF-FAA4-D38A-C8AD-FE4300B06E9D}"/>
              </a:ext>
            </a:extLst>
          </p:cNvPr>
          <p:cNvGrpSpPr/>
          <p:nvPr/>
        </p:nvGrpSpPr>
        <p:grpSpPr>
          <a:xfrm>
            <a:off x="2133600" y="2111392"/>
            <a:ext cx="17951274" cy="2727310"/>
            <a:chOff x="268622" y="1482134"/>
            <a:chExt cx="8332443" cy="1127939"/>
          </a:xfrm>
        </p:grpSpPr>
        <p:grpSp>
          <p:nvGrpSpPr>
            <p:cNvPr id="13" name="Group 12">
              <a:extLst>
                <a:ext uri="{FF2B5EF4-FFF2-40B4-BE49-F238E27FC236}">
                  <a16:creationId xmlns:a16="http://schemas.microsoft.com/office/drawing/2014/main" id="{531DCCF8-CBFF-3478-672E-17FFB84B0B44}"/>
                </a:ext>
              </a:extLst>
            </p:cNvPr>
            <p:cNvGrpSpPr/>
            <p:nvPr/>
          </p:nvGrpSpPr>
          <p:grpSpPr>
            <a:xfrm>
              <a:off x="268622" y="1482134"/>
              <a:ext cx="8332443" cy="1127939"/>
              <a:chOff x="2728519" y="1443680"/>
              <a:chExt cx="8332443" cy="1127939"/>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DCAAB71-F214-B233-90FF-CF72BFA572D4}"/>
                      </a:ext>
                    </a:extLst>
                  </p:cNvPr>
                  <p:cNvSpPr txBox="1"/>
                  <p:nvPr/>
                </p:nvSpPr>
                <p:spPr>
                  <a:xfrm>
                    <a:off x="3141833" y="1443680"/>
                    <a:ext cx="6094602" cy="2927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40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4000" dirty="0"/>
                  </a:p>
                </p:txBody>
              </p:sp>
            </mc:Choice>
            <mc:Fallback xmlns="">
              <p:sp>
                <p:nvSpPr>
                  <p:cNvPr id="15" name="TextBox 14">
                    <a:extLst>
                      <a:ext uri="{FF2B5EF4-FFF2-40B4-BE49-F238E27FC236}">
                        <a16:creationId xmlns:a16="http://schemas.microsoft.com/office/drawing/2014/main" id="{2DCAAB71-F214-B233-90FF-CF72BFA572D4}"/>
                      </a:ext>
                    </a:extLst>
                  </p:cNvPr>
                  <p:cNvSpPr txBox="1">
                    <a:spLocks noRot="1" noChangeAspect="1" noMove="1" noResize="1" noEditPoints="1" noAdjustHandles="1" noChangeArrowheads="1" noChangeShapeType="1" noTextEdit="1"/>
                  </p:cNvSpPr>
                  <p:nvPr/>
                </p:nvSpPr>
                <p:spPr>
                  <a:xfrm>
                    <a:off x="3141833" y="1443680"/>
                    <a:ext cx="6094602" cy="29276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125D907-C5DF-B317-452B-25EC0EB4F056}"/>
                      </a:ext>
                    </a:extLst>
                  </p:cNvPr>
                  <p:cNvSpPr txBox="1"/>
                  <p:nvPr/>
                </p:nvSpPr>
                <p:spPr>
                  <a:xfrm>
                    <a:off x="4966360" y="1819807"/>
                    <a:ext cx="6094602" cy="292762"/>
                  </a:xfrm>
                  <a:prstGeom prst="rect">
                    <a:avLst/>
                  </a:prstGeom>
                  <a:noFill/>
                </p:spPr>
                <p:txBody>
                  <a:bodyPr wrap="square">
                    <a:spAutoFit/>
                  </a:bodyPr>
                  <a:lstStyle/>
                  <a:p>
                    <a14:m>
                      <m:oMath xmlns:m="http://schemas.openxmlformats.org/officeDocument/2006/math">
                        <m:r>
                          <a:rPr lang="en-US" sz="4000" b="0" i="1" smtClean="0">
                            <a:latin typeface="Cambria Math" panose="02040503050406030204" pitchFamily="18" charset="0"/>
                          </a:rPr>
                          <m:t> </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latin typeface="Cambria Math" panose="02040503050406030204" pitchFamily="18" charset="0"/>
                          </a:rPr>
                          <m:t>  </m:t>
                        </m:r>
                        <m:r>
                          <a:rPr lang="en-US" sz="4000" b="0" i="1" smtClean="0">
                            <a:latin typeface="Cambria Math" panose="02040503050406030204" pitchFamily="18" charset="0"/>
                          </a:rPr>
                          <m:t>8</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6</m:t>
                        </m:r>
                      </m:oMath>
                    </a14:m>
                    <a:r>
                      <a:rPr lang="en-US" sz="4000" b="0" dirty="0"/>
                      <a:t>  </a:t>
                    </a:r>
                  </a:p>
                </p:txBody>
              </p:sp>
            </mc:Choice>
            <mc:Fallback xmlns="">
              <p:sp>
                <p:nvSpPr>
                  <p:cNvPr id="16" name="TextBox 15">
                    <a:extLst>
                      <a:ext uri="{FF2B5EF4-FFF2-40B4-BE49-F238E27FC236}">
                        <a16:creationId xmlns:a16="http://schemas.microsoft.com/office/drawing/2014/main" id="{2125D907-C5DF-B317-452B-25EC0EB4F056}"/>
                      </a:ext>
                    </a:extLst>
                  </p:cNvPr>
                  <p:cNvSpPr txBox="1">
                    <a:spLocks noRot="1" noChangeAspect="1" noMove="1" noResize="1" noEditPoints="1" noAdjustHandles="1" noChangeArrowheads="1" noChangeShapeType="1" noTextEdit="1"/>
                  </p:cNvSpPr>
                  <p:nvPr/>
                </p:nvSpPr>
                <p:spPr>
                  <a:xfrm>
                    <a:off x="4966360" y="1819807"/>
                    <a:ext cx="6094602" cy="292762"/>
                  </a:xfrm>
                  <a:prstGeom prst="rect">
                    <a:avLst/>
                  </a:prstGeom>
                  <a:blipFill>
                    <a:blip r:embed="rId13"/>
                    <a:stretch>
                      <a:fillRect/>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4378AA6F-7D9E-3055-A14C-56A3EC1B881B}"/>
                  </a:ext>
                </a:extLst>
              </p:cNvPr>
              <p:cNvCxnSpPr>
                <a:cxnSpLocks/>
              </p:cNvCxnSpPr>
              <p:nvPr/>
            </p:nvCxnSpPr>
            <p:spPr>
              <a:xfrm flipV="1">
                <a:off x="4269277" y="2189527"/>
                <a:ext cx="3255648" cy="6796"/>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3D609C7-2ABB-0C8B-C844-8EE68C881F7C}"/>
                      </a:ext>
                    </a:extLst>
                  </p:cNvPr>
                  <p:cNvSpPr txBox="1"/>
                  <p:nvPr/>
                </p:nvSpPr>
                <p:spPr>
                  <a:xfrm>
                    <a:off x="2728519" y="2278857"/>
                    <a:ext cx="6094602" cy="2927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latin typeface="Cambria Math" panose="02040503050406030204" pitchFamily="18" charset="0"/>
                            </a:rPr>
                            <m:t> </m:t>
                          </m:r>
                          <m:r>
                            <a:rPr lang="en-US" sz="4000" b="0" i="1" smtClean="0">
                              <a:latin typeface="Cambria Math" panose="02040503050406030204" pitchFamily="18" charset="0"/>
                            </a:rPr>
                            <m:t>14</m:t>
                          </m:r>
                          <m:sSup>
                            <m:sSupPr>
                              <m:ctrlPr>
                                <a:rPr lang="en-US" sz="4000" i="1" smtClean="0">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b="0" i="0" smtClean="0">
                                  <a:latin typeface="Cambria Math" panose="02040503050406030204" pitchFamily="18" charset="0"/>
                                </a:rPr>
                                <m:t>2</m:t>
                              </m:r>
                            </m:sup>
                          </m:sSup>
                          <m:r>
                            <a:rPr lang="en-US" sz="4000" b="0" i="0" smtClean="0">
                              <a:latin typeface="Cambria Math" panose="02040503050406030204" pitchFamily="18" charset="0"/>
                            </a:rPr>
                            <m:t>+</m:t>
                          </m:r>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0" smtClean="0">
                              <a:latin typeface="Cambria Math" panose="02040503050406030204" pitchFamily="18" charset="0"/>
                            </a:rPr>
                            <m:t>+</m:t>
                          </m:r>
                          <m:r>
                            <a:rPr lang="en-US" sz="4000" b="0" i="0" smtClean="0">
                              <a:latin typeface="Cambria Math" panose="02040503050406030204" pitchFamily="18" charset="0"/>
                            </a:rPr>
                            <m:t>5</m:t>
                          </m:r>
                        </m:oMath>
                      </m:oMathPara>
                    </a14:m>
                    <a:endParaRPr lang="en-US" sz="4000" dirty="0"/>
                  </a:p>
                </p:txBody>
              </p:sp>
            </mc:Choice>
            <mc:Fallback xmlns="">
              <p:sp>
                <p:nvSpPr>
                  <p:cNvPr id="21" name="TextBox 20">
                    <a:extLst>
                      <a:ext uri="{FF2B5EF4-FFF2-40B4-BE49-F238E27FC236}">
                        <a16:creationId xmlns:a16="http://schemas.microsoft.com/office/drawing/2014/main" id="{53D609C7-2ABB-0C8B-C844-8EE68C881F7C}"/>
                      </a:ext>
                    </a:extLst>
                  </p:cNvPr>
                  <p:cNvSpPr txBox="1">
                    <a:spLocks noRot="1" noChangeAspect="1" noMove="1" noResize="1" noEditPoints="1" noAdjustHandles="1" noChangeArrowheads="1" noChangeShapeType="1" noTextEdit="1"/>
                  </p:cNvSpPr>
                  <p:nvPr/>
                </p:nvSpPr>
                <p:spPr>
                  <a:xfrm>
                    <a:off x="2728519" y="2278857"/>
                    <a:ext cx="6094602" cy="292762"/>
                  </a:xfrm>
                  <a:prstGeom prst="rect">
                    <a:avLst/>
                  </a:prstGeom>
                  <a:blipFill>
                    <a:blip r:embed="rId14"/>
                    <a:stretch>
                      <a:fillRect/>
                    </a:stretch>
                  </a:blipFill>
                </p:spPr>
                <p:txBody>
                  <a:bodyPr/>
                  <a:lstStyle/>
                  <a:p>
                    <a:r>
                      <a:rPr lang="en-US">
                        <a:noFill/>
                      </a:rPr>
                      <a:t> </a:t>
                    </a:r>
                  </a:p>
                </p:txBody>
              </p:sp>
            </mc:Fallback>
          </mc:AlternateContent>
        </p:grpSp>
        <p:sp>
          <p:nvSpPr>
            <p:cNvPr id="14" name="TextBox 13">
              <a:extLst>
                <a:ext uri="{FF2B5EF4-FFF2-40B4-BE49-F238E27FC236}">
                  <a16:creationId xmlns:a16="http://schemas.microsoft.com/office/drawing/2014/main" id="{B3131CB8-5886-F6C9-352C-091ED264C498}"/>
                </a:ext>
              </a:extLst>
            </p:cNvPr>
            <p:cNvSpPr txBox="1"/>
            <p:nvPr/>
          </p:nvSpPr>
          <p:spPr>
            <a:xfrm>
              <a:off x="2237645" y="1681588"/>
              <a:ext cx="266700" cy="707886"/>
            </a:xfrm>
            <a:prstGeom prst="rect">
              <a:avLst/>
            </a:prstGeom>
            <a:noFill/>
          </p:spPr>
          <p:txBody>
            <a:bodyPr wrap="square" rtlCol="0">
              <a:spAutoFit/>
            </a:bodyPr>
            <a:lstStyle/>
            <a:p>
              <a:r>
                <a:rPr lang="en-US" sz="4000"/>
                <a:t>+</a:t>
              </a:r>
            </a:p>
          </p:txBody>
        </p:sp>
      </p:grpSp>
      <p:sp>
        <p:nvSpPr>
          <p:cNvPr id="3" name="Rectangle 2"/>
          <p:cNvSpPr/>
          <p:nvPr/>
        </p:nvSpPr>
        <p:spPr>
          <a:xfrm>
            <a:off x="1072024" y="5616841"/>
            <a:ext cx="14396576" cy="3785652"/>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Arial" panose="020B0604020202020204" pitchFamily="34" charset="0"/>
              </a:rPr>
              <a:t>* </a:t>
            </a:r>
            <a:r>
              <a:rPr lang="nl-NL" sz="4000" b="1" u="sng" dirty="0">
                <a:latin typeface="Arial" panose="020B0604020202020204" pitchFamily="34" charset="0"/>
                <a:ea typeface="Calibri" panose="020F0502020204030204" pitchFamily="34" charset="0"/>
                <a:cs typeface="Arial" panose="020B0604020202020204" pitchFamily="34" charset="0"/>
              </a:rPr>
              <a:t>Chú ý: </a:t>
            </a:r>
            <a:endParaRPr lang="en-US" sz="4000" b="1" u="sng"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000" dirty="0">
                <a:latin typeface="Arial" panose="020B0604020202020204" pitchFamily="34" charset="0"/>
                <a:ea typeface="Calibri" panose="020F0502020204030204" pitchFamily="34" charset="0"/>
                <a:cs typeface="Arial" panose="020B0604020202020204" pitchFamily="34" charset="0"/>
              </a:rPr>
              <a:t>Khi cộng đa thức theo cột dọc nếu một đa thức khuyết số mũ nào của biến thì khi viết đa thức đó, ta bỏ trống cột tương ứng với số mũ trên.</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22" name="Picture 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932115" y="7350417"/>
            <a:ext cx="1746285" cy="2587090"/>
          </a:xfrm>
          <a:prstGeom prst="rect">
            <a:avLst/>
          </a:prstGeom>
        </p:spPr>
      </p:pic>
    </p:spTree>
    <p:extLst>
      <p:ext uri="{BB962C8B-B14F-4D97-AF65-F5344CB8AC3E}">
        <p14:creationId xmlns:p14="http://schemas.microsoft.com/office/powerpoint/2010/main" val="584988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23" name="Rounded Rectangle 22"/>
          <p:cNvSpPr/>
          <p:nvPr/>
        </p:nvSpPr>
        <p:spPr>
          <a:xfrm>
            <a:off x="120316" y="76200"/>
            <a:ext cx="18059400" cy="101727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6762316" y="8853922"/>
            <a:ext cx="1039866" cy="1127227"/>
          </a:xfrm>
          <a:prstGeom prst="rect">
            <a:avLst/>
          </a:prstGeom>
        </p:spPr>
      </p:pic>
      <p:grpSp>
        <p:nvGrpSpPr>
          <p:cNvPr id="3" name="Group 2"/>
          <p:cNvGrpSpPr/>
          <p:nvPr/>
        </p:nvGrpSpPr>
        <p:grpSpPr>
          <a:xfrm>
            <a:off x="1031225" y="293385"/>
            <a:ext cx="4695192" cy="963915"/>
            <a:chOff x="1295400" y="1333500"/>
            <a:chExt cx="4695192" cy="963915"/>
          </a:xfrm>
        </p:grpSpPr>
        <p:pic>
          <p:nvPicPr>
            <p:cNvPr id="17" name="Picture 16"/>
            <p:cNvPicPr>
              <a:picLocks noChangeAspect="1"/>
            </p:cNvPicPr>
            <p:nvPr/>
          </p:nvPicPr>
          <p:blipFill>
            <a:blip r:embed="rId5" cstate="print">
              <a:duotone>
                <a:prstClr val="black"/>
                <a:schemeClr val="tx1">
                  <a:tint val="45000"/>
                  <a:satMod val="400000"/>
                </a:schemeClr>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95400" y="1333500"/>
              <a:ext cx="1032846" cy="963915"/>
            </a:xfrm>
            <a:prstGeom prst="rect">
              <a:avLst/>
            </a:prstGeom>
          </p:spPr>
        </p:pic>
        <p:sp>
          <p:nvSpPr>
            <p:cNvPr id="22" name="TextBox 21"/>
            <p:cNvSpPr txBox="1"/>
            <p:nvPr/>
          </p:nvSpPr>
          <p:spPr>
            <a:xfrm>
              <a:off x="2409192" y="151619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685800" y="1183963"/>
                <a:ext cx="17102150" cy="4383701"/>
              </a:xfrm>
              <a:prstGeom prst="rect">
                <a:avLst/>
              </a:prstGeom>
            </p:spPr>
            <p:txBody>
              <a:bodyPr wrap="square">
                <a:spAutoFit/>
              </a:bodyPr>
              <a:lstStyle/>
              <a:p>
                <a:pPr algn="ctr">
                  <a:lnSpc>
                    <a:spcPct val="150000"/>
                  </a:lnSpc>
                </a:pP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d>
                      <m:dPr>
                        <m:ctrlPr>
                          <a:rPr lang="en-US" sz="3800" i="1">
                            <a:latin typeface="Cambria Math" panose="02040503050406030204" pitchFamily="18" charset="0"/>
                            <a:ea typeface="Calibri" panose="020F0502020204030204" pitchFamily="34" charset="0"/>
                            <a:cs typeface="Arial" panose="020B0604020202020204" pitchFamily="34" charset="0"/>
                          </a:rPr>
                        </m:ctrlPr>
                      </m:dPr>
                      <m:e>
                        <m:r>
                          <a:rPr lang="en-US" sz="3800" i="1">
                            <a:latin typeface="Cambria Math" panose="02040503050406030204" pitchFamily="18" charset="0"/>
                            <a:ea typeface="Calibri" panose="020F0502020204030204" pitchFamily="34" charset="0"/>
                            <a:cs typeface="Arial" panose="020B0604020202020204" pitchFamily="34" charset="0"/>
                          </a:rPr>
                          <m:t>𝑥</m:t>
                        </m:r>
                      </m:e>
                    </m:d>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m:t>
                    </m:r>
                    <m:r>
                      <a:rPr lang="en-US" sz="3800">
                        <a:latin typeface="Cambria Math" panose="02040503050406030204" pitchFamily="18" charset="0"/>
                        <a:ea typeface="Calibri" panose="020F0502020204030204" pitchFamily="34" charset="0"/>
                        <a:cs typeface="Arial" panose="020B0604020202020204" pitchFamily="34" charset="0"/>
                      </a:rPr>
                      <m:t>2</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𝑥</m:t>
                        </m:r>
                      </m:e>
                      <m:sup>
                        <m:r>
                          <a:rPr lang="en-US" sz="3800">
                            <a:latin typeface="Cambria Math" panose="02040503050406030204" pitchFamily="18" charset="0"/>
                            <a:ea typeface="Calibri" panose="020F0502020204030204" pitchFamily="34" charset="0"/>
                            <a:cs typeface="Arial" panose="020B0604020202020204" pitchFamily="34" charset="0"/>
                          </a:rPr>
                          <m:t>2</m:t>
                        </m:r>
                      </m:sup>
                    </m:sSup>
                    <m:r>
                      <a:rPr lang="en-US" sz="3800">
                        <a:latin typeface="Cambria Math" panose="02040503050406030204" pitchFamily="18" charset="0"/>
                        <a:ea typeface="Calibri" panose="020F0502020204030204" pitchFamily="34" charset="0"/>
                        <a:cs typeface="Arial" panose="020B0604020202020204" pitchFamily="34" charset="0"/>
                      </a:rPr>
                      <m:t>+</m:t>
                    </m:r>
                    <m:r>
                      <a:rPr lang="en-US" sz="3800">
                        <a:latin typeface="Cambria Math" panose="02040503050406030204" pitchFamily="18" charset="0"/>
                        <a:ea typeface="Calibri" panose="020F0502020204030204" pitchFamily="34" charset="0"/>
                        <a:cs typeface="Arial" panose="020B0604020202020204" pitchFamily="34" charset="0"/>
                      </a:rPr>
                      <m:t>1</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a:latin typeface="Cambria Math" panose="02040503050406030204" pitchFamily="18" charset="0"/>
                        <a:ea typeface="Calibri" panose="020F0502020204030204" pitchFamily="34" charset="0"/>
                        <a:cs typeface="Arial" panose="020B0604020202020204" pitchFamily="34" charset="0"/>
                      </a:rPr>
                      <m:t>3</m:t>
                    </m:r>
                    <m:r>
                      <a:rPr lang="en-US" sz="3800" i="1">
                        <a:latin typeface="Cambria Math" panose="02040503050406030204" pitchFamily="18" charset="0"/>
                        <a:ea typeface="Calibri" panose="020F0502020204030204" pitchFamily="34" charset="0"/>
                        <a:cs typeface="Arial" panose="020B0604020202020204" pitchFamily="34" charset="0"/>
                      </a:rPr>
                      <m:t>𝑥</m:t>
                    </m:r>
                    <m:r>
                      <m:rPr>
                        <m:nor/>
                      </m:rPr>
                      <a:rPr lang="en-US" sz="3800" i="1">
                        <a:latin typeface="Arial" panose="020B0604020202020204" pitchFamily="34" charset="0"/>
                        <a:ea typeface="Calibri" panose="020F0502020204030204" pitchFamily="34" charset="0"/>
                        <a:cs typeface="Times New Roman" panose="02020603050405020304" pitchFamily="18" charset="0"/>
                      </a:rPr>
                      <m:t> </m:t>
                    </m:r>
                  </m:oMath>
                </a14:m>
                <a:r>
                  <a:rPr lang="en-US" sz="3800" dirty="0" err="1">
                    <a:latin typeface="Arial" panose="020B0604020202020204" pitchFamily="34" charset="0"/>
                    <a:ea typeface="Times New Roman" panose="02020603050405020304" pitchFamily="18" charset="0"/>
                    <a:cs typeface="Times New Roman" panose="02020603050405020304" pitchFamily="18" charset="0"/>
                  </a:rPr>
                  <a:t>và</a:t>
                </a:r>
                <a:r>
                  <a:rPr lang="en-US"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m:t>
                    </m:r>
                    <m:r>
                      <a:rPr lang="en-US" sz="3800">
                        <a:latin typeface="Cambria Math" panose="02040503050406030204" pitchFamily="18" charset="0"/>
                        <a:ea typeface="Calibri" panose="020F0502020204030204" pitchFamily="34" charset="0"/>
                        <a:cs typeface="Arial" panose="020B0604020202020204" pitchFamily="34" charset="0"/>
                      </a:rPr>
                      <m:t>5</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a:latin typeface="Cambria Math" panose="02040503050406030204" pitchFamily="18" charset="0"/>
                        <a:ea typeface="Calibri" panose="020F0502020204030204" pitchFamily="34" charset="0"/>
                        <a:cs typeface="Arial" panose="020B0604020202020204" pitchFamily="34" charset="0"/>
                      </a:rPr>
                      <m:t>3</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𝑥</m:t>
                        </m:r>
                      </m:e>
                      <m:sup>
                        <m:r>
                          <a:rPr lang="en-US" sz="3800">
                            <a:latin typeface="Cambria Math" panose="02040503050406030204" pitchFamily="18" charset="0"/>
                            <a:ea typeface="Calibri" panose="020F0502020204030204" pitchFamily="34" charset="0"/>
                            <a:cs typeface="Arial" panose="020B0604020202020204" pitchFamily="34" charset="0"/>
                          </a:rPr>
                          <m:t>2</m:t>
                        </m:r>
                      </m:sup>
                    </m:sSup>
                    <m:r>
                      <a:rPr lang="en-US" sz="3800">
                        <a:latin typeface="Cambria Math" panose="02040503050406030204" pitchFamily="18" charset="0"/>
                        <a:ea typeface="Calibri" panose="020F0502020204030204" pitchFamily="34" charset="0"/>
                        <a:cs typeface="Arial" panose="020B0604020202020204" pitchFamily="34" charset="0"/>
                      </a:rPr>
                      <m:t>+</m:t>
                    </m:r>
                    <m:r>
                      <a:rPr lang="en-US" sz="3800">
                        <a:latin typeface="Cambria Math" panose="02040503050406030204" pitchFamily="18" charset="0"/>
                        <a:ea typeface="Calibri" panose="020F0502020204030204" pitchFamily="34" charset="0"/>
                        <a:cs typeface="Arial" panose="020B0604020202020204" pitchFamily="34" charset="0"/>
                      </a:rPr>
                      <m:t>4</m:t>
                    </m:r>
                    <m:r>
                      <a:rPr lang="en-US" sz="3800">
                        <a:latin typeface="Cambria Math" panose="02040503050406030204" pitchFamily="18" charset="0"/>
                        <a:ea typeface="Calibri" panose="020F0502020204030204" pitchFamily="34" charset="0"/>
                        <a:cs typeface="Arial" panose="020B0604020202020204" pitchFamily="34" charset="0"/>
                      </a:rPr>
                      <m:t>.</m:t>
                    </m:r>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Sắp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xếp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theo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giảm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dần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biến</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b) </a:t>
                </a:r>
                <a:r>
                  <a:rPr lang="en-US" sz="3800" dirty="0" err="1">
                    <a:latin typeface="Arial" panose="020B0604020202020204" pitchFamily="34" charset="0"/>
                    <a:ea typeface="Calibri" panose="020F0502020204030204" pitchFamily="34" charset="0"/>
                    <a:cs typeface="Times New Roman" panose="02020603050405020304" pitchFamily="18" charset="0"/>
                  </a:rPr>
                  <a:t>Viết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tổng</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theo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hàng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ngang</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c) </a:t>
                </a:r>
                <a:r>
                  <a:rPr lang="en-US" sz="3800" dirty="0" err="1">
                    <a:latin typeface="Arial" panose="020B0604020202020204" pitchFamily="34" charset="0"/>
                    <a:ea typeface="Calibri" panose="020F0502020204030204" pitchFamily="34" charset="0"/>
                    <a:cs typeface="Times New Roman" panose="02020603050405020304" pitchFamily="18" charset="0"/>
                  </a:rPr>
                  <a:t>Nhóm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cùng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biến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với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nhau</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d)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tổng</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bằng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thực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hiện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phép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trong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từng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nhóm</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85800" y="1183963"/>
                <a:ext cx="17102150" cy="4383701"/>
              </a:xfrm>
              <a:prstGeom prst="rect">
                <a:avLst/>
              </a:prstGeom>
              <a:blipFill>
                <a:blip r:embed="rId11"/>
                <a:stretch>
                  <a:fillRect l="-1176" b="-4451"/>
                </a:stretch>
              </a:blipFill>
            </p:spPr>
            <p:txBody>
              <a:bodyPr/>
              <a:lstStyle/>
              <a:p>
                <a:r>
                  <a:rPr lang="en-US">
                    <a:noFill/>
                  </a:rPr>
                  <a:t> </a:t>
                </a:r>
              </a:p>
            </p:txBody>
          </p:sp>
        </mc:Fallback>
      </mc:AlternateContent>
      <p:sp>
        <p:nvSpPr>
          <p:cNvPr id="11" name="Rectangle 10"/>
          <p:cNvSpPr/>
          <p:nvPr/>
        </p:nvSpPr>
        <p:spPr>
          <a:xfrm>
            <a:off x="3657600" y="342900"/>
            <a:ext cx="3786614" cy="875048"/>
          </a:xfrm>
          <a:prstGeom prst="rect">
            <a:avLst/>
          </a:prstGeom>
        </p:spPr>
        <p:txBody>
          <a:bodyPr wrap="none">
            <a:spAutoFit/>
          </a:bodyPr>
          <a:lstStyle/>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Cho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Oval Callout 17"/>
          <p:cNvSpPr/>
          <p:nvPr/>
        </p:nvSpPr>
        <p:spPr>
          <a:xfrm>
            <a:off x="8153400" y="5719396"/>
            <a:ext cx="1708053" cy="7513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mc:AlternateContent xmlns:mc="http://schemas.openxmlformats.org/markup-compatibility/2006" xmlns:a14="http://schemas.microsoft.com/office/drawing/2010/main">
        <mc:Choice Requires="a14">
          <p:sp>
            <p:nvSpPr>
              <p:cNvPr id="12" name="Rectangle 11"/>
              <p:cNvSpPr/>
              <p:nvPr/>
            </p:nvSpPr>
            <p:spPr>
              <a:xfrm>
                <a:off x="685800" y="6571714"/>
                <a:ext cx="15603567" cy="3600986"/>
              </a:xfrm>
              <a:prstGeom prst="rect">
                <a:avLst/>
              </a:prstGeom>
            </p:spPr>
            <p:txBody>
              <a:bodyPr wrap="square">
                <a:spAutoFit/>
              </a:bodyPr>
              <a:lstStyle/>
              <a:p>
                <a:pPr>
                  <a:lnSpc>
                    <a:spcPct val="150000"/>
                  </a:lnSpc>
                </a:pPr>
                <a:r>
                  <a:rPr lang="en-US" sz="3800" dirty="0">
                    <a:solidFill>
                      <a:srgbClr val="333333"/>
                    </a:solidFill>
                    <a:latin typeface="Arial" panose="020B0604020202020204" pitchFamily="34" charset="0"/>
                    <a:ea typeface="Times New Roman" panose="02020603050405020304" pitchFamily="18" charset="0"/>
                  </a:rPr>
                  <a:t>a)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rPr>
                      <m:t>𝑃</m:t>
                    </m:r>
                    <m:r>
                      <a:rPr lang="en-US" sz="3800" i="1" dirty="0" smtClean="0">
                        <a:solidFill>
                          <a:srgbClr val="333333"/>
                        </a:solidFill>
                        <a:latin typeface="Cambria Math" panose="02040503050406030204" pitchFamily="18" charset="0"/>
                        <a:ea typeface="Times New Roman" panose="02020603050405020304" pitchFamily="18" charset="0"/>
                      </a:rPr>
                      <m:t>(</m:t>
                    </m:r>
                    <m:r>
                      <a:rPr lang="en-US" sz="3800" i="1" dirty="0" smtClean="0">
                        <a:solidFill>
                          <a:srgbClr val="333333"/>
                        </a:solidFill>
                        <a:latin typeface="Cambria Math" panose="02040503050406030204" pitchFamily="18" charset="0"/>
                        <a:ea typeface="Times New Roman" panose="02020603050405020304" pitchFamily="18" charset="0"/>
                      </a:rPr>
                      <m:t>𝑥</m:t>
                    </m:r>
                    <m:r>
                      <a:rPr lang="en-US" sz="3800" i="1" dirty="0" smtClean="0">
                        <a:solidFill>
                          <a:srgbClr val="333333"/>
                        </a:solidFill>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3</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3800" dirty="0">
                    <a:solidFill>
                      <a:srgbClr val="333333"/>
                    </a:solidFill>
                    <a:effectLst/>
                    <a:latin typeface="Arial" panose="020B0604020202020204" pitchFamily="34" charset="0"/>
                    <a:ea typeface="Times New Roman" panose="02020603050405020304" pitchFamily="18" charset="0"/>
                  </a:rPr>
                  <a:t> </a:t>
                </a:r>
                <a:r>
                  <a:rPr lang="en-US" sz="3800" dirty="0" err="1">
                    <a:solidFill>
                      <a:srgbClr val="333333"/>
                    </a:solidFill>
                    <a:effectLst/>
                    <a:latin typeface="Arial" panose="020B0604020202020204" pitchFamily="34" charset="0"/>
                    <a:ea typeface="Times New Roman" panose="02020603050405020304" pitchFamily="18" charset="0"/>
                  </a:rPr>
                  <a:t>và</a:t>
                </a:r>
                <a:r>
                  <a:rPr lang="en-US" sz="38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𝑄</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 </m:t>
                    </m:r>
                    <m:r>
                      <a:rPr lang="en-US" sz="3800" i="1" dirty="0" smtClean="0">
                        <a:solidFill>
                          <a:srgbClr val="333333"/>
                        </a:solidFill>
                        <a:effectLst/>
                        <a:latin typeface="Cambria Math" panose="02040503050406030204" pitchFamily="18" charset="0"/>
                        <a:ea typeface="Times New Roman" panose="02020603050405020304" pitchFamily="18" charset="0"/>
                      </a:rPr>
                      <m:t>3</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5</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4</m:t>
                    </m:r>
                  </m:oMath>
                </a14:m>
                <a:endParaRPr lang="en-US" sz="3800" dirty="0">
                  <a:effectLst/>
                  <a:latin typeface="Times New Roman" panose="02020603050405020304" pitchFamily="18" charset="0"/>
                  <a:ea typeface="Times New Roman" panose="02020603050405020304" pitchFamily="18" charset="0"/>
                </a:endParaRPr>
              </a:p>
              <a:p>
                <a:pPr>
                  <a:lnSpc>
                    <a:spcPct val="150000"/>
                  </a:lnSpc>
                </a:pPr>
                <a:r>
                  <a:rPr lang="en-US" sz="3800" dirty="0">
                    <a:solidFill>
                      <a:srgbClr val="333333"/>
                    </a:solidFill>
                    <a:effectLst/>
                    <a:latin typeface="Arial" panose="020B0604020202020204" pitchFamily="34" charset="0"/>
                    <a:ea typeface="Times New Roman" panose="02020603050405020304" pitchFamily="18" charset="0"/>
                  </a:rPr>
                  <a:t>b)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𝑃</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𝑄</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m:t>
                    </m:r>
                    <m:sSup>
                      <m:sSupPr>
                        <m:ctrlPr>
                          <a:rPr lang="en-US" sz="3800" i="1" smtClean="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3</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1</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3800" i="1" smtClean="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5</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4</m:t>
                    </m:r>
                  </m:oMath>
                </a14:m>
                <a:r>
                  <a:rPr lang="en-US" sz="3800" dirty="0">
                    <a:solidFill>
                      <a:srgbClr val="333333"/>
                    </a:solidFill>
                    <a:effectLst/>
                    <a:latin typeface="Arial" panose="020B0604020202020204" pitchFamily="34" charset="0"/>
                    <a:ea typeface="Times New Roman" panose="02020603050405020304" pitchFamily="18" charset="0"/>
                  </a:rPr>
                  <a:t> </a:t>
                </a:r>
                <a:endParaRPr lang="en-US" sz="3800" dirty="0">
                  <a:effectLst/>
                  <a:latin typeface="Times New Roman" panose="02020603050405020304" pitchFamily="18" charset="0"/>
                  <a:ea typeface="Times New Roman" panose="02020603050405020304" pitchFamily="18" charset="0"/>
                </a:endParaRPr>
              </a:p>
              <a:p>
                <a:pPr>
                  <a:lnSpc>
                    <a:spcPct val="150000"/>
                  </a:lnSpc>
                </a:pPr>
                <a:r>
                  <a:rPr lang="en-US" sz="3800" dirty="0">
                    <a:solidFill>
                      <a:srgbClr val="333333"/>
                    </a:solidFill>
                    <a:effectLst/>
                    <a:latin typeface="Arial" panose="020B0604020202020204" pitchFamily="34" charset="0"/>
                    <a:ea typeface="Times New Roman" panose="02020603050405020304" pitchFamily="18" charset="0"/>
                  </a:rPr>
                  <a:t>c</a:t>
                </a:r>
                <a:r>
                  <a:rPr lang="en-US" sz="3800" dirty="0">
                    <a:solidFill>
                      <a:srgbClr val="333333"/>
                    </a:solidFill>
                    <a:latin typeface="Arial" panose="020B0604020202020204" pitchFamily="34" charset="0"/>
                    <a:ea typeface="Times New Roman" panose="02020603050405020304" pitchFamily="18" charset="0"/>
                  </a:rPr>
                  <a:t>)</a:t>
                </a:r>
                <a:r>
                  <a:rPr lang="en-US" sz="38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𝑃</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𝑄</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 = −</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3</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1</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5</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4</m:t>
                    </m:r>
                  </m:oMath>
                </a14:m>
                <a:endParaRPr lang="en-US" sz="3800" dirty="0">
                  <a:effectLst/>
                  <a:latin typeface="Times New Roman" panose="02020603050405020304" pitchFamily="18" charset="0"/>
                  <a:ea typeface="Times New Roman" panose="02020603050405020304" pitchFamily="18" charset="0"/>
                </a:endParaRPr>
              </a:p>
              <a:p>
                <a:pPr>
                  <a:lnSpc>
                    <a:spcPct val="150000"/>
                  </a:lnSpc>
                </a:pPr>
                <a:r>
                  <a:rPr lang="en-US" sz="3800" dirty="0">
                    <a:solidFill>
                      <a:srgbClr val="333333"/>
                    </a:solidFill>
                    <a:effectLst/>
                    <a:ea typeface="Times New Roman" panose="02020603050405020304" pitchFamily="18" charset="0"/>
                  </a:rPr>
                  <a:t>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 </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3</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5</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1</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4</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38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2</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m:t>
                    </m:r>
                    <m:r>
                      <a:rPr lang="en-US" sz="3800" i="1">
                        <a:effectLst/>
                        <a:latin typeface="Cambria Math" panose="02040503050406030204" pitchFamily="18" charset="0"/>
                        <a:ea typeface="Times New Roman" panose="02020603050405020304" pitchFamily="18" charset="0"/>
                        <a:cs typeface="Arial" panose="020B0604020202020204" pitchFamily="34" charset="0"/>
                      </a:rPr>
                      <m:t>5</m:t>
                    </m:r>
                  </m:oMath>
                </a14:m>
                <a:endParaRPr lang="en-US" sz="3800" dirty="0">
                  <a:effectLst/>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85800" y="6571714"/>
                <a:ext cx="15603567" cy="3600986"/>
              </a:xfrm>
              <a:prstGeom prst="rect">
                <a:avLst/>
              </a:prstGeom>
              <a:blipFill>
                <a:blip r:embed="rId12"/>
                <a:stretch>
                  <a:fillRect l="-1290"/>
                </a:stretch>
              </a:blipFill>
            </p:spPr>
            <p:txBody>
              <a:bodyPr/>
              <a:lstStyle/>
              <a:p>
                <a:r>
                  <a:rPr lang="en-US">
                    <a:noFill/>
                  </a:rPr>
                  <a:t> </a:t>
                </a:r>
              </a:p>
            </p:txBody>
          </p:sp>
        </mc:Fallback>
      </mc:AlternateContent>
      <p:pic>
        <p:nvPicPr>
          <p:cNvPr id="19" name="Picture 34"/>
          <p:cNvPicPr>
            <a:picLocks noChangeAspect="1"/>
          </p:cNvPicPr>
          <p:nvPr/>
        </p:nvPicPr>
        <p:blipFill>
          <a:blip r:embed="rId13"/>
          <a:srcRect/>
          <a:stretch>
            <a:fillRect/>
          </a:stretch>
        </p:blipFill>
        <p:spPr>
          <a:xfrm>
            <a:off x="16008460" y="419100"/>
            <a:ext cx="1903817" cy="1491324"/>
          </a:xfrm>
          <a:prstGeom prst="rect">
            <a:avLst/>
          </a:prstGeom>
        </p:spPr>
      </p:pic>
    </p:spTree>
    <p:extLst>
      <p:ext uri="{BB962C8B-B14F-4D97-AF65-F5344CB8AC3E}">
        <p14:creationId xmlns:p14="http://schemas.microsoft.com/office/powerpoint/2010/main" val="303276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500"/>
                                        <p:tgtEl>
                                          <p:spTgt spid="12">
                                            <p:txEl>
                                              <p:pRg st="2" end="2"/>
                                            </p:txEl>
                                          </p:spTgt>
                                        </p:tgtEl>
                                      </p:cBhvr>
                                    </p:animEffect>
                                    <p:anim calcmode="lin" valueType="num">
                                      <p:cBhvr>
                                        <p:cTn id="34"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12">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fade">
                                      <p:cBhvr>
                                        <p:cTn id="38" dur="500"/>
                                        <p:tgtEl>
                                          <p:spTgt spid="12">
                                            <p:txEl>
                                              <p:pRg st="3" end="3"/>
                                            </p:txEl>
                                          </p:spTgt>
                                        </p:tgtEl>
                                      </p:cBhvr>
                                    </p:animEffect>
                                    <p:anim calcmode="lin" valueType="num">
                                      <p:cBhvr>
                                        <p:cTn id="3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17621" y="571500"/>
            <a:ext cx="16984579" cy="9144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5810195" y="398876"/>
            <a:ext cx="1990605" cy="132624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200000">
            <a:off x="653406" y="8349368"/>
            <a:ext cx="1103180" cy="1665178"/>
          </a:xfrm>
          <a:prstGeom prst="rect">
            <a:avLst/>
          </a:prstGeom>
        </p:spPr>
      </p:pic>
      <p:sp>
        <p:nvSpPr>
          <p:cNvPr id="7" name="Rectangle 6"/>
          <p:cNvSpPr/>
          <p:nvPr/>
        </p:nvSpPr>
        <p:spPr>
          <a:xfrm>
            <a:off x="7306317" y="648805"/>
            <a:ext cx="3462807" cy="1122230"/>
          </a:xfrm>
          <a:prstGeom prst="rect">
            <a:avLst/>
          </a:prstGeom>
        </p:spPr>
        <p:txBody>
          <a:bodyPr wrap="none">
            <a:spAutoFit/>
          </a:bodyPr>
          <a:lstStyle/>
          <a:p>
            <a:pPr lvl="0">
              <a:lnSpc>
                <a:spcPct val="150000"/>
              </a:lnSpc>
              <a:spcAft>
                <a:spcPts val="800"/>
              </a:spcAft>
            </a:pPr>
            <a:r>
              <a:rPr lang="en-US" sz="5000" b="1" noProof="0" dirty="0">
                <a:solidFill>
                  <a:srgbClr val="FF0000"/>
                </a:solidFill>
                <a:latin typeface="Arial" panose="020B0604020202020204" pitchFamily="34" charset="0"/>
                <a:ea typeface="Calibri" panose="020F0502020204030204" pitchFamily="34" charset="0"/>
                <a:cs typeface="Times New Roman" panose="02020603050405020304" pitchFamily="18" charset="0"/>
              </a:rPr>
              <a:t>NHẬN XÉT</a:t>
            </a:r>
            <a:endParaRPr kumimoji="0" lang="en-US" sz="5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p:cNvGrpSpPr/>
          <p:nvPr/>
        </p:nvGrpSpPr>
        <p:grpSpPr>
          <a:xfrm>
            <a:off x="1295400" y="2095500"/>
            <a:ext cx="15484643" cy="6858000"/>
            <a:chOff x="1470393" y="2132820"/>
            <a:chExt cx="15484643" cy="6858000"/>
          </a:xfrm>
        </p:grpSpPr>
        <p:sp>
          <p:nvSpPr>
            <p:cNvPr id="5" name="Rounded Rectangular Callout 4"/>
            <p:cNvSpPr/>
            <p:nvPr/>
          </p:nvSpPr>
          <p:spPr>
            <a:xfrm>
              <a:off x="1470393" y="2132820"/>
              <a:ext cx="15484643" cy="6858000"/>
            </a:xfrm>
            <a:prstGeom prst="wedgeRoundRectCallout">
              <a:avLst>
                <a:gd name="adj1" fmla="val -20108"/>
                <a:gd name="adj2" fmla="val 55772"/>
                <a:gd name="adj3" fmla="val 16667"/>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26813" y="2256716"/>
              <a:ext cx="14401800" cy="6555641"/>
            </a:xfrm>
            <a:prstGeom prst="rect">
              <a:avLst/>
            </a:prstGeom>
          </p:spPr>
          <p:txBody>
            <a:bodyPr wrap="square">
              <a:spAutoFit/>
            </a:bodyPr>
            <a:lstStyle/>
            <a:p>
              <a:pPr algn="just">
                <a:lnSpc>
                  <a:spcPct val="150000"/>
                </a:lnSpc>
              </a:pPr>
              <a:r>
                <a:rPr lang="vi-VN" sz="4000" dirty="0">
                  <a:ea typeface="Calibri" panose="020F0502020204030204" pitchFamily="34" charset="0"/>
                  <a:cs typeface="Times New Roman" panose="02020603050405020304" pitchFamily="18" charset="0"/>
                </a:rPr>
                <a:t>Để cộng hai đa thức một biến (theo </a:t>
              </a:r>
              <a:r>
                <a:rPr lang="en-US" sz="4000" dirty="0" err="1">
                  <a:ea typeface="Calibri" panose="020F0502020204030204" pitchFamily="34" charset="0"/>
                  <a:cs typeface="Times New Roman" panose="02020603050405020304" pitchFamily="18" charset="0"/>
                </a:rPr>
                <a:t>hàng</a:t>
              </a:r>
              <a:r>
                <a:rPr lang="vi-VN" sz="4000" dirty="0">
                  <a:ea typeface="Calibri" panose="020F0502020204030204" pitchFamily="34" charset="0"/>
                  <a:cs typeface="Times New Roman" panose="02020603050405020304" pitchFamily="18" charset="0"/>
                </a:rPr>
                <a:t> ngang), ta có thể làm như sau:</a:t>
              </a:r>
            </a:p>
            <a:p>
              <a:pPr marL="571500" indent="-571500" algn="just">
                <a:lnSpc>
                  <a:spcPct val="150000"/>
                </a:lnSpc>
                <a:buFont typeface="Arial" panose="020B0604020202020204" pitchFamily="34" charset="0"/>
                <a:buChar char="•"/>
              </a:pPr>
              <a:r>
                <a:rPr lang="vi-VN" sz="4000" dirty="0">
                  <a:ea typeface="Calibri" panose="020F0502020204030204" pitchFamily="34" charset="0"/>
                  <a:cs typeface="Times New Roman" panose="02020603050405020304" pitchFamily="18" charset="0"/>
                </a:rPr>
                <a:t>Thu gọn mỗi đa thức và sắp xếp hai đa thức đó cùng theo số mũ giảm dần (hoặc tăng dần) của biến;</a:t>
              </a:r>
              <a:endParaRPr lang="en-US" sz="4000" dirty="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dirty="0">
                  <a:ea typeface="Calibri" panose="020F0502020204030204" pitchFamily="34" charset="0"/>
                  <a:cs typeface="Times New Roman" panose="02020603050405020304" pitchFamily="18" charset="0"/>
                </a:rPr>
                <a:t>Viết tổng hai đa thức theo hàng ngang;</a:t>
              </a:r>
              <a:endParaRPr lang="en-US" sz="4000" dirty="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dirty="0">
                  <a:ea typeface="Calibri" panose="020F0502020204030204" pitchFamily="34" charset="0"/>
                  <a:cs typeface="Times New Roman" panose="02020603050405020304" pitchFamily="18" charset="0"/>
                </a:rPr>
                <a:t>Nhóm các đơn thức có cùng số mũ của biến với nhau.</a:t>
              </a:r>
              <a:endParaRPr lang="en-US" sz="4000" dirty="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dirty="0">
                  <a:ea typeface="Calibri" panose="020F0502020204030204" pitchFamily="34" charset="0"/>
                  <a:cs typeface="Times New Roman" panose="02020603050405020304" pitchFamily="18" charset="0"/>
                </a:rPr>
                <a:t>Thực hiện phép tính trong từng nhóm, ta được tổng cần tìm.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p:cNvPicPr>
            <a:picLocks noChangeAspect="1"/>
          </p:cNvPicPr>
          <p:nvPr/>
        </p:nvPicPr>
        <p:blipFill>
          <a:blip r:embed="rId7"/>
          <a:srcRect/>
          <a:stretch>
            <a:fillRect/>
          </a:stretch>
        </p:blipFill>
        <p:spPr>
          <a:xfrm>
            <a:off x="16002000" y="6071495"/>
            <a:ext cx="1540173" cy="1662805"/>
          </a:xfrm>
          <a:prstGeom prst="rect">
            <a:avLst/>
          </a:prstGeom>
        </p:spPr>
      </p:pic>
    </p:spTree>
    <p:extLst>
      <p:ext uri="{BB962C8B-B14F-4D97-AF65-F5344CB8AC3E}">
        <p14:creationId xmlns:p14="http://schemas.microsoft.com/office/powerpoint/2010/main" val="576867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11554">
            <a:off x="17279607" y="5640997"/>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791200" y="1257300"/>
            <a:ext cx="6096000"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3 (SGK – tr56)</a:t>
              </a:r>
            </a:p>
          </p:txBody>
        </p:sp>
      </p:grpSp>
      <p:sp>
        <p:nvSpPr>
          <p:cNvPr id="14" name="Oval Callout 13"/>
          <p:cNvSpPr/>
          <p:nvPr/>
        </p:nvSpPr>
        <p:spPr>
          <a:xfrm>
            <a:off x="8286750" y="4501212"/>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524000" y="2247900"/>
                <a:ext cx="16230600" cy="1839414"/>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tổng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24000" y="2247900"/>
                <a:ext cx="16230600" cy="1839414"/>
              </a:xfrm>
              <a:prstGeom prst="rect">
                <a:avLst/>
              </a:prstGeom>
              <a:blipFill>
                <a:blip r:embed="rId11"/>
                <a:stretch>
                  <a:fillRect l="-1314" b="-12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592392" y="5408116"/>
                <a:ext cx="15658578" cy="1717393"/>
              </a:xfrm>
              <a:prstGeom prst="rect">
                <a:avLst/>
              </a:prstGeom>
            </p:spPr>
            <p:txBody>
              <a:bodyPr wrap="square">
                <a:spAutoFit/>
              </a:bodyPr>
              <a:lstStyle/>
              <a:p>
                <a:pPr marL="457200" indent="-457200">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e>
                      </m:d>
                      <m:r>
                        <a:rPr lang="en-US" sz="4000">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e>
                      </m:d>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2392" y="5408116"/>
                <a:ext cx="15658578" cy="1717393"/>
              </a:xfrm>
              <a:prstGeom prst="rect">
                <a:avLst/>
              </a:prstGeom>
              <a:blipFill>
                <a:blip r:embed="rId12"/>
                <a:stretch>
                  <a:fillRect l="-1362" t="-6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648200" y="7274035"/>
                <a:ext cx="11609519" cy="90486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648200" y="7274035"/>
                <a:ext cx="11609519" cy="90486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188677" y="8277237"/>
                <a:ext cx="12297970" cy="90486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)+(1+2)</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188677" y="8277237"/>
                <a:ext cx="12297970" cy="90486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246351" y="9191637"/>
                <a:ext cx="5400516" cy="904863"/>
              </a:xfrm>
              <a:prstGeom prst="rect">
                <a:avLst/>
              </a:prstGeom>
            </p:spPr>
            <p:txBody>
              <a:bodyPr wrap="non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246351" y="9191637"/>
                <a:ext cx="5400516" cy="904863"/>
              </a:xfrm>
              <a:prstGeom prst="rect">
                <a:avLst/>
              </a:prstGeom>
              <a:blipFill>
                <a:blip r:embed="rId15"/>
                <a:stretch>
                  <a:fillRect/>
                </a:stretch>
              </a:blipFill>
            </p:spPr>
            <p:txBody>
              <a:bodyPr/>
              <a:lstStyle/>
              <a:p>
                <a:r>
                  <a:rPr lang="en-US">
                    <a:noFill/>
                  </a:rPr>
                  <a:t> </a:t>
                </a:r>
              </a:p>
            </p:txBody>
          </p:sp>
        </mc:Fallback>
      </mc:AlternateContent>
      <p:pic>
        <p:nvPicPr>
          <p:cNvPr id="19"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9600" y="7810500"/>
            <a:ext cx="1387178" cy="1699215"/>
          </a:xfrm>
          <a:prstGeom prst="rect">
            <a:avLst/>
          </a:prstGeom>
        </p:spPr>
      </p:pic>
    </p:spTree>
    <p:extLst>
      <p:ext uri="{BB962C8B-B14F-4D97-AF65-F5344CB8AC3E}">
        <p14:creationId xmlns:p14="http://schemas.microsoft.com/office/powerpoint/2010/main" val="385030834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5" grpId="0"/>
      <p:bldP spid="7"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175124"/>
            <a:ext cx="17373599" cy="998153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568029" y="8190866"/>
            <a:ext cx="1631199" cy="1768239"/>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871" y="384647"/>
            <a:ext cx="1471500" cy="1497711"/>
          </a:xfrm>
          <a:prstGeom prst="rect">
            <a:avLst/>
          </a:prstGeom>
        </p:spPr>
      </p:pic>
      <p:sp>
        <p:nvSpPr>
          <p:cNvPr id="30" name="Rectangle 29"/>
          <p:cNvSpPr/>
          <p:nvPr/>
        </p:nvSpPr>
        <p:spPr>
          <a:xfrm>
            <a:off x="1419726" y="382008"/>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TẬP 2</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Oval Callout 12"/>
          <p:cNvSpPr/>
          <p:nvPr/>
        </p:nvSpPr>
        <p:spPr>
          <a:xfrm>
            <a:off x="8286749" y="2977212"/>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sp>
        <p:nvSpPr>
          <p:cNvPr id="6" name="Rectangle 5"/>
          <p:cNvSpPr/>
          <p:nvPr/>
        </p:nvSpPr>
        <p:spPr>
          <a:xfrm>
            <a:off x="6248400" y="734925"/>
            <a:ext cx="10591800" cy="750975"/>
          </a:xfrm>
          <a:prstGeom prst="rect">
            <a:avLst/>
          </a:prstGeom>
        </p:spPr>
        <p:txBody>
          <a:bodyPr wrap="square">
            <a:spAutoFit/>
          </a:bodyPr>
          <a:lstStyle/>
          <a:p>
            <a:pPr lvl="0">
              <a:lnSpc>
                <a:spcPct val="107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tổng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1294672" y="4076700"/>
                <a:ext cx="15562052" cy="2431691"/>
              </a:xfrm>
              <a:prstGeom prst="rect">
                <a:avLst/>
              </a:prstGeom>
            </p:spPr>
            <p:txBody>
              <a:bodyPr wrap="square">
                <a:spAutoFit/>
              </a:bodyPr>
              <a:lstStyle/>
              <a:p>
                <a:pPr>
                  <a:lnSpc>
                    <a:spcPct val="107000"/>
                  </a:lnSpc>
                  <a:spcAft>
                    <a:spcPts val="1200"/>
                  </a:spcAft>
                </a:pPr>
                <a:r>
                  <a:rPr lang="nl-NL" sz="3800" b="1" u="sng" dirty="0">
                    <a:latin typeface="Arial" panose="020B0604020202020204" pitchFamily="34" charset="0"/>
                    <a:ea typeface="Calibri" panose="020F0502020204030204" pitchFamily="34" charset="0"/>
                    <a:cs typeface="Arial" panose="020B0604020202020204" pitchFamily="34" charset="0"/>
                  </a:rPr>
                  <a:t>Cách 1: Tính theo hàng ngang</a:t>
                </a:r>
                <a:endParaRPr lang="en-US" sz="38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14:m>
                  <m:oMathPara xmlns:m="http://schemas.openxmlformats.org/officeDocument/2006/math">
                    <m:oMathParaPr>
                      <m:jc m:val="centerGroup"/>
                    </m:oMathParaPr>
                    <m:oMath xmlns:m="http://schemas.openxmlformats.org/officeDocument/2006/math">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𝑃</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 + </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𝑄</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 = </m:t>
                      </m:r>
                      <m:d>
                        <m:d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d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3</m:t>
                              </m:r>
                            </m:num>
                            <m:den>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+5</m:t>
                          </m:r>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e>
                      </m:d>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d>
                        <m:d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d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+6+3</m:t>
                          </m:r>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d>
                    </m:oMath>
                  </m:oMathPara>
                </a14:m>
                <a:endParaRPr lang="en-US" sz="3800" i="1" dirty="0">
                  <a:solidFill>
                    <a:srgbClr val="333333"/>
                  </a:solidFill>
                  <a:effectLst/>
                  <a:latin typeface="Cambria Math" panose="02040503050406030204" pitchFamily="18"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94672" y="4076700"/>
                <a:ext cx="15562052" cy="2431691"/>
              </a:xfrm>
              <a:prstGeom prst="rect">
                <a:avLst/>
              </a:prstGeom>
              <a:blipFill>
                <a:blip r:embed="rId20"/>
                <a:stretch>
                  <a:fillRect l="-1293" t="-4511"/>
                </a:stretch>
              </a:blipFill>
            </p:spPr>
            <p:txBody>
              <a:bodyPr/>
              <a:lstStyle/>
              <a:p>
                <a:r>
                  <a:rPr lang="en-US">
                    <a:noFill/>
                  </a:rPr>
                  <a:t> </a:t>
                </a:r>
              </a:p>
            </p:txBody>
          </p:sp>
        </mc:Fallback>
      </mc:AlternateContent>
      <p:grpSp>
        <p:nvGrpSpPr>
          <p:cNvPr id="12" name="Group 11"/>
          <p:cNvGrpSpPr/>
          <p:nvPr/>
        </p:nvGrpSpPr>
        <p:grpSpPr>
          <a:xfrm>
            <a:off x="1191126" y="1485900"/>
            <a:ext cx="14696573" cy="1755930"/>
            <a:chOff x="695827" y="1597426"/>
            <a:chExt cx="14696573" cy="1755930"/>
          </a:xfrm>
        </p:grpSpPr>
        <mc:AlternateContent xmlns:mc="http://schemas.openxmlformats.org/markup-compatibility/2006" xmlns:a14="http://schemas.microsoft.com/office/drawing/2010/main">
          <mc:Choice Requires="a14">
            <p:sp>
              <p:nvSpPr>
                <p:cNvPr id="3" name="Rectangle 2"/>
                <p:cNvSpPr/>
                <p:nvPr/>
              </p:nvSpPr>
              <p:spPr>
                <a:xfrm>
                  <a:off x="695827" y="1597426"/>
                  <a:ext cx="7625779" cy="1755930"/>
                </a:xfrm>
                <a:prstGeom prst="rect">
                  <a:avLst/>
                </a:prstGeom>
              </p:spPr>
              <p:txBody>
                <a:bodyPr wrap="square">
                  <a:spAutoFit/>
                </a:bodyPr>
                <a:lstStyle/>
                <a:p>
                  <a:pPr>
                    <a:lnSpc>
                      <a:spcPct val="107000"/>
                    </a:lnSpc>
                    <a:spcAft>
                      <a:spcPts val="1200"/>
                    </a:spcAft>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4000" i="1" smtClean="0">
                                <a:effectLst/>
                                <a:latin typeface="Cambria Math" panose="02040503050406030204" pitchFamily="18" charset="0"/>
                                <a:ea typeface="Calibri" panose="020F0502020204030204" pitchFamily="34" charset="0"/>
                                <a:cs typeface="Arial" panose="020B0604020202020204" pitchFamily="34" charset="0"/>
                              </a:rPr>
                            </m:ctrlPr>
                          </m:mPr>
                          <m:mr>
                            <m:e/>
                            <m:e>
                              <m:r>
                                <a:rPr lang="en-US" sz="4000" i="1">
                                  <a:effectLst/>
                                  <a:latin typeface="Cambria Math" panose="02040503050406030204" pitchFamily="18" charset="0"/>
                                  <a:ea typeface="Calibri" panose="020F0502020204030204" pitchFamily="34" charset="0"/>
                                  <a:cs typeface="Arial" panose="020B0604020202020204" pitchFamily="34" charset="0"/>
                                </a:rPr>
                                <m:t>𝑃</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3</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+5</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e>
                          </m:mr>
                          <m:mr>
                            <m:e/>
                            <m:e/>
                          </m:mr>
                        </m:m>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95827" y="1597426"/>
                  <a:ext cx="7625779" cy="175593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957801" y="1997214"/>
                  <a:ext cx="7434599" cy="707886"/>
                </a:xfrm>
                <a:prstGeom prst="rect">
                  <a:avLst/>
                </a:prstGeom>
              </p:spPr>
              <p:txBody>
                <a:bodyPr wrap="none">
                  <a:spAutoFit/>
                </a:bodyPr>
                <a:lstStyle/>
                <a:p>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7957801" y="1997214"/>
                  <a:ext cx="7434599" cy="707886"/>
                </a:xfrm>
                <a:prstGeom prst="rect">
                  <a:avLst/>
                </a:prstGeom>
                <a:blipFill>
                  <a:blip r:embed="rId22"/>
                  <a:stretch>
                    <a:fillRect l="-2953" t="-17241" b="-3448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Rectangle 13"/>
              <p:cNvSpPr/>
              <p:nvPr/>
            </p:nvSpPr>
            <p:spPr>
              <a:xfrm>
                <a:off x="4517867" y="6386744"/>
                <a:ext cx="12931933" cy="376045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num>
                        <m:den>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+5</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−2−8</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+6+3</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oMath>
                    <m:oMath xmlns:m="http://schemas.openxmlformats.org/officeDocument/2006/math">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num>
                        <m:den>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)+(5</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)+(−2+6)</m:t>
                      </m:r>
                    </m:oMath>
                    <m:oMath xmlns:m="http://schemas.openxmlformats.org/officeDocument/2006/math">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11</m:t>
                          </m:r>
                        </m:num>
                        <m:den>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+8</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+4</m:t>
                      </m:r>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517867" y="6386744"/>
                <a:ext cx="12931933" cy="3760453"/>
              </a:xfrm>
              <a:prstGeom prst="rect">
                <a:avLst/>
              </a:prstGeom>
              <a:blipFill>
                <a:blip r:embed="rId23"/>
                <a:stretch>
                  <a:fillRect/>
                </a:stretch>
              </a:blipFill>
            </p:spPr>
            <p:txBody>
              <a:bodyPr/>
              <a:lstStyle/>
              <a:p>
                <a:r>
                  <a:rPr lang="en-US">
                    <a:noFill/>
                  </a:rPr>
                  <a:t> </a:t>
                </a:r>
              </a:p>
            </p:txBody>
          </p:sp>
        </mc:Fallback>
      </mc:AlternateContent>
      <p:pic>
        <p:nvPicPr>
          <p:cNvPr id="17" name="Picture 10"/>
          <p:cNvPicPr>
            <a:picLocks noChangeAspect="1"/>
          </p:cNvPicPr>
          <p:nvPr/>
        </p:nvPicPr>
        <p:blipFill>
          <a:blip r:embed="rId24">
            <a:duotone>
              <a:schemeClr val="accent3">
                <a:shade val="45000"/>
                <a:satMod val="135000"/>
              </a:schemeClr>
              <a:prstClr val="white"/>
            </a:duotone>
          </a:blip>
          <a:srcRect/>
          <a:stretch>
            <a:fillRect/>
          </a:stretch>
        </p:blipFill>
        <p:spPr>
          <a:xfrm>
            <a:off x="15879678" y="3068656"/>
            <a:ext cx="1116081" cy="1124516"/>
          </a:xfrm>
          <a:prstGeom prst="rect">
            <a:avLst/>
          </a:prstGeom>
        </p:spPr>
      </p:pic>
    </p:spTree>
    <p:extLst>
      <p:ext uri="{BB962C8B-B14F-4D97-AF65-F5344CB8AC3E}">
        <p14:creationId xmlns:p14="http://schemas.microsoft.com/office/powerpoint/2010/main" val="919582819"/>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175124"/>
            <a:ext cx="17373599" cy="998153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568029" y="8190866"/>
            <a:ext cx="1631199" cy="1768239"/>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871" y="384647"/>
            <a:ext cx="1471500" cy="1497711"/>
          </a:xfrm>
          <a:prstGeom prst="rect">
            <a:avLst/>
          </a:prstGeom>
        </p:spPr>
      </p:pic>
      <p:sp>
        <p:nvSpPr>
          <p:cNvPr id="30" name="Rectangle 29"/>
          <p:cNvSpPr/>
          <p:nvPr/>
        </p:nvSpPr>
        <p:spPr>
          <a:xfrm>
            <a:off x="1419726" y="382008"/>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2</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Oval Callout 12"/>
          <p:cNvSpPr/>
          <p:nvPr/>
        </p:nvSpPr>
        <p:spPr>
          <a:xfrm>
            <a:off x="8286749" y="2977212"/>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6248400" y="734925"/>
            <a:ext cx="10591800" cy="75097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828800" y="4525426"/>
            <a:ext cx="6988105" cy="718017"/>
          </a:xfrm>
          <a:prstGeom prst="rect">
            <a:avLst/>
          </a:prstGeom>
        </p:spPr>
        <p:txBody>
          <a:bodyPr wrap="square">
            <a:spAutoFit/>
          </a:bodyPr>
          <a:lstStyle/>
          <a:p>
            <a:pPr lvl="0">
              <a:lnSpc>
                <a:spcPct val="107000"/>
              </a:lnSpc>
              <a:spcAft>
                <a:spcPts val="1200"/>
              </a:spcAft>
            </a:pPr>
            <a:r>
              <a:rPr lang="nl-NL" sz="3800" b="1" u="sng" dirty="0">
                <a:solidFill>
                  <a:prstClr val="black"/>
                </a:solidFill>
                <a:latin typeface="Arial" panose="020B0604020202020204" pitchFamily="34" charset="0"/>
                <a:ea typeface="Calibri" panose="020F0502020204030204" pitchFamily="34" charset="0"/>
                <a:cs typeface="Arial" panose="020B0604020202020204" pitchFamily="34" charset="0"/>
              </a:rPr>
              <a:t>Cách 2: Tính theo hàng dọc</a:t>
            </a:r>
            <a:endParaRPr kumimoji="0" lang="en-US" sz="3800" b="0" i="1" u="none" strike="noStrike" kern="1200" cap="none" spc="0" normalizeH="0" baseline="0" noProof="0" dirty="0">
              <a:ln>
                <a:noFill/>
              </a:ln>
              <a:solidFill>
                <a:srgbClr val="333333"/>
              </a:solidFill>
              <a:effectLst/>
              <a:uLnTx/>
              <a:uFillTx/>
              <a:latin typeface="Cambria Math" panose="02040503050406030204" pitchFamily="18" charset="0"/>
              <a:ea typeface="Calibri" panose="020F0502020204030204" pitchFamily="34" charset="0"/>
              <a:cs typeface="Arial" panose="020B0604020202020204" pitchFamily="34" charset="0"/>
            </a:endParaRPr>
          </a:p>
        </p:txBody>
      </p:sp>
      <p:grpSp>
        <p:nvGrpSpPr>
          <p:cNvPr id="12" name="Group 11"/>
          <p:cNvGrpSpPr/>
          <p:nvPr/>
        </p:nvGrpSpPr>
        <p:grpSpPr>
          <a:xfrm>
            <a:off x="1191126" y="1485900"/>
            <a:ext cx="14696573" cy="1755930"/>
            <a:chOff x="695827" y="1597426"/>
            <a:chExt cx="14696573" cy="1755930"/>
          </a:xfrm>
        </p:grpSpPr>
        <mc:AlternateContent xmlns:mc="http://schemas.openxmlformats.org/markup-compatibility/2006" xmlns:a14="http://schemas.microsoft.com/office/drawing/2010/main">
          <mc:Choice Requires="a14">
            <p:sp>
              <p:nvSpPr>
                <p:cNvPr id="3" name="Rectangle 2"/>
                <p:cNvSpPr/>
                <p:nvPr/>
              </p:nvSpPr>
              <p:spPr>
                <a:xfrm>
                  <a:off x="695827" y="1597426"/>
                  <a:ext cx="7625779" cy="17559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mPr>
                          <m:mr>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mr>
                          <m:mr>
                            <m:e/>
                            <m:e/>
                          </m:mr>
                        </m: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m:oMathPara>
                  </a14:m>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95827" y="1597426"/>
                  <a:ext cx="7625779" cy="1755930"/>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957801" y="1997214"/>
                  <a:ext cx="743459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oMath>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7957801" y="1997214"/>
                  <a:ext cx="7434599" cy="707886"/>
                </a:xfrm>
                <a:prstGeom prst="rect">
                  <a:avLst/>
                </a:prstGeom>
                <a:blipFill>
                  <a:blip r:embed="rId21"/>
                  <a:stretch>
                    <a:fillRect l="-2953" t="-17241" b="-34483"/>
                  </a:stretch>
                </a:blipFill>
              </p:spPr>
              <p:txBody>
                <a:bodyPr/>
                <a:lstStyle/>
                <a:p>
                  <a:r>
                    <a:rPr lang="en-US">
                      <a:noFill/>
                    </a:rPr>
                    <a:t> </a:t>
                  </a:r>
                </a:p>
              </p:txBody>
            </p:sp>
          </mc:Fallback>
        </mc:AlternateContent>
      </p:grpSp>
      <p:pic>
        <p:nvPicPr>
          <p:cNvPr id="17" name="Picture 10"/>
          <p:cNvPicPr>
            <a:picLocks noChangeAspect="1"/>
          </p:cNvPicPr>
          <p:nvPr/>
        </p:nvPicPr>
        <p:blipFill>
          <a:blip r:embed="rId22">
            <a:duotone>
              <a:schemeClr val="accent3">
                <a:shade val="45000"/>
                <a:satMod val="135000"/>
              </a:schemeClr>
              <a:prstClr val="white"/>
            </a:duotone>
          </a:blip>
          <a:srcRect/>
          <a:stretch>
            <a:fillRect/>
          </a:stretch>
        </p:blipFill>
        <p:spPr>
          <a:xfrm>
            <a:off x="15626431" y="4000296"/>
            <a:ext cx="1233822" cy="1243147"/>
          </a:xfrm>
          <a:prstGeom prst="rect">
            <a:avLst/>
          </a:prstGeom>
        </p:spPr>
      </p:pic>
      <p:grpSp>
        <p:nvGrpSpPr>
          <p:cNvPr id="15" name="Group 14">
            <a:extLst>
              <a:ext uri="{FF2B5EF4-FFF2-40B4-BE49-F238E27FC236}">
                <a16:creationId xmlns:a16="http://schemas.microsoft.com/office/drawing/2014/main" id="{351AA666-D15C-BAA9-D16A-26C52E63DDE4}"/>
              </a:ext>
            </a:extLst>
          </p:cNvPr>
          <p:cNvGrpSpPr/>
          <p:nvPr/>
        </p:nvGrpSpPr>
        <p:grpSpPr>
          <a:xfrm>
            <a:off x="2624949" y="5828906"/>
            <a:ext cx="12767451" cy="5867794"/>
            <a:chOff x="110765" y="1376757"/>
            <a:chExt cx="6521470" cy="2996692"/>
          </a:xfrm>
        </p:grpSpPr>
        <p:grpSp>
          <p:nvGrpSpPr>
            <p:cNvPr id="16" name="Group 15">
              <a:extLst>
                <a:ext uri="{FF2B5EF4-FFF2-40B4-BE49-F238E27FC236}">
                  <a16:creationId xmlns:a16="http://schemas.microsoft.com/office/drawing/2014/main" id="{A5EDFC8D-66C6-0D94-9285-48412C13D904}"/>
                </a:ext>
              </a:extLst>
            </p:cNvPr>
            <p:cNvGrpSpPr/>
            <p:nvPr/>
          </p:nvGrpSpPr>
          <p:grpSpPr>
            <a:xfrm>
              <a:off x="110765" y="1376757"/>
              <a:ext cx="6521470" cy="2996692"/>
              <a:chOff x="2570662" y="1338303"/>
              <a:chExt cx="6521470" cy="2996692"/>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EFDB9E3-D926-2FE0-4E91-89668C15846D}"/>
                      </a:ext>
                    </a:extLst>
                  </p:cNvPr>
                  <p:cNvSpPr txBox="1"/>
                  <p:nvPr/>
                </p:nvSpPr>
                <p:spPr>
                  <a:xfrm>
                    <a:off x="2997530" y="1338303"/>
                    <a:ext cx="6094602" cy="17584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8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smtClean="0">
                                  <a:effectLst/>
                                  <a:latin typeface="Cambria Math" panose="02040503050406030204" pitchFamily="18" charset="0"/>
                                  <a:cs typeface="Times New Roman" panose="02020603050405020304" pitchFamily="18" charset="0"/>
                                </a:rPr>
                              </m:ctrlPr>
                            </m:fPr>
                            <m:num>
                              <m:r>
                                <a:rPr lang="en-US" sz="3800" b="0" i="1" smtClean="0">
                                  <a:effectLst/>
                                  <a:latin typeface="Cambria Math" panose="02040503050406030204" pitchFamily="18" charset="0"/>
                                  <a:cs typeface="Times New Roman" panose="02020603050405020304" pitchFamily="18" charset="0"/>
                                </a:rPr>
                                <m:t>3</m:t>
                              </m:r>
                            </m:num>
                            <m:den>
                              <m:r>
                                <a:rPr lang="en-US" sz="3800" b="0" i="1" smtClean="0">
                                  <a:effectLst/>
                                  <a:latin typeface="Cambria Math" panose="02040503050406030204" pitchFamily="18" charset="0"/>
                                  <a:cs typeface="Times New Roman" panose="02020603050405020304" pitchFamily="18" charset="0"/>
                                </a:rPr>
                                <m:t>2</m:t>
                              </m:r>
                            </m:den>
                          </m:f>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r>
                            <m:rPr>
                              <m:nor/>
                            </m:rPr>
                            <a:rPr lang="en-US" sz="38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3800" dirty="0"/>
                  </a:p>
                </p:txBody>
              </p:sp>
            </mc:Choice>
            <mc:Fallback xmlns="">
              <p:sp>
                <p:nvSpPr>
                  <p:cNvPr id="19" name="TextBox 18">
                    <a:extLst>
                      <a:ext uri="{FF2B5EF4-FFF2-40B4-BE49-F238E27FC236}">
                        <a16:creationId xmlns:a16="http://schemas.microsoft.com/office/drawing/2014/main" id="{6EFDB9E3-D926-2FE0-4E91-89668C15846D}"/>
                      </a:ext>
                    </a:extLst>
                  </p:cNvPr>
                  <p:cNvSpPr txBox="1">
                    <a:spLocks noRot="1" noChangeAspect="1" noMove="1" noResize="1" noEditPoints="1" noAdjustHandles="1" noChangeArrowheads="1" noChangeShapeType="1" noTextEdit="1"/>
                  </p:cNvSpPr>
                  <p:nvPr/>
                </p:nvSpPr>
                <p:spPr>
                  <a:xfrm>
                    <a:off x="2997530" y="1338303"/>
                    <a:ext cx="6094602" cy="1758430"/>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888C4F7-B4E2-F346-840A-7E12E5598006}"/>
                      </a:ext>
                    </a:extLst>
                  </p:cNvPr>
                  <p:cNvSpPr txBox="1"/>
                  <p:nvPr/>
                </p:nvSpPr>
                <p:spPr>
                  <a:xfrm>
                    <a:off x="2997530" y="1986368"/>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m:t>
                          </m:r>
                          <m:r>
                            <a:rPr lang="en-US" sz="3800" b="0" i="1" smtClean="0">
                              <a:latin typeface="Cambria Math" panose="02040503050406030204" pitchFamily="18" charset="0"/>
                            </a:rPr>
                            <m:t>8</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b="0" i="0" smtClean="0">
                              <a:latin typeface="Cambria Math" panose="02040503050406030204" pitchFamily="18" charset="0"/>
                            </a:rPr>
                            <m:t>+</m:t>
                          </m:r>
                          <m:r>
                            <a:rPr lang="en-US" sz="3800" i="0">
                              <a:latin typeface="Cambria Math" panose="02040503050406030204" pitchFamily="18" charset="0"/>
                            </a:rPr>
                            <m:t>4</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1" smtClean="0">
                              <a:latin typeface="Cambria Math" panose="02040503050406030204" pitchFamily="18" charset="0"/>
                            </a:rPr>
                            <m:t>  </m:t>
                          </m:r>
                          <m:r>
                            <a:rPr lang="en-US" sz="3800" i="0">
                              <a:latin typeface="Cambria Math" panose="02040503050406030204" pitchFamily="18" charset="0"/>
                            </a:rPr>
                            <m:t>+</m:t>
                          </m:r>
                          <m:r>
                            <a:rPr lang="en-US" sz="3800" b="0" i="1" smtClean="0">
                              <a:latin typeface="Cambria Math" panose="02040503050406030204" pitchFamily="18" charset="0"/>
                            </a:rPr>
                            <m:t>3</m:t>
                          </m:r>
                          <m:r>
                            <a:rPr lang="en-US" sz="3800" i="1">
                              <a:latin typeface="Cambria Math" panose="02040503050406030204" pitchFamily="18" charset="0"/>
                            </a:rPr>
                            <m:t>𝑥</m:t>
                          </m:r>
                          <m:r>
                            <a:rPr lang="en-US" sz="3800" i="0">
                              <a:latin typeface="Cambria Math" panose="02040503050406030204" pitchFamily="18" charset="0"/>
                            </a:rPr>
                            <m:t>+</m:t>
                          </m:r>
                          <m:r>
                            <a:rPr lang="en-US" sz="3800" b="0" i="0" smtClean="0">
                              <a:latin typeface="Cambria Math" panose="02040503050406030204" pitchFamily="18" charset="0"/>
                            </a:rPr>
                            <m:t>6</m:t>
                          </m:r>
                        </m:oMath>
                      </m:oMathPara>
                    </a14:m>
                    <a:endParaRPr lang="en-US" sz="3800" dirty="0"/>
                  </a:p>
                </p:txBody>
              </p:sp>
            </mc:Choice>
            <mc:Fallback xmlns="">
              <p:sp>
                <p:nvSpPr>
                  <p:cNvPr id="20" name="TextBox 19">
                    <a:extLst>
                      <a:ext uri="{FF2B5EF4-FFF2-40B4-BE49-F238E27FC236}">
                        <a16:creationId xmlns:a16="http://schemas.microsoft.com/office/drawing/2014/main" id="{4888C4F7-B4E2-F346-840A-7E12E5598006}"/>
                      </a:ext>
                    </a:extLst>
                  </p:cNvPr>
                  <p:cNvSpPr txBox="1">
                    <a:spLocks noRot="1" noChangeAspect="1" noMove="1" noResize="1" noEditPoints="1" noAdjustHandles="1" noChangeArrowheads="1" noChangeShapeType="1" noTextEdit="1"/>
                  </p:cNvSpPr>
                  <p:nvPr/>
                </p:nvSpPr>
                <p:spPr>
                  <a:xfrm>
                    <a:off x="2997530" y="1986368"/>
                    <a:ext cx="6094602" cy="1248419"/>
                  </a:xfrm>
                  <a:prstGeom prst="rect">
                    <a:avLst/>
                  </a:prstGeom>
                  <a:blipFill>
                    <a:blip r:embed="rId24"/>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22230440-DF33-60CB-CC3B-E8FA20111D5F}"/>
                  </a:ext>
                </a:extLst>
              </p:cNvPr>
              <p:cNvCxnSpPr>
                <a:cxnSpLocks/>
              </p:cNvCxnSpPr>
              <p:nvPr/>
            </p:nvCxnSpPr>
            <p:spPr>
              <a:xfrm>
                <a:off x="3755297" y="2451993"/>
                <a:ext cx="3860800"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2B40C5B-10EB-F1B4-78CA-4C4033CA6346}"/>
                      </a:ext>
                    </a:extLst>
                  </p:cNvPr>
                  <p:cNvSpPr txBox="1"/>
                  <p:nvPr/>
                </p:nvSpPr>
                <p:spPr>
                  <a:xfrm>
                    <a:off x="2570662" y="2576565"/>
                    <a:ext cx="6094602" cy="17584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m:t>
                          </m:r>
                          <m:r>
                            <a:rPr lang="en-US" sz="3800" b="0" i="1" smtClean="0">
                              <a:latin typeface="Cambria Math" panose="02040503050406030204" pitchFamily="18" charset="0"/>
                            </a:rPr>
                            <m:t>6</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b="0" i="0" smtClean="0">
                              <a:latin typeface="Cambria Math" panose="02040503050406030204" pitchFamily="18" charset="0"/>
                            </a:rPr>
                            <m:t>+</m:t>
                          </m:r>
                          <m:f>
                            <m:fPr>
                              <m:ctrlPr>
                                <a:rPr lang="en-US" sz="3800" b="0" i="1" smtClean="0">
                                  <a:latin typeface="Cambria Math" panose="02040503050406030204" pitchFamily="18" charset="0"/>
                                </a:rPr>
                              </m:ctrlPr>
                            </m:fPr>
                            <m:num>
                              <m:r>
                                <a:rPr lang="en-US" sz="3800" b="0" i="1" smtClean="0">
                                  <a:latin typeface="Cambria Math" panose="02040503050406030204" pitchFamily="18" charset="0"/>
                                </a:rPr>
                                <m:t>11</m:t>
                              </m:r>
                            </m:num>
                            <m:den>
                              <m:r>
                                <a:rPr lang="en-US" sz="3800" b="0" i="1" smtClean="0">
                                  <a:latin typeface="Cambria Math" panose="02040503050406030204" pitchFamily="18" charset="0"/>
                                </a:rPr>
                                <m:t>2</m:t>
                              </m:r>
                            </m:den>
                          </m:f>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i="0">
                              <a:latin typeface="Cambria Math" panose="02040503050406030204" pitchFamily="18" charset="0"/>
                            </a:rPr>
                            <m:t>+</m:t>
                          </m:r>
                          <m:r>
                            <a:rPr lang="en-US" sz="3800" b="0" i="1" smtClean="0">
                              <a:latin typeface="Cambria Math" panose="02040503050406030204" pitchFamily="18" charset="0"/>
                            </a:rPr>
                            <m:t>8</m:t>
                          </m:r>
                          <m:r>
                            <a:rPr lang="en-US" sz="3800" i="1">
                              <a:latin typeface="Cambria Math" panose="02040503050406030204" pitchFamily="18" charset="0"/>
                            </a:rPr>
                            <m:t>𝑥</m:t>
                          </m:r>
                          <m:r>
                            <a:rPr lang="en-US" sz="3800" i="0">
                              <a:latin typeface="Cambria Math" panose="02040503050406030204" pitchFamily="18" charset="0"/>
                            </a:rPr>
                            <m:t>+</m:t>
                          </m:r>
                          <m:r>
                            <a:rPr lang="en-US" sz="3800" b="0" i="0" smtClean="0">
                              <a:latin typeface="Cambria Math" panose="02040503050406030204" pitchFamily="18" charset="0"/>
                            </a:rPr>
                            <m:t>4</m:t>
                          </m:r>
                        </m:oMath>
                      </m:oMathPara>
                    </a14:m>
                    <a:endParaRPr lang="en-US" sz="3800" dirty="0"/>
                  </a:p>
                </p:txBody>
              </p:sp>
            </mc:Choice>
            <mc:Fallback xmlns="">
              <p:sp>
                <p:nvSpPr>
                  <p:cNvPr id="22" name="TextBox 21">
                    <a:extLst>
                      <a:ext uri="{FF2B5EF4-FFF2-40B4-BE49-F238E27FC236}">
                        <a16:creationId xmlns:a16="http://schemas.microsoft.com/office/drawing/2014/main" id="{C2B40C5B-10EB-F1B4-78CA-4C4033CA6346}"/>
                      </a:ext>
                    </a:extLst>
                  </p:cNvPr>
                  <p:cNvSpPr txBox="1">
                    <a:spLocks noRot="1" noChangeAspect="1" noMove="1" noResize="1" noEditPoints="1" noAdjustHandles="1" noChangeArrowheads="1" noChangeShapeType="1" noTextEdit="1"/>
                  </p:cNvSpPr>
                  <p:nvPr/>
                </p:nvSpPr>
                <p:spPr>
                  <a:xfrm>
                    <a:off x="2570662" y="2576565"/>
                    <a:ext cx="6094602" cy="1758430"/>
                  </a:xfrm>
                  <a:prstGeom prst="rect">
                    <a:avLst/>
                  </a:prstGeom>
                  <a:blipFill>
                    <a:blip r:embed="rId25"/>
                    <a:stretch>
                      <a:fillRect/>
                    </a:stretch>
                  </a:blipFill>
                </p:spPr>
                <p:txBody>
                  <a:bodyPr/>
                  <a:lstStyle/>
                  <a:p>
                    <a:r>
                      <a:rPr lang="en-US">
                        <a:noFill/>
                      </a:rPr>
                      <a:t> </a:t>
                    </a:r>
                  </a:p>
                </p:txBody>
              </p:sp>
            </mc:Fallback>
          </mc:AlternateContent>
        </p:grpSp>
        <p:sp>
          <p:nvSpPr>
            <p:cNvPr id="18" name="TextBox 17">
              <a:extLst>
                <a:ext uri="{FF2B5EF4-FFF2-40B4-BE49-F238E27FC236}">
                  <a16:creationId xmlns:a16="http://schemas.microsoft.com/office/drawing/2014/main" id="{54AF429F-D0AA-66AD-B147-F841E1DC1189}"/>
                </a:ext>
              </a:extLst>
            </p:cNvPr>
            <p:cNvSpPr txBox="1"/>
            <p:nvPr/>
          </p:nvSpPr>
          <p:spPr>
            <a:xfrm>
              <a:off x="1566818" y="1803721"/>
              <a:ext cx="266700" cy="677108"/>
            </a:xfrm>
            <a:prstGeom prst="rect">
              <a:avLst/>
            </a:prstGeom>
            <a:noFill/>
          </p:spPr>
          <p:txBody>
            <a:bodyPr wrap="square" rtlCol="0">
              <a:spAutoFit/>
            </a:bodyPr>
            <a:lstStyle/>
            <a:p>
              <a:r>
                <a:rPr lang="en-US" sz="3800"/>
                <a:t>+</a:t>
              </a:r>
            </a:p>
          </p:txBody>
        </p:sp>
      </p:grpSp>
    </p:spTree>
    <p:extLst>
      <p:ext uri="{BB962C8B-B14F-4D97-AF65-F5344CB8AC3E}">
        <p14:creationId xmlns:p14="http://schemas.microsoft.com/office/powerpoint/2010/main" val="274778670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296971" y="647700"/>
            <a:ext cx="17636400"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sp>
        <p:nvSpPr>
          <p:cNvPr id="3" name="TextBox 2"/>
          <p:cNvSpPr txBox="1"/>
          <p:nvPr/>
        </p:nvSpPr>
        <p:spPr>
          <a:xfrm>
            <a:off x="6966291" y="927437"/>
            <a:ext cx="480060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KHỞI ĐỘNG</a:t>
            </a:r>
          </a:p>
        </p:txBody>
      </p:sp>
      <p:sp>
        <p:nvSpPr>
          <p:cNvPr id="11" name="Rectangle 10"/>
          <p:cNvSpPr/>
          <p:nvPr/>
        </p:nvSpPr>
        <p:spPr>
          <a:xfrm>
            <a:off x="834790" y="1943100"/>
            <a:ext cx="16310210" cy="3785652"/>
          </a:xfrm>
          <a:prstGeom prst="rect">
            <a:avLst/>
          </a:prstGeom>
        </p:spPr>
        <p:txBody>
          <a:bodyPr wrap="square">
            <a:spAutoFit/>
          </a:bodyPr>
          <a:lstStyle/>
          <a:p>
            <a:pPr algn="just">
              <a:lnSpc>
                <a:spcPct val="150000"/>
              </a:lnSpc>
            </a:pPr>
            <a:r>
              <a:rPr lang="vi-VN" sz="4000" dirty="0">
                <a:ea typeface="Calibri" panose="020F0502020204030204" pitchFamily="34" charset="0"/>
                <a:cs typeface="Times New Roman" panose="02020603050405020304" pitchFamily="18" charset="0"/>
              </a:rPr>
              <a:t>Một số tình huống trong cuộc sống dẫn đến việc cộng, trừ hai đa thức một biến, chẳng hạn, ta phải tính tổng diện tích các mặt của hình hộp chữ nhật (hình 2) có độ dài hai cạnh đáy là x(m), 2x (m) và chiều cao là 2 (m).</a:t>
            </a:r>
          </a:p>
        </p:txBody>
      </p:sp>
      <p:pic>
        <p:nvPicPr>
          <p:cNvPr id="1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93350">
            <a:off x="532634" y="264484"/>
            <a:ext cx="1021405" cy="1541744"/>
          </a:xfrm>
          <a:prstGeom prst="rect">
            <a:avLst/>
          </a:prstGeom>
        </p:spPr>
      </p:pic>
      <p:sp>
        <p:nvSpPr>
          <p:cNvPr id="4" name="Rectangle 3"/>
          <p:cNvSpPr/>
          <p:nvPr/>
        </p:nvSpPr>
        <p:spPr>
          <a:xfrm>
            <a:off x="834790" y="7090708"/>
            <a:ext cx="9680810" cy="1938992"/>
          </a:xfrm>
          <a:prstGeom prst="rect">
            <a:avLst/>
          </a:prstGeom>
        </p:spPr>
        <p:txBody>
          <a:bodyPr wrap="square">
            <a:spAutoFit/>
          </a:bodyPr>
          <a:lstStyle/>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Phép cộng, phép trừ hai đa thức một biến được thực hiện như thế nào?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7"/>
          <a:stretch>
            <a:fillRect/>
          </a:stretch>
        </p:blipFill>
        <p:spPr>
          <a:xfrm>
            <a:off x="11430000" y="5143500"/>
            <a:ext cx="5117206" cy="4587109"/>
          </a:xfrm>
          <a:prstGeom prst="rect">
            <a:avLst/>
          </a:prstGeom>
        </p:spPr>
      </p:pic>
      <p:pic>
        <p:nvPicPr>
          <p:cNvPr id="15"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51639" y="8895249"/>
            <a:ext cx="1532153" cy="1242959"/>
          </a:xfrm>
          <a:prstGeom prst="rect">
            <a:avLst/>
          </a:prstGeom>
        </p:spPr>
      </p:pic>
      <p:pic>
        <p:nvPicPr>
          <p:cNvPr id="17" name="Picture 35"/>
          <p:cNvPicPr>
            <a:picLocks noChangeAspect="1"/>
          </p:cNvPicPr>
          <p:nvPr/>
        </p:nvPicPr>
        <p:blipFill>
          <a:blip r:embed="rId10"/>
          <a:srcRect/>
          <a:stretch>
            <a:fillRect/>
          </a:stretch>
        </p:blipFill>
        <p:spPr>
          <a:xfrm>
            <a:off x="4089392" y="5829300"/>
            <a:ext cx="1621898" cy="1270487"/>
          </a:xfrm>
          <a:prstGeom prst="rect">
            <a:avLst/>
          </a:prstGeom>
        </p:spPr>
      </p:pic>
    </p:spTree>
    <p:extLst>
      <p:ext uri="{BB962C8B-B14F-4D97-AF65-F5344CB8AC3E}">
        <p14:creationId xmlns:p14="http://schemas.microsoft.com/office/powerpoint/2010/main" val="119746130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189864" y="8017396"/>
            <a:ext cx="1490734" cy="22501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064177" y="6667500"/>
            <a:ext cx="8194623" cy="3124200"/>
          </a:xfrm>
          <a:prstGeom prst="rect">
            <a:avLst/>
          </a:prstGeom>
        </p:spPr>
      </p:pic>
      <p:pic>
        <p:nvPicPr>
          <p:cNvPr id="11"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5137">
            <a:off x="709181" y="7836937"/>
            <a:ext cx="1974206" cy="2140061"/>
          </a:xfrm>
          <a:prstGeom prst="rect">
            <a:avLst/>
          </a:prstGeom>
        </p:spPr>
      </p:pic>
      <p:grpSp>
        <p:nvGrpSpPr>
          <p:cNvPr id="13" name="Group 12"/>
          <p:cNvGrpSpPr/>
          <p:nvPr/>
        </p:nvGrpSpPr>
        <p:grpSpPr>
          <a:xfrm>
            <a:off x="3810000" y="1562100"/>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txBody>
              <a:bodyPr/>
              <a:lstStyle/>
              <a:p>
                <a:endParaRPr lang="en-US"/>
              </a:p>
            </p:txBody>
          </p:sp>
        </p:grpSp>
        <p:sp>
          <p:nvSpPr>
            <p:cNvPr id="15" name="TextBox 15"/>
            <p:cNvSpPr txBox="1"/>
            <p:nvPr/>
          </p:nvSpPr>
          <p:spPr>
            <a:xfrm>
              <a:off x="3556585" y="3615173"/>
              <a:ext cx="1011619" cy="393959"/>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02</a:t>
              </a:r>
            </a:p>
          </p:txBody>
        </p:sp>
      </p:grpSp>
      <p:sp>
        <p:nvSpPr>
          <p:cNvPr id="18" name="Rectangle 17"/>
          <p:cNvSpPr/>
          <p:nvPr/>
        </p:nvSpPr>
        <p:spPr>
          <a:xfrm>
            <a:off x="2971800" y="3978906"/>
            <a:ext cx="12849859" cy="1477328"/>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lang="en-US" sz="6000" b="1" dirty="0">
                <a:solidFill>
                  <a:prstClr val="black"/>
                </a:solidFill>
                <a:latin typeface="Arial" panose="020B0604020202020204" pitchFamily="34" charset="0"/>
                <a:ea typeface="Calibri" panose="020F0502020204030204" pitchFamily="34" charset="0"/>
                <a:cs typeface="Arial" panose="020B0604020202020204" pitchFamily="34" charset="0"/>
              </a:rPr>
              <a:t>TRỪ</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HAI ĐA THỨC MỘT BIẾN</a:t>
            </a:r>
          </a:p>
        </p:txBody>
      </p:sp>
    </p:spTree>
    <p:extLst>
      <p:ext uri="{BB962C8B-B14F-4D97-AF65-F5344CB8AC3E}">
        <p14:creationId xmlns:p14="http://schemas.microsoft.com/office/powerpoint/2010/main" val="2779152469"/>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Callout 10"/>
          <p:cNvSpPr/>
          <p:nvPr/>
        </p:nvSpPr>
        <p:spPr>
          <a:xfrm>
            <a:off x="8667750" y="4914900"/>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pic>
        <p:nvPicPr>
          <p:cNvPr id="1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8305" y="8333649"/>
            <a:ext cx="1787590" cy="1450182"/>
          </a:xfrm>
          <a:prstGeom prst="rect">
            <a:avLst/>
          </a:prstGeom>
        </p:spPr>
      </p:pic>
      <p:grpSp>
        <p:nvGrpSpPr>
          <p:cNvPr id="17" name="Group 16"/>
          <p:cNvGrpSpPr/>
          <p:nvPr/>
        </p:nvGrpSpPr>
        <p:grpSpPr>
          <a:xfrm>
            <a:off x="681175" y="621673"/>
            <a:ext cx="9137606" cy="862753"/>
            <a:chOff x="1611219" y="2044475"/>
            <a:chExt cx="9137606" cy="862753"/>
          </a:xfrm>
        </p:grpSpPr>
        <p:sp>
          <p:nvSpPr>
            <p:cNvPr id="20" name="Rectangle 19"/>
            <p:cNvSpPr/>
            <p:nvPr/>
          </p:nvSpPr>
          <p:spPr>
            <a:xfrm>
              <a:off x="2977146" y="2169578"/>
              <a:ext cx="7771679" cy="707886"/>
            </a:xfrm>
            <a:prstGeom prst="rect">
              <a:avLst/>
            </a:prstGeom>
          </p:spPr>
          <p:txBody>
            <a:bodyPr wrap="none">
              <a:spAutoFit/>
            </a:bodyPr>
            <a:lstStyle/>
            <a:p>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hoàn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HĐ4</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grpSp>
        <p:nvGrpSpPr>
          <p:cNvPr id="4" name="Group 3"/>
          <p:cNvGrpSpPr/>
          <p:nvPr/>
        </p:nvGrpSpPr>
        <p:grpSpPr>
          <a:xfrm>
            <a:off x="1562100" y="1638300"/>
            <a:ext cx="15925800" cy="2878801"/>
            <a:chOff x="914400" y="1714236"/>
            <a:chExt cx="15925800" cy="2878801"/>
          </a:xfrm>
        </p:grpSpPr>
        <p:sp>
          <p:nvSpPr>
            <p:cNvPr id="14" name="TextBox 13"/>
            <p:cNvSpPr txBox="1"/>
            <p:nvPr/>
          </p:nvSpPr>
          <p:spPr>
            <a:xfrm>
              <a:off x="914400" y="1943100"/>
              <a:ext cx="3581400" cy="754053"/>
            </a:xfrm>
            <a:prstGeom prst="rect">
              <a:avLst/>
            </a:prstGeom>
            <a:noFill/>
          </p:spPr>
          <p:txBody>
            <a:bodyPr wrap="square" rtlCol="0">
              <a:spAutoFit/>
            </a:bodyPr>
            <a:lstStyle/>
            <a:p>
              <a:r>
                <a:rPr lang="nl-NL" sz="4300" b="1" dirty="0">
                  <a:latin typeface="Arial" panose="020B0604020202020204" pitchFamily="34" charset="0"/>
                  <a:cs typeface="Arial" panose="020B0604020202020204" pitchFamily="34" charset="0"/>
                </a:rPr>
                <a:t>HĐ4:</a:t>
              </a:r>
              <a:endParaRPr lang="en-US" sz="43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438400" y="1714236"/>
                  <a:ext cx="14401800" cy="2878801"/>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rPr>
                    <a:t>a) </a:t>
                  </a:r>
                  <a:r>
                    <a:rPr lang="en-US" sz="4000" dirty="0" err="1">
                      <a:solidFill>
                        <a:srgbClr val="000000"/>
                      </a:solidFill>
                      <a:latin typeface="Arial" panose="020B0604020202020204" pitchFamily="34" charset="0"/>
                      <a:ea typeface="Times New Roman" panose="02020603050405020304" pitchFamily="18" charset="0"/>
                    </a:rPr>
                    <a:t>Thực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hiện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phép</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trừ</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mỗi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hợp</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sau</a:t>
                  </a:r>
                  <a:r>
                    <a:rPr lang="en-US" sz="4000" dirty="0">
                      <a:solidFill>
                        <a:srgbClr val="000000"/>
                      </a:solidFill>
                      <a:latin typeface="Arial" panose="020B0604020202020204" pitchFamily="34" charset="0"/>
                      <a:ea typeface="Times New Roman" panose="02020603050405020304" pitchFamily="18" charset="0"/>
                    </a:rPr>
                    <a:t>: </a:t>
                  </a:r>
                </a:p>
                <a:p>
                  <a:pPr marL="30480" marR="30480"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− 6</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𝑏</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ℕ</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b) </a:t>
                  </a:r>
                  <a:r>
                    <a:rPr lang="en-US" sz="4000" dirty="0" err="1">
                      <a:solidFill>
                        <a:srgbClr val="000000"/>
                      </a:solidFill>
                      <a:effectLst/>
                      <a:latin typeface="Arial" panose="020B0604020202020204" pitchFamily="34" charset="0"/>
                      <a:ea typeface="Times New Roman" panose="02020603050405020304" pitchFamily="18" charset="0"/>
                    </a:rPr>
                    <a:t>Nêu</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quy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tắc</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trừ</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hai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đơn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thức</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cùng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số</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mũ</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biến</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438400" y="1714236"/>
                  <a:ext cx="14401800" cy="2878801"/>
                </a:xfrm>
                <a:prstGeom prst="rect">
                  <a:avLst/>
                </a:prstGeom>
                <a:blipFill>
                  <a:blip r:embed="rId15"/>
                  <a:stretch>
                    <a:fillRect l="-1270" b="-4237"/>
                  </a:stretch>
                </a:blipFill>
              </p:spPr>
              <p:txBody>
                <a:bodyPr/>
                <a:lstStyle/>
                <a:p>
                  <a:r>
                    <a:rPr lang="en-US">
                      <a:noFill/>
                    </a:rPr>
                    <a:t> </a:t>
                  </a:r>
                </a:p>
              </p:txBody>
            </p:sp>
          </mc:Fallback>
        </mc:AlternateContent>
      </p:grpSp>
      <p:pic>
        <p:nvPicPr>
          <p:cNvPr id="23" name="Picture 41"/>
          <p:cNvPicPr>
            <a:picLocks noChangeAspect="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078200" y="546826"/>
            <a:ext cx="1550628" cy="1102884"/>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3086100" y="5981700"/>
                <a:ext cx="11738811" cy="3802131"/>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Muốn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trừ</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cùng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số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mũ</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trừ</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số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giữ</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nguyên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phần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086100" y="5981700"/>
                <a:ext cx="11738811" cy="3802131"/>
              </a:xfrm>
              <a:prstGeom prst="rect">
                <a:avLst/>
              </a:prstGeom>
              <a:blipFill>
                <a:blip r:embed="rId18"/>
                <a:stretch>
                  <a:fillRect l="-1817" r="-1090" b="-2885"/>
                </a:stretch>
              </a:blipFill>
            </p:spPr>
            <p:txBody>
              <a:bodyPr/>
              <a:lstStyle/>
              <a:p>
                <a:r>
                  <a:rPr lang="en-US">
                    <a:noFill/>
                  </a:rPr>
                  <a:t> </a:t>
                </a:r>
              </a:p>
            </p:txBody>
          </p:sp>
        </mc:Fallback>
      </mc:AlternateContent>
      <p:pic>
        <p:nvPicPr>
          <p:cNvPr id="7" name="Picture 6"/>
          <p:cNvPicPr>
            <a:picLocks noChangeAspect="1"/>
          </p:cNvPicPr>
          <p:nvPr/>
        </p:nvPicPr>
        <p:blipFill>
          <a:blip r:embed="rId19"/>
          <a:stretch>
            <a:fillRect/>
          </a:stretch>
        </p:blipFill>
        <p:spPr>
          <a:xfrm>
            <a:off x="15773399" y="7505700"/>
            <a:ext cx="1911275" cy="2422001"/>
          </a:xfrm>
          <a:prstGeom prst="rect">
            <a:avLst/>
          </a:prstGeom>
        </p:spPr>
      </p:pic>
    </p:spTree>
    <p:extLst>
      <p:ext uri="{BB962C8B-B14F-4D97-AF65-F5344CB8AC3E}">
        <p14:creationId xmlns:p14="http://schemas.microsoft.com/office/powerpoint/2010/main" val="19347307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64266">
            <a:off x="-275955" y="6401556"/>
            <a:ext cx="956535" cy="1443826"/>
          </a:xfrm>
          <a:prstGeom prst="rect">
            <a:avLst/>
          </a:prstGeom>
        </p:spPr>
      </p:pic>
      <p:pic>
        <p:nvPicPr>
          <p:cNvPr id="2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73693">
            <a:off x="16740601" y="7531035"/>
            <a:ext cx="945399" cy="1024824"/>
          </a:xfrm>
          <a:prstGeom prst="rect">
            <a:avLst/>
          </a:prstGeom>
        </p:spPr>
      </p:pic>
      <p:grpSp>
        <p:nvGrpSpPr>
          <p:cNvPr id="3" name="Group 2"/>
          <p:cNvGrpSpPr/>
          <p:nvPr/>
        </p:nvGrpSpPr>
        <p:grpSpPr>
          <a:xfrm>
            <a:off x="381002" y="346663"/>
            <a:ext cx="3073070" cy="963915"/>
            <a:chOff x="1365216" y="636980"/>
            <a:chExt cx="3073070" cy="963915"/>
          </a:xfrm>
        </p:grpSpPr>
        <p:pic>
          <p:nvPicPr>
            <p:cNvPr id="17" name="Picture 16"/>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5216" y="636980"/>
              <a:ext cx="1032846" cy="963915"/>
            </a:xfrm>
            <a:prstGeom prst="rect">
              <a:avLst/>
            </a:prstGeom>
          </p:spPr>
        </p:pic>
        <p:sp>
          <p:nvSpPr>
            <p:cNvPr id="22" name="TextBox 21"/>
            <p:cNvSpPr txBox="1"/>
            <p:nvPr/>
          </p:nvSpPr>
          <p:spPr>
            <a:xfrm>
              <a:off x="2491040" y="797327"/>
              <a:ext cx="19472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 name="Rectangle 10"/>
          <p:cNvSpPr/>
          <p:nvPr/>
        </p:nvSpPr>
        <p:spPr>
          <a:xfrm>
            <a:off x="2971800" y="342900"/>
            <a:ext cx="9144000" cy="863826"/>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Cho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hai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2" name="Rectangle 11"/>
              <p:cNvSpPr/>
              <p:nvPr/>
            </p:nvSpPr>
            <p:spPr>
              <a:xfrm>
                <a:off x="381002" y="1691578"/>
                <a:ext cx="17508419" cy="3985706"/>
              </a:xfrm>
              <a:prstGeom prst="rect">
                <a:avLst/>
              </a:prstGeom>
            </p:spPr>
            <p:txBody>
              <a:bodyPr wrap="square">
                <a:spAutoFit/>
              </a:bodyPr>
              <a:lstStyle/>
              <a:p>
                <a:pPr marL="30480" marR="30480" algn="ctr">
                  <a:lnSpc>
                    <a:spcPts val="1800"/>
                  </a:lnSpc>
                  <a:spcAft>
                    <a:spcPts val="1200"/>
                  </a:spcAft>
                </a:pP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𝑃</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4</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+ 3</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oMath>
                </a14:m>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𝑄</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5</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+ 3.</m:t>
                    </m:r>
                  </m:oMath>
                </a14:m>
                <a:endParaRPr lang="en-US" sz="3800" dirty="0">
                  <a:effectLst/>
                  <a:latin typeface="Times New Roman" panose="02020603050405020304" pitchFamily="18" charset="0"/>
                  <a:ea typeface="Times New Roman" panose="02020603050405020304" pitchFamily="18" charset="0"/>
                </a:endParaRPr>
              </a:p>
              <a:p>
                <a:pPr lvl="0" algn="just">
                  <a:lnSpc>
                    <a:spcPct val="150000"/>
                  </a:lnSpc>
                </a:pPr>
                <a:r>
                  <a:rPr lang="vi-VN" sz="3800" dirty="0">
                    <a:solidFill>
                      <a:prstClr val="black"/>
                    </a:solidFill>
                    <a:ea typeface="Times New Roman" panose="02020603050405020304" pitchFamily="18" charset="0"/>
                    <a:cs typeface="Times New Roman" panose="02020603050405020304" pitchFamily="18" charset="0"/>
                  </a:rPr>
                  <a:t>a) Sắp xếp các đa thức P(x), Q(x) theo số mũ giảm dần của biến.</a:t>
                </a:r>
              </a:p>
              <a:p>
                <a:pPr lvl="0" algn="just">
                  <a:lnSpc>
                    <a:spcPct val="150000"/>
                  </a:lnSpc>
                </a:pPr>
                <a:r>
                  <a:rPr lang="vi-VN" sz="3800" dirty="0">
                    <a:solidFill>
                      <a:prstClr val="black"/>
                    </a:solidFill>
                    <a:ea typeface="Times New Roman" panose="02020603050405020304" pitchFamily="18" charset="0"/>
                    <a:cs typeface="Times New Roman" panose="02020603050405020304" pitchFamily="18" charset="0"/>
                  </a:rPr>
                  <a:t>b) Tìm đơn thức thích hợp trong dạng thu gọn của đa thức P(x) và Q(x) cho</a:t>
                </a:r>
                <a:endParaRPr lang="en-US" sz="3800" dirty="0">
                  <a:solidFill>
                    <a:prstClr val="black"/>
                  </a:solidFill>
                  <a:ea typeface="Times New Roman" panose="02020603050405020304" pitchFamily="18" charset="0"/>
                  <a:cs typeface="Times New Roman" panose="02020603050405020304" pitchFamily="18" charset="0"/>
                </a:endParaRPr>
              </a:p>
              <a:p>
                <a:pPr lvl="0" algn="just">
                  <a:lnSpc>
                    <a:spcPct val="150000"/>
                  </a:lnSpc>
                </a:pPr>
                <a:r>
                  <a:rPr lang="vi-VN" sz="3800" dirty="0">
                    <a:solidFill>
                      <a:prstClr val="black"/>
                    </a:solidFill>
                    <a:ea typeface="Times New Roman" panose="02020603050405020304" pitchFamily="18" charset="0"/>
                    <a:cs typeface="Times New Roman" panose="02020603050405020304" pitchFamily="18" charset="0"/>
                  </a:rPr>
                  <a:t>  ở bảng sau rồi trừ hai đơn thức theo từng cột và thể hiện kết quả ở dòng cuối cùng của mỗi cột:</a:t>
                </a:r>
              </a:p>
            </p:txBody>
          </p:sp>
        </mc:Choice>
        <mc:Fallback xmlns="">
          <p:sp>
            <p:nvSpPr>
              <p:cNvPr id="12" name="Rectangle 11"/>
              <p:cNvSpPr>
                <a:spLocks noRot="1" noChangeAspect="1" noMove="1" noResize="1" noEditPoints="1" noAdjustHandles="1" noChangeArrowheads="1" noChangeShapeType="1" noTextEdit="1"/>
              </p:cNvSpPr>
              <p:nvPr/>
            </p:nvSpPr>
            <p:spPr>
              <a:xfrm>
                <a:off x="381002" y="1691578"/>
                <a:ext cx="17508419" cy="3985706"/>
              </a:xfrm>
              <a:prstGeom prst="rect">
                <a:avLst/>
              </a:prstGeom>
              <a:blipFill>
                <a:blip r:embed="rId11"/>
                <a:stretch>
                  <a:fillRect l="-1149" t="-9939" r="-1114" b="-2599"/>
                </a:stretch>
              </a:blipFill>
            </p:spPr>
            <p:txBody>
              <a:bodyPr/>
              <a:lstStyle/>
              <a:p>
                <a:r>
                  <a:rPr lang="en-US">
                    <a:noFill/>
                  </a:rPr>
                  <a:t> </a:t>
                </a:r>
              </a:p>
            </p:txBody>
          </p:sp>
        </mc:Fallback>
      </mc:AlternateContent>
      <p:pic>
        <p:nvPicPr>
          <p:cNvPr id="30" name="Picture 29" descr="Icon&#10;&#10;Description automatically generated"/>
          <p:cNvPicPr/>
          <p:nvPr/>
        </p:nvPicPr>
        <p:blipFill>
          <a:blip r:embed="rId12">
            <a:extLst>
              <a:ext uri="{BEBA8EAE-BF5A-486C-A8C5-ECC9F3942E4B}">
                <a14:imgProps xmlns:a14="http://schemas.microsoft.com/office/drawing/2010/main">
                  <a14:imgLayer r:embed="rId13">
                    <a14:imgEffect>
                      <a14:sharpenSoften amount="50000"/>
                    </a14:imgEffect>
                    <a14:imgEffect>
                      <a14:saturation sat="400000"/>
                    </a14:imgEffect>
                  </a14:imgLayer>
                </a14:imgProps>
              </a:ext>
            </a:extLst>
          </a:blip>
          <a:stretch>
            <a:fillRect/>
          </a:stretch>
        </p:blipFill>
        <p:spPr>
          <a:xfrm>
            <a:off x="16764000" y="2834578"/>
            <a:ext cx="1049221" cy="927431"/>
          </a:xfrm>
          <a:prstGeom prst="rect">
            <a:avLst/>
          </a:prstGeom>
        </p:spPr>
      </p:pic>
      <p:sp>
        <p:nvSpPr>
          <p:cNvPr id="18" name="Rectangle 17"/>
          <p:cNvSpPr/>
          <p:nvPr/>
        </p:nvSpPr>
        <p:spPr>
          <a:xfrm>
            <a:off x="515821" y="9104082"/>
            <a:ext cx="16705380" cy="969496"/>
          </a:xfrm>
          <a:prstGeom prst="rect">
            <a:avLst/>
          </a:prstGeom>
        </p:spPr>
        <p:txBody>
          <a:bodyPr wrap="square">
            <a:spAutoFit/>
          </a:bodyPr>
          <a:lstStyle/>
          <a:p>
            <a:pPr lvl="0" algn="just">
              <a:lnSpc>
                <a:spcPct val="150000"/>
              </a:lnSpc>
            </a:pPr>
            <a:r>
              <a:rPr lang="vi-VN" sz="3800" dirty="0">
                <a:solidFill>
                  <a:prstClr val="black"/>
                </a:solidFill>
                <a:ea typeface="Times New Roman" panose="02020603050405020304" pitchFamily="18" charset="0"/>
                <a:cs typeface="Times New Roman" panose="02020603050405020304" pitchFamily="18" charset="0"/>
              </a:rPr>
              <a:t>c) Dựa vào kết quả trừ hai đơn thức theo từng cột, xác định đa thức S(x).</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25"/>
          <p:cNvPicPr>
            <a:picLocks noChangeAspect="1"/>
          </p:cNvPicPr>
          <p:nvPr/>
        </p:nvPicPr>
        <p:blipFill>
          <a:blip r:embed="rId14"/>
          <a:srcRect/>
          <a:stretch>
            <a:fillRect/>
          </a:stretch>
        </p:blipFill>
        <p:spPr>
          <a:xfrm>
            <a:off x="16015815" y="411559"/>
            <a:ext cx="1496369" cy="1280019"/>
          </a:xfrm>
          <a:prstGeom prst="rect">
            <a:avLst/>
          </a:prstGeom>
        </p:spPr>
      </p:pic>
      <p:pic>
        <p:nvPicPr>
          <p:cNvPr id="2" name="Picture 1"/>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400000"/>
                    </a14:imgEffect>
                  </a14:imgLayer>
                </a14:imgProps>
              </a:ext>
            </a:extLst>
          </a:blip>
          <a:stretch>
            <a:fillRect/>
          </a:stretch>
        </p:blipFill>
        <p:spPr>
          <a:xfrm>
            <a:off x="3581400" y="5677284"/>
            <a:ext cx="11327863" cy="3405694"/>
          </a:xfrm>
          <a:prstGeom prst="rect">
            <a:avLst/>
          </a:prstGeom>
        </p:spPr>
      </p:pic>
    </p:spTree>
    <p:extLst>
      <p:ext uri="{BB962C8B-B14F-4D97-AF65-F5344CB8AC3E}">
        <p14:creationId xmlns:p14="http://schemas.microsoft.com/office/powerpoint/2010/main" val="1205600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2341702" y="3979105"/>
            <a:ext cx="14803298" cy="4745795"/>
          </a:xfrm>
          <a:prstGeom prst="rect">
            <a:avLst/>
          </a:prstGeom>
        </p:spPr>
      </p:pic>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4235">
            <a:off x="17266077" y="8249552"/>
            <a:ext cx="1196198" cy="1805582"/>
          </a:xfrm>
          <a:prstGeom prst="rect">
            <a:avLst/>
          </a:prstGeom>
        </p:spPr>
      </p:pic>
      <p:pic>
        <p:nvPicPr>
          <p:cNvPr id="8" name="Picture 25"/>
          <p:cNvPicPr>
            <a:picLocks noChangeAspect="1"/>
          </p:cNvPicPr>
          <p:nvPr/>
        </p:nvPicPr>
        <p:blipFill>
          <a:blip r:embed="rId6"/>
          <a:srcRect/>
          <a:stretch>
            <a:fillRect/>
          </a:stretch>
        </p:blipFill>
        <p:spPr>
          <a:xfrm>
            <a:off x="15939615" y="589638"/>
            <a:ext cx="1496369" cy="128001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525694" y="876300"/>
                <a:ext cx="10219016" cy="2318327"/>
              </a:xfrm>
              <a:prstGeom prst="rect">
                <a:avLst/>
              </a:prstGeom>
            </p:spPr>
            <p:txBody>
              <a:bodyPr wrap="none">
                <a:spAutoFit/>
              </a:bodyPr>
              <a:lstStyle/>
              <a:p>
                <a:pPr marL="30480" marR="30480">
                  <a:lnSpc>
                    <a:spcPct val="150000"/>
                  </a:lnSpc>
                  <a:spcAft>
                    <a:spcPts val="1200"/>
                  </a:spcAft>
                </a:pP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𝑃</m:t>
                    </m:r>
                    <m:r>
                      <a:rPr lang="en-US" sz="4000" i="1" dirty="0" smtClean="0">
                        <a:solidFill>
                          <a:srgbClr val="000000"/>
                        </a:solidFill>
                        <a:latin typeface="Cambria Math" panose="02040503050406030204" pitchFamily="18" charset="0"/>
                        <a:ea typeface="Times New Roman" panose="02020603050405020304" pitchFamily="18" charset="0"/>
                      </a:rPr>
                      <m:t>(</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 </m:t>
                    </m:r>
                    <m:r>
                      <a:rPr lang="en-US" sz="4000" i="1" dirty="0" smtClean="0">
                        <a:solidFill>
                          <a:srgbClr val="000000"/>
                        </a:solidFill>
                        <a:latin typeface="Cambria Math" panose="02040503050406030204" pitchFamily="18" charset="0"/>
                        <a:ea typeface="Times New Roman" panose="02020603050405020304" pitchFamily="18" charset="0"/>
                      </a:rPr>
                      <m:t>4</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m:t>
                    </m:r>
                    <m:r>
                      <a:rPr lang="en-US" sz="4000" i="1" dirty="0">
                        <a:solidFill>
                          <a:srgbClr val="000000"/>
                        </a:solidFill>
                        <a:latin typeface="Cambria Math" panose="02040503050406030204" pitchFamily="18" charset="0"/>
                        <a:ea typeface="Times New Roman" panose="02020603050405020304" pitchFamily="18" charset="0"/>
                      </a:rPr>
                      <m:t>1</m:t>
                    </m:r>
                    <m:r>
                      <a:rPr lang="en-US" sz="4000" i="1" dirty="0">
                        <a:solidFill>
                          <a:srgbClr val="000000"/>
                        </a:solidFill>
                        <a:latin typeface="Cambria Math" panose="02040503050406030204" pitchFamily="18" charset="0"/>
                        <a:ea typeface="Times New Roman" panose="02020603050405020304" pitchFamily="18" charset="0"/>
                      </a:rPr>
                      <m:t> + </m:t>
                    </m:r>
                    <m:r>
                      <a:rPr lang="en-US" sz="4000" i="1" dirty="0">
                        <a:solidFill>
                          <a:srgbClr val="000000"/>
                        </a:solidFill>
                        <a:latin typeface="Cambria Math" panose="02040503050406030204" pitchFamily="18" charset="0"/>
                        <a:ea typeface="Times New Roman" panose="02020603050405020304" pitchFamily="18" charset="0"/>
                      </a:rPr>
                      <m:t>3</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dirty="0">
                        <a:solidFill>
                          <a:srgbClr val="000000"/>
                        </a:solidFill>
                        <a:latin typeface="Cambria Math" panose="02040503050406030204" pitchFamily="18" charset="0"/>
                        <a:ea typeface="Times New Roman" panose="02020603050405020304" pitchFamily="18" charset="0"/>
                      </a:rPr>
                      <m:t> = </m:t>
                    </m:r>
                    <m:r>
                      <a:rPr lang="en-US" sz="4000" i="1" dirty="0">
                        <a:solidFill>
                          <a:srgbClr val="000000"/>
                        </a:solidFill>
                        <a:latin typeface="Cambria Math" panose="02040503050406030204" pitchFamily="18" charset="0"/>
                        <a:ea typeface="Times New Roman" panose="02020603050405020304" pitchFamily="18" charset="0"/>
                      </a:rPr>
                      <m:t>4</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m:t>
                    </m:r>
                    <m:r>
                      <a:rPr lang="en-US" sz="4000" i="1" dirty="0">
                        <a:solidFill>
                          <a:srgbClr val="000000"/>
                        </a:solidFill>
                        <a:latin typeface="Cambria Math" panose="02040503050406030204" pitchFamily="18" charset="0"/>
                        <a:ea typeface="Times New Roman" panose="02020603050405020304" pitchFamily="18" charset="0"/>
                      </a:rPr>
                      <m:t>3</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dirty="0">
                        <a:solidFill>
                          <a:srgbClr val="000000"/>
                        </a:solidFill>
                        <a:latin typeface="Cambria Math" panose="02040503050406030204" pitchFamily="18" charset="0"/>
                        <a:ea typeface="Times New Roman" panose="02020603050405020304" pitchFamily="18" charset="0"/>
                      </a:rPr>
                      <m:t> + </m:t>
                    </m:r>
                    <m:r>
                      <a:rPr lang="en-US" sz="4000" i="1" dirty="0">
                        <a:solidFill>
                          <a:srgbClr val="000000"/>
                        </a:solidFill>
                        <a:latin typeface="Cambria Math" panose="02040503050406030204" pitchFamily="18" charset="0"/>
                        <a:ea typeface="Times New Roman" panose="02020603050405020304" pitchFamily="18" charset="0"/>
                      </a:rPr>
                      <m:t>1</m:t>
                    </m:r>
                  </m:oMath>
                </a14:m>
                <a:endParaRPr lang="en-US" sz="3600" dirty="0">
                  <a:latin typeface="Times New Roman" panose="02020603050405020304" pitchFamily="18" charset="0"/>
                  <a:ea typeface="Times New Roman" panose="02020603050405020304" pitchFamily="18" charset="0"/>
                </a:endParaRPr>
              </a:p>
              <a:p>
                <a:pPr marL="30480" marR="30480">
                  <a:lnSpc>
                    <a:spcPct val="150000"/>
                  </a:lnSpc>
                  <a:spcAft>
                    <a:spcPts val="1200"/>
                  </a:spcAft>
                </a:pPr>
                <a:r>
                  <a:rPr lang="en-US" sz="4000" dirty="0">
                    <a:solidFill>
                      <a:srgbClr val="000000"/>
                    </a:solidFill>
                    <a:ea typeface="Times New Roman" panose="02020603050405020304" pitchFamily="18"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𝑄</m:t>
                    </m:r>
                    <m:r>
                      <a:rPr lang="en-US" sz="4000" i="1" dirty="0" smtClean="0">
                        <a:solidFill>
                          <a:srgbClr val="000000"/>
                        </a:solidFill>
                        <a:latin typeface="Cambria Math" panose="02040503050406030204" pitchFamily="18" charset="0"/>
                        <a:ea typeface="Times New Roman" panose="02020603050405020304" pitchFamily="18" charset="0"/>
                      </a:rPr>
                      <m:t>(</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 </m:t>
                    </m:r>
                    <m:r>
                      <a:rPr lang="en-US" sz="4000" i="1" dirty="0" smtClean="0">
                        <a:solidFill>
                          <a:srgbClr val="000000"/>
                        </a:solidFill>
                        <a:latin typeface="Cambria Math" panose="02040503050406030204" pitchFamily="18" charset="0"/>
                        <a:ea typeface="Times New Roman" panose="02020603050405020304" pitchFamily="18" charset="0"/>
                      </a:rPr>
                      <m:t>5</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 </m:t>
                    </m:r>
                    <m:r>
                      <a:rPr lang="en-US" sz="4000" i="1" dirty="0" smtClean="0">
                        <a:solidFill>
                          <a:srgbClr val="000000"/>
                        </a:solidFill>
                        <a:latin typeface="Cambria Math" panose="02040503050406030204" pitchFamily="18" charset="0"/>
                        <a:ea typeface="Times New Roman" panose="02020603050405020304" pitchFamily="18" charset="0"/>
                      </a:rPr>
                      <m:t>2</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m:t>
                    </m:r>
                    <m:r>
                      <a:rPr lang="en-US" sz="4000" i="1" dirty="0">
                        <a:solidFill>
                          <a:srgbClr val="000000"/>
                        </a:solidFill>
                        <a:latin typeface="Cambria Math" panose="02040503050406030204" pitchFamily="18" charset="0"/>
                        <a:ea typeface="Times New Roman" panose="02020603050405020304" pitchFamily="18" charset="0"/>
                      </a:rPr>
                      <m:t>3</m:t>
                    </m:r>
                    <m:r>
                      <a:rPr lang="en-US" sz="4000" i="1" dirty="0">
                        <a:solidFill>
                          <a:srgbClr val="000000"/>
                        </a:solidFill>
                        <a:latin typeface="Cambria Math" panose="02040503050406030204" pitchFamily="18" charset="0"/>
                        <a:ea typeface="Times New Roman" panose="02020603050405020304" pitchFamily="18" charset="0"/>
                      </a:rPr>
                      <m:t> = </m:t>
                    </m:r>
                    <m:r>
                      <a:rPr lang="en-US" sz="4000" i="1"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m:t>
                    </m:r>
                    <m:r>
                      <a:rPr lang="en-US" sz="4000" i="1" dirty="0">
                        <a:solidFill>
                          <a:srgbClr val="000000"/>
                        </a:solidFill>
                        <a:latin typeface="Cambria Math" panose="02040503050406030204" pitchFamily="18" charset="0"/>
                        <a:ea typeface="Times New Roman" panose="02020603050405020304" pitchFamily="18" charset="0"/>
                      </a:rPr>
                      <m:t>5</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dirty="0">
                        <a:solidFill>
                          <a:srgbClr val="000000"/>
                        </a:solidFill>
                        <a:latin typeface="Cambria Math" panose="02040503050406030204" pitchFamily="18" charset="0"/>
                        <a:ea typeface="Times New Roman" panose="02020603050405020304" pitchFamily="18" charset="0"/>
                      </a:rPr>
                      <m:t> + </m:t>
                    </m:r>
                    <m:r>
                      <a:rPr lang="en-US" sz="4000" i="1" dirty="0">
                        <a:solidFill>
                          <a:srgbClr val="000000"/>
                        </a:solidFill>
                        <a:latin typeface="Cambria Math" panose="02040503050406030204" pitchFamily="18" charset="0"/>
                        <a:ea typeface="Times New Roman" panose="02020603050405020304" pitchFamily="18" charset="0"/>
                      </a:rPr>
                      <m:t>3</m:t>
                    </m:r>
                  </m:oMath>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25694" y="876300"/>
                <a:ext cx="10219016" cy="2318327"/>
              </a:xfrm>
              <a:prstGeom prst="rect">
                <a:avLst/>
              </a:prstGeom>
              <a:blipFill>
                <a:blip r:embed="rId10"/>
                <a:stretch>
                  <a:fillRect l="-1789"/>
                </a:stretch>
              </a:blipFill>
            </p:spPr>
            <p:txBody>
              <a:bodyPr/>
              <a:lstStyle/>
              <a:p>
                <a:r>
                  <a:rPr lang="en-US">
                    <a:noFill/>
                  </a:rPr>
                  <a:t> </a:t>
                </a:r>
              </a:p>
            </p:txBody>
          </p:sp>
        </mc:Fallback>
      </mc:AlternateContent>
      <p:sp>
        <p:nvSpPr>
          <p:cNvPr id="3" name="Rectangle 2"/>
          <p:cNvSpPr/>
          <p:nvPr/>
        </p:nvSpPr>
        <p:spPr>
          <a:xfrm>
            <a:off x="2525694" y="3140214"/>
            <a:ext cx="78418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b)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74656" y="7698299"/>
            <a:ext cx="1801376" cy="227662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532702" y="5945699"/>
                <a:ext cx="1295400" cy="72180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𝟒</m:t>
                      </m:r>
                      <m:sSup>
                        <m:sSupPr>
                          <m:ctrlP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p>
                          <m:r>
                            <a:rPr kumimoji="0" lang="en-US" sz="4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6532702" y="5945699"/>
                <a:ext cx="1295400" cy="721801"/>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608902" y="6783899"/>
                <a:ext cx="1148520" cy="72180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p>
                          <m:r>
                            <a:rPr kumimoji="0" lang="en-US" sz="4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5" name="Rectangle 14"/>
              <p:cNvSpPr>
                <a:spLocks noRot="1" noChangeAspect="1" noMove="1" noResize="1" noEditPoints="1" noAdjustHandles="1" noChangeArrowheads="1" noChangeShapeType="1" noTextEdit="1"/>
              </p:cNvSpPr>
              <p:nvPr/>
            </p:nvSpPr>
            <p:spPr>
              <a:xfrm>
                <a:off x="6608902" y="6783899"/>
                <a:ext cx="1148520" cy="721801"/>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608902" y="7698299"/>
                <a:ext cx="1148520" cy="72180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sSup>
                        <m:sSupPr>
                          <m:ctrlP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p>
                          <m:r>
                            <a:rPr kumimoji="0" lang="en-US" sz="4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6" name="Rectangle 15"/>
              <p:cNvSpPr>
                <a:spLocks noRot="1" noChangeAspect="1" noMove="1" noResize="1" noEditPoints="1" noAdjustHandles="1" noChangeArrowheads="1" noChangeShapeType="1" noTextEdit="1"/>
              </p:cNvSpPr>
              <p:nvPr/>
            </p:nvSpPr>
            <p:spPr>
              <a:xfrm>
                <a:off x="6608902" y="7698299"/>
                <a:ext cx="1148520" cy="721801"/>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0495102" y="5959614"/>
                <a:ext cx="902811" cy="70788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0495102" y="5959614"/>
                <a:ext cx="902811" cy="707886"/>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0495102" y="6797814"/>
                <a:ext cx="902811" cy="70788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𝟓</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10495102" y="6797814"/>
                <a:ext cx="902811" cy="707886"/>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114102" y="7712214"/>
                <a:ext cx="1285929" cy="70788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10114102" y="7712214"/>
                <a:ext cx="1285929" cy="70788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4305102" y="5959614"/>
                <a:ext cx="1066800"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14305102" y="5959614"/>
                <a:ext cx="1066800" cy="707886"/>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4457502" y="6833135"/>
                <a:ext cx="838200"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4" name="Rectangle 23"/>
              <p:cNvSpPr>
                <a:spLocks noRot="1" noChangeAspect="1" noMove="1" noResize="1" noEditPoints="1" noAdjustHandles="1" noChangeArrowheads="1" noChangeShapeType="1" noTextEdit="1"/>
              </p:cNvSpPr>
              <p:nvPr/>
            </p:nvSpPr>
            <p:spPr>
              <a:xfrm>
                <a:off x="14457502" y="6833135"/>
                <a:ext cx="838200" cy="707886"/>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4305102" y="7712214"/>
                <a:ext cx="838200"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14305102" y="7712214"/>
                <a:ext cx="838200" cy="707886"/>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529705" y="9089326"/>
                <a:ext cx="7608045" cy="750975"/>
              </a:xfrm>
              <a:prstGeom prst="rect">
                <a:avLst/>
              </a:prstGeom>
            </p:spPr>
            <p:txBody>
              <a:bodyPr wrap="none">
                <a:spAutoFit/>
              </a:bodyPr>
              <a:lstStyle/>
              <a:p>
                <a:pPr>
                  <a:lnSpc>
                    <a:spcPct val="107000"/>
                  </a:lnSpc>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c) Đa thức </a:t>
                </a:r>
                <a14:m>
                  <m:oMath xmlns:m="http://schemas.openxmlformats.org/officeDocument/2006/math">
                    <m:r>
                      <a:rPr lang="nl-NL" sz="4000" i="1" dirty="0" smtClean="0">
                        <a:latin typeface="Cambria Math" panose="02040503050406030204" pitchFamily="18" charset="0"/>
                        <a:ea typeface="Calibri" panose="020F0502020204030204" pitchFamily="34" charset="0"/>
                        <a:cs typeface="Times New Roman" panose="02020603050405020304" pitchFamily="18" charset="0"/>
                      </a:rPr>
                      <m:t>𝑆</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 = </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2</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nl-NL" sz="4000" i="1" baseline="30000" dirty="0">
                        <a:latin typeface="Cambria Math" panose="02040503050406030204" pitchFamily="18" charset="0"/>
                        <a:ea typeface="Calibri" panose="020F0502020204030204" pitchFamily="34" charset="0"/>
                        <a:cs typeface="Times New Roman" panose="02020603050405020304" pitchFamily="18" charset="0"/>
                      </a:rPr>
                      <m:t>2</m:t>
                    </m:r>
                    <m:r>
                      <a:rPr lang="nl-NL" sz="4000" i="1" dirty="0">
                        <a:latin typeface="Cambria Math" panose="02040503050406030204" pitchFamily="18" charset="0"/>
                        <a:ea typeface="Calibri" panose="020F0502020204030204" pitchFamily="34" charset="0"/>
                        <a:cs typeface="Times New Roman" panose="02020603050405020304" pitchFamily="18" charset="0"/>
                      </a:rPr>
                      <m:t> – </m:t>
                    </m:r>
                    <m:r>
                      <a:rPr lang="nl-NL" sz="4000" i="1" dirty="0">
                        <a:latin typeface="Cambria Math" panose="02040503050406030204" pitchFamily="18" charset="0"/>
                        <a:ea typeface="Calibri" panose="020F0502020204030204" pitchFamily="34" charset="0"/>
                        <a:cs typeface="Times New Roman" panose="02020603050405020304" pitchFamily="18" charset="0"/>
                      </a:rPr>
                      <m:t>2</m:t>
                    </m:r>
                    <m:r>
                      <a:rPr lang="nl-NL" sz="4000" i="1" dirty="0">
                        <a:latin typeface="Cambria Math" panose="02040503050406030204" pitchFamily="18" charset="0"/>
                        <a:ea typeface="Calibri" panose="020F0502020204030204" pitchFamily="34" charset="0"/>
                        <a:cs typeface="Times New Roman" panose="02020603050405020304" pitchFamily="18" charset="0"/>
                      </a:rPr>
                      <m:t>𝑥</m:t>
                    </m:r>
                    <m:r>
                      <a:rPr lang="nl-NL" sz="4000" i="1" dirty="0">
                        <a:latin typeface="Cambria Math" panose="02040503050406030204" pitchFamily="18" charset="0"/>
                        <a:ea typeface="Calibri" panose="020F0502020204030204" pitchFamily="34" charset="0"/>
                        <a:cs typeface="Times New Roman" panose="02020603050405020304" pitchFamily="18" charset="0"/>
                      </a:rPr>
                      <m:t>− </m:t>
                    </m:r>
                    <m:r>
                      <a:rPr lang="nl-NL" sz="4000" i="1" dirty="0">
                        <a:latin typeface="Cambria Math" panose="02040503050406030204" pitchFamily="18" charset="0"/>
                        <a:ea typeface="Calibri" panose="020F0502020204030204" pitchFamily="34" charset="0"/>
                        <a:cs typeface="Times New Roman" panose="02020603050405020304" pitchFamily="18" charset="0"/>
                      </a:rPr>
                      <m:t>2</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529705" y="9089326"/>
                <a:ext cx="7608045" cy="750975"/>
              </a:xfrm>
              <a:prstGeom prst="rect">
                <a:avLst/>
              </a:prstGeom>
              <a:blipFill>
                <a:blip r:embed="rId34"/>
                <a:stretch>
                  <a:fillRect l="-2885" t="-15447" b="-27642"/>
                </a:stretch>
              </a:blipFill>
            </p:spPr>
            <p:txBody>
              <a:bodyPr/>
              <a:lstStyle/>
              <a:p>
                <a:r>
                  <a:rPr lang="en-US">
                    <a:noFill/>
                  </a:rPr>
                  <a:t> </a:t>
                </a:r>
              </a:p>
            </p:txBody>
          </p:sp>
        </mc:Fallback>
      </mc:AlternateContent>
      <p:sp>
        <p:nvSpPr>
          <p:cNvPr id="26" name="Oval Callout 25"/>
          <p:cNvSpPr/>
          <p:nvPr/>
        </p:nvSpPr>
        <p:spPr>
          <a:xfrm>
            <a:off x="609600" y="599230"/>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03512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15" grpId="0" animBg="1"/>
      <p:bldP spid="16" grpId="0" animBg="1"/>
      <p:bldP spid="20" grpId="0" animBg="1"/>
      <p:bldP spid="21" grpId="0" animBg="1"/>
      <p:bldP spid="22" grpId="0" animBg="1"/>
      <p:bldP spid="23" grpId="0" animBg="1"/>
      <p:bldP spid="24" grpId="0" animBg="1"/>
      <p:bldP spid="25" grpId="0" animBg="1"/>
      <p:bldP spid="12" grpId="0"/>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471109" y="132207"/>
            <a:ext cx="1861626" cy="1240308"/>
          </a:xfrm>
          <a:prstGeom prst="rect">
            <a:avLst/>
          </a:prstGeom>
        </p:spPr>
      </p:pic>
      <p:sp>
        <p:nvSpPr>
          <p:cNvPr id="6" name="Rounded Rectangular Callout 5"/>
          <p:cNvSpPr/>
          <p:nvPr/>
        </p:nvSpPr>
        <p:spPr>
          <a:xfrm>
            <a:off x="1371600" y="1669425"/>
            <a:ext cx="15525623" cy="7512675"/>
          </a:xfrm>
          <a:prstGeom prst="wedgeRoundRectCallout">
            <a:avLst>
              <a:gd name="adj1" fmla="val -20521"/>
              <a:gd name="adj2" fmla="val 53237"/>
              <a:gd name="adj3" fmla="val 16667"/>
            </a:avLst>
          </a:prstGeom>
          <a:solidFill>
            <a:schemeClr val="accent5">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tangle 2"/>
              <p:cNvSpPr/>
              <p:nvPr/>
            </p:nvSpPr>
            <p:spPr>
              <a:xfrm>
                <a:off x="1905000" y="2120161"/>
                <a:ext cx="14382243" cy="6555641"/>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trừ</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dọc</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a:effectLst/>
                    <a:latin typeface="Arial" panose="020B0604020202020204" pitchFamily="34" charset="0"/>
                    <a:ea typeface="Calibri" panose="020F0502020204030204" pitchFamily="34" charset="0"/>
                    <a:cs typeface="Times New Roman" panose="02020603050405020304" pitchFamily="18" charset="0"/>
                  </a:rPr>
                  <a:t>Thu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sắp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xếp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tăng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p>
              <a:p>
                <a:pPr marL="571500" lvl="0" indent="-571500" algn="just">
                  <a:lnSpc>
                    <a:spcPct val="150000"/>
                  </a:lnSpc>
                  <a:buFontTx/>
                  <a:buChar char="-"/>
                  <a:tabLst>
                    <a:tab pos="457200" algn="l"/>
                  </a:tabLs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Đặt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thưc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ở</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dưới</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Trừ</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905000" y="2120161"/>
                <a:ext cx="14382243" cy="6555641"/>
              </a:xfrm>
              <a:prstGeom prst="rect">
                <a:avLst/>
              </a:prstGeom>
              <a:blipFill>
                <a:blip r:embed="rId12"/>
                <a:stretch>
                  <a:fillRect l="-1526" r="-1484" b="-1395"/>
                </a:stretch>
              </a:blipFill>
            </p:spPr>
            <p:txBody>
              <a:bodyPr/>
              <a:lstStyle/>
              <a:p>
                <a:r>
                  <a:rPr lang="en-US">
                    <a:noFill/>
                  </a:rPr>
                  <a:t> </a:t>
                </a:r>
              </a:p>
            </p:txBody>
          </p:sp>
        </mc:Fallback>
      </mc:AlternateContent>
      <p:pic>
        <p:nvPicPr>
          <p:cNvPr id="13" name="Picture 5"/>
          <p:cNvPicPr>
            <a:picLocks noChangeAspect="1"/>
          </p:cNvPicPr>
          <p:nvPr/>
        </p:nvPicPr>
        <p:blipFill>
          <a:blip r:embed="rId13"/>
          <a:srcRect/>
          <a:stretch>
            <a:fillRect/>
          </a:stretch>
        </p:blipFill>
        <p:spPr>
          <a:xfrm>
            <a:off x="15308910" y="7928088"/>
            <a:ext cx="2369490" cy="2209947"/>
          </a:xfrm>
          <a:prstGeom prst="rect">
            <a:avLst/>
          </a:prstGeom>
        </p:spPr>
      </p:pic>
      <p:pic>
        <p:nvPicPr>
          <p:cNvPr id="12"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902838">
            <a:off x="379439" y="8151856"/>
            <a:ext cx="1527122" cy="1655418"/>
          </a:xfrm>
          <a:prstGeom prst="rect">
            <a:avLst/>
          </a:prstGeom>
        </p:spPr>
      </p:pic>
      <p:sp>
        <p:nvSpPr>
          <p:cNvPr id="10" name="Rectangle 9"/>
          <p:cNvSpPr/>
          <p:nvPr/>
        </p:nvSpPr>
        <p:spPr>
          <a:xfrm>
            <a:off x="6687630" y="4191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a:ln w="0"/>
                <a:solidFill>
                  <a:srgbClr val="FF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1149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380181"/>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70068">
            <a:off x="-105617" y="4729223"/>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43855" y="1409700"/>
            <a:ext cx="5669496"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939394" y="987956"/>
              <a:ext cx="5348656"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 (SGK – tr57)</a:t>
              </a:r>
            </a:p>
          </p:txBody>
        </p:sp>
      </p:grpSp>
      <p:sp>
        <p:nvSpPr>
          <p:cNvPr id="14" name="Oval Callout 13"/>
          <p:cNvSpPr/>
          <p:nvPr/>
        </p:nvSpPr>
        <p:spPr>
          <a:xfrm>
            <a:off x="8286750" y="4914900"/>
            <a:ext cx="1714500" cy="93105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2"/>
          <p:cNvPicPr>
            <a:picLocks noChangeAspect="1"/>
          </p:cNvPicPr>
          <p:nvPr/>
        </p:nvPicPr>
        <p:blipFill rotWithShape="1">
          <a:blip r:embed="rId9"/>
          <a:srcRect t="31482"/>
          <a:stretch/>
        </p:blipFill>
        <p:spPr>
          <a:xfrm>
            <a:off x="16031466" y="4305300"/>
            <a:ext cx="1282240" cy="162644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10391" y="2556258"/>
                <a:ext cx="16535399" cy="1827744"/>
              </a:xfrm>
              <a:prstGeom prst="rect">
                <a:avLst/>
              </a:prstGeom>
            </p:spPr>
            <p:txBody>
              <a:bodyPr wrap="square">
                <a:spAutoFit/>
              </a:bodyPr>
              <a:lstStyle/>
              <a:p>
                <a:pPr algn="ctr">
                  <a:lnSpc>
                    <a:spcPct val="150000"/>
                  </a:lnSpc>
                  <a:spcAft>
                    <a:spcPts val="0"/>
                  </a:spcAft>
                </a:pP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𝑃</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d>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i="1">
                        <a:solidFill>
                          <a:srgbClr val="000000"/>
                        </a:solidFill>
                        <a:latin typeface="Arial" panose="020B0604020202020204" pitchFamily="34" charset="0"/>
                        <a:ea typeface="Calibri" panose="020F0502020204030204" pitchFamily="34" charset="0"/>
                      </a:rPr>
                      <m:t> </m:t>
                    </m:r>
                  </m:oMath>
                </a14:m>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Times New Roman" panose="02020603050405020304" pitchFamily="18" charset="0"/>
                  <a:ea typeface="Times New Roman" panose="02020603050405020304" pitchFamily="18" charset="0"/>
                </a:endParaRPr>
              </a:p>
              <a:p>
                <a:pPr>
                  <a:lnSpc>
                    <a:spcPct val="150000"/>
                  </a:lnSpc>
                  <a:spcAft>
                    <a:spcPts val="0"/>
                  </a:spcAft>
                </a:pP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hiệu</a:t>
                </a:r>
                <a:r>
                  <a:rPr lang="en-US" sz="4000" dirty="0">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10391" y="2556258"/>
                <a:ext cx="16535399" cy="1827744"/>
              </a:xfrm>
              <a:prstGeom prst="rect">
                <a:avLst/>
              </a:prstGeom>
              <a:blipFill>
                <a:blip r:embed="rId12"/>
                <a:stretch>
                  <a:fillRect b="-13333"/>
                </a:stretch>
              </a:blipFill>
            </p:spPr>
            <p:txBody>
              <a:bodyPr/>
              <a:lstStyle/>
              <a:p>
                <a:r>
                  <a:rPr lang="en-US">
                    <a:noFill/>
                  </a:rPr>
                  <a:t> </a:t>
                </a:r>
              </a:p>
            </p:txBody>
          </p:sp>
        </mc:Fallback>
      </mc:AlternateContent>
      <p:sp>
        <p:nvSpPr>
          <p:cNvPr id="8" name="Rectangle 7"/>
          <p:cNvSpPr/>
          <p:nvPr/>
        </p:nvSpPr>
        <p:spPr>
          <a:xfrm>
            <a:off x="6477000" y="1503772"/>
            <a:ext cx="3978974" cy="750975"/>
          </a:xfrm>
          <a:prstGeom prst="rect">
            <a:avLst/>
          </a:prstGeom>
        </p:spPr>
        <p:txBody>
          <a:bodyPr wrap="none">
            <a:spAutoFit/>
          </a:bodyPr>
          <a:lstStyle/>
          <a:p>
            <a:pPr lvl="0">
              <a:lnSpc>
                <a:spcPct val="107000"/>
              </a:lnSpc>
              <a:spcAft>
                <a:spcPts val="800"/>
              </a:spcAft>
            </a:pPr>
            <a:r>
              <a:rPr lang="nl-NL"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Cho hai đa thức:</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227973" y="6111195"/>
            <a:ext cx="1410194" cy="707886"/>
          </a:xfrm>
          <a:prstGeom prst="rect">
            <a:avLst/>
          </a:prstGeom>
        </p:spPr>
        <p:txBody>
          <a:bodyPr wrap="none">
            <a:spAutoFit/>
          </a:bodyPr>
          <a:lstStyle/>
          <a:p>
            <a:pPr>
              <a:spcAft>
                <a:spcPts val="0"/>
              </a:spcAft>
            </a:pPr>
            <a:r>
              <a:rPr lang="en-US" sz="4000" dirty="0">
                <a:latin typeface="Arial" panose="020B0604020202020204" pitchFamily="34" charset="0"/>
                <a:ea typeface="Times New Roman" panose="02020603050405020304" pitchFamily="18" charset="0"/>
              </a:rPr>
              <a:t>Ta </a:t>
            </a:r>
            <a:r>
              <a:rPr lang="en-US" sz="4000" dirty="0" err="1">
                <a:latin typeface="Arial" panose="020B0604020202020204" pitchFamily="34" charset="0"/>
                <a:ea typeface="Times New Roman" panose="02020603050405020304" pitchFamily="18" charset="0"/>
              </a:rPr>
              <a:t>có</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61EB75A-15BD-9153-4E80-E1ACF82E3279}"/>
                  </a:ext>
                </a:extLst>
              </p:cNvPr>
              <p:cNvSpPr txBox="1"/>
              <p:nvPr/>
            </p:nvSpPr>
            <p:spPr>
              <a:xfrm>
                <a:off x="-667252" y="6914337"/>
                <a:ext cx="13207903" cy="6771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38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3800" dirty="0"/>
              </a:p>
            </p:txBody>
          </p:sp>
        </mc:Choice>
        <mc:Fallback xmlns="">
          <p:sp>
            <p:nvSpPr>
              <p:cNvPr id="33" name="TextBox 32">
                <a:extLst>
                  <a:ext uri="{FF2B5EF4-FFF2-40B4-BE49-F238E27FC236}">
                    <a16:creationId xmlns:a16="http://schemas.microsoft.com/office/drawing/2014/main" id="{A61EB75A-15BD-9153-4E80-E1ACF82E3279}"/>
                  </a:ext>
                </a:extLst>
              </p:cNvPr>
              <p:cNvSpPr txBox="1">
                <a:spLocks noRot="1" noChangeAspect="1" noMove="1" noResize="1" noEditPoints="1" noAdjustHandles="1" noChangeArrowheads="1" noChangeShapeType="1" noTextEdit="1"/>
              </p:cNvSpPr>
              <p:nvPr/>
            </p:nvSpPr>
            <p:spPr>
              <a:xfrm>
                <a:off x="-667252" y="6914337"/>
                <a:ext cx="13207903" cy="67710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6AC0D82-893B-7EF1-BF4F-9D6FDEC5D48B}"/>
                  </a:ext>
                </a:extLst>
              </p:cNvPr>
              <p:cNvSpPr txBox="1"/>
              <p:nvPr/>
            </p:nvSpPr>
            <p:spPr>
              <a:xfrm>
                <a:off x="-667252" y="7714677"/>
                <a:ext cx="13207903" cy="6771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3</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i="0">
                          <a:latin typeface="Cambria Math" panose="02040503050406030204" pitchFamily="18" charset="0"/>
                        </a:rPr>
                        <m:t>−4</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i="0">
                          <a:latin typeface="Cambria Math" panose="02040503050406030204" pitchFamily="18" charset="0"/>
                        </a:rPr>
                        <m:t>+2</m:t>
                      </m:r>
                      <m:r>
                        <a:rPr lang="en-US" sz="3800" i="1">
                          <a:latin typeface="Cambria Math" panose="02040503050406030204" pitchFamily="18" charset="0"/>
                        </a:rPr>
                        <m:t>𝑥</m:t>
                      </m:r>
                      <m:r>
                        <a:rPr lang="en-US" sz="3800" b="0" i="0" smtClean="0">
                          <a:latin typeface="Cambria Math" panose="02040503050406030204" pitchFamily="18" charset="0"/>
                        </a:rPr>
                        <m:t>−</m:t>
                      </m:r>
                      <m:r>
                        <a:rPr lang="en-US" sz="3800" i="0">
                          <a:latin typeface="Cambria Math" panose="02040503050406030204" pitchFamily="18" charset="0"/>
                        </a:rPr>
                        <m:t>2</m:t>
                      </m:r>
                    </m:oMath>
                  </m:oMathPara>
                </a14:m>
                <a:endParaRPr lang="en-US" sz="3800" dirty="0"/>
              </a:p>
            </p:txBody>
          </p:sp>
        </mc:Choice>
        <mc:Fallback xmlns="">
          <p:sp>
            <p:nvSpPr>
              <p:cNvPr id="34" name="TextBox 33">
                <a:extLst>
                  <a:ext uri="{FF2B5EF4-FFF2-40B4-BE49-F238E27FC236}">
                    <a16:creationId xmlns:a16="http://schemas.microsoft.com/office/drawing/2014/main" id="{A6AC0D82-893B-7EF1-BF4F-9D6FDEC5D48B}"/>
                  </a:ext>
                </a:extLst>
              </p:cNvPr>
              <p:cNvSpPr txBox="1">
                <a:spLocks noRot="1" noChangeAspect="1" noMove="1" noResize="1" noEditPoints="1" noAdjustHandles="1" noChangeArrowheads="1" noChangeShapeType="1" noTextEdit="1"/>
              </p:cNvSpPr>
              <p:nvPr/>
            </p:nvSpPr>
            <p:spPr>
              <a:xfrm>
                <a:off x="-667252" y="7714677"/>
                <a:ext cx="13207903" cy="677107"/>
              </a:xfrm>
              <a:prstGeom prst="rect">
                <a:avLst/>
              </a:prstGeom>
              <a:blipFill>
                <a:blip r:embed="rId14"/>
                <a:stretch>
                  <a:fillRect/>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2F89FACA-3D5D-3FC7-373B-D7A2EE7F6E10}"/>
              </a:ext>
            </a:extLst>
          </p:cNvPr>
          <p:cNvCxnSpPr>
            <a:cxnSpLocks/>
          </p:cNvCxnSpPr>
          <p:nvPr/>
        </p:nvCxnSpPr>
        <p:spPr>
          <a:xfrm>
            <a:off x="1452255" y="8696103"/>
            <a:ext cx="7581136"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7C52F82-A2A1-4E4B-7C11-CC6548193F88}"/>
                  </a:ext>
                </a:extLst>
              </p:cNvPr>
              <p:cNvSpPr txBox="1"/>
              <p:nvPr/>
            </p:nvSpPr>
            <p:spPr>
              <a:xfrm>
                <a:off x="-1447800" y="8915186"/>
                <a:ext cx="13207903" cy="27053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3</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b="0" i="0" smtClean="0">
                          <a:latin typeface="Cambria Math" panose="02040503050406030204" pitchFamily="18" charset="0"/>
                        </a:rPr>
                        <m:t>+</m:t>
                      </m:r>
                      <m:r>
                        <a:rPr lang="en-US" sz="3800" b="0" i="1" smtClean="0">
                          <a:latin typeface="Cambria Math" panose="02040503050406030204" pitchFamily="18" charset="0"/>
                        </a:rPr>
                        <m:t>2</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0" smtClean="0">
                          <a:latin typeface="Cambria Math" panose="02040503050406030204" pitchFamily="18" charset="0"/>
                        </a:rPr>
                        <m:t>−</m:t>
                      </m:r>
                      <m:r>
                        <a:rPr lang="en-US" sz="3800" b="0" i="1" smtClean="0">
                          <a:latin typeface="Cambria Math" panose="02040503050406030204" pitchFamily="18" charset="0"/>
                        </a:rPr>
                        <m:t>5</m:t>
                      </m:r>
                      <m:r>
                        <a:rPr lang="en-US" sz="3800" i="1">
                          <a:latin typeface="Cambria Math" panose="02040503050406030204" pitchFamily="18" charset="0"/>
                        </a:rPr>
                        <m:t>𝑥</m:t>
                      </m:r>
                      <m:r>
                        <a:rPr lang="en-US" sz="3800" i="0">
                          <a:latin typeface="Cambria Math" panose="02040503050406030204" pitchFamily="18" charset="0"/>
                        </a:rPr>
                        <m:t>+</m:t>
                      </m:r>
                      <m:r>
                        <a:rPr lang="en-US" sz="3800" b="0" i="0" smtClean="0">
                          <a:latin typeface="Cambria Math" panose="02040503050406030204" pitchFamily="18" charset="0"/>
                        </a:rPr>
                        <m:t>3</m:t>
                      </m:r>
                    </m:oMath>
                  </m:oMathPara>
                </a14:m>
                <a:endParaRPr lang="en-US" sz="3800" dirty="0"/>
              </a:p>
            </p:txBody>
          </p:sp>
        </mc:Choice>
        <mc:Fallback xmlns="">
          <p:sp>
            <p:nvSpPr>
              <p:cNvPr id="36" name="TextBox 35">
                <a:extLst>
                  <a:ext uri="{FF2B5EF4-FFF2-40B4-BE49-F238E27FC236}">
                    <a16:creationId xmlns:a16="http://schemas.microsoft.com/office/drawing/2014/main" id="{57C52F82-A2A1-4E4B-7C11-CC6548193F88}"/>
                  </a:ext>
                </a:extLst>
              </p:cNvPr>
              <p:cNvSpPr txBox="1">
                <a:spLocks noRot="1" noChangeAspect="1" noMove="1" noResize="1" noEditPoints="1" noAdjustHandles="1" noChangeArrowheads="1" noChangeShapeType="1" noTextEdit="1"/>
              </p:cNvSpPr>
              <p:nvPr/>
            </p:nvSpPr>
            <p:spPr>
              <a:xfrm>
                <a:off x="-1447800" y="8915186"/>
                <a:ext cx="13207903" cy="2705314"/>
              </a:xfrm>
              <a:prstGeom prst="rect">
                <a:avLst/>
              </a:prstGeom>
              <a:blipFill>
                <a:blip r:embed="rId15"/>
                <a:stretch>
                  <a:fillRect/>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2CD63681-20D8-498D-DE08-264D5C5D40C6}"/>
              </a:ext>
            </a:extLst>
          </p:cNvPr>
          <p:cNvSpPr txBox="1"/>
          <p:nvPr/>
        </p:nvSpPr>
        <p:spPr>
          <a:xfrm>
            <a:off x="2231016" y="7133420"/>
            <a:ext cx="577978" cy="1467288"/>
          </a:xfrm>
          <a:prstGeom prst="rect">
            <a:avLst/>
          </a:prstGeom>
          <a:noFill/>
        </p:spPr>
        <p:txBody>
          <a:bodyPr wrap="square" rtlCol="0">
            <a:spAutoFit/>
          </a:bodyPr>
          <a:lstStyle/>
          <a:p>
            <a:r>
              <a:rPr lang="en-US" sz="3800"/>
              <a:t>_</a:t>
            </a:r>
          </a:p>
        </p:txBody>
      </p:sp>
      <p:sp>
        <p:nvSpPr>
          <p:cNvPr id="37" name="TextBox 36">
            <a:extLst>
              <a:ext uri="{FF2B5EF4-FFF2-40B4-BE49-F238E27FC236}">
                <a16:creationId xmlns:a16="http://schemas.microsoft.com/office/drawing/2014/main" id="{DFB8333E-5C2C-F15D-A32F-D4B88918542E}"/>
              </a:ext>
            </a:extLst>
          </p:cNvPr>
          <p:cNvSpPr txBox="1"/>
          <p:nvPr/>
        </p:nvSpPr>
        <p:spPr>
          <a:xfrm>
            <a:off x="10291384" y="6629950"/>
            <a:ext cx="7413284" cy="1754326"/>
          </a:xfrm>
          <a:prstGeom prst="rect">
            <a:avLst/>
          </a:prstGeom>
          <a:noFill/>
        </p:spPr>
        <p:txBody>
          <a:bodyPr wrap="square" rtlCol="0">
            <a:spAutoFit/>
          </a:bodyPr>
          <a:lstStyle/>
          <a:p>
            <a:pPr>
              <a:lnSpc>
                <a:spcPct val="150000"/>
              </a:lnSpc>
            </a:pPr>
            <a:r>
              <a:rPr lang="en-US" sz="3600" dirty="0" err="1">
                <a:latin typeface="Arial" panose="020B0604020202020204" pitchFamily="34" charset="0"/>
                <a:cs typeface="Arial" panose="020B0604020202020204" pitchFamily="34" charset="0"/>
              </a:rPr>
              <a:t>Đặt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38" name="Straight Arrow Connector 37">
            <a:extLst>
              <a:ext uri="{FF2B5EF4-FFF2-40B4-BE49-F238E27FC236}">
                <a16:creationId xmlns:a16="http://schemas.microsoft.com/office/drawing/2014/main" id="{4DD881FF-AB3F-DECE-00B2-9EA2DB370F08}"/>
              </a:ext>
            </a:extLst>
          </p:cNvPr>
          <p:cNvCxnSpPr/>
          <p:nvPr/>
        </p:nvCxnSpPr>
        <p:spPr>
          <a:xfrm flipH="1" flipV="1">
            <a:off x="9171915" y="7224106"/>
            <a:ext cx="799679" cy="40856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044E9816-CC04-9BC8-DFA4-1AE4E63AA982}"/>
              </a:ext>
            </a:extLst>
          </p:cNvPr>
          <p:cNvCxnSpPr>
            <a:cxnSpLocks/>
          </p:cNvCxnSpPr>
          <p:nvPr/>
        </p:nvCxnSpPr>
        <p:spPr>
          <a:xfrm flipH="1">
            <a:off x="9144000" y="7642263"/>
            <a:ext cx="827594" cy="3866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776A0F85-6587-A40E-7673-4218E808DFE4}"/>
              </a:ext>
            </a:extLst>
          </p:cNvPr>
          <p:cNvSpPr txBox="1"/>
          <p:nvPr/>
        </p:nvSpPr>
        <p:spPr>
          <a:xfrm>
            <a:off x="10355541" y="8763550"/>
            <a:ext cx="7381493"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Trừ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41" name="Straight Arrow Connector 40"/>
          <p:cNvCxnSpPr/>
          <p:nvPr/>
        </p:nvCxnSpPr>
        <p:spPr>
          <a:xfrm flipH="1">
            <a:off x="9144000" y="9144550"/>
            <a:ext cx="8275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76998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right)">
                                      <p:cBhvr>
                                        <p:cTn id="53" dur="500"/>
                                        <p:tgtEl>
                                          <p:spTgt spid="40"/>
                                        </p:tgtEl>
                                      </p:cBhvr>
                                    </p:animEffect>
                                  </p:childTnLst>
                                </p:cTn>
                              </p:par>
                              <p:par>
                                <p:cTn id="54" presetID="22" presetClass="entr" presetSubtype="2"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right)">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barn(inVertic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8" grpId="0"/>
      <p:bldP spid="10" grpId="0"/>
      <p:bldP spid="33" grpId="0"/>
      <p:bldP spid="34" grpId="0"/>
      <p:bldP spid="36" grpId="0"/>
      <p:bldP spid="32" grpId="0"/>
      <p:bldP spid="37"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544992">
            <a:off x="16094715" y="8888570"/>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119157" y="351522"/>
            <a:ext cx="2397119" cy="1597080"/>
          </a:xfrm>
          <a:prstGeom prst="rect">
            <a:avLst/>
          </a:prstGeom>
        </p:spPr>
      </p:pic>
      <p:pic>
        <p:nvPicPr>
          <p:cNvPr id="18" name="Picture 2"/>
          <p:cNvPicPr>
            <a:picLocks noChangeAspect="1"/>
          </p:cNvPicPr>
          <p:nvPr/>
        </p:nvPicPr>
        <p:blipFill rotWithShape="1">
          <a:blip r:embed="rId9"/>
          <a:srcRect t="31482"/>
          <a:stretch/>
        </p:blipFill>
        <p:spPr>
          <a:xfrm>
            <a:off x="1695004" y="7796383"/>
            <a:ext cx="1295400" cy="194362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14400" y="3317376"/>
                <a:ext cx="14338161" cy="911724"/>
              </a:xfrm>
              <a:prstGeom prst="rect">
                <a:avLst/>
              </a:prstGeom>
            </p:spPr>
            <p:txBody>
              <a:bodyPr wrap="square">
                <a:spAutoFit/>
              </a:bodyPr>
              <a:lstStyle/>
              <a:p>
                <a:pPr>
                  <a:lnSpc>
                    <a:spcPct val="150000"/>
                  </a:lnSpc>
                  <a:spcAft>
                    <a:spcPts val="0"/>
                  </a:spcAft>
                </a:pPr>
                <a:r>
                  <a:rPr lang="en-US" sz="4000" dirty="0" err="1">
                    <a:solidFill>
                      <a:srgbClr val="000000"/>
                    </a:solidFill>
                    <a:latin typeface="Arial" panose="020B0604020202020204" pitchFamily="34" charset="0"/>
                    <a:ea typeface="Times New Roman" panose="02020603050405020304" pitchFamily="18" charset="0"/>
                  </a:rPr>
                  <a:t>Tìm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nl-NL" sz="4000" b="0" i="1">
                        <a:effectLst/>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nl-NL" sz="4000" b="0" i="1">
                            <a:effectLst/>
                            <a:latin typeface="Cambria Math" panose="02040503050406030204" pitchFamily="18" charset="0"/>
                            <a:ea typeface="Times New Roman" panose="02020603050405020304" pitchFamily="18" charset="0"/>
                            <a:cs typeface="Arial" panose="020B0604020202020204" pitchFamily="34" charset="0"/>
                          </a:rPr>
                          <m:t>𝑥</m:t>
                        </m:r>
                      </m:e>
                    </m:d>
                  </m:oMath>
                </a14:m>
                <a:r>
                  <a:rPr lang="nl-NL" sz="4000" dirty="0">
                    <a:effectLst/>
                    <a:latin typeface="Arial" panose="020B0604020202020204" pitchFamily="34" charset="0"/>
                    <a:ea typeface="Times New Roman" panose="02020603050405020304" pitchFamily="18" charset="0"/>
                  </a:rPr>
                  <a:t> sao cho: </a:t>
                </a:r>
                <a14:m>
                  <m:oMath xmlns:m="http://schemas.openxmlformats.org/officeDocument/2006/math">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5</m:t>
                        </m:r>
                      </m:sup>
                    </m:sSup>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i="1">
                        <a:solidFill>
                          <a:srgbClr val="000000"/>
                        </a:solidFill>
                        <a:latin typeface="Arial" panose="020B0604020202020204" pitchFamily="34" charset="0"/>
                        <a:ea typeface="Calibri" panose="020F0502020204030204" pitchFamily="34" charset="0"/>
                      </a:rPr>
                      <m:t> </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3317376"/>
                <a:ext cx="14338161" cy="911724"/>
              </a:xfrm>
              <a:prstGeom prst="rect">
                <a:avLst/>
              </a:prstGeom>
              <a:blipFill>
                <a:blip r:embed="rId12"/>
                <a:stretch>
                  <a:fillRect l="-1488" b="-27333"/>
                </a:stretch>
              </a:blipFill>
            </p:spPr>
            <p:txBody>
              <a:bodyPr/>
              <a:lstStyle/>
              <a:p>
                <a:r>
                  <a:rPr lang="en-US">
                    <a:noFill/>
                  </a:rPr>
                  <a:t> </a:t>
                </a:r>
              </a:p>
            </p:txBody>
          </p:sp>
        </mc:Fallback>
      </mc:AlternateContent>
      <p:sp>
        <p:nvSpPr>
          <p:cNvPr id="13" name="Oval Callout 12"/>
          <p:cNvSpPr/>
          <p:nvPr/>
        </p:nvSpPr>
        <p:spPr>
          <a:xfrm>
            <a:off x="8608620" y="4550219"/>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954723" y="5669771"/>
                <a:ext cx="9144000" cy="758477"/>
              </a:xfrm>
              <a:prstGeom prst="rect">
                <a:avLst/>
              </a:prstGeom>
            </p:spPr>
            <p:txBody>
              <a:bodyPr>
                <a:spAutoFit/>
              </a:bodyPr>
              <a:lstStyle/>
              <a:p>
                <a:pPr>
                  <a:lnSpc>
                    <a:spcPct val="107000"/>
                  </a:lnSpc>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Ta có:</a:t>
                </a:r>
                <a:r>
                  <a:rPr lang="en-US" sz="40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5</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x</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54723" y="5669771"/>
                <a:ext cx="9144000" cy="758477"/>
              </a:xfrm>
              <a:prstGeom prst="rect">
                <a:avLst/>
              </a:prstGeom>
              <a:blipFill>
                <a:blip r:embed="rId13"/>
                <a:stretch>
                  <a:fillRect l="-2400" t="-14400" b="-26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55893" y="2276955"/>
                <a:ext cx="8845307" cy="961545"/>
              </a:xfrm>
              <a:prstGeom prst="rect">
                <a:avLst/>
              </a:prstGeom>
            </p:spPr>
            <p:txBody>
              <a:bodyPr wrap="none">
                <a:spAutoFit/>
              </a:bodyPr>
              <a:lstStyle/>
              <a:p>
                <a:r>
                  <a:rPr lang="nl-NL" sz="4000" dirty="0">
                    <a:solidFill>
                      <a:prstClr val="black"/>
                    </a:solidFill>
                    <a:latin typeface="Arial" panose="020B0604020202020204" pitchFamily="34" charset="0"/>
                    <a:ea typeface="Times New Roman" panose="02020603050405020304" pitchFamily="18" charset="0"/>
                  </a:rPr>
                  <a:t>Cho đa thức </a:t>
                </a: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d>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755893" y="2276955"/>
                <a:ext cx="8845307" cy="961545"/>
              </a:xfrm>
              <a:prstGeom prst="rect">
                <a:avLst/>
              </a:prstGeom>
              <a:blipFill>
                <a:blip r:embed="rId14"/>
                <a:stretch>
                  <a:fillRect l="-2481" b="-12102"/>
                </a:stretch>
              </a:blipFill>
            </p:spPr>
            <p:txBody>
              <a:bodyPr/>
              <a:lstStyle/>
              <a:p>
                <a:r>
                  <a:rPr lang="en-US">
                    <a:noFill/>
                  </a:rPr>
                  <a:t> </a:t>
                </a:r>
              </a:p>
            </p:txBody>
          </p:sp>
        </mc:Fallback>
      </mc:AlternateContent>
      <p:sp>
        <p:nvSpPr>
          <p:cNvPr id="14" name="Rectangle 13"/>
          <p:cNvSpPr/>
          <p:nvPr/>
        </p:nvSpPr>
        <p:spPr>
          <a:xfrm>
            <a:off x="749439" y="1425286"/>
            <a:ext cx="4974439" cy="70788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schemeClr val="tx2"/>
                </a:solidFill>
                <a:latin typeface="Arial" panose="020B0604020202020204" pitchFamily="34" charset="0"/>
                <a:ea typeface="Times New Roman" panose="02020603050405020304" pitchFamily="18" charset="0"/>
                <a:cs typeface="Arial" panose="020B0604020202020204" pitchFamily="34" charset="0"/>
              </a:rPr>
              <a:t>5</a:t>
            </a:r>
            <a:r>
              <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 (SGK – tr57)</a:t>
            </a:r>
          </a:p>
        </p:txBody>
      </p:sp>
      <p:grpSp>
        <p:nvGrpSpPr>
          <p:cNvPr id="15" name="Group 14">
            <a:extLst>
              <a:ext uri="{FF2B5EF4-FFF2-40B4-BE49-F238E27FC236}">
                <a16:creationId xmlns:a16="http://schemas.microsoft.com/office/drawing/2014/main" id="{BDC03716-6427-03B8-AC61-DD7205BDF5B6}"/>
              </a:ext>
            </a:extLst>
          </p:cNvPr>
          <p:cNvGrpSpPr/>
          <p:nvPr/>
        </p:nvGrpSpPr>
        <p:grpSpPr>
          <a:xfrm>
            <a:off x="5170525" y="6366288"/>
            <a:ext cx="14001584" cy="5310954"/>
            <a:chOff x="186751" y="1366212"/>
            <a:chExt cx="6716786" cy="3070020"/>
          </a:xfrm>
        </p:grpSpPr>
        <p:grpSp>
          <p:nvGrpSpPr>
            <p:cNvPr id="16" name="Group 15">
              <a:extLst>
                <a:ext uri="{FF2B5EF4-FFF2-40B4-BE49-F238E27FC236}">
                  <a16:creationId xmlns:a16="http://schemas.microsoft.com/office/drawing/2014/main" id="{E57C0499-8ABD-DEFF-05F9-72EF2486BB5B}"/>
                </a:ext>
              </a:extLst>
            </p:cNvPr>
            <p:cNvGrpSpPr/>
            <p:nvPr/>
          </p:nvGrpSpPr>
          <p:grpSpPr>
            <a:xfrm>
              <a:off x="186751" y="1366212"/>
              <a:ext cx="6716786" cy="3070020"/>
              <a:chOff x="2646648" y="1327758"/>
              <a:chExt cx="6716786" cy="3070020"/>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1D69418-ECBF-6640-F2C2-9FC49807A36D}"/>
                      </a:ext>
                    </a:extLst>
                  </p:cNvPr>
                  <p:cNvSpPr txBox="1"/>
                  <p:nvPr/>
                </p:nvSpPr>
                <p:spPr>
                  <a:xfrm>
                    <a:off x="3099502" y="1327758"/>
                    <a:ext cx="6094602" cy="6836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sup>
                          </m:s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m:rPr>
                              <m:nor/>
                            </m:rPr>
                            <a:rPr kumimoji="0" lang="en-US" sz="3800" b="0" i="1" u="none" strike="noStrike" kern="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m:t> </m:t>
                          </m:r>
                        </m:oMath>
                      </m:oMathPara>
                    </a14:m>
                    <a:endParaRPr kumimoji="0" lang="en-US" sz="3800" b="0" i="0" u="none" strike="noStrike" kern="0" cap="none" spc="0" normalizeH="0" baseline="0" noProof="0" dirty="0">
                      <a:ln>
                        <a:noFill/>
                      </a:ln>
                      <a:solidFill>
                        <a:prstClr val="black"/>
                      </a:solidFill>
                      <a:effectLst/>
                      <a:uLnTx/>
                      <a:uFillTx/>
                    </a:endParaRPr>
                  </a:p>
                </p:txBody>
              </p:sp>
            </mc:Choice>
            <mc:Fallback xmlns="">
              <p:sp>
                <p:nvSpPr>
                  <p:cNvPr id="19" name="TextBox 18">
                    <a:extLst>
                      <a:ext uri="{FF2B5EF4-FFF2-40B4-BE49-F238E27FC236}">
                        <a16:creationId xmlns:a16="http://schemas.microsoft.com/office/drawing/2014/main" id="{61D69418-ECBF-6640-F2C2-9FC49807A36D}"/>
                      </a:ext>
                    </a:extLst>
                  </p:cNvPr>
                  <p:cNvSpPr txBox="1">
                    <a:spLocks noRot="1" noChangeAspect="1" noMove="1" noResize="1" noEditPoints="1" noAdjustHandles="1" noChangeArrowheads="1" noChangeShapeType="1" noTextEdit="1"/>
                  </p:cNvSpPr>
                  <p:nvPr/>
                </p:nvSpPr>
                <p:spPr>
                  <a:xfrm>
                    <a:off x="3099502" y="1327758"/>
                    <a:ext cx="6094602" cy="683649"/>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D7CB65-F3DC-BEA3-F6D8-FE57E0CAC0FA}"/>
                      </a:ext>
                    </a:extLst>
                  </p:cNvPr>
                  <p:cNvSpPr txBox="1"/>
                  <p:nvPr/>
                </p:nvSpPr>
                <p:spPr>
                  <a:xfrm>
                    <a:off x="3268832" y="1739707"/>
                    <a:ext cx="6094602" cy="11871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4</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−4</m:t>
                          </m:r>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2</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−2</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1</m:t>
                              </m:r>
                            </m:num>
                            <m:den>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den>
                          </m:f>
                        </m:oMath>
                      </m:oMathPara>
                    </a14:m>
                    <a:endParaRPr kumimoji="0" lang="en-US" sz="3800" b="0" i="0" u="none" strike="noStrike" kern="0" cap="none" spc="0" normalizeH="0" baseline="0" noProof="0" dirty="0">
                      <a:ln>
                        <a:noFill/>
                      </a:ln>
                      <a:solidFill>
                        <a:prstClr val="black"/>
                      </a:solidFill>
                      <a:effectLst/>
                      <a:uLnTx/>
                      <a:uFillTx/>
                    </a:endParaRPr>
                  </a:p>
                </p:txBody>
              </p:sp>
            </mc:Choice>
            <mc:Fallback xmlns="">
              <p:sp>
                <p:nvSpPr>
                  <p:cNvPr id="20" name="TextBox 19">
                    <a:extLst>
                      <a:ext uri="{FF2B5EF4-FFF2-40B4-BE49-F238E27FC236}">
                        <a16:creationId xmlns:a16="http://schemas.microsoft.com/office/drawing/2014/main" id="{DBD7CB65-F3DC-BEA3-F6D8-FE57E0CAC0FA}"/>
                      </a:ext>
                    </a:extLst>
                  </p:cNvPr>
                  <p:cNvSpPr txBox="1">
                    <a:spLocks noRot="1" noChangeAspect="1" noMove="1" noResize="1" noEditPoints="1" noAdjustHandles="1" noChangeArrowheads="1" noChangeShapeType="1" noTextEdit="1"/>
                  </p:cNvSpPr>
                  <p:nvPr/>
                </p:nvSpPr>
                <p:spPr>
                  <a:xfrm>
                    <a:off x="3268832" y="1739707"/>
                    <a:ext cx="6094602" cy="1187120"/>
                  </a:xfrm>
                  <a:prstGeom prst="rect">
                    <a:avLst/>
                  </a:prstGeom>
                  <a:blipFill>
                    <a:blip r:embed="rId16"/>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7C94E323-2E0A-0616-F45F-2F84B62554E2}"/>
                  </a:ext>
                </a:extLst>
              </p:cNvPr>
              <p:cNvCxnSpPr>
                <a:cxnSpLocks/>
              </p:cNvCxnSpPr>
              <p:nvPr/>
            </p:nvCxnSpPr>
            <p:spPr>
              <a:xfrm>
                <a:off x="3949369" y="2519726"/>
                <a:ext cx="3338314" cy="0"/>
              </a:xfrm>
              <a:prstGeom prst="line">
                <a:avLst/>
              </a:prstGeom>
              <a:noFill/>
              <a:ln w="190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D2E5A33-57DE-F64C-7BA8-E9B445A9228C}"/>
                      </a:ext>
                    </a:extLst>
                  </p:cNvPr>
                  <p:cNvSpPr txBox="1"/>
                  <p:nvPr/>
                </p:nvSpPr>
                <p:spPr>
                  <a:xfrm>
                    <a:off x="2646648" y="2639348"/>
                    <a:ext cx="6094602" cy="17584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𝑄</m:t>
                          </m:r>
                          <m:d>
                            <m:d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d>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5</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sSup>
                            <m:sSup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4</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2</m:t>
                              </m:r>
                            </m:sup>
                          </m:s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3</m:t>
                              </m:r>
                            </m:num>
                            <m:den>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den>
                          </m:f>
                        </m:oMath>
                      </m:oMathPara>
                    </a14:m>
                    <a:endParaRPr kumimoji="0" lang="en-US" sz="3800" b="0" i="0" u="none" strike="noStrike" kern="0" cap="none" spc="0" normalizeH="0" baseline="0" noProof="0">
                      <a:ln>
                        <a:noFill/>
                      </a:ln>
                      <a:solidFill>
                        <a:prstClr val="black"/>
                      </a:solidFill>
                      <a:effectLst/>
                      <a:uLnTx/>
                      <a:uFillTx/>
                    </a:endParaRPr>
                  </a:p>
                </p:txBody>
              </p:sp>
            </mc:Choice>
            <mc:Fallback xmlns="">
              <p:sp>
                <p:nvSpPr>
                  <p:cNvPr id="22" name="TextBox 21">
                    <a:extLst>
                      <a:ext uri="{FF2B5EF4-FFF2-40B4-BE49-F238E27FC236}">
                        <a16:creationId xmlns:a16="http://schemas.microsoft.com/office/drawing/2014/main" id="{0D2E5A33-57DE-F64C-7BA8-E9B445A9228C}"/>
                      </a:ext>
                    </a:extLst>
                  </p:cNvPr>
                  <p:cNvSpPr txBox="1">
                    <a:spLocks noRot="1" noChangeAspect="1" noMove="1" noResize="1" noEditPoints="1" noAdjustHandles="1" noChangeArrowheads="1" noChangeShapeType="1" noTextEdit="1"/>
                  </p:cNvSpPr>
                  <p:nvPr/>
                </p:nvSpPr>
                <p:spPr>
                  <a:xfrm>
                    <a:off x="2646648" y="2639348"/>
                    <a:ext cx="6094602" cy="1758430"/>
                  </a:xfrm>
                  <a:prstGeom prst="rect">
                    <a:avLst/>
                  </a:prstGeom>
                  <a:blipFill>
                    <a:blip r:embed="rId17"/>
                    <a:stretch>
                      <a:fillRect/>
                    </a:stretch>
                  </a:blipFill>
                </p:spPr>
                <p:txBody>
                  <a:bodyPr/>
                  <a:lstStyle/>
                  <a:p>
                    <a:r>
                      <a:rPr lang="en-US">
                        <a:noFill/>
                      </a:rPr>
                      <a:t> </a:t>
                    </a:r>
                  </a:p>
                </p:txBody>
              </p:sp>
            </mc:Fallback>
          </mc:AlternateContent>
        </p:grpSp>
        <p:sp>
          <p:nvSpPr>
            <p:cNvPr id="17" name="TextBox 16">
              <a:extLst>
                <a:ext uri="{FF2B5EF4-FFF2-40B4-BE49-F238E27FC236}">
                  <a16:creationId xmlns:a16="http://schemas.microsoft.com/office/drawing/2014/main" id="{1456348F-8B95-B8ED-2D51-D1D85FBA949F}"/>
                </a:ext>
              </a:extLst>
            </p:cNvPr>
            <p:cNvSpPr txBox="1"/>
            <p:nvPr/>
          </p:nvSpPr>
          <p:spPr>
            <a:xfrm>
              <a:off x="2150533" y="1590696"/>
              <a:ext cx="508001" cy="67710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a:ln>
                    <a:noFill/>
                  </a:ln>
                  <a:solidFill>
                    <a:prstClr val="black"/>
                  </a:solidFill>
                  <a:effectLst/>
                  <a:uLnTx/>
                  <a:uFillTx/>
                </a:rPr>
                <a:t>_</a:t>
              </a:r>
            </a:p>
          </p:txBody>
        </p:sp>
      </p:grpSp>
    </p:spTree>
    <p:extLst>
      <p:ext uri="{BB962C8B-B14F-4D97-AF65-F5344CB8AC3E}">
        <p14:creationId xmlns:p14="http://schemas.microsoft.com/office/powerpoint/2010/main" val="20379650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7" grpId="0"/>
      <p:bldP spid="8"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97272" y="8038465"/>
            <a:ext cx="1631199" cy="17682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087294" y="7867798"/>
            <a:ext cx="1490734" cy="2250165"/>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9241" y="148085"/>
            <a:ext cx="1274705" cy="1297410"/>
          </a:xfrm>
          <a:prstGeom prst="rect">
            <a:avLst/>
          </a:prstGeom>
        </p:spPr>
      </p:pic>
      <p:sp>
        <p:nvSpPr>
          <p:cNvPr id="30" name="Rectangle 29"/>
          <p:cNvSpPr/>
          <p:nvPr/>
        </p:nvSpPr>
        <p:spPr>
          <a:xfrm>
            <a:off x="6773417" y="752361"/>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3</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083950" y="1771615"/>
                <a:ext cx="16120097" cy="2214773"/>
              </a:xfrm>
              <a:prstGeom prst="rect">
                <a:avLst/>
              </a:prstGeom>
            </p:spPr>
            <p:txBody>
              <a:bodyPr wrap="square">
                <a:spAutoFit/>
              </a:bodyPr>
              <a:lstStyle/>
              <a:p>
                <a:pPr>
                  <a:lnSpc>
                    <a:spcPct val="150000"/>
                  </a:lnSpc>
                  <a:spcAft>
                    <a:spcPts val="0"/>
                  </a:spcAft>
                </a:pPr>
                <a:r>
                  <a:rPr lang="en-US" sz="4000" dirty="0">
                    <a:solidFill>
                      <a:srgbClr val="000000"/>
                    </a:solidFill>
                    <a:latin typeface="Arial" panose="020B0604020202020204" pitchFamily="34" charset="0"/>
                    <a:ea typeface="Times New Roman" panose="02020603050405020304" pitchFamily="18" charset="0"/>
                  </a:rPr>
                  <a:t>Cho </a:t>
                </a:r>
                <a:r>
                  <a:rPr lang="en-US" sz="4000" dirty="0" err="1">
                    <a:solidFill>
                      <a:srgbClr val="000000"/>
                    </a:solidFill>
                    <a:latin typeface="Arial" panose="020B0604020202020204" pitchFamily="34" charset="0"/>
                    <a:ea typeface="Times New Roman" panose="02020603050405020304" pitchFamily="18" charset="0"/>
                  </a:rPr>
                  <a:t>hai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a:t>
                </a:r>
                <a:r>
                  <a:rPr lang="en-US" sz="4000" i="1"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den>
                    </m:f>
                    <m:r>
                      <m:rPr>
                        <m:nor/>
                      </m:rPr>
                      <a:rPr lang="en-US" sz="4000" i="1">
                        <a:solidFill>
                          <a:srgbClr val="000000"/>
                        </a:solidFill>
                        <a:latin typeface="Arial" panose="020B0604020202020204" pitchFamily="34" charset="0"/>
                        <a:ea typeface="Calibri" panose="020F0502020204030204" pitchFamily="34" charset="0"/>
                      </a:rPr>
                      <m:t> </m:t>
                    </m:r>
                  </m:oMath>
                </a14:m>
                <a:r>
                  <a:rPr lang="en-US" sz="4000" dirty="0">
                    <a:solidFill>
                      <a:srgbClr val="000000"/>
                    </a:solidFill>
                    <a:latin typeface="Arial" panose="020B0604020202020204" pitchFamily="34" charset="0"/>
                    <a:ea typeface="Times New Roman" panose="02020603050405020304" pitchFamily="18" charset="0"/>
                  </a:rPr>
                  <a:t>và</a:t>
                </a:r>
                <a:r>
                  <a:rPr lang="en-US" sz="4000" i="1"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den>
                    </m:f>
                  </m:oMath>
                </a14:m>
                <a:r>
                  <a:rPr lang="en-US" sz="4000" i="1"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hiệu</a:t>
                </a:r>
                <a:r>
                  <a:rPr lang="en-US" sz="4000" i="1"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oMath>
                </a14:m>
                <a:r>
                  <a:rPr lang="en-US" sz="4000" i="1" dirty="0">
                    <a:solidFill>
                      <a:srgbClr val="000000"/>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83950" y="1771615"/>
                <a:ext cx="16120097" cy="2214773"/>
              </a:xfrm>
              <a:prstGeom prst="rect">
                <a:avLst/>
              </a:prstGeom>
              <a:blipFill>
                <a:blip r:embed="rId20"/>
                <a:stretch>
                  <a:fillRect l="-1362" r="-1172" b="-10744"/>
                </a:stretch>
              </a:blipFill>
            </p:spPr>
            <p:txBody>
              <a:bodyPr/>
              <a:lstStyle/>
              <a:p>
                <a:r>
                  <a:rPr lang="en-US">
                    <a:noFill/>
                  </a:rPr>
                  <a:t> </a:t>
                </a:r>
              </a:p>
            </p:txBody>
          </p:sp>
        </mc:Fallback>
      </mc:AlternateContent>
      <p:sp>
        <p:nvSpPr>
          <p:cNvPr id="14" name="Oval Callout 13"/>
          <p:cNvSpPr/>
          <p:nvPr/>
        </p:nvSpPr>
        <p:spPr>
          <a:xfrm>
            <a:off x="8286747" y="4227213"/>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FAB88D40-6E9E-3B81-F5F2-FB563BD89E37}"/>
              </a:ext>
            </a:extLst>
          </p:cNvPr>
          <p:cNvGrpSpPr/>
          <p:nvPr/>
        </p:nvGrpSpPr>
        <p:grpSpPr>
          <a:xfrm>
            <a:off x="1796675" y="5600700"/>
            <a:ext cx="14248635" cy="5638800"/>
            <a:chOff x="-532914" y="1141630"/>
            <a:chExt cx="6505120" cy="2728955"/>
          </a:xfrm>
        </p:grpSpPr>
        <p:grpSp>
          <p:nvGrpSpPr>
            <p:cNvPr id="16" name="Group 15">
              <a:extLst>
                <a:ext uri="{FF2B5EF4-FFF2-40B4-BE49-F238E27FC236}">
                  <a16:creationId xmlns:a16="http://schemas.microsoft.com/office/drawing/2014/main" id="{5DBCA48B-5D0A-F2EC-979B-66459A4375B5}"/>
                </a:ext>
              </a:extLst>
            </p:cNvPr>
            <p:cNvGrpSpPr/>
            <p:nvPr/>
          </p:nvGrpSpPr>
          <p:grpSpPr>
            <a:xfrm>
              <a:off x="-532914" y="1141630"/>
              <a:ext cx="6505120" cy="2728955"/>
              <a:chOff x="1926983" y="1103176"/>
              <a:chExt cx="6505120" cy="2728955"/>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1ACB2AD-6D49-001E-3FCB-BB87AE793757}"/>
                      </a:ext>
                    </a:extLst>
                  </p:cNvPr>
                  <p:cNvSpPr txBox="1"/>
                  <p:nvPr/>
                </p:nvSpPr>
                <p:spPr>
                  <a:xfrm>
                    <a:off x="2337501" y="1103176"/>
                    <a:ext cx="6094602" cy="17622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rPr>
                            <m:t>𝑃</m:t>
                          </m:r>
                          <m:d>
                            <m:dPr>
                              <m:ctrlPr>
                                <a:rPr lang="en-US" sz="3800" b="0" i="1" smtClean="0">
                                  <a:effectLst/>
                                  <a:latin typeface="Cambria Math" panose="02040503050406030204" pitchFamily="18" charset="0"/>
                                </a:rPr>
                              </m:ctrlPr>
                            </m:dPr>
                            <m:e>
                              <m:r>
                                <a:rPr lang="en-US" sz="3800" b="0" i="1" smtClean="0">
                                  <a:effectLst/>
                                  <a:latin typeface="Cambria Math" panose="02040503050406030204" pitchFamily="18" charset="0"/>
                                </a:rPr>
                                <m:t>𝑥</m:t>
                              </m:r>
                            </m:e>
                          </m:d>
                          <m:r>
                            <a:rPr lang="en-US" sz="3800" b="0" i="1" smtClean="0">
                              <a:effectLst/>
                              <a:latin typeface="Cambria Math" panose="02040503050406030204" pitchFamily="18" charset="0"/>
                            </a:rPr>
                            <m:t>=                </m:t>
                          </m:r>
                          <m:r>
                            <a:rPr lang="en-US" sz="3800" b="0" i="1" smtClean="0">
                              <a:effectLst/>
                              <a:latin typeface="Cambria Math" panose="02040503050406030204" pitchFamily="18" charset="0"/>
                            </a:rPr>
                            <m:t>2</m:t>
                          </m:r>
                          <m:sSup>
                            <m:sSupPr>
                              <m:ctrlPr>
                                <a:rPr lang="en-US" sz="3800" i="1" smtClean="0">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5</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b="0" i="1" smtClean="0">
                                  <a:effectLst/>
                                  <a:latin typeface="Cambria Math" panose="02040503050406030204" pitchFamily="18" charset="0"/>
                                  <a:cs typeface="Times New Roman" panose="02020603050405020304" pitchFamily="18" charset="0"/>
                                </a:rPr>
                              </m:ctrlPr>
                            </m:fPr>
                            <m:num>
                              <m:r>
                                <a:rPr lang="en-US" sz="3800" b="0" i="1" smtClean="0">
                                  <a:effectLst/>
                                  <a:latin typeface="Cambria Math" panose="02040503050406030204" pitchFamily="18" charset="0"/>
                                  <a:cs typeface="Times New Roman" panose="02020603050405020304" pitchFamily="18" charset="0"/>
                                </a:rPr>
                                <m:t>1</m:t>
                              </m:r>
                            </m:num>
                            <m:den>
                              <m:r>
                                <a:rPr lang="en-US" sz="3800" b="0" i="1" smtClean="0">
                                  <a:effectLst/>
                                  <a:latin typeface="Cambria Math" panose="02040503050406030204" pitchFamily="18" charset="0"/>
                                  <a:cs typeface="Times New Roman" panose="02020603050405020304" pitchFamily="18" charset="0"/>
                                </a:rPr>
                                <m:t>3</m:t>
                              </m:r>
                            </m:den>
                          </m:f>
                          <m:r>
                            <m:rPr>
                              <m:nor/>
                            </m:rPr>
                            <a:rPr lang="en-US" sz="38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3800" dirty="0"/>
                  </a:p>
                </p:txBody>
              </p:sp>
            </mc:Choice>
            <mc:Fallback xmlns="">
              <p:sp>
                <p:nvSpPr>
                  <p:cNvPr id="18" name="TextBox 17">
                    <a:extLst>
                      <a:ext uri="{FF2B5EF4-FFF2-40B4-BE49-F238E27FC236}">
                        <a16:creationId xmlns:a16="http://schemas.microsoft.com/office/drawing/2014/main" id="{71ACB2AD-6D49-001E-3FCB-BB87AE793757}"/>
                      </a:ext>
                    </a:extLst>
                  </p:cNvPr>
                  <p:cNvSpPr txBox="1">
                    <a:spLocks noRot="1" noChangeAspect="1" noMove="1" noResize="1" noEditPoints="1" noAdjustHandles="1" noChangeArrowheads="1" noChangeShapeType="1" noTextEdit="1"/>
                  </p:cNvSpPr>
                  <p:nvPr/>
                </p:nvSpPr>
                <p:spPr>
                  <a:xfrm>
                    <a:off x="2337501" y="1103176"/>
                    <a:ext cx="6094602" cy="1762214"/>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F017620-AC2F-AE18-2BCB-337B86B2A219}"/>
                      </a:ext>
                    </a:extLst>
                  </p:cNvPr>
                  <p:cNvSpPr txBox="1"/>
                  <p:nvPr/>
                </p:nvSpPr>
                <p:spPr>
                  <a:xfrm>
                    <a:off x="2278232" y="1825126"/>
                    <a:ext cx="6094602" cy="17622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800" i="1" smtClean="0">
                              <a:solidFill>
                                <a:schemeClr val="tx1"/>
                              </a:solidFill>
                              <a:latin typeface="Cambria Math" panose="02040503050406030204" pitchFamily="18" charset="0"/>
                            </a:rPr>
                            <m:t>Q</m:t>
                          </m:r>
                          <m:d>
                            <m:dPr>
                              <m:ctrlPr>
                                <a:rPr lang="en-US" sz="3800" b="0" i="1" smtClean="0">
                                  <a:solidFill>
                                    <a:schemeClr val="tx1"/>
                                  </a:solidFill>
                                  <a:latin typeface="Cambria Math" panose="02040503050406030204" pitchFamily="18" charset="0"/>
                                </a:rPr>
                              </m:ctrlPr>
                            </m:dPr>
                            <m:e>
                              <m:r>
                                <a:rPr lang="en-US" sz="3800" b="0" i="1" smtClean="0">
                                  <a:solidFill>
                                    <a:schemeClr val="tx1"/>
                                  </a:solidFill>
                                  <a:latin typeface="Cambria Math" panose="02040503050406030204" pitchFamily="18" charset="0"/>
                                </a:rPr>
                                <m:t>𝑥</m:t>
                              </m:r>
                            </m:e>
                          </m:d>
                          <m:r>
                            <a:rPr lang="en-US" sz="3800" b="0" i="1" smtClean="0">
                              <a:solidFill>
                                <a:schemeClr val="tx1"/>
                              </a:solidFill>
                              <a:latin typeface="Cambria Math" panose="02040503050406030204" pitchFamily="18" charset="0"/>
                            </a:rPr>
                            <m:t>=−</m:t>
                          </m:r>
                          <m:r>
                            <a:rPr lang="en-US" sz="3800" b="0" i="1" smtClean="0">
                              <a:solidFill>
                                <a:schemeClr val="tx1"/>
                              </a:solidFill>
                              <a:latin typeface="Cambria Math" panose="02040503050406030204" pitchFamily="18" charset="0"/>
                            </a:rPr>
                            <m:t>6</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b="0" i="0" smtClean="0">
                                  <a:latin typeface="Cambria Math" panose="02040503050406030204" pitchFamily="18" charset="0"/>
                                </a:rPr>
                                <m:t>4</m:t>
                              </m:r>
                            </m:sup>
                          </m:sSup>
                          <m:r>
                            <a:rPr lang="en-US" sz="3800" b="0" i="0" smtClean="0">
                              <a:latin typeface="Cambria Math" panose="02040503050406030204" pitchFamily="18" charset="0"/>
                            </a:rPr>
                            <m:t>+</m:t>
                          </m:r>
                          <m:r>
                            <a:rPr lang="en-US" sz="3800" b="0" i="0" smtClean="0">
                              <a:latin typeface="Cambria Math" panose="02040503050406030204" pitchFamily="18" charset="0"/>
                            </a:rPr>
                            <m:t>5</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0" smtClean="0">
                              <a:latin typeface="Cambria Math" panose="02040503050406030204" pitchFamily="18" charset="0"/>
                            </a:rPr>
                            <m:t>+</m:t>
                          </m:r>
                          <m:r>
                            <a:rPr lang="en-US" sz="3800" b="0" i="0" smtClean="0">
                              <a:latin typeface="Cambria Math" panose="02040503050406030204" pitchFamily="18" charset="0"/>
                            </a:rPr>
                            <m:t>3</m:t>
                          </m:r>
                          <m:r>
                            <a:rPr lang="en-US" sz="3800" i="1">
                              <a:latin typeface="Cambria Math" panose="02040503050406030204" pitchFamily="18" charset="0"/>
                            </a:rPr>
                            <m:t>𝑥</m:t>
                          </m:r>
                          <m:r>
                            <a:rPr lang="en-US" sz="3800" b="0" i="0" smtClean="0">
                              <a:latin typeface="Cambria Math" panose="02040503050406030204" pitchFamily="18" charset="0"/>
                            </a:rPr>
                            <m:t>+</m:t>
                          </m:r>
                          <m:f>
                            <m:fPr>
                              <m:ctrlPr>
                                <a:rPr lang="en-US" sz="3800" b="0" i="1" smtClean="0">
                                  <a:latin typeface="Cambria Math" panose="02040503050406030204" pitchFamily="18" charset="0"/>
                                </a:rPr>
                              </m:ctrlPr>
                            </m:fPr>
                            <m:num>
                              <m:r>
                                <a:rPr lang="en-US" sz="3800" b="0" i="1" smtClean="0">
                                  <a:latin typeface="Cambria Math" panose="02040503050406030204" pitchFamily="18" charset="0"/>
                                </a:rPr>
                                <m:t>2</m:t>
                              </m:r>
                            </m:num>
                            <m:den>
                              <m:r>
                                <a:rPr lang="en-US" sz="3800" b="0" i="1" smtClean="0">
                                  <a:latin typeface="Cambria Math" panose="02040503050406030204" pitchFamily="18" charset="0"/>
                                </a:rPr>
                                <m:t>3</m:t>
                              </m:r>
                            </m:den>
                          </m:f>
                        </m:oMath>
                      </m:oMathPara>
                    </a14:m>
                    <a:endParaRPr lang="en-US" sz="3800"/>
                  </a:p>
                </p:txBody>
              </p:sp>
            </mc:Choice>
            <mc:Fallback xmlns="">
              <p:sp>
                <p:nvSpPr>
                  <p:cNvPr id="19" name="TextBox 18">
                    <a:extLst>
                      <a:ext uri="{FF2B5EF4-FFF2-40B4-BE49-F238E27FC236}">
                        <a16:creationId xmlns:a16="http://schemas.microsoft.com/office/drawing/2014/main" id="{0F017620-AC2F-AE18-2BCB-337B86B2A219}"/>
                      </a:ext>
                    </a:extLst>
                  </p:cNvPr>
                  <p:cNvSpPr txBox="1">
                    <a:spLocks noRot="1" noChangeAspect="1" noMove="1" noResize="1" noEditPoints="1" noAdjustHandles="1" noChangeArrowheads="1" noChangeShapeType="1" noTextEdit="1"/>
                  </p:cNvSpPr>
                  <p:nvPr/>
                </p:nvSpPr>
                <p:spPr>
                  <a:xfrm>
                    <a:off x="2278232" y="1825126"/>
                    <a:ext cx="6094602" cy="1762214"/>
                  </a:xfrm>
                  <a:prstGeom prst="rect">
                    <a:avLst/>
                  </a:prstGeom>
                  <a:blipFill>
                    <a:blip r:embed="rId22"/>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9C13CE0A-ABD2-6EE2-2EA7-7A7C3C6F29EE}"/>
                  </a:ext>
                </a:extLst>
              </p:cNvPr>
              <p:cNvCxnSpPr>
                <a:cxnSpLocks/>
              </p:cNvCxnSpPr>
              <p:nvPr/>
            </p:nvCxnSpPr>
            <p:spPr>
              <a:xfrm>
                <a:off x="3690573" y="2503495"/>
                <a:ext cx="3269920"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7337E1-C456-BF20-1965-A7A74EB4B5C7}"/>
                      </a:ext>
                    </a:extLst>
                  </p:cNvPr>
                  <p:cNvSpPr txBox="1"/>
                  <p:nvPr/>
                </p:nvSpPr>
                <p:spPr>
                  <a:xfrm>
                    <a:off x="1926983" y="2583712"/>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0" smtClean="0">
                              <a:latin typeface="Cambria Math" panose="02040503050406030204" pitchFamily="18" charset="0"/>
                            </a:rPr>
                            <m:t>   </m:t>
                          </m:r>
                          <m:r>
                            <a:rPr lang="en-US" sz="3800" b="0" i="1" smtClean="0">
                              <a:latin typeface="Cambria Math" panose="02040503050406030204" pitchFamily="18" charset="0"/>
                            </a:rPr>
                            <m:t>6</m:t>
                          </m:r>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4</m:t>
                              </m:r>
                            </m:sup>
                          </m:sSup>
                          <m:r>
                            <a:rPr lang="en-US" sz="3800" b="0" i="0" smtClean="0">
                              <a:latin typeface="Cambria Math" panose="02040503050406030204" pitchFamily="18" charset="0"/>
                            </a:rPr>
                            <m:t>−</m:t>
                          </m:r>
                          <m:r>
                            <a:rPr lang="en-US" sz="3800" b="0" i="0" smtClean="0">
                              <a:latin typeface="Cambria Math" panose="02040503050406030204" pitchFamily="18" charset="0"/>
                            </a:rPr>
                            <m:t>3</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1" smtClean="0">
                              <a:latin typeface="Cambria Math" panose="02040503050406030204" pitchFamily="18" charset="0"/>
                            </a:rPr>
                            <m:t>−</m:t>
                          </m:r>
                          <m:r>
                            <a:rPr lang="en-US" sz="3800" b="0" i="1" smtClean="0">
                              <a:latin typeface="Cambria Math" panose="02040503050406030204" pitchFamily="18" charset="0"/>
                            </a:rPr>
                            <m:t>8</m:t>
                          </m:r>
                          <m:r>
                            <a:rPr lang="en-US" sz="3800" i="1">
                              <a:latin typeface="Cambria Math" panose="02040503050406030204" pitchFamily="18" charset="0"/>
                            </a:rPr>
                            <m:t>𝑥</m:t>
                          </m:r>
                          <m:r>
                            <a:rPr lang="en-US" sz="3800" b="0" i="0" smtClean="0">
                              <a:latin typeface="Cambria Math" panose="02040503050406030204" pitchFamily="18" charset="0"/>
                            </a:rPr>
                            <m:t>−</m:t>
                          </m:r>
                          <m:r>
                            <a:rPr lang="en-US" sz="3800" b="0" i="0" smtClean="0">
                              <a:latin typeface="Cambria Math" panose="02040503050406030204" pitchFamily="18" charset="0"/>
                            </a:rPr>
                            <m:t>1</m:t>
                          </m:r>
                        </m:oMath>
                      </m:oMathPara>
                    </a14:m>
                    <a:endParaRPr lang="en-US" sz="3800" dirty="0"/>
                  </a:p>
                </p:txBody>
              </p:sp>
            </mc:Choice>
            <mc:Fallback xmlns="">
              <p:sp>
                <p:nvSpPr>
                  <p:cNvPr id="21" name="TextBox 20">
                    <a:extLst>
                      <a:ext uri="{FF2B5EF4-FFF2-40B4-BE49-F238E27FC236}">
                        <a16:creationId xmlns:a16="http://schemas.microsoft.com/office/drawing/2014/main" id="{F07337E1-C456-BF20-1965-A7A74EB4B5C7}"/>
                      </a:ext>
                    </a:extLst>
                  </p:cNvPr>
                  <p:cNvSpPr txBox="1">
                    <a:spLocks noRot="1" noChangeAspect="1" noMove="1" noResize="1" noEditPoints="1" noAdjustHandles="1" noChangeArrowheads="1" noChangeShapeType="1" noTextEdit="1"/>
                  </p:cNvSpPr>
                  <p:nvPr/>
                </p:nvSpPr>
                <p:spPr>
                  <a:xfrm>
                    <a:off x="1926983" y="2583712"/>
                    <a:ext cx="6094602" cy="1248419"/>
                  </a:xfrm>
                  <a:prstGeom prst="rect">
                    <a:avLst/>
                  </a:prstGeom>
                  <a:blipFill>
                    <a:blip r:embed="rId23"/>
                    <a:stretch>
                      <a:fillRect/>
                    </a:stretch>
                  </a:blipFill>
                </p:spPr>
                <p:txBody>
                  <a:bodyPr/>
                  <a:lstStyle/>
                  <a:p>
                    <a:r>
                      <a:rPr lang="en-US">
                        <a:noFill/>
                      </a:rPr>
                      <a:t> </a:t>
                    </a:r>
                  </a:p>
                </p:txBody>
              </p:sp>
            </mc:Fallback>
          </mc:AlternateContent>
        </p:grpSp>
        <p:sp>
          <p:nvSpPr>
            <p:cNvPr id="17" name="TextBox 16">
              <a:extLst>
                <a:ext uri="{FF2B5EF4-FFF2-40B4-BE49-F238E27FC236}">
                  <a16:creationId xmlns:a16="http://schemas.microsoft.com/office/drawing/2014/main" id="{9559884A-4398-20C1-0730-A57AC5575712}"/>
                </a:ext>
              </a:extLst>
            </p:cNvPr>
            <p:cNvSpPr txBox="1"/>
            <p:nvPr/>
          </p:nvSpPr>
          <p:spPr>
            <a:xfrm>
              <a:off x="1041166" y="1588954"/>
              <a:ext cx="508001" cy="677108"/>
            </a:xfrm>
            <a:prstGeom prst="rect">
              <a:avLst/>
            </a:prstGeom>
            <a:noFill/>
          </p:spPr>
          <p:txBody>
            <a:bodyPr wrap="square" rtlCol="0">
              <a:spAutoFit/>
            </a:bodyPr>
            <a:lstStyle/>
            <a:p>
              <a:r>
                <a:rPr lang="en-US" sz="3800"/>
                <a:t>_</a:t>
              </a:r>
            </a:p>
          </p:txBody>
        </p:sp>
      </p:grpSp>
    </p:spTree>
    <p:extLst>
      <p:ext uri="{BB962C8B-B14F-4D97-AF65-F5344CB8AC3E}">
        <p14:creationId xmlns:p14="http://schemas.microsoft.com/office/powerpoint/2010/main" val="97440785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17621" y="571500"/>
            <a:ext cx="16984579" cy="9144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158630">
            <a:off x="1083988" y="8814736"/>
            <a:ext cx="1009382" cy="1523596"/>
          </a:xfrm>
          <a:prstGeom prst="rect">
            <a:avLst/>
          </a:prstGeom>
        </p:spPr>
      </p:pic>
      <p:pic>
        <p:nvPicPr>
          <p:cNvPr id="14" name="Picture 13"/>
          <p:cNvPicPr>
            <a:picLocks noChangeAspect="1"/>
          </p:cNvPicPr>
          <p:nvPr/>
        </p:nvPicPr>
        <p:blipFill>
          <a:blip r:embed="rId5" cstate="print">
            <a:duotone>
              <a:prstClr val="black"/>
              <a:schemeClr val="tx1">
                <a:tint val="45000"/>
                <a:satMod val="400000"/>
              </a:schemeClr>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91945" y="1028700"/>
            <a:ext cx="1032846" cy="963915"/>
          </a:xfrm>
          <a:prstGeom prst="rect">
            <a:avLst/>
          </a:prstGeom>
        </p:spPr>
      </p:pic>
      <p:sp>
        <p:nvSpPr>
          <p:cNvPr id="15" name="TextBox 14"/>
          <p:cNvSpPr txBox="1"/>
          <p:nvPr/>
        </p:nvSpPr>
        <p:spPr>
          <a:xfrm>
            <a:off x="2305737" y="121139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6:</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1315137" y="2019300"/>
                <a:ext cx="15525063" cy="7109639"/>
              </a:xfrm>
              <a:prstGeom prst="rect">
                <a:avLst/>
              </a:prstGeom>
            </p:spPr>
            <p:txBody>
              <a:bodyPr wrap="square">
                <a:spAutoFit/>
              </a:bodyPr>
              <a:lstStyle/>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Cho </a:t>
                </a:r>
                <a:r>
                  <a:rPr lang="en-US" sz="3800" dirty="0" err="1">
                    <a:solidFill>
                      <a:srgbClr val="000000"/>
                    </a:solidFill>
                    <a:latin typeface="Arial" panose="020B0604020202020204" pitchFamily="34" charset="0"/>
                    <a:ea typeface="Times New Roman" panose="02020603050405020304" pitchFamily="18" charset="0"/>
                  </a:rPr>
                  <a:t>hai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thức</a:t>
                </a:r>
                <a:r>
                  <a:rPr lang="en-US" sz="38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𝑃</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7</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𝑄</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4</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a) </a:t>
                </a:r>
                <a:r>
                  <a:rPr lang="en-US" sz="3800" dirty="0" err="1">
                    <a:solidFill>
                      <a:srgbClr val="000000"/>
                    </a:solidFill>
                    <a:effectLst/>
                    <a:latin typeface="Arial" panose="020B0604020202020204" pitchFamily="34" charset="0"/>
                    <a:ea typeface="Times New Roman" panose="02020603050405020304" pitchFamily="18" charset="0"/>
                  </a:rPr>
                  <a:t>Sắp</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xếp</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các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P(x) </a:t>
                </a:r>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Q(x) </a:t>
                </a:r>
                <a:r>
                  <a:rPr lang="en-US" sz="3800" dirty="0" err="1">
                    <a:solidFill>
                      <a:srgbClr val="000000"/>
                    </a:solidFill>
                    <a:effectLst/>
                    <a:latin typeface="Arial" panose="020B0604020202020204" pitchFamily="34" charset="0"/>
                    <a:ea typeface="Times New Roman" panose="02020603050405020304" pitchFamily="18" charset="0"/>
                  </a:rPr>
                  <a:t>theo</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số</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mũ</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giảm</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dần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biến</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b) </a:t>
                </a:r>
                <a:r>
                  <a:rPr lang="en-US" sz="3800" dirty="0" err="1">
                    <a:solidFill>
                      <a:srgbClr val="000000"/>
                    </a:solidFill>
                    <a:effectLst/>
                    <a:latin typeface="Arial" panose="020B0604020202020204" pitchFamily="34" charset="0"/>
                    <a:ea typeface="Times New Roman" panose="02020603050405020304" pitchFamily="18" charset="0"/>
                  </a:rPr>
                  <a:t>Viết</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hiệu</a:t>
                </a:r>
                <a:r>
                  <a:rPr lang="en-US" sz="3800" dirty="0">
                    <a:solidFill>
                      <a:srgbClr val="000000"/>
                    </a:solidFill>
                    <a:effectLst/>
                    <a:latin typeface="Arial" panose="020B0604020202020204" pitchFamily="34" charset="0"/>
                    <a:ea typeface="Times New Roman" panose="02020603050405020304" pitchFamily="18" charset="0"/>
                  </a:rPr>
                  <a:t> P(x) - Q(x) </a:t>
                </a:r>
                <a:r>
                  <a:rPr lang="en-US" sz="3800" dirty="0" err="1">
                    <a:solidFill>
                      <a:srgbClr val="000000"/>
                    </a:solidFill>
                    <a:effectLst/>
                    <a:latin typeface="Arial" panose="020B0604020202020204" pitchFamily="34" charset="0"/>
                    <a:ea typeface="Times New Roman" panose="02020603050405020304" pitchFamily="18" charset="0"/>
                  </a:rPr>
                  <a:t>theo</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hàng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ngang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trong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đó</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Q(x) </a:t>
                </a:r>
                <a:r>
                  <a:rPr lang="en-US" sz="3800" dirty="0" err="1">
                    <a:solidFill>
                      <a:srgbClr val="000000"/>
                    </a:solidFill>
                    <a:effectLst/>
                    <a:latin typeface="Arial" panose="020B0604020202020204" pitchFamily="34" charset="0"/>
                    <a:ea typeface="Times New Roman" panose="02020603050405020304" pitchFamily="18" charset="0"/>
                  </a:rPr>
                  <a:t>được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đặt</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trong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dấu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ngoặc</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c) </a:t>
                </a:r>
                <a:r>
                  <a:rPr lang="en-US" sz="3800" dirty="0" err="1">
                    <a:solidFill>
                      <a:srgbClr val="000000"/>
                    </a:solidFill>
                    <a:effectLst/>
                    <a:latin typeface="Arial" panose="020B0604020202020204" pitchFamily="34" charset="0"/>
                    <a:ea typeface="Times New Roman" panose="02020603050405020304" pitchFamily="18" charset="0"/>
                  </a:rPr>
                  <a:t>Sau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khi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bỏ</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dấu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ngoặc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đổi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dấu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mỗi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đơn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Q(x), </a:t>
                </a:r>
                <a:r>
                  <a:rPr lang="en-US" sz="3800" dirty="0" err="1">
                    <a:solidFill>
                      <a:srgbClr val="000000"/>
                    </a:solidFill>
                    <a:effectLst/>
                    <a:latin typeface="Arial" panose="020B0604020202020204" pitchFamily="34" charset="0"/>
                    <a:ea typeface="Times New Roman" panose="02020603050405020304" pitchFamily="18" charset="0"/>
                  </a:rPr>
                  <a:t>nhóm</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các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đơn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có</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cùng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số</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mũ</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biến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với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nhau</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d) </a:t>
                </a:r>
                <a:r>
                  <a:rPr lang="en-US" sz="3800" dirty="0" err="1">
                    <a:solidFill>
                      <a:srgbClr val="000000"/>
                    </a:solidFill>
                    <a:effectLst/>
                    <a:latin typeface="Arial" panose="020B0604020202020204" pitchFamily="34" charset="0"/>
                    <a:ea typeface="Times New Roman" panose="02020603050405020304" pitchFamily="18" charset="0"/>
                  </a:rPr>
                  <a:t>Tính</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hiệu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P(x) - Q(x) </a:t>
                </a:r>
                <a:r>
                  <a:rPr lang="en-US" sz="3800" dirty="0" err="1">
                    <a:solidFill>
                      <a:srgbClr val="000000"/>
                    </a:solidFill>
                    <a:effectLst/>
                    <a:latin typeface="Arial" panose="020B0604020202020204" pitchFamily="34" charset="0"/>
                    <a:ea typeface="Times New Roman" panose="02020603050405020304" pitchFamily="18" charset="0"/>
                  </a:rPr>
                  <a:t>bằng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cách</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thực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hiện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phép</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tính</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trong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từng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nhóm</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15137" y="2019300"/>
                <a:ext cx="15525063" cy="7109639"/>
              </a:xfrm>
              <a:prstGeom prst="rect">
                <a:avLst/>
              </a:prstGeom>
              <a:blipFill>
                <a:blip r:embed="rId11"/>
                <a:stretch>
                  <a:fillRect l="-1099" r="-1099" b="-943"/>
                </a:stretch>
              </a:blipFill>
            </p:spPr>
            <p:txBody>
              <a:bodyPr/>
              <a:lstStyle/>
              <a:p>
                <a:r>
                  <a:rPr lang="en-US">
                    <a:noFill/>
                  </a:rPr>
                  <a:t> </a:t>
                </a:r>
              </a:p>
            </p:txBody>
          </p:sp>
        </mc:Fallback>
      </mc:AlternateContent>
      <p:pic>
        <p:nvPicPr>
          <p:cNvPr id="18"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627571" y="8731995"/>
            <a:ext cx="1872916" cy="1212105"/>
          </a:xfrm>
          <a:prstGeom prst="rect">
            <a:avLst/>
          </a:prstGeom>
        </p:spPr>
      </p:pic>
      <p:pic>
        <p:nvPicPr>
          <p:cNvPr id="20" name="Picture 35"/>
          <p:cNvPicPr>
            <a:picLocks noChangeAspect="1"/>
          </p:cNvPicPr>
          <p:nvPr/>
        </p:nvPicPr>
        <p:blipFill>
          <a:blip r:embed="rId14"/>
          <a:srcRect/>
          <a:stretch>
            <a:fillRect/>
          </a:stretch>
        </p:blipFill>
        <p:spPr>
          <a:xfrm>
            <a:off x="16084771" y="637779"/>
            <a:ext cx="1517429" cy="1225324"/>
          </a:xfrm>
          <a:prstGeom prst="rect">
            <a:avLst/>
          </a:prstGeom>
        </p:spPr>
      </p:pic>
    </p:spTree>
    <p:extLst>
      <p:ext uri="{BB962C8B-B14F-4D97-AF65-F5344CB8AC3E}">
        <p14:creationId xmlns:p14="http://schemas.microsoft.com/office/powerpoint/2010/main" val="270598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6" name="Rounded Rectangular Callout 5"/>
          <p:cNvSpPr/>
          <p:nvPr/>
        </p:nvSpPr>
        <p:spPr>
          <a:xfrm>
            <a:off x="457200" y="370500"/>
            <a:ext cx="17297400" cy="9573599"/>
          </a:xfrm>
          <a:prstGeom prst="wedgeRoundRectCallout">
            <a:avLst>
              <a:gd name="adj1" fmla="val -21596"/>
              <a:gd name="adj2" fmla="val 58928"/>
              <a:gd name="adj3" fmla="val 16667"/>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902838">
            <a:off x="379216" y="8323306"/>
            <a:ext cx="1527122" cy="1655418"/>
          </a:xfrm>
          <a:prstGeom prst="rect">
            <a:avLst/>
          </a:prstGeom>
        </p:spPr>
      </p:pic>
      <p:pic>
        <p:nvPicPr>
          <p:cNvPr id="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21244">
            <a:off x="181637" y="309740"/>
            <a:ext cx="1922281" cy="1157851"/>
          </a:xfrm>
          <a:prstGeom prst="rect">
            <a:avLst/>
          </a:prstGeom>
        </p:spPr>
      </p:pic>
      <p:sp>
        <p:nvSpPr>
          <p:cNvPr id="10" name="Oval Callout 9"/>
          <p:cNvSpPr/>
          <p:nvPr/>
        </p:nvSpPr>
        <p:spPr>
          <a:xfrm>
            <a:off x="8463213" y="800100"/>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2715126" y="1985308"/>
                <a:ext cx="6352674" cy="1938992"/>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P(x)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+7</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Q(x)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715126" y="1985308"/>
                <a:ext cx="6352674" cy="1938992"/>
              </a:xfrm>
              <a:prstGeom prst="rect">
                <a:avLst/>
              </a:prstGeom>
              <a:blipFill>
                <a:blip r:embed="rId12"/>
                <a:stretch>
                  <a:fillRect l="-3356"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743200" y="4213424"/>
                <a:ext cx="12877800" cy="1015663"/>
              </a:xfrm>
              <a:prstGeom prst="rect">
                <a:avLst/>
              </a:prstGeom>
            </p:spPr>
            <p:txBody>
              <a:bodyPr wrap="square">
                <a:spAutoFit/>
              </a:bodyPr>
              <a:lstStyle/>
              <a:p>
                <a:pPr lvl="0">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b) P(x) - Q(x) =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743200" y="4213424"/>
                <a:ext cx="12877800" cy="1015663"/>
              </a:xfrm>
              <a:prstGeom prst="rect">
                <a:avLst/>
              </a:prstGeom>
              <a:blipFill>
                <a:blip r:embed="rId13"/>
                <a:stretch>
                  <a:fillRect l="-1656"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715126" y="5720682"/>
                <a:ext cx="13210674" cy="1938992"/>
              </a:xfrm>
              <a:prstGeom prst="rect">
                <a:avLst/>
              </a:prstGeom>
            </p:spPr>
            <p:txBody>
              <a:bodyPr wrap="square">
                <a:spAutoFit/>
              </a:bodyPr>
              <a:lstStyle/>
              <a:p>
                <a:pPr lvl="0">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c) P(x) - Q(x)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endParaRPr>
              </a:p>
              <a:p>
                <a:pPr lvl="0">
                  <a:lnSpc>
                    <a:spcPct val="150000"/>
                  </a:lnSpc>
                </a:pPr>
                <a:r>
                  <a:rPr lang="en-US" sz="4000" dirty="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715126" y="5720682"/>
                <a:ext cx="13210674" cy="1938992"/>
              </a:xfrm>
              <a:prstGeom prst="rect">
                <a:avLst/>
              </a:prstGeom>
              <a:blipFill>
                <a:blip r:embed="rId14"/>
                <a:stretch>
                  <a:fillRect l="-16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715126" y="8090237"/>
                <a:ext cx="7144585"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d) P(x) - Q(x) </a:t>
                </a:r>
                <a14:m>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+11</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2715126" y="8090237"/>
                <a:ext cx="7144585" cy="1015663"/>
              </a:xfrm>
              <a:prstGeom prst="rect">
                <a:avLst/>
              </a:prstGeom>
              <a:blipFill>
                <a:blip r:embed="rId15"/>
                <a:stretch>
                  <a:fillRect l="-2986" b="-13772"/>
                </a:stretch>
              </a:blipFill>
            </p:spPr>
            <p:txBody>
              <a:bodyPr/>
              <a:lstStyle/>
              <a:p>
                <a:r>
                  <a:rPr lang="en-US">
                    <a:noFill/>
                  </a:rPr>
                  <a:t> </a:t>
                </a:r>
              </a:p>
            </p:txBody>
          </p:sp>
        </mc:Fallback>
      </mc:AlternateContent>
      <p:pic>
        <p:nvPicPr>
          <p:cNvPr id="15" name="Picture 30">
            <a:extLst>
              <a:ext uri="{FF2B5EF4-FFF2-40B4-BE49-F238E27FC236}">
                <a16:creationId xmlns:a16="http://schemas.microsoft.com/office/drawing/2014/main" id="{3D38F535-DC48-7BB7-7E8E-671B9C683242}"/>
              </a:ext>
            </a:extLst>
          </p:cNvPr>
          <p:cNvPicPr>
            <a:picLocks noChangeAspect="1"/>
          </p:cNvPicPr>
          <p:nvPr/>
        </p:nvPicPr>
        <p:blipFill>
          <a:blip r:embed="rId16"/>
          <a:srcRect/>
          <a:stretch>
            <a:fillRect/>
          </a:stretch>
        </p:blipFill>
        <p:spPr>
          <a:xfrm flipH="1">
            <a:off x="14859000" y="1559826"/>
            <a:ext cx="1516090" cy="1526274"/>
          </a:xfrm>
          <a:prstGeom prst="rect">
            <a:avLst/>
          </a:prstGeom>
        </p:spPr>
      </p:pic>
      <p:pic>
        <p:nvPicPr>
          <p:cNvPr id="16" name="Picture 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114759">
            <a:off x="16601051" y="8303831"/>
            <a:ext cx="1255283" cy="1894767"/>
          </a:xfrm>
          <a:prstGeom prst="rect">
            <a:avLst/>
          </a:prstGeom>
        </p:spPr>
      </p:pic>
    </p:spTree>
    <p:extLst>
      <p:ext uri="{BB962C8B-B14F-4D97-AF65-F5344CB8AC3E}">
        <p14:creationId xmlns:p14="http://schemas.microsoft.com/office/powerpoint/2010/main" val="183162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8"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6027" y="800100"/>
            <a:ext cx="16078973" cy="8763000"/>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1488" y="7538447"/>
            <a:ext cx="1796427" cy="282902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8941" b="23301"/>
          <a:stretch>
            <a:fillRect/>
          </a:stretch>
        </p:blipFill>
        <p:spPr>
          <a:xfrm rot="181335">
            <a:off x="15660797" y="303542"/>
            <a:ext cx="2404625" cy="2255389"/>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293719" y="8001678"/>
            <a:ext cx="1930447" cy="2078544"/>
          </a:xfrm>
          <a:prstGeom prst="rect">
            <a:avLst/>
          </a:prstGeom>
        </p:spPr>
      </p:pic>
      <p:sp>
        <p:nvSpPr>
          <p:cNvPr id="14" name="Rectangle 13"/>
          <p:cNvSpPr/>
          <p:nvPr/>
        </p:nvSpPr>
        <p:spPr>
          <a:xfrm>
            <a:off x="1853137" y="2796745"/>
            <a:ext cx="14182737" cy="1508555"/>
          </a:xfrm>
          <a:prstGeom prst="rect">
            <a:avLst/>
          </a:prstGeom>
        </p:spPr>
        <p:txBody>
          <a:bodyPr wrap="square">
            <a:spAutoFit/>
          </a:bodyPr>
          <a:lstStyle/>
          <a:p>
            <a:pPr lvl="0" algn="ctr">
              <a:lnSpc>
                <a:spcPct val="150000"/>
              </a:lnSpc>
              <a:defRPr/>
            </a:pPr>
            <a:r>
              <a:rPr lang="vi-VN" sz="7000" b="1" kern="0" dirty="0">
                <a:solidFill>
                  <a:srgbClr val="FF0000"/>
                </a:solidFill>
              </a:rPr>
              <a:t>CHƯƠNG VI: BIỂU THỨC ĐẠI SỐ</a:t>
            </a:r>
          </a:p>
        </p:txBody>
      </p:sp>
      <p:sp>
        <p:nvSpPr>
          <p:cNvPr id="16" name="Rectangle 15"/>
          <p:cNvSpPr/>
          <p:nvPr/>
        </p:nvSpPr>
        <p:spPr>
          <a:xfrm>
            <a:off x="2202279" y="4745617"/>
            <a:ext cx="13484451" cy="2907784"/>
          </a:xfrm>
          <a:prstGeom prst="rect">
            <a:avLst/>
          </a:prstGeom>
        </p:spPr>
        <p:txBody>
          <a:bodyPr wrap="square">
            <a:spAutoFit/>
          </a:bodyPr>
          <a:lstStyle/>
          <a:p>
            <a:pPr lvl="0" algn="ctr">
              <a:lnSpc>
                <a:spcPct val="150000"/>
              </a:lnSpc>
              <a:defRPr/>
            </a:pPr>
            <a:r>
              <a:rPr lang="vi-VN" sz="6500" b="1" kern="0" dirty="0">
                <a:solidFill>
                  <a:srgbClr val="00B050"/>
                </a:solidFill>
                <a:ea typeface="Calibri" panose="020F0502020204030204" pitchFamily="34" charset="0"/>
                <a:cs typeface="Arial" panose="020B0604020202020204" pitchFamily="34" charset="0"/>
              </a:rPr>
              <a:t>BÀI 3: PHÉP CỘNG, PHÉP TRỪ ĐA THỨC MỘT BIẾN</a:t>
            </a: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6" name="Rounded Rectangular Callout 5"/>
          <p:cNvSpPr/>
          <p:nvPr/>
        </p:nvSpPr>
        <p:spPr>
          <a:xfrm>
            <a:off x="304800" y="1181101"/>
            <a:ext cx="17678400" cy="8915399"/>
          </a:xfrm>
          <a:prstGeom prst="wedgeRoundRectCallout">
            <a:avLst>
              <a:gd name="adj1" fmla="val -50997"/>
              <a:gd name="adj2" fmla="val 35176"/>
              <a:gd name="adj3" fmla="val 16667"/>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6773419" y="-381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nl-NL" sz="5000" b="1" i="0" u="none" strike="noStrike" kern="1200" cap="none" spc="0" normalizeH="0" noProof="0" dirty="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XÉT</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685800" y="1541800"/>
                <a:ext cx="16992600" cy="8402300"/>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trừ</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hàng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a:effectLst/>
                    <a:latin typeface="Arial" panose="020B0604020202020204" pitchFamily="34" charset="0"/>
                    <a:ea typeface="Calibri" panose="020F0502020204030204" pitchFamily="34" charset="0"/>
                    <a:cs typeface="Times New Roman" panose="02020603050405020304" pitchFamily="18" charset="0"/>
                  </a:rPr>
                  <a:t>Thu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sắp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xếp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tăng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p>
              <a:p>
                <a:pPr marL="571500" lvl="0" indent="-571500" algn="just">
                  <a:lnSpc>
                    <a:spcPct val="150000"/>
                  </a:lnSpc>
                  <a:buFontTx/>
                  <a:buChar char="-"/>
                  <a:tabLst>
                    <a:tab pos="457200" algn="l"/>
                  </a:tabLs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Viết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hàng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dấu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ngoặc</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a:effectLst/>
                    <a:latin typeface="Arial" panose="020B0604020202020204" pitchFamily="34" charset="0"/>
                    <a:ea typeface="Calibri" panose="020F0502020204030204" pitchFamily="34" charset="0"/>
                    <a:cs typeface="Times New Roman" panose="02020603050405020304" pitchFamily="18" charset="0"/>
                  </a:rPr>
                  <a:t>Sau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bỏ</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dấu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t>
                </a:r>
                <a:r>
                  <a:rPr lang="en-US" sz="4000" dirty="0" err="1">
                    <a:latin typeface="Arial" panose="020B0604020202020204" pitchFamily="34" charset="0"/>
                    <a:ea typeface="Calibri" panose="020F0502020204030204" pitchFamily="34" charset="0"/>
                    <a:cs typeface="Times New Roman" panose="02020603050405020304" pitchFamily="18" charset="0"/>
                  </a:rPr>
                  <a:t>ổi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dấu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nhóm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phép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nhóm</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685800" y="1541800"/>
                <a:ext cx="16992600" cy="8402300"/>
              </a:xfrm>
              <a:prstGeom prst="rect">
                <a:avLst/>
              </a:prstGeom>
              <a:blipFill>
                <a:blip r:embed="rId3"/>
                <a:stretch>
                  <a:fillRect l="-1292" r="-1256" b="-871"/>
                </a:stretch>
              </a:blipFill>
            </p:spPr>
            <p:txBody>
              <a:bodyPr/>
              <a:lstStyle/>
              <a:p>
                <a:r>
                  <a:rPr lang="en-US">
                    <a:noFill/>
                  </a:rPr>
                  <a:t> </a:t>
                </a:r>
              </a:p>
            </p:txBody>
          </p:sp>
        </mc:Fallback>
      </mc:AlternateContent>
      <p:pic>
        <p:nvPicPr>
          <p:cNvPr id="14"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3000" y="459783"/>
            <a:ext cx="1390081" cy="929617"/>
          </a:xfrm>
          <a:prstGeom prst="rect">
            <a:avLst/>
          </a:prstGeom>
        </p:spPr>
      </p:pic>
      <p:grpSp>
        <p:nvGrpSpPr>
          <p:cNvPr id="15" name="Google Shape;1450;p31"/>
          <p:cNvGrpSpPr/>
          <p:nvPr/>
        </p:nvGrpSpPr>
        <p:grpSpPr>
          <a:xfrm>
            <a:off x="16608972" y="9016750"/>
            <a:ext cx="1394281" cy="1107824"/>
            <a:chOff x="4317920" y="2439654"/>
            <a:chExt cx="511913" cy="566244"/>
          </a:xfrm>
        </p:grpSpPr>
        <p:sp>
          <p:nvSpPr>
            <p:cNvPr id="16" name="Google Shape;1451;p31"/>
            <p:cNvSpPr/>
            <p:nvPr/>
          </p:nvSpPr>
          <p:spPr>
            <a:xfrm>
              <a:off x="4317920" y="2439654"/>
              <a:ext cx="511913" cy="566244"/>
            </a:xfrm>
            <a:custGeom>
              <a:avLst/>
              <a:gdLst/>
              <a:ahLst/>
              <a:cxnLst/>
              <a:rect l="l" t="t" r="r" b="b"/>
              <a:pathLst>
                <a:path w="15509" h="17155" extrusionOk="0">
                  <a:moveTo>
                    <a:pt x="7500" y="0"/>
                  </a:moveTo>
                  <a:cubicBezTo>
                    <a:pt x="5367" y="0"/>
                    <a:pt x="3360" y="817"/>
                    <a:pt x="1843" y="2310"/>
                  </a:cubicBezTo>
                  <a:cubicBezTo>
                    <a:pt x="1407" y="2741"/>
                    <a:pt x="1158" y="3296"/>
                    <a:pt x="1103" y="3877"/>
                  </a:cubicBezTo>
                  <a:cubicBezTo>
                    <a:pt x="899" y="4203"/>
                    <a:pt x="717" y="4549"/>
                    <a:pt x="563" y="4903"/>
                  </a:cubicBezTo>
                  <a:cubicBezTo>
                    <a:pt x="491" y="5079"/>
                    <a:pt x="441" y="5261"/>
                    <a:pt x="418" y="5442"/>
                  </a:cubicBezTo>
                  <a:cubicBezTo>
                    <a:pt x="332" y="5597"/>
                    <a:pt x="259" y="5769"/>
                    <a:pt x="214" y="5951"/>
                  </a:cubicBezTo>
                  <a:lnTo>
                    <a:pt x="214" y="5955"/>
                  </a:lnTo>
                  <a:cubicBezTo>
                    <a:pt x="72" y="6527"/>
                    <a:pt x="1" y="7118"/>
                    <a:pt x="1" y="7709"/>
                  </a:cubicBezTo>
                  <a:lnTo>
                    <a:pt x="1" y="10200"/>
                  </a:lnTo>
                  <a:cubicBezTo>
                    <a:pt x="1" y="11757"/>
                    <a:pt x="1021" y="13083"/>
                    <a:pt x="2429" y="13532"/>
                  </a:cubicBezTo>
                  <a:cubicBezTo>
                    <a:pt x="2306" y="14182"/>
                    <a:pt x="2461" y="14849"/>
                    <a:pt x="2846" y="15376"/>
                  </a:cubicBezTo>
                  <a:cubicBezTo>
                    <a:pt x="2987" y="16379"/>
                    <a:pt x="3850" y="17155"/>
                    <a:pt x="4889" y="17155"/>
                  </a:cubicBezTo>
                  <a:lnTo>
                    <a:pt x="10124" y="17155"/>
                  </a:lnTo>
                  <a:cubicBezTo>
                    <a:pt x="11263" y="17155"/>
                    <a:pt x="12185" y="16229"/>
                    <a:pt x="12185" y="15095"/>
                  </a:cubicBezTo>
                  <a:cubicBezTo>
                    <a:pt x="12185" y="14609"/>
                    <a:pt x="12122" y="14127"/>
                    <a:pt x="11994" y="13668"/>
                  </a:cubicBezTo>
                  <a:cubicBezTo>
                    <a:pt x="13578" y="13437"/>
                    <a:pt x="14827" y="12143"/>
                    <a:pt x="14982" y="10536"/>
                  </a:cubicBezTo>
                  <a:cubicBezTo>
                    <a:pt x="15114" y="10314"/>
                    <a:pt x="15213" y="10073"/>
                    <a:pt x="15277" y="9815"/>
                  </a:cubicBezTo>
                  <a:cubicBezTo>
                    <a:pt x="15431" y="9197"/>
                    <a:pt x="15508" y="8562"/>
                    <a:pt x="15508" y="7921"/>
                  </a:cubicBezTo>
                  <a:cubicBezTo>
                    <a:pt x="15508" y="7005"/>
                    <a:pt x="15349" y="6101"/>
                    <a:pt x="15041" y="5243"/>
                  </a:cubicBezTo>
                  <a:cubicBezTo>
                    <a:pt x="14972" y="5057"/>
                    <a:pt x="14882" y="4889"/>
                    <a:pt x="14773" y="4740"/>
                  </a:cubicBezTo>
                  <a:cubicBezTo>
                    <a:pt x="14732" y="4553"/>
                    <a:pt x="14664" y="4371"/>
                    <a:pt x="14573" y="4199"/>
                  </a:cubicBezTo>
                  <a:cubicBezTo>
                    <a:pt x="14454" y="3981"/>
                    <a:pt x="14324" y="3768"/>
                    <a:pt x="14187" y="3558"/>
                  </a:cubicBezTo>
                  <a:cubicBezTo>
                    <a:pt x="14410" y="2733"/>
                    <a:pt x="14178" y="1811"/>
                    <a:pt x="13501" y="1134"/>
                  </a:cubicBezTo>
                  <a:cubicBezTo>
                    <a:pt x="12991" y="624"/>
                    <a:pt x="12337" y="366"/>
                    <a:pt x="11692" y="366"/>
                  </a:cubicBezTo>
                  <a:cubicBezTo>
                    <a:pt x="11322" y="366"/>
                    <a:pt x="10955" y="451"/>
                    <a:pt x="10619" y="621"/>
                  </a:cubicBezTo>
                  <a:cubicBezTo>
                    <a:pt x="9639" y="212"/>
                    <a:pt x="8581" y="0"/>
                    <a:pt x="7500" y="0"/>
                  </a:cubicBezTo>
                  <a:close/>
                </a:path>
              </a:pathLst>
            </a:custGeom>
            <a:solidFill>
              <a:srgbClr val="FEFDFF"/>
            </a:solidFill>
            <a:ln>
              <a:noFill/>
            </a:ln>
            <a:effectLst>
              <a:outerShdw blurRad="57150" dist="19050" dir="1380000" algn="bl" rotWithShape="0">
                <a:srgbClr val="6C3D7C">
                  <a:alpha val="5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452;p31"/>
            <p:cNvSpPr/>
            <p:nvPr/>
          </p:nvSpPr>
          <p:spPr>
            <a:xfrm>
              <a:off x="4479297" y="2851230"/>
              <a:ext cx="172794" cy="86678"/>
            </a:xfrm>
            <a:custGeom>
              <a:avLst/>
              <a:gdLst/>
              <a:ahLst/>
              <a:cxnLst/>
              <a:rect l="l" t="t" r="r" b="b"/>
              <a:pathLst>
                <a:path w="5235" h="2626" extrusionOk="0">
                  <a:moveTo>
                    <a:pt x="1258" y="1"/>
                  </a:moveTo>
                  <a:cubicBezTo>
                    <a:pt x="1258" y="1"/>
                    <a:pt x="999" y="210"/>
                    <a:pt x="750" y="510"/>
                  </a:cubicBezTo>
                  <a:cubicBezTo>
                    <a:pt x="264" y="1105"/>
                    <a:pt x="0" y="1859"/>
                    <a:pt x="0" y="2626"/>
                  </a:cubicBezTo>
                  <a:lnTo>
                    <a:pt x="5235" y="2626"/>
                  </a:lnTo>
                  <a:cubicBezTo>
                    <a:pt x="5235" y="1859"/>
                    <a:pt x="4972" y="1105"/>
                    <a:pt x="4486" y="510"/>
                  </a:cubicBezTo>
                  <a:cubicBezTo>
                    <a:pt x="4236" y="210"/>
                    <a:pt x="3977" y="1"/>
                    <a:pt x="3977" y="1"/>
                  </a:cubicBezTo>
                  <a:close/>
                </a:path>
              </a:pathLst>
            </a:custGeom>
            <a:solidFill>
              <a:srgbClr val="FDE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453;p31"/>
            <p:cNvSpPr/>
            <p:nvPr/>
          </p:nvSpPr>
          <p:spPr>
            <a:xfrm>
              <a:off x="4479297" y="2851230"/>
              <a:ext cx="165170" cy="86678"/>
            </a:xfrm>
            <a:custGeom>
              <a:avLst/>
              <a:gdLst/>
              <a:ahLst/>
              <a:cxnLst/>
              <a:rect l="l" t="t" r="r" b="b"/>
              <a:pathLst>
                <a:path w="5004" h="2626" extrusionOk="0">
                  <a:moveTo>
                    <a:pt x="1258" y="1"/>
                  </a:moveTo>
                  <a:cubicBezTo>
                    <a:pt x="1258" y="1"/>
                    <a:pt x="999" y="210"/>
                    <a:pt x="750" y="510"/>
                  </a:cubicBezTo>
                  <a:cubicBezTo>
                    <a:pt x="264" y="1105"/>
                    <a:pt x="0" y="1859"/>
                    <a:pt x="0" y="2626"/>
                  </a:cubicBezTo>
                  <a:lnTo>
                    <a:pt x="904" y="2626"/>
                  </a:lnTo>
                  <a:cubicBezTo>
                    <a:pt x="1100" y="2494"/>
                    <a:pt x="1258" y="2299"/>
                    <a:pt x="1339" y="2062"/>
                  </a:cubicBezTo>
                  <a:cubicBezTo>
                    <a:pt x="1362" y="1999"/>
                    <a:pt x="1385" y="1940"/>
                    <a:pt x="1408" y="1890"/>
                  </a:cubicBezTo>
                  <a:cubicBezTo>
                    <a:pt x="1766" y="1962"/>
                    <a:pt x="2166" y="1999"/>
                    <a:pt x="2611" y="1999"/>
                  </a:cubicBezTo>
                  <a:cubicBezTo>
                    <a:pt x="3642" y="1999"/>
                    <a:pt x="4445" y="1799"/>
                    <a:pt x="5004" y="1400"/>
                  </a:cubicBezTo>
                  <a:cubicBezTo>
                    <a:pt x="4880" y="1077"/>
                    <a:pt x="4704" y="778"/>
                    <a:pt x="4486" y="510"/>
                  </a:cubicBezTo>
                  <a:cubicBezTo>
                    <a:pt x="4236" y="210"/>
                    <a:pt x="3977" y="1"/>
                    <a:pt x="3977" y="1"/>
                  </a:cubicBezTo>
                  <a:close/>
                </a:path>
              </a:pathLst>
            </a:custGeom>
            <a:solidFill>
              <a:srgbClr val="191919">
                <a:alpha val="10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454;p31"/>
            <p:cNvSpPr/>
            <p:nvPr/>
          </p:nvSpPr>
          <p:spPr>
            <a:xfrm>
              <a:off x="4463849" y="2856478"/>
              <a:ext cx="62846" cy="61559"/>
            </a:xfrm>
            <a:custGeom>
              <a:avLst/>
              <a:gdLst/>
              <a:ahLst/>
              <a:cxnLst/>
              <a:rect l="l" t="t" r="r" b="b"/>
              <a:pathLst>
                <a:path w="1904" h="1865" extrusionOk="0">
                  <a:moveTo>
                    <a:pt x="827" y="1"/>
                  </a:moveTo>
                  <a:cubicBezTo>
                    <a:pt x="827" y="1"/>
                    <a:pt x="337" y="550"/>
                    <a:pt x="55" y="1218"/>
                  </a:cubicBezTo>
                  <a:cubicBezTo>
                    <a:pt x="1" y="1350"/>
                    <a:pt x="37" y="1499"/>
                    <a:pt x="146" y="1591"/>
                  </a:cubicBezTo>
                  <a:cubicBezTo>
                    <a:pt x="265" y="1690"/>
                    <a:pt x="441" y="1803"/>
                    <a:pt x="691" y="1858"/>
                  </a:cubicBezTo>
                  <a:cubicBezTo>
                    <a:pt x="712" y="1862"/>
                    <a:pt x="734" y="1864"/>
                    <a:pt x="755" y="1864"/>
                  </a:cubicBezTo>
                  <a:cubicBezTo>
                    <a:pt x="891" y="1864"/>
                    <a:pt x="1016" y="1778"/>
                    <a:pt x="1063" y="1645"/>
                  </a:cubicBezTo>
                  <a:cubicBezTo>
                    <a:pt x="1149" y="1400"/>
                    <a:pt x="1308" y="1027"/>
                    <a:pt x="1540" y="814"/>
                  </a:cubicBezTo>
                  <a:cubicBezTo>
                    <a:pt x="1903" y="478"/>
                    <a:pt x="827" y="1"/>
                    <a:pt x="827" y="1"/>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455;p31"/>
            <p:cNvSpPr/>
            <p:nvPr/>
          </p:nvSpPr>
          <p:spPr>
            <a:xfrm>
              <a:off x="4470451" y="2835254"/>
              <a:ext cx="189925" cy="56047"/>
            </a:xfrm>
            <a:custGeom>
              <a:avLst/>
              <a:gdLst/>
              <a:ahLst/>
              <a:cxnLst/>
              <a:rect l="l" t="t" r="r" b="b"/>
              <a:pathLst>
                <a:path w="5754" h="1698" extrusionOk="0">
                  <a:moveTo>
                    <a:pt x="409" y="0"/>
                  </a:moveTo>
                  <a:cubicBezTo>
                    <a:pt x="409" y="0"/>
                    <a:pt x="0" y="1698"/>
                    <a:pt x="2879" y="1698"/>
                  </a:cubicBezTo>
                  <a:cubicBezTo>
                    <a:pt x="5753" y="1698"/>
                    <a:pt x="5345" y="0"/>
                    <a:pt x="5345" y="0"/>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456;p31"/>
            <p:cNvSpPr/>
            <p:nvPr/>
          </p:nvSpPr>
          <p:spPr>
            <a:xfrm>
              <a:off x="4385917" y="2646119"/>
              <a:ext cx="358957" cy="177745"/>
            </a:xfrm>
            <a:custGeom>
              <a:avLst/>
              <a:gdLst/>
              <a:ahLst/>
              <a:cxnLst/>
              <a:rect l="l" t="t" r="r" b="b"/>
              <a:pathLst>
                <a:path w="10875" h="5385" extrusionOk="0">
                  <a:moveTo>
                    <a:pt x="5444" y="0"/>
                  </a:moveTo>
                  <a:lnTo>
                    <a:pt x="1" y="645"/>
                  </a:lnTo>
                  <a:lnTo>
                    <a:pt x="1" y="3945"/>
                  </a:lnTo>
                  <a:cubicBezTo>
                    <a:pt x="1" y="4740"/>
                    <a:pt x="646" y="5385"/>
                    <a:pt x="1440" y="5385"/>
                  </a:cubicBezTo>
                  <a:lnTo>
                    <a:pt x="9435" y="5385"/>
                  </a:lnTo>
                  <a:cubicBezTo>
                    <a:pt x="10230" y="5385"/>
                    <a:pt x="10875" y="4740"/>
                    <a:pt x="10875" y="3945"/>
                  </a:cubicBezTo>
                  <a:lnTo>
                    <a:pt x="10875" y="645"/>
                  </a:lnTo>
                  <a:lnTo>
                    <a:pt x="5444" y="0"/>
                  </a:ln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457;p31"/>
            <p:cNvSpPr/>
            <p:nvPr/>
          </p:nvSpPr>
          <p:spPr>
            <a:xfrm>
              <a:off x="4407372" y="2546302"/>
              <a:ext cx="316641" cy="311261"/>
            </a:xfrm>
            <a:custGeom>
              <a:avLst/>
              <a:gdLst/>
              <a:ahLst/>
              <a:cxnLst/>
              <a:rect l="l" t="t" r="r" b="b"/>
              <a:pathLst>
                <a:path w="9593" h="9430" extrusionOk="0">
                  <a:moveTo>
                    <a:pt x="4794" y="1"/>
                  </a:moveTo>
                  <a:cubicBezTo>
                    <a:pt x="2148" y="1"/>
                    <a:pt x="0" y="2112"/>
                    <a:pt x="0" y="4717"/>
                  </a:cubicBezTo>
                  <a:cubicBezTo>
                    <a:pt x="0" y="7319"/>
                    <a:pt x="2148" y="9430"/>
                    <a:pt x="4794" y="9430"/>
                  </a:cubicBezTo>
                  <a:cubicBezTo>
                    <a:pt x="7446" y="9430"/>
                    <a:pt x="9593" y="7319"/>
                    <a:pt x="9593" y="4717"/>
                  </a:cubicBezTo>
                  <a:cubicBezTo>
                    <a:pt x="9593" y="2112"/>
                    <a:pt x="7446" y="1"/>
                    <a:pt x="4794" y="1"/>
                  </a:cubicBezTo>
                  <a:close/>
                </a:path>
              </a:pathLst>
            </a:custGeom>
            <a:solidFill>
              <a:srgbClr val="F5CD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58;p31"/>
            <p:cNvSpPr/>
            <p:nvPr/>
          </p:nvSpPr>
          <p:spPr>
            <a:xfrm>
              <a:off x="4407372" y="2546302"/>
              <a:ext cx="171309" cy="311261"/>
            </a:xfrm>
            <a:custGeom>
              <a:avLst/>
              <a:gdLst/>
              <a:ahLst/>
              <a:cxnLst/>
              <a:rect l="l" t="t" r="r" b="b"/>
              <a:pathLst>
                <a:path w="5190" h="9430" extrusionOk="0">
                  <a:moveTo>
                    <a:pt x="4794" y="1"/>
                  </a:moveTo>
                  <a:cubicBezTo>
                    <a:pt x="2148" y="1"/>
                    <a:pt x="0" y="2112"/>
                    <a:pt x="0" y="4717"/>
                  </a:cubicBezTo>
                  <a:cubicBezTo>
                    <a:pt x="0" y="7319"/>
                    <a:pt x="2148" y="9430"/>
                    <a:pt x="4794" y="9430"/>
                  </a:cubicBezTo>
                  <a:cubicBezTo>
                    <a:pt x="4930" y="9430"/>
                    <a:pt x="5058" y="9425"/>
                    <a:pt x="5190" y="9416"/>
                  </a:cubicBezTo>
                  <a:cubicBezTo>
                    <a:pt x="2724" y="9217"/>
                    <a:pt x="786" y="7192"/>
                    <a:pt x="786" y="4717"/>
                  </a:cubicBezTo>
                  <a:cubicBezTo>
                    <a:pt x="786" y="2244"/>
                    <a:pt x="2724" y="214"/>
                    <a:pt x="5190" y="19"/>
                  </a:cubicBezTo>
                  <a:cubicBezTo>
                    <a:pt x="5058" y="5"/>
                    <a:pt x="4930" y="1"/>
                    <a:pt x="4794" y="1"/>
                  </a:cubicBezTo>
                  <a:close/>
                </a:path>
              </a:pathLst>
            </a:custGeom>
            <a:solidFill>
              <a:srgbClr val="E2B3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59;p31"/>
            <p:cNvSpPr/>
            <p:nvPr/>
          </p:nvSpPr>
          <p:spPr>
            <a:xfrm>
              <a:off x="4385917" y="2521282"/>
              <a:ext cx="358957" cy="146157"/>
            </a:xfrm>
            <a:custGeom>
              <a:avLst/>
              <a:gdLst/>
              <a:ahLst/>
              <a:cxnLst/>
              <a:rect l="l" t="t" r="r" b="b"/>
              <a:pathLst>
                <a:path w="10875" h="4428" extrusionOk="0">
                  <a:moveTo>
                    <a:pt x="5440" y="0"/>
                  </a:moveTo>
                  <a:cubicBezTo>
                    <a:pt x="2739" y="0"/>
                    <a:pt x="487" y="1907"/>
                    <a:pt x="1" y="4427"/>
                  </a:cubicBezTo>
                  <a:lnTo>
                    <a:pt x="10875" y="4427"/>
                  </a:lnTo>
                  <a:cubicBezTo>
                    <a:pt x="10389" y="1907"/>
                    <a:pt x="8137" y="0"/>
                    <a:pt x="5440" y="0"/>
                  </a:cubicBez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60;p31"/>
            <p:cNvSpPr/>
            <p:nvPr/>
          </p:nvSpPr>
          <p:spPr>
            <a:xfrm>
              <a:off x="4628394"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6" y="396"/>
                  </a:lnTo>
                  <a:cubicBezTo>
                    <a:pt x="945" y="396"/>
                    <a:pt x="1031" y="306"/>
                    <a:pt x="1031" y="197"/>
                  </a:cubicBezTo>
                  <a:cubicBezTo>
                    <a:pt x="1031" y="88"/>
                    <a:pt x="945" y="1"/>
                    <a:pt x="836"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61;p31"/>
            <p:cNvSpPr/>
            <p:nvPr/>
          </p:nvSpPr>
          <p:spPr>
            <a:xfrm>
              <a:off x="4468965"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5" y="396"/>
                  </a:lnTo>
                  <a:cubicBezTo>
                    <a:pt x="944" y="396"/>
                    <a:pt x="1031" y="306"/>
                    <a:pt x="1031" y="197"/>
                  </a:cubicBezTo>
                  <a:cubicBezTo>
                    <a:pt x="1031" y="88"/>
                    <a:pt x="944" y="1"/>
                    <a:pt x="835"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462;p31"/>
            <p:cNvSpPr/>
            <p:nvPr/>
          </p:nvSpPr>
          <p:spPr>
            <a:xfrm>
              <a:off x="4418166" y="2507650"/>
              <a:ext cx="343608" cy="255082"/>
            </a:xfrm>
            <a:custGeom>
              <a:avLst/>
              <a:gdLst/>
              <a:ahLst/>
              <a:cxnLst/>
              <a:rect l="l" t="t" r="r" b="b"/>
              <a:pathLst>
                <a:path w="10410" h="7728" extrusionOk="0">
                  <a:moveTo>
                    <a:pt x="4463" y="0"/>
                  </a:moveTo>
                  <a:cubicBezTo>
                    <a:pt x="2874" y="0"/>
                    <a:pt x="1381" y="609"/>
                    <a:pt x="259" y="1712"/>
                  </a:cubicBezTo>
                  <a:lnTo>
                    <a:pt x="255" y="1721"/>
                  </a:lnTo>
                  <a:cubicBezTo>
                    <a:pt x="0" y="1971"/>
                    <a:pt x="119" y="2402"/>
                    <a:pt x="463" y="2489"/>
                  </a:cubicBezTo>
                  <a:cubicBezTo>
                    <a:pt x="1217" y="2680"/>
                    <a:pt x="2479" y="3055"/>
                    <a:pt x="3981" y="3723"/>
                  </a:cubicBezTo>
                  <a:cubicBezTo>
                    <a:pt x="5475" y="4386"/>
                    <a:pt x="8603" y="5316"/>
                    <a:pt x="9048" y="7256"/>
                  </a:cubicBezTo>
                  <a:cubicBezTo>
                    <a:pt x="9112" y="7532"/>
                    <a:pt x="9361" y="7727"/>
                    <a:pt x="9643" y="7727"/>
                  </a:cubicBezTo>
                  <a:cubicBezTo>
                    <a:pt x="9925" y="7727"/>
                    <a:pt x="10170" y="7532"/>
                    <a:pt x="10237" y="7260"/>
                  </a:cubicBezTo>
                  <a:cubicBezTo>
                    <a:pt x="10351" y="6806"/>
                    <a:pt x="10410" y="6338"/>
                    <a:pt x="10410" y="5861"/>
                  </a:cubicBezTo>
                  <a:cubicBezTo>
                    <a:pt x="10410" y="4295"/>
                    <a:pt x="9789" y="2820"/>
                    <a:pt x="8662" y="1712"/>
                  </a:cubicBezTo>
                  <a:cubicBezTo>
                    <a:pt x="7541" y="609"/>
                    <a:pt x="6047" y="0"/>
                    <a:pt x="4463" y="0"/>
                  </a:cubicBezTo>
                  <a:close/>
                </a:path>
              </a:pathLst>
            </a:custGeom>
            <a:solidFill>
              <a:srgbClr val="FFD8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63;p31"/>
            <p:cNvSpPr/>
            <p:nvPr/>
          </p:nvSpPr>
          <p:spPr>
            <a:xfrm>
              <a:off x="4638891" y="2703354"/>
              <a:ext cx="13071" cy="28518"/>
            </a:xfrm>
            <a:custGeom>
              <a:avLst/>
              <a:gdLst/>
              <a:ahLst/>
              <a:cxnLst/>
              <a:rect l="l" t="t" r="r" b="b"/>
              <a:pathLst>
                <a:path w="396" h="864" extrusionOk="0">
                  <a:moveTo>
                    <a:pt x="196" y="1"/>
                  </a:moveTo>
                  <a:cubicBezTo>
                    <a:pt x="87" y="1"/>
                    <a:pt x="1" y="87"/>
                    <a:pt x="1" y="196"/>
                  </a:cubicBezTo>
                  <a:lnTo>
                    <a:pt x="1" y="663"/>
                  </a:lnTo>
                  <a:cubicBezTo>
                    <a:pt x="1" y="772"/>
                    <a:pt x="87" y="864"/>
                    <a:pt x="196" y="864"/>
                  </a:cubicBezTo>
                  <a:cubicBezTo>
                    <a:pt x="305" y="864"/>
                    <a:pt x="395" y="772"/>
                    <a:pt x="395" y="663"/>
                  </a:cubicBezTo>
                  <a:lnTo>
                    <a:pt x="395" y="196"/>
                  </a:lnTo>
                  <a:cubicBezTo>
                    <a:pt x="395" y="87"/>
                    <a:pt x="305" y="1"/>
                    <a:pt x="196"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464;p31"/>
            <p:cNvSpPr/>
            <p:nvPr/>
          </p:nvSpPr>
          <p:spPr>
            <a:xfrm>
              <a:off x="4479429" y="2703354"/>
              <a:ext cx="13104" cy="28518"/>
            </a:xfrm>
            <a:custGeom>
              <a:avLst/>
              <a:gdLst/>
              <a:ahLst/>
              <a:cxnLst/>
              <a:rect l="l" t="t" r="r" b="b"/>
              <a:pathLst>
                <a:path w="397" h="864" extrusionOk="0">
                  <a:moveTo>
                    <a:pt x="201" y="1"/>
                  </a:moveTo>
                  <a:cubicBezTo>
                    <a:pt x="92" y="1"/>
                    <a:pt x="1" y="87"/>
                    <a:pt x="1" y="196"/>
                  </a:cubicBezTo>
                  <a:lnTo>
                    <a:pt x="1" y="663"/>
                  </a:lnTo>
                  <a:cubicBezTo>
                    <a:pt x="1" y="772"/>
                    <a:pt x="92" y="864"/>
                    <a:pt x="201" y="864"/>
                  </a:cubicBezTo>
                  <a:cubicBezTo>
                    <a:pt x="310" y="864"/>
                    <a:pt x="396" y="772"/>
                    <a:pt x="396" y="663"/>
                  </a:cubicBezTo>
                  <a:lnTo>
                    <a:pt x="396" y="196"/>
                  </a:lnTo>
                  <a:cubicBezTo>
                    <a:pt x="396" y="87"/>
                    <a:pt x="310" y="1"/>
                    <a:pt x="201"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465;p31"/>
            <p:cNvSpPr/>
            <p:nvPr/>
          </p:nvSpPr>
          <p:spPr>
            <a:xfrm>
              <a:off x="4544158" y="2734415"/>
              <a:ext cx="43042" cy="19342"/>
            </a:xfrm>
            <a:custGeom>
              <a:avLst/>
              <a:gdLst/>
              <a:ahLst/>
              <a:cxnLst/>
              <a:rect l="l" t="t" r="r" b="b"/>
              <a:pathLst>
                <a:path w="1304" h="586" extrusionOk="0">
                  <a:moveTo>
                    <a:pt x="221" y="0"/>
                  </a:moveTo>
                  <a:cubicBezTo>
                    <a:pt x="175" y="0"/>
                    <a:pt x="130" y="16"/>
                    <a:pt x="92" y="49"/>
                  </a:cubicBezTo>
                  <a:cubicBezTo>
                    <a:pt x="11" y="118"/>
                    <a:pt x="1" y="244"/>
                    <a:pt x="74" y="326"/>
                  </a:cubicBezTo>
                  <a:cubicBezTo>
                    <a:pt x="214" y="489"/>
                    <a:pt x="428" y="585"/>
                    <a:pt x="650" y="585"/>
                  </a:cubicBezTo>
                  <a:cubicBezTo>
                    <a:pt x="878" y="585"/>
                    <a:pt x="1090" y="489"/>
                    <a:pt x="1232" y="326"/>
                  </a:cubicBezTo>
                  <a:cubicBezTo>
                    <a:pt x="1304" y="244"/>
                    <a:pt x="1295" y="118"/>
                    <a:pt x="1214" y="49"/>
                  </a:cubicBezTo>
                  <a:cubicBezTo>
                    <a:pt x="1176" y="16"/>
                    <a:pt x="1130" y="0"/>
                    <a:pt x="1085" y="0"/>
                  </a:cubicBezTo>
                  <a:cubicBezTo>
                    <a:pt x="1030" y="0"/>
                    <a:pt x="976" y="23"/>
                    <a:pt x="937" y="67"/>
                  </a:cubicBezTo>
                  <a:cubicBezTo>
                    <a:pt x="868" y="145"/>
                    <a:pt x="764" y="190"/>
                    <a:pt x="650" y="190"/>
                  </a:cubicBezTo>
                  <a:cubicBezTo>
                    <a:pt x="541" y="190"/>
                    <a:pt x="437" y="145"/>
                    <a:pt x="369" y="67"/>
                  </a:cubicBezTo>
                  <a:cubicBezTo>
                    <a:pt x="329" y="23"/>
                    <a:pt x="275" y="0"/>
                    <a:pt x="221"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466;p31"/>
            <p:cNvSpPr/>
            <p:nvPr/>
          </p:nvSpPr>
          <p:spPr>
            <a:xfrm>
              <a:off x="4379348" y="2501213"/>
              <a:ext cx="388894" cy="443126"/>
            </a:xfrm>
            <a:custGeom>
              <a:avLst/>
              <a:gdLst/>
              <a:ahLst/>
              <a:cxnLst/>
              <a:rect l="l" t="t" r="r" b="b"/>
              <a:pathLst>
                <a:path w="11782" h="13425" extrusionOk="0">
                  <a:moveTo>
                    <a:pt x="9842" y="759"/>
                  </a:moveTo>
                  <a:cubicBezTo>
                    <a:pt x="9947" y="759"/>
                    <a:pt x="10079" y="859"/>
                    <a:pt x="10133" y="981"/>
                  </a:cubicBezTo>
                  <a:cubicBezTo>
                    <a:pt x="10179" y="1094"/>
                    <a:pt x="10125" y="1149"/>
                    <a:pt x="10102" y="1167"/>
                  </a:cubicBezTo>
                  <a:cubicBezTo>
                    <a:pt x="9961" y="1312"/>
                    <a:pt x="9798" y="1421"/>
                    <a:pt x="9657" y="1476"/>
                  </a:cubicBezTo>
                  <a:cubicBezTo>
                    <a:pt x="9580" y="1408"/>
                    <a:pt x="9502" y="1344"/>
                    <a:pt x="9421" y="1285"/>
                  </a:cubicBezTo>
                  <a:cubicBezTo>
                    <a:pt x="9471" y="1136"/>
                    <a:pt x="9584" y="954"/>
                    <a:pt x="9739" y="804"/>
                  </a:cubicBezTo>
                  <a:cubicBezTo>
                    <a:pt x="9770" y="772"/>
                    <a:pt x="9802" y="759"/>
                    <a:pt x="9842" y="759"/>
                  </a:cubicBezTo>
                  <a:close/>
                  <a:moveTo>
                    <a:pt x="10278" y="7914"/>
                  </a:moveTo>
                  <a:cubicBezTo>
                    <a:pt x="10414" y="8031"/>
                    <a:pt x="10588" y="8109"/>
                    <a:pt x="10778" y="8117"/>
                  </a:cubicBezTo>
                  <a:cubicBezTo>
                    <a:pt x="10778" y="8117"/>
                    <a:pt x="10846" y="8117"/>
                    <a:pt x="10877" y="8113"/>
                  </a:cubicBezTo>
                  <a:lnTo>
                    <a:pt x="10877" y="8335"/>
                  </a:lnTo>
                  <a:cubicBezTo>
                    <a:pt x="10877" y="9021"/>
                    <a:pt x="10320" y="9580"/>
                    <a:pt x="9634" y="9580"/>
                  </a:cubicBezTo>
                  <a:lnTo>
                    <a:pt x="9153" y="9580"/>
                  </a:lnTo>
                  <a:cubicBezTo>
                    <a:pt x="9643" y="9107"/>
                    <a:pt x="10024" y="8540"/>
                    <a:pt x="10278" y="7914"/>
                  </a:cubicBezTo>
                  <a:close/>
                  <a:moveTo>
                    <a:pt x="7709" y="5230"/>
                  </a:moveTo>
                  <a:cubicBezTo>
                    <a:pt x="7827" y="5293"/>
                    <a:pt x="8077" y="5425"/>
                    <a:pt x="8082" y="5430"/>
                  </a:cubicBezTo>
                  <a:cubicBezTo>
                    <a:pt x="9167" y="6039"/>
                    <a:pt x="9798" y="6678"/>
                    <a:pt x="10001" y="7386"/>
                  </a:cubicBezTo>
                  <a:cubicBezTo>
                    <a:pt x="10011" y="7409"/>
                    <a:pt x="10024" y="7464"/>
                    <a:pt x="10024" y="7468"/>
                  </a:cubicBezTo>
                  <a:cubicBezTo>
                    <a:pt x="10024" y="7472"/>
                    <a:pt x="10001" y="7532"/>
                    <a:pt x="9993" y="7560"/>
                  </a:cubicBezTo>
                  <a:cubicBezTo>
                    <a:pt x="9643" y="8558"/>
                    <a:pt x="8926" y="9416"/>
                    <a:pt x="8009" y="9957"/>
                  </a:cubicBezTo>
                  <a:cubicBezTo>
                    <a:pt x="7296" y="10374"/>
                    <a:pt x="6475" y="10601"/>
                    <a:pt x="5643" y="10601"/>
                  </a:cubicBezTo>
                  <a:cubicBezTo>
                    <a:pt x="3433" y="10601"/>
                    <a:pt x="1444" y="8971"/>
                    <a:pt x="1099" y="6774"/>
                  </a:cubicBezTo>
                  <a:lnTo>
                    <a:pt x="1099" y="6770"/>
                  </a:lnTo>
                  <a:cubicBezTo>
                    <a:pt x="1017" y="6261"/>
                    <a:pt x="1031" y="5735"/>
                    <a:pt x="1126" y="5230"/>
                  </a:cubicBezTo>
                  <a:close/>
                  <a:moveTo>
                    <a:pt x="3351" y="10447"/>
                  </a:moveTo>
                  <a:lnTo>
                    <a:pt x="3351" y="10447"/>
                  </a:lnTo>
                  <a:cubicBezTo>
                    <a:pt x="3610" y="10578"/>
                    <a:pt x="3877" y="10682"/>
                    <a:pt x="4155" y="10768"/>
                  </a:cubicBezTo>
                  <a:cubicBezTo>
                    <a:pt x="4637" y="10917"/>
                    <a:pt x="5145" y="10994"/>
                    <a:pt x="5652" y="10994"/>
                  </a:cubicBezTo>
                  <a:cubicBezTo>
                    <a:pt x="5704" y="10994"/>
                    <a:pt x="5755" y="10993"/>
                    <a:pt x="5807" y="10992"/>
                  </a:cubicBezTo>
                  <a:cubicBezTo>
                    <a:pt x="6552" y="10969"/>
                    <a:pt x="7269" y="10787"/>
                    <a:pt x="7923" y="10456"/>
                  </a:cubicBezTo>
                  <a:lnTo>
                    <a:pt x="7923" y="10456"/>
                  </a:lnTo>
                  <a:cubicBezTo>
                    <a:pt x="7904" y="10610"/>
                    <a:pt x="7845" y="10801"/>
                    <a:pt x="7700" y="10982"/>
                  </a:cubicBezTo>
                  <a:cubicBezTo>
                    <a:pt x="7223" y="11564"/>
                    <a:pt x="6324" y="11618"/>
                    <a:pt x="5639" y="11618"/>
                  </a:cubicBezTo>
                  <a:cubicBezTo>
                    <a:pt x="4990" y="11618"/>
                    <a:pt x="4231" y="11568"/>
                    <a:pt x="3719" y="11128"/>
                  </a:cubicBezTo>
                  <a:cubicBezTo>
                    <a:pt x="3514" y="10955"/>
                    <a:pt x="3378" y="10714"/>
                    <a:pt x="3351" y="10447"/>
                  </a:cubicBezTo>
                  <a:close/>
                  <a:moveTo>
                    <a:pt x="3269" y="11231"/>
                  </a:moveTo>
                  <a:cubicBezTo>
                    <a:pt x="3260" y="11246"/>
                    <a:pt x="3419" y="11390"/>
                    <a:pt x="3433" y="11400"/>
                  </a:cubicBezTo>
                  <a:cubicBezTo>
                    <a:pt x="3437" y="11405"/>
                    <a:pt x="3659" y="11581"/>
                    <a:pt x="3782" y="11645"/>
                  </a:cubicBezTo>
                  <a:lnTo>
                    <a:pt x="3778" y="11650"/>
                  </a:lnTo>
                  <a:cubicBezTo>
                    <a:pt x="3628" y="11863"/>
                    <a:pt x="3523" y="12099"/>
                    <a:pt x="3437" y="12344"/>
                  </a:cubicBezTo>
                  <a:cubicBezTo>
                    <a:pt x="3422" y="12394"/>
                    <a:pt x="3373" y="12429"/>
                    <a:pt x="3319" y="12429"/>
                  </a:cubicBezTo>
                  <a:cubicBezTo>
                    <a:pt x="3310" y="12429"/>
                    <a:pt x="3301" y="12428"/>
                    <a:pt x="3292" y="12425"/>
                  </a:cubicBezTo>
                  <a:cubicBezTo>
                    <a:pt x="3124" y="12390"/>
                    <a:pt x="2961" y="12312"/>
                    <a:pt x="2833" y="12203"/>
                  </a:cubicBezTo>
                  <a:cubicBezTo>
                    <a:pt x="2788" y="12167"/>
                    <a:pt x="2774" y="12108"/>
                    <a:pt x="2797" y="12058"/>
                  </a:cubicBezTo>
                  <a:cubicBezTo>
                    <a:pt x="2934" y="11736"/>
                    <a:pt x="3120" y="11445"/>
                    <a:pt x="3269" y="11231"/>
                  </a:cubicBezTo>
                  <a:close/>
                  <a:moveTo>
                    <a:pt x="7604" y="11581"/>
                  </a:moveTo>
                  <a:cubicBezTo>
                    <a:pt x="7868" y="12013"/>
                    <a:pt x="8027" y="12517"/>
                    <a:pt x="8059" y="13029"/>
                  </a:cubicBezTo>
                  <a:lnTo>
                    <a:pt x="3229" y="13029"/>
                  </a:lnTo>
                  <a:cubicBezTo>
                    <a:pt x="3233" y="12962"/>
                    <a:pt x="3242" y="12889"/>
                    <a:pt x="3251" y="12817"/>
                  </a:cubicBezTo>
                  <a:cubicBezTo>
                    <a:pt x="3256" y="12821"/>
                    <a:pt x="3301" y="12821"/>
                    <a:pt x="3319" y="12821"/>
                  </a:cubicBezTo>
                  <a:cubicBezTo>
                    <a:pt x="3451" y="12821"/>
                    <a:pt x="3573" y="12771"/>
                    <a:pt x="3669" y="12689"/>
                  </a:cubicBezTo>
                  <a:cubicBezTo>
                    <a:pt x="3791" y="12576"/>
                    <a:pt x="3828" y="12412"/>
                    <a:pt x="3891" y="12266"/>
                  </a:cubicBezTo>
                  <a:cubicBezTo>
                    <a:pt x="3927" y="12180"/>
                    <a:pt x="4105" y="11868"/>
                    <a:pt x="4155" y="11809"/>
                  </a:cubicBezTo>
                  <a:cubicBezTo>
                    <a:pt x="4554" y="11945"/>
                    <a:pt x="5048" y="12013"/>
                    <a:pt x="5639" y="12013"/>
                  </a:cubicBezTo>
                  <a:cubicBezTo>
                    <a:pt x="5794" y="12013"/>
                    <a:pt x="5947" y="11994"/>
                    <a:pt x="6102" y="11994"/>
                  </a:cubicBezTo>
                  <a:cubicBezTo>
                    <a:pt x="6733" y="11954"/>
                    <a:pt x="7233" y="11813"/>
                    <a:pt x="7604" y="11581"/>
                  </a:cubicBezTo>
                  <a:close/>
                  <a:moveTo>
                    <a:pt x="5639" y="0"/>
                  </a:moveTo>
                  <a:cubicBezTo>
                    <a:pt x="4000" y="0"/>
                    <a:pt x="2456" y="627"/>
                    <a:pt x="1299" y="1766"/>
                  </a:cubicBezTo>
                  <a:lnTo>
                    <a:pt x="1289" y="1775"/>
                  </a:lnTo>
                  <a:cubicBezTo>
                    <a:pt x="1094" y="1970"/>
                    <a:pt x="1044" y="2280"/>
                    <a:pt x="1163" y="2529"/>
                  </a:cubicBezTo>
                  <a:cubicBezTo>
                    <a:pt x="859" y="2902"/>
                    <a:pt x="608" y="3319"/>
                    <a:pt x="418" y="3768"/>
                  </a:cubicBezTo>
                  <a:cubicBezTo>
                    <a:pt x="377" y="3868"/>
                    <a:pt x="423" y="3982"/>
                    <a:pt x="522" y="4027"/>
                  </a:cubicBezTo>
                  <a:cubicBezTo>
                    <a:pt x="548" y="4037"/>
                    <a:pt x="575" y="4042"/>
                    <a:pt x="601" y="4042"/>
                  </a:cubicBezTo>
                  <a:cubicBezTo>
                    <a:pt x="679" y="4042"/>
                    <a:pt x="751" y="3998"/>
                    <a:pt x="782" y="3923"/>
                  </a:cubicBezTo>
                  <a:cubicBezTo>
                    <a:pt x="954" y="3523"/>
                    <a:pt x="1172" y="3151"/>
                    <a:pt x="1440" y="2815"/>
                  </a:cubicBezTo>
                  <a:cubicBezTo>
                    <a:pt x="1490" y="2842"/>
                    <a:pt x="1540" y="2860"/>
                    <a:pt x="1595" y="2875"/>
                  </a:cubicBezTo>
                  <a:cubicBezTo>
                    <a:pt x="3292" y="3310"/>
                    <a:pt x="4890" y="4013"/>
                    <a:pt x="6502" y="4685"/>
                  </a:cubicBezTo>
                  <a:cubicBezTo>
                    <a:pt x="6624" y="4735"/>
                    <a:pt x="6747" y="4786"/>
                    <a:pt x="6865" y="4840"/>
                  </a:cubicBezTo>
                  <a:lnTo>
                    <a:pt x="968" y="4840"/>
                  </a:lnTo>
                  <a:cubicBezTo>
                    <a:pt x="876" y="4840"/>
                    <a:pt x="795" y="4903"/>
                    <a:pt x="777" y="4989"/>
                  </a:cubicBezTo>
                  <a:cubicBezTo>
                    <a:pt x="677" y="5430"/>
                    <a:pt x="636" y="5884"/>
                    <a:pt x="659" y="6334"/>
                  </a:cubicBezTo>
                  <a:cubicBezTo>
                    <a:pt x="723" y="7568"/>
                    <a:pt x="1249" y="8717"/>
                    <a:pt x="2139" y="9580"/>
                  </a:cubicBezTo>
                  <a:lnTo>
                    <a:pt x="1639" y="9580"/>
                  </a:lnTo>
                  <a:cubicBezTo>
                    <a:pt x="954" y="9580"/>
                    <a:pt x="396" y="9021"/>
                    <a:pt x="396" y="8335"/>
                  </a:cubicBezTo>
                  <a:lnTo>
                    <a:pt x="396" y="5844"/>
                  </a:lnTo>
                  <a:cubicBezTo>
                    <a:pt x="396" y="5439"/>
                    <a:pt x="445" y="5031"/>
                    <a:pt x="545" y="4635"/>
                  </a:cubicBezTo>
                  <a:cubicBezTo>
                    <a:pt x="568" y="4531"/>
                    <a:pt x="505" y="4427"/>
                    <a:pt x="400" y="4400"/>
                  </a:cubicBezTo>
                  <a:cubicBezTo>
                    <a:pt x="384" y="4396"/>
                    <a:pt x="367" y="4394"/>
                    <a:pt x="351" y="4394"/>
                  </a:cubicBezTo>
                  <a:cubicBezTo>
                    <a:pt x="264" y="4394"/>
                    <a:pt x="183" y="4452"/>
                    <a:pt x="164" y="4540"/>
                  </a:cubicBezTo>
                  <a:cubicBezTo>
                    <a:pt x="55" y="4966"/>
                    <a:pt x="1" y="5408"/>
                    <a:pt x="1" y="5844"/>
                  </a:cubicBezTo>
                  <a:lnTo>
                    <a:pt x="1" y="8335"/>
                  </a:lnTo>
                  <a:cubicBezTo>
                    <a:pt x="1" y="9239"/>
                    <a:pt x="736" y="9974"/>
                    <a:pt x="1639" y="9974"/>
                  </a:cubicBezTo>
                  <a:lnTo>
                    <a:pt x="2602" y="9974"/>
                  </a:lnTo>
                  <a:cubicBezTo>
                    <a:pt x="2716" y="10060"/>
                    <a:pt x="2833" y="10142"/>
                    <a:pt x="2956" y="10219"/>
                  </a:cubicBezTo>
                  <a:cubicBezTo>
                    <a:pt x="2947" y="10365"/>
                    <a:pt x="2951" y="10605"/>
                    <a:pt x="3051" y="10864"/>
                  </a:cubicBezTo>
                  <a:cubicBezTo>
                    <a:pt x="2875" y="11095"/>
                    <a:pt x="2615" y="11477"/>
                    <a:pt x="2433" y="11904"/>
                  </a:cubicBezTo>
                  <a:cubicBezTo>
                    <a:pt x="2347" y="12117"/>
                    <a:pt x="2402" y="12358"/>
                    <a:pt x="2579" y="12507"/>
                  </a:cubicBezTo>
                  <a:cubicBezTo>
                    <a:pt x="2647" y="12566"/>
                    <a:pt x="2747" y="12635"/>
                    <a:pt x="2869" y="12694"/>
                  </a:cubicBezTo>
                  <a:cubicBezTo>
                    <a:pt x="2842" y="12871"/>
                    <a:pt x="2829" y="13052"/>
                    <a:pt x="2829" y="13230"/>
                  </a:cubicBezTo>
                  <a:cubicBezTo>
                    <a:pt x="2829" y="13334"/>
                    <a:pt x="2919" y="13425"/>
                    <a:pt x="3028" y="13425"/>
                  </a:cubicBezTo>
                  <a:lnTo>
                    <a:pt x="8263" y="13425"/>
                  </a:lnTo>
                  <a:cubicBezTo>
                    <a:pt x="8371" y="13425"/>
                    <a:pt x="8463" y="13334"/>
                    <a:pt x="8463" y="13230"/>
                  </a:cubicBezTo>
                  <a:cubicBezTo>
                    <a:pt x="8463" y="12557"/>
                    <a:pt x="8268" y="11895"/>
                    <a:pt x="7914" y="11332"/>
                  </a:cubicBezTo>
                  <a:cubicBezTo>
                    <a:pt x="7945" y="11300"/>
                    <a:pt x="7973" y="11268"/>
                    <a:pt x="8004" y="11231"/>
                  </a:cubicBezTo>
                  <a:cubicBezTo>
                    <a:pt x="8308" y="10855"/>
                    <a:pt x="8331" y="10451"/>
                    <a:pt x="8317" y="10233"/>
                  </a:cubicBezTo>
                  <a:cubicBezTo>
                    <a:pt x="8426" y="10165"/>
                    <a:pt x="8531" y="10093"/>
                    <a:pt x="8635" y="10015"/>
                  </a:cubicBezTo>
                  <a:cubicBezTo>
                    <a:pt x="8654" y="10001"/>
                    <a:pt x="8677" y="9988"/>
                    <a:pt x="8694" y="9974"/>
                  </a:cubicBezTo>
                  <a:lnTo>
                    <a:pt x="9634" y="9974"/>
                  </a:lnTo>
                  <a:cubicBezTo>
                    <a:pt x="10537" y="9974"/>
                    <a:pt x="11273" y="9239"/>
                    <a:pt x="11273" y="8335"/>
                  </a:cubicBezTo>
                  <a:lnTo>
                    <a:pt x="11273" y="7981"/>
                  </a:lnTo>
                  <a:cubicBezTo>
                    <a:pt x="11436" y="7872"/>
                    <a:pt x="11554" y="7704"/>
                    <a:pt x="11604" y="7505"/>
                  </a:cubicBezTo>
                  <a:cubicBezTo>
                    <a:pt x="11722" y="7032"/>
                    <a:pt x="11782" y="6546"/>
                    <a:pt x="11782" y="6056"/>
                  </a:cubicBezTo>
                  <a:cubicBezTo>
                    <a:pt x="11782" y="5353"/>
                    <a:pt x="11663" y="4667"/>
                    <a:pt x="11428" y="4013"/>
                  </a:cubicBezTo>
                  <a:cubicBezTo>
                    <a:pt x="11398" y="3935"/>
                    <a:pt x="11321" y="3884"/>
                    <a:pt x="11239" y="3884"/>
                  </a:cubicBezTo>
                  <a:cubicBezTo>
                    <a:pt x="11217" y="3884"/>
                    <a:pt x="11195" y="3888"/>
                    <a:pt x="11173" y="3895"/>
                  </a:cubicBezTo>
                  <a:cubicBezTo>
                    <a:pt x="11074" y="3937"/>
                    <a:pt x="11019" y="4046"/>
                    <a:pt x="11055" y="4149"/>
                  </a:cubicBezTo>
                  <a:cubicBezTo>
                    <a:pt x="11277" y="4758"/>
                    <a:pt x="11386" y="5398"/>
                    <a:pt x="11386" y="6056"/>
                  </a:cubicBezTo>
                  <a:cubicBezTo>
                    <a:pt x="11386" y="6515"/>
                    <a:pt x="11332" y="6969"/>
                    <a:pt x="11223" y="7409"/>
                  </a:cubicBezTo>
                  <a:cubicBezTo>
                    <a:pt x="11175" y="7604"/>
                    <a:pt x="10995" y="7720"/>
                    <a:pt x="10812" y="7720"/>
                  </a:cubicBezTo>
                  <a:cubicBezTo>
                    <a:pt x="10713" y="7720"/>
                    <a:pt x="10614" y="7687"/>
                    <a:pt x="10533" y="7614"/>
                  </a:cubicBezTo>
                  <a:lnTo>
                    <a:pt x="10533" y="7609"/>
                  </a:lnTo>
                  <a:cubicBezTo>
                    <a:pt x="10442" y="7527"/>
                    <a:pt x="10420" y="7409"/>
                    <a:pt x="10387" y="7296"/>
                  </a:cubicBezTo>
                  <a:cubicBezTo>
                    <a:pt x="10224" y="6724"/>
                    <a:pt x="9842" y="6202"/>
                    <a:pt x="9226" y="5712"/>
                  </a:cubicBezTo>
                  <a:lnTo>
                    <a:pt x="9216" y="5707"/>
                  </a:lnTo>
                  <a:cubicBezTo>
                    <a:pt x="8277" y="4962"/>
                    <a:pt x="7141" y="4513"/>
                    <a:pt x="6039" y="4073"/>
                  </a:cubicBezTo>
                  <a:cubicBezTo>
                    <a:pt x="4599" y="3491"/>
                    <a:pt x="3196" y="2879"/>
                    <a:pt x="1689" y="2493"/>
                  </a:cubicBezTo>
                  <a:cubicBezTo>
                    <a:pt x="1499" y="2443"/>
                    <a:pt x="1426" y="2194"/>
                    <a:pt x="1567" y="2052"/>
                  </a:cubicBezTo>
                  <a:lnTo>
                    <a:pt x="1572" y="2048"/>
                  </a:lnTo>
                  <a:cubicBezTo>
                    <a:pt x="2661" y="981"/>
                    <a:pt x="4100" y="396"/>
                    <a:pt x="5639" y="396"/>
                  </a:cubicBezTo>
                  <a:cubicBezTo>
                    <a:pt x="7732" y="396"/>
                    <a:pt x="9725" y="1557"/>
                    <a:pt x="10724" y="3405"/>
                  </a:cubicBezTo>
                  <a:cubicBezTo>
                    <a:pt x="10759" y="3472"/>
                    <a:pt x="10826" y="3509"/>
                    <a:pt x="10896" y="3509"/>
                  </a:cubicBezTo>
                  <a:cubicBezTo>
                    <a:pt x="10926" y="3509"/>
                    <a:pt x="10957" y="3502"/>
                    <a:pt x="10986" y="3487"/>
                  </a:cubicBezTo>
                  <a:cubicBezTo>
                    <a:pt x="11087" y="3432"/>
                    <a:pt x="11118" y="3315"/>
                    <a:pt x="11068" y="3219"/>
                  </a:cubicBezTo>
                  <a:cubicBezTo>
                    <a:pt x="10783" y="2688"/>
                    <a:pt x="10414" y="2198"/>
                    <a:pt x="9974" y="1766"/>
                  </a:cubicBezTo>
                  <a:lnTo>
                    <a:pt x="9970" y="1762"/>
                  </a:lnTo>
                  <a:cubicBezTo>
                    <a:pt x="10110" y="1685"/>
                    <a:pt x="10251" y="1576"/>
                    <a:pt x="10383" y="1448"/>
                  </a:cubicBezTo>
                  <a:cubicBezTo>
                    <a:pt x="10805" y="1023"/>
                    <a:pt x="10320" y="366"/>
                    <a:pt x="9835" y="366"/>
                  </a:cubicBezTo>
                  <a:cubicBezTo>
                    <a:pt x="9704" y="366"/>
                    <a:pt x="9574" y="414"/>
                    <a:pt x="9461" y="527"/>
                  </a:cubicBezTo>
                  <a:cubicBezTo>
                    <a:pt x="9298" y="686"/>
                    <a:pt x="9171" y="868"/>
                    <a:pt x="9094" y="1050"/>
                  </a:cubicBezTo>
                  <a:cubicBezTo>
                    <a:pt x="8082" y="369"/>
                    <a:pt x="6888" y="0"/>
                    <a:pt x="5639"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3726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8100"/>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221519">
            <a:off x="17289133" y="8520999"/>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43855" y="1257300"/>
            <a:ext cx="5669496"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939393" y="987956"/>
              <a:ext cx="5348656"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tr59)</a:t>
              </a:r>
            </a:p>
          </p:txBody>
        </p:sp>
      </p:grpSp>
      <p:sp>
        <p:nvSpPr>
          <p:cNvPr id="14" name="Oval Callout 13"/>
          <p:cNvSpPr/>
          <p:nvPr/>
        </p:nvSpPr>
        <p:spPr>
          <a:xfrm>
            <a:off x="8286750" y="4515530"/>
            <a:ext cx="1714500" cy="7946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2"/>
          <p:cNvPicPr>
            <a:picLocks noChangeAspect="1"/>
          </p:cNvPicPr>
          <p:nvPr/>
        </p:nvPicPr>
        <p:blipFill rotWithShape="1">
          <a:blip r:embed="rId9"/>
          <a:srcRect t="31482"/>
          <a:stretch/>
        </p:blipFill>
        <p:spPr>
          <a:xfrm>
            <a:off x="1219200" y="8085107"/>
            <a:ext cx="1086635" cy="1630393"/>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23875" y="2407366"/>
                <a:ext cx="17240250" cy="1839606"/>
              </a:xfrm>
              <a:prstGeom prst="rect">
                <a:avLst/>
              </a:prstGeom>
            </p:spPr>
            <p:txBody>
              <a:bodyPr wrap="square">
                <a:spAutoFit/>
              </a:bodyPr>
              <a:lstStyle/>
              <a:p>
                <a:pPr>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Cho hai đa thức:</a:t>
                </a:r>
                <a:r>
                  <a:rPr lang="en-US" sz="40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𝑃</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+4</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+1</m:t>
                    </m:r>
                  </m:oMath>
                </a14:m>
                <a:r>
                  <a:rPr lang="nl-NL" sz="40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𝑄</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−6</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+3</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l-NL" sz="4000" dirty="0">
                    <a:effectLst/>
                    <a:latin typeface="Arial" panose="020B0604020202020204" pitchFamily="34" charset="0"/>
                    <a:ea typeface="Calibri" panose="020F0502020204030204" pitchFamily="34" charset="0"/>
                    <a:cs typeface="Times New Roman" panose="02020603050405020304" pitchFamily="18" charset="0"/>
                  </a:rPr>
                  <a:t>Tính hiệu </a:t>
                </a:r>
                <a14:m>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𝑃</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𝑄</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oMath>
                </a14:m>
                <a:r>
                  <a:rPr lang="nl-NL"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23875" y="2407366"/>
                <a:ext cx="17240250" cy="1839606"/>
              </a:xfrm>
              <a:prstGeom prst="rect">
                <a:avLst/>
              </a:prstGeom>
              <a:blipFill>
                <a:blip r:embed="rId12"/>
                <a:stretch>
                  <a:fillRect l="-1273" b="-12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43854" y="5542372"/>
                <a:ext cx="16372545" cy="1512273"/>
              </a:xfrm>
              <a:prstGeom prst="rect">
                <a:avLst/>
              </a:prstGeom>
            </p:spPr>
            <p:txBody>
              <a:bodyPr wrap="square">
                <a:spAutoFit/>
              </a:bodyPr>
              <a:lstStyle/>
              <a:p>
                <a:pPr>
                  <a:lnSpc>
                    <a:spcPct val="107000"/>
                  </a:lnSpc>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Ta có:</a:t>
                </a:r>
                <a:r>
                  <a:rPr lang="nl-NL"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𝑃</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𝑄</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nl-NL" sz="4000" b="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4</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+1</m:t>
                          </m:r>
                        </m:e>
                      </m:d>
                      <m:r>
                        <a:rPr lang="nl-NL" sz="4000" b="0" i="1">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−6</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+3</m:t>
                          </m:r>
                        </m:e>
                      </m:d>
                    </m:oMath>
                  </m:oMathPara>
                </a14:m>
                <a:br>
                  <a:rPr lang="en-US" sz="4000" dirty="0">
                    <a:effectLst/>
                    <a:latin typeface="Cambria Math" panose="02040503050406030204" pitchFamily="18" charset="0"/>
                    <a:ea typeface="Calibri" panose="020F0502020204030204" pitchFamily="34" charset="0"/>
                    <a:cs typeface="Times New Roman" panose="02020603050405020304" pitchFamily="18" charset="0"/>
                  </a:rPr>
                </a:b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3854" y="5542372"/>
                <a:ext cx="16372545" cy="1512273"/>
              </a:xfrm>
              <a:prstGeom prst="rect">
                <a:avLst/>
              </a:prstGeom>
              <a:blipFill>
                <a:blip r:embed="rId13"/>
                <a:stretch>
                  <a:fillRect l="-1303" t="-76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267200" y="7229228"/>
                <a:ext cx="10972800"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+1−3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oMath>
                  </m:oMathPara>
                </a14:m>
                <a:br>
                  <a:rPr lang="nl-NL"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267200" y="7229228"/>
                <a:ext cx="10972800" cy="7509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267200" y="8166901"/>
                <a:ext cx="12741442"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e>
                      </m:d>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+(1−3)</m:t>
                      </m:r>
                    </m:oMath>
                  </m:oMathPara>
                </a14:m>
                <a:br>
                  <a:rPr lang="nl-NL"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267200" y="8166901"/>
                <a:ext cx="12741442" cy="75097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745419" y="9123962"/>
                <a:ext cx="5541581" cy="853567"/>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+10</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745419" y="9123962"/>
                <a:ext cx="5541581" cy="853567"/>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1844504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5" grpId="0"/>
      <p:bldP spid="7"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97272" y="8038465"/>
            <a:ext cx="1631199" cy="17682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087294" y="7867798"/>
            <a:ext cx="1490734" cy="2250165"/>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9241" y="148085"/>
            <a:ext cx="1274705" cy="1297410"/>
          </a:xfrm>
          <a:prstGeom prst="rect">
            <a:avLst/>
          </a:prstGeom>
        </p:spPr>
      </p:pic>
      <p:sp>
        <p:nvSpPr>
          <p:cNvPr id="30" name="Rectangle 29"/>
          <p:cNvSpPr/>
          <p:nvPr/>
        </p:nvSpPr>
        <p:spPr>
          <a:xfrm>
            <a:off x="1304785" y="8763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4</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45946" y="997404"/>
                <a:ext cx="13994654" cy="901593"/>
              </a:xfrm>
              <a:prstGeom prst="rect">
                <a:avLst/>
              </a:prstGeom>
            </p:spPr>
            <p:txBody>
              <a:bodyPr wrap="square">
                <a:spAutoFit/>
              </a:bodyPr>
              <a:lstStyle/>
              <a:p>
                <a:pPr>
                  <a:lnSpc>
                    <a:spcPct val="150000"/>
                  </a:lnSpc>
                </a:pPr>
                <a:r>
                  <a:rPr lang="nl-NL" sz="4000" dirty="0">
                    <a:latin typeface="Arial" panose="020B0604020202020204" pitchFamily="34" charset="0"/>
                    <a:cs typeface="Arial" panose="020B0604020202020204" pitchFamily="34" charset="0"/>
                  </a:rPr>
                  <a:t>Tính hiệu </a:t>
                </a:r>
                <a14:m>
                  <m:oMath xmlns:m="http://schemas.openxmlformats.org/officeDocument/2006/math">
                    <m:r>
                      <a:rPr lang="en-US" sz="4000" b="0" i="1">
                        <a:latin typeface="Cambria Math" panose="02040503050406030204" pitchFamily="18" charset="0"/>
                      </a:rPr>
                      <m:t>𝑃</m:t>
                    </m:r>
                    <m:d>
                      <m:dPr>
                        <m:ctrlPr>
                          <a:rPr lang="en-US" sz="4000" i="1">
                            <a:latin typeface="Cambria Math" panose="02040503050406030204" pitchFamily="18" charset="0"/>
                          </a:rPr>
                        </m:ctrlPr>
                      </m:dPr>
                      <m:e>
                        <m:r>
                          <a:rPr lang="en-US" sz="4000" b="0" i="1">
                            <a:latin typeface="Cambria Math" panose="02040503050406030204" pitchFamily="18" charset="0"/>
                          </a:rPr>
                          <m:t>𝑥</m:t>
                        </m:r>
                      </m:e>
                    </m:d>
                    <m:r>
                      <a:rPr lang="en-US" sz="4000" b="0" i="1">
                        <a:latin typeface="Cambria Math" panose="02040503050406030204" pitchFamily="18" charset="0"/>
                      </a:rPr>
                      <m:t>−</m:t>
                    </m:r>
                    <m:r>
                      <a:rPr lang="en-US" sz="4000" b="0" i="1">
                        <a:latin typeface="Cambria Math" panose="02040503050406030204" pitchFamily="18" charset="0"/>
                      </a:rPr>
                      <m:t>𝑄</m:t>
                    </m:r>
                    <m:r>
                      <a:rPr lang="en-US" sz="4000" b="0" i="1">
                        <a:latin typeface="Cambria Math" panose="02040503050406030204" pitchFamily="18" charset="0"/>
                      </a:rPr>
                      <m:t>(</m:t>
                    </m:r>
                    <m:r>
                      <a:rPr lang="en-US" sz="4000" b="0" i="1">
                        <a:latin typeface="Cambria Math" panose="02040503050406030204" pitchFamily="18" charset="0"/>
                      </a:rPr>
                      <m:t>𝑥</m:t>
                    </m:r>
                    <m:r>
                      <a:rPr lang="en-US" sz="4000" b="0" i="1">
                        <a:latin typeface="Cambria Math" panose="02040503050406030204" pitchFamily="18"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6045946" y="997404"/>
                <a:ext cx="13994654" cy="901593"/>
              </a:xfrm>
              <a:prstGeom prst="rect">
                <a:avLst/>
              </a:prstGeom>
              <a:blipFill>
                <a:blip r:embed="rId20"/>
                <a:stretch>
                  <a:fillRect l="-156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241132" y="1971469"/>
                <a:ext cx="14111678" cy="1015663"/>
              </a:xfrm>
              <a:prstGeom prst="rect">
                <a:avLst/>
              </a:prstGeom>
            </p:spPr>
            <p:txBody>
              <a:bodyPr wrap="square">
                <a:spAutoFit/>
              </a:bodyPr>
              <a:lstStyle/>
              <a:p>
                <a:pPr lvl="0">
                  <a:lnSpc>
                    <a:spcPct val="150000"/>
                  </a:lnSpc>
                </a:pPr>
                <a14:m>
                  <m:oMath xmlns:m="http://schemas.openxmlformats.org/officeDocument/2006/math">
                    <m:r>
                      <a:rPr lang="en-US" sz="4000" i="1" smtClean="0">
                        <a:solidFill>
                          <a:prstClr val="black"/>
                        </a:solidFill>
                        <a:latin typeface="Cambria Math" panose="02040503050406030204" pitchFamily="18" charset="0"/>
                      </a:rPr>
                      <m:t>𝑃</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e>
                    </m:d>
                    <m:r>
                      <a:rPr lang="en-US" sz="4000" i="1">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6</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i="1">
                            <a:solidFill>
                              <a:prstClr val="black"/>
                            </a:solidFill>
                            <a:latin typeface="Cambria Math" panose="02040503050406030204" pitchFamily="18" charset="0"/>
                          </a:rPr>
                          <m:t>3</m:t>
                        </m:r>
                      </m:sup>
                    </m:sSup>
                    <m:r>
                      <a:rPr lang="en-US" sz="4000" i="1">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8</m:t>
                        </m:r>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m:t>
                    </m:r>
                    <m:r>
                      <a:rPr lang="en-US" sz="4000">
                        <a:solidFill>
                          <a:prstClr val="black"/>
                        </a:solidFill>
                        <a:latin typeface="Cambria Math" panose="02040503050406030204" pitchFamily="18" charset="0"/>
                      </a:rPr>
                      <m:t>5</m:t>
                    </m:r>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r>
                      <a:rPr lang="en-US" sz="4000">
                        <a:solidFill>
                          <a:prstClr val="black"/>
                        </a:solidFill>
                        <a:latin typeface="Cambria Math" panose="02040503050406030204" pitchFamily="18" charset="0"/>
                      </a:rPr>
                      <m:t>2</m:t>
                    </m:r>
                    <m:r>
                      <a:rPr lang="en-US" sz="4000" b="0" i="0" smtClean="0">
                        <a:solidFill>
                          <a:prstClr val="black"/>
                        </a:solidFill>
                        <a:latin typeface="Cambria Math" panose="02040503050406030204" pitchFamily="18" charset="0"/>
                      </a:rPr>
                      <m:t> </m:t>
                    </m:r>
                  </m:oMath>
                </a14:m>
                <a:r>
                  <a:rPr lang="en-US" sz="4000" dirty="0">
                    <a:solidFill>
                      <a:prstClr val="black"/>
                    </a:solidFill>
                    <a:latin typeface="Arial" panose="020B0604020202020204" pitchFamily="34" charset="0"/>
                    <a:cs typeface="Arial" panose="020B0604020202020204" pitchFamily="34" charset="0"/>
                  </a:rPr>
                  <a:t>và</a:t>
                </a:r>
                <a:r>
                  <a:rPr lang="en-US" sz="4000" dirty="0">
                    <a:solidFill>
                      <a:prstClr val="black"/>
                    </a:solidFill>
                  </a:rPr>
                  <a:t> </a:t>
                </a:r>
                <a14:m>
                  <m:oMath xmlns:m="http://schemas.openxmlformats.org/officeDocument/2006/math">
                    <m:r>
                      <a:rPr lang="en-US" sz="4000" i="1">
                        <a:solidFill>
                          <a:prstClr val="black"/>
                        </a:solidFill>
                        <a:latin typeface="Cambria Math" panose="02040503050406030204" pitchFamily="18" charset="0"/>
                      </a:rPr>
                      <m:t>𝑄</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e>
                    </m:d>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9</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3</m:t>
                        </m:r>
                      </m:sup>
                    </m:sSup>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6</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2</m:t>
                    </m:r>
                    <m:r>
                      <a:rPr lang="en-US" sz="4000" i="1">
                        <a:solidFill>
                          <a:prstClr val="black"/>
                        </a:solidFill>
                        <a:latin typeface="Cambria Math" panose="02040503050406030204" pitchFamily="18" charset="0"/>
                      </a:rPr>
                      <m:t>𝑥</m:t>
                    </m:r>
                    <m:r>
                      <a:rPr lang="en-US" sz="4000">
                        <a:solidFill>
                          <a:prstClr val="black"/>
                        </a:solidFill>
                        <a:latin typeface="Cambria Math" panose="02040503050406030204" pitchFamily="18" charset="0"/>
                      </a:rPr>
                      <m:t>+</m:t>
                    </m:r>
                    <m:r>
                      <a:rPr lang="en-US" sz="4000">
                        <a:solidFill>
                          <a:prstClr val="black"/>
                        </a:solidFill>
                        <a:latin typeface="Cambria Math" panose="02040503050406030204" pitchFamily="18" charset="0"/>
                      </a:rPr>
                      <m:t>3</m:t>
                    </m:r>
                  </m:oMath>
                </a14:m>
                <a:endParaRPr lang="en-US" sz="4000" dirty="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241132" y="1971469"/>
                <a:ext cx="14111678" cy="1015663"/>
              </a:xfrm>
              <a:prstGeom prst="rect">
                <a:avLst/>
              </a:prstGeom>
              <a:blipFill>
                <a:blip r:embed="rId21"/>
                <a:stretch>
                  <a:fillRect b="-13772"/>
                </a:stretch>
              </a:blipFill>
            </p:spPr>
            <p:txBody>
              <a:bodyPr/>
              <a:lstStyle/>
              <a:p>
                <a:r>
                  <a:rPr lang="en-US">
                    <a:noFill/>
                  </a:rPr>
                  <a:t> </a:t>
                </a:r>
              </a:p>
            </p:txBody>
          </p:sp>
        </mc:Fallback>
      </mc:AlternateContent>
      <p:sp>
        <p:nvSpPr>
          <p:cNvPr id="14" name="Oval Callout 13"/>
          <p:cNvSpPr/>
          <p:nvPr/>
        </p:nvSpPr>
        <p:spPr>
          <a:xfrm>
            <a:off x="8286749" y="3558632"/>
            <a:ext cx="1714500" cy="7946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1528009" y="4778933"/>
            <a:ext cx="7844592" cy="750975"/>
          </a:xfrm>
          <a:prstGeom prst="rect">
            <a:avLst/>
          </a:prstGeom>
        </p:spPr>
        <p:txBody>
          <a:bodyPr wrap="square">
            <a:spAutoFit/>
          </a:bodyPr>
          <a:lstStyle/>
          <a:p>
            <a:pPr>
              <a:lnSpc>
                <a:spcPct val="107000"/>
              </a:lnSpc>
              <a:spcAft>
                <a:spcPts val="800"/>
              </a:spcAft>
            </a:pPr>
            <a:r>
              <a:rPr lang="nl-NL" sz="4000" b="1" u="sng" dirty="0">
                <a:latin typeface="Arial" panose="020B0604020202020204" pitchFamily="34" charset="0"/>
                <a:ea typeface="Calibri" panose="020F0502020204030204" pitchFamily="34" charset="0"/>
                <a:cs typeface="Arial" panose="020B0604020202020204" pitchFamily="34" charset="0"/>
              </a:rPr>
              <a:t>Cách 1: Tính theo hàng ngang</a:t>
            </a:r>
            <a:endParaRPr lang="en-US" sz="4000" b="1" u="sng"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2426568" y="5777847"/>
                <a:ext cx="15149362" cy="853567"/>
              </a:xfrm>
              <a:prstGeom prst="rect">
                <a:avLst/>
              </a:prstGeom>
            </p:spPr>
            <p:txBody>
              <a:bodyPr wrap="square">
                <a:spAutoFit/>
              </a:bodyPr>
              <a:lstStyle/>
              <a:p>
                <a:pPr lvl="0">
                  <a:lnSpc>
                    <a:spcPct val="107000"/>
                  </a:lnSpc>
                  <a:spcAft>
                    <a:spcPts val="800"/>
                  </a:spcAft>
                </a:pPr>
                <a:r>
                  <a:rPr lang="en-US" sz="4000" dirty="0">
                    <a:solidFill>
                      <a:srgbClr val="333333"/>
                    </a:solidFill>
                    <a:latin typeface="Arial" panose="020B0604020202020204" pitchFamily="34" charset="0"/>
                    <a:ea typeface="Calibri" panose="020F0502020204030204" pitchFamily="34" charset="0"/>
                    <a:cs typeface="Arial" panose="020B0604020202020204" pitchFamily="34" charset="0"/>
                  </a:rPr>
                  <a:t>P(x) - Q(x)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426568" y="5777847"/>
                <a:ext cx="15149362" cy="853567"/>
              </a:xfrm>
              <a:prstGeom prst="rect">
                <a:avLst/>
              </a:prstGeom>
              <a:blipFill>
                <a:blip r:embed="rId22"/>
                <a:stretch>
                  <a:fillRect l="-1408" t="-13571" b="-12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549943" y="6734098"/>
                <a:ext cx="10690057"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m:oMathPara>
                </a14:m>
                <a:b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549943" y="6734098"/>
                <a:ext cx="10690057" cy="750975"/>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718241" y="7658100"/>
                <a:ext cx="14417359"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b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3718241" y="7658100"/>
                <a:ext cx="14417359" cy="750975"/>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4876800" y="8655465"/>
                <a:ext cx="5469446" cy="853567"/>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15</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4876800" y="8655465"/>
                <a:ext cx="5469446" cy="853567"/>
              </a:xfrm>
              <a:prstGeom prst="rect">
                <a:avLst/>
              </a:prstGeom>
              <a:blipFill>
                <a:blip r:embed="rId2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46175067"/>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p:bldP spid="3" grpId="0"/>
      <p:bldP spid="14" grpId="0" animBg="1"/>
      <p:bldP spid="9" grpId="0"/>
      <p:bldP spid="10" grpId="0"/>
      <p:bldP spid="12"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97272" y="8038465"/>
            <a:ext cx="1631199" cy="17682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087294" y="7867798"/>
            <a:ext cx="1490734" cy="2250165"/>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9241" y="148085"/>
            <a:ext cx="1274705" cy="1297410"/>
          </a:xfrm>
          <a:prstGeom prst="rect">
            <a:avLst/>
          </a:prstGeom>
        </p:spPr>
      </p:pic>
      <p:sp>
        <p:nvSpPr>
          <p:cNvPr id="30" name="Rectangle 29"/>
          <p:cNvSpPr/>
          <p:nvPr/>
        </p:nvSpPr>
        <p:spPr>
          <a:xfrm>
            <a:off x="1304785" y="8763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4</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45946" y="997404"/>
                <a:ext cx="13994654" cy="9015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Tính hiệu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6045946" y="997404"/>
                <a:ext cx="13994654" cy="901593"/>
              </a:xfrm>
              <a:prstGeom prst="rect">
                <a:avLst/>
              </a:prstGeom>
              <a:blipFill>
                <a:blip r:embed="rId20"/>
                <a:stretch>
                  <a:fillRect l="-156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241132" y="1971469"/>
                <a:ext cx="14111678"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8</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9</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241132" y="1971469"/>
                <a:ext cx="14111678" cy="1015663"/>
              </a:xfrm>
              <a:prstGeom prst="rect">
                <a:avLst/>
              </a:prstGeom>
              <a:blipFill>
                <a:blip r:embed="rId21"/>
                <a:stretch>
                  <a:fillRect b="-13772"/>
                </a:stretch>
              </a:blipFill>
            </p:spPr>
            <p:txBody>
              <a:bodyPr/>
              <a:lstStyle/>
              <a:p>
                <a:r>
                  <a:rPr lang="en-US">
                    <a:noFill/>
                  </a:rPr>
                  <a:t> </a:t>
                </a:r>
              </a:p>
            </p:txBody>
          </p:sp>
        </mc:Fallback>
      </mc:AlternateContent>
      <p:sp>
        <p:nvSpPr>
          <p:cNvPr id="14" name="Oval Callout 13"/>
          <p:cNvSpPr/>
          <p:nvPr/>
        </p:nvSpPr>
        <p:spPr>
          <a:xfrm>
            <a:off x="8286749" y="3558632"/>
            <a:ext cx="1714500" cy="7946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1528009" y="4778933"/>
            <a:ext cx="7844592" cy="703078"/>
          </a:xfrm>
          <a:prstGeom prst="rect">
            <a:avLst/>
          </a:prstGeom>
        </p:spPr>
        <p:txBody>
          <a:bodyPr wrap="square">
            <a:spAutoFit/>
          </a:bodyPr>
          <a:lstStyle/>
          <a:p>
            <a:pPr lvl="0">
              <a:lnSpc>
                <a:spcPct val="107000"/>
              </a:lnSpc>
              <a:spcAft>
                <a:spcPts val="800"/>
              </a:spcAft>
            </a:pPr>
            <a:r>
              <a:rPr lang="nl-NL" sz="4000" b="1" u="sng" dirty="0">
                <a:solidFill>
                  <a:prstClr val="black"/>
                </a:solidFill>
                <a:latin typeface="Arial" panose="020B0604020202020204" pitchFamily="34" charset="0"/>
                <a:ea typeface="Calibri" panose="020F0502020204030204" pitchFamily="34" charset="0"/>
                <a:cs typeface="Arial" panose="020B0604020202020204" pitchFamily="34" charset="0"/>
              </a:rPr>
              <a:t>Cách 2: Tính theo hàng dọc</a:t>
            </a:r>
            <a:endParaRPr kumimoji="0" lang="en-US" sz="40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FAB88D40-6E9E-3B81-F5F2-FB563BD89E37}"/>
              </a:ext>
            </a:extLst>
          </p:cNvPr>
          <p:cNvGrpSpPr/>
          <p:nvPr/>
        </p:nvGrpSpPr>
        <p:grpSpPr>
          <a:xfrm>
            <a:off x="2299620" y="5997289"/>
            <a:ext cx="13306300" cy="5419775"/>
            <a:chOff x="-549847" y="1369877"/>
            <a:chExt cx="6462784" cy="2235825"/>
          </a:xfrm>
        </p:grpSpPr>
        <p:grpSp>
          <p:nvGrpSpPr>
            <p:cNvPr id="18" name="Group 17">
              <a:extLst>
                <a:ext uri="{FF2B5EF4-FFF2-40B4-BE49-F238E27FC236}">
                  <a16:creationId xmlns:a16="http://schemas.microsoft.com/office/drawing/2014/main" id="{5DBCA48B-5D0A-F2EC-979B-66459A4375B5}"/>
                </a:ext>
              </a:extLst>
            </p:cNvPr>
            <p:cNvGrpSpPr/>
            <p:nvPr/>
          </p:nvGrpSpPr>
          <p:grpSpPr>
            <a:xfrm>
              <a:off x="-549847" y="1369877"/>
              <a:ext cx="6462784" cy="2235825"/>
              <a:chOff x="1910050" y="1331423"/>
              <a:chExt cx="6462784" cy="2235825"/>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1ACB2AD-6D49-001E-3FCB-BB87AE793757}"/>
                      </a:ext>
                    </a:extLst>
                  </p:cNvPr>
                  <p:cNvSpPr txBox="1"/>
                  <p:nvPr/>
                </p:nvSpPr>
                <p:spPr>
                  <a:xfrm>
                    <a:off x="2278232" y="1331423"/>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rPr>
                            <m:t>𝑃</m:t>
                          </m:r>
                          <m:d>
                            <m:dPr>
                              <m:ctrlPr>
                                <a:rPr lang="en-US" sz="3800" b="0" i="1" smtClean="0">
                                  <a:effectLst/>
                                  <a:latin typeface="Cambria Math" panose="02040503050406030204" pitchFamily="18" charset="0"/>
                                </a:rPr>
                              </m:ctrlPr>
                            </m:dPr>
                            <m:e>
                              <m:r>
                                <a:rPr lang="en-US" sz="3800" b="0" i="1" smtClean="0">
                                  <a:effectLst/>
                                  <a:latin typeface="Cambria Math" panose="02040503050406030204" pitchFamily="18" charset="0"/>
                                </a:rPr>
                                <m:t>𝑥</m:t>
                              </m:r>
                            </m:e>
                          </m:d>
                          <m:r>
                            <a:rPr lang="en-US" sz="3800" b="0" i="1" smtClean="0">
                              <a:effectLst/>
                              <a:latin typeface="Cambria Math" panose="02040503050406030204" pitchFamily="18" charset="0"/>
                            </a:rPr>
                            <m:t>=   </m:t>
                          </m:r>
                          <m:r>
                            <a:rPr lang="en-US" sz="3800" b="0" i="1" smtClean="0">
                              <a:effectLst/>
                              <a:latin typeface="Cambria Math" panose="02040503050406030204" pitchFamily="18" charset="0"/>
                            </a:rPr>
                            <m:t>6</m:t>
                          </m:r>
                          <m:sSup>
                            <m:sSupPr>
                              <m:ctrlPr>
                                <a:rPr lang="en-US" sz="3800" b="0" i="1" smtClean="0">
                                  <a:effectLst/>
                                  <a:latin typeface="Cambria Math" panose="02040503050406030204" pitchFamily="18" charset="0"/>
                                </a:rPr>
                              </m:ctrlPr>
                            </m:sSupPr>
                            <m:e>
                              <m:r>
                                <a:rPr lang="en-US" sz="3800" b="0" i="1" smtClean="0">
                                  <a:effectLst/>
                                  <a:latin typeface="Cambria Math" panose="02040503050406030204" pitchFamily="18" charset="0"/>
                                </a:rPr>
                                <m:t>𝑥</m:t>
                              </m:r>
                            </m:e>
                            <m:sup>
                              <m:r>
                                <a:rPr lang="en-US" sz="3800" b="0" i="1" smtClean="0">
                                  <a:effectLst/>
                                  <a:latin typeface="Cambria Math" panose="02040503050406030204" pitchFamily="18" charset="0"/>
                                </a:rPr>
                                <m:t>3</m:t>
                              </m:r>
                            </m:sup>
                          </m:sSup>
                          <m:r>
                            <a:rPr lang="en-US" sz="3800" b="0" i="1" smtClean="0">
                              <a:effectLst/>
                              <a:latin typeface="Cambria Math" panose="02040503050406030204" pitchFamily="18" charset="0"/>
                            </a:rPr>
                            <m:t>+</m:t>
                          </m:r>
                          <m:sSup>
                            <m:sSupPr>
                              <m:ctrlPr>
                                <a:rPr lang="en-US" sz="3800" i="1" smtClean="0">
                                  <a:effectLst/>
                                  <a:latin typeface="Cambria Math" panose="02040503050406030204" pitchFamily="18" charset="0"/>
                                </a:rPr>
                              </m:ctrlPr>
                            </m:sSupPr>
                            <m:e>
                              <m:r>
                                <a:rPr lang="en-US" sz="3800" b="0" i="1" smtClean="0">
                                  <a:effectLst/>
                                  <a:latin typeface="Cambria Math" panose="02040503050406030204" pitchFamily="18" charset="0"/>
                                </a:rPr>
                                <m:t>8</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5</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800" dirty="0">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71ACB2AD-6D49-001E-3FCB-BB87AE793757}"/>
                      </a:ext>
                    </a:extLst>
                  </p:cNvPr>
                  <p:cNvSpPr txBox="1">
                    <a:spLocks noRot="1" noChangeAspect="1" noMove="1" noResize="1" noEditPoints="1" noAdjustHandles="1" noChangeArrowheads="1" noChangeShapeType="1" noTextEdit="1"/>
                  </p:cNvSpPr>
                  <p:nvPr/>
                </p:nvSpPr>
                <p:spPr>
                  <a:xfrm>
                    <a:off x="2278232" y="1331423"/>
                    <a:ext cx="6094602" cy="1248419"/>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F017620-AC2F-AE18-2BCB-337B86B2A219}"/>
                      </a:ext>
                    </a:extLst>
                  </p:cNvPr>
                  <p:cNvSpPr txBox="1"/>
                  <p:nvPr/>
                </p:nvSpPr>
                <p:spPr>
                  <a:xfrm>
                    <a:off x="2278232" y="1825126"/>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800" i="1" smtClean="0">
                              <a:solidFill>
                                <a:schemeClr val="tx1"/>
                              </a:solidFill>
                              <a:latin typeface="Cambria Math" panose="02040503050406030204" pitchFamily="18" charset="0"/>
                            </a:rPr>
                            <m:t>Q</m:t>
                          </m:r>
                          <m:d>
                            <m:dPr>
                              <m:ctrlPr>
                                <a:rPr lang="en-US" sz="3800" b="0" i="1" smtClean="0">
                                  <a:solidFill>
                                    <a:schemeClr val="tx1"/>
                                  </a:solidFill>
                                  <a:latin typeface="Cambria Math" panose="02040503050406030204" pitchFamily="18" charset="0"/>
                                </a:rPr>
                              </m:ctrlPr>
                            </m:dPr>
                            <m:e>
                              <m:r>
                                <a:rPr lang="en-US" sz="3800" b="0" i="1" smtClean="0">
                                  <a:solidFill>
                                    <a:schemeClr val="tx1"/>
                                  </a:solidFill>
                                  <a:latin typeface="Cambria Math" panose="02040503050406030204" pitchFamily="18" charset="0"/>
                                </a:rPr>
                                <m:t>𝑥</m:t>
                              </m:r>
                            </m:e>
                          </m:d>
                          <m:r>
                            <a:rPr lang="en-US" sz="3800" b="0" i="1" smtClean="0">
                              <a:solidFill>
                                <a:schemeClr val="tx1"/>
                              </a:solidFill>
                              <a:latin typeface="Cambria Math" panose="02040503050406030204" pitchFamily="18" charset="0"/>
                            </a:rPr>
                            <m:t>=−</m:t>
                          </m:r>
                          <m:r>
                            <a:rPr lang="en-US" sz="3800" b="0" i="1" smtClean="0">
                              <a:solidFill>
                                <a:schemeClr val="tx1"/>
                              </a:solidFill>
                              <a:latin typeface="Cambria Math" panose="02040503050406030204" pitchFamily="18" charset="0"/>
                            </a:rPr>
                            <m:t>9</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b="0" i="0" smtClean="0">
                                  <a:latin typeface="Cambria Math" panose="02040503050406030204" pitchFamily="18" charset="0"/>
                                </a:rPr>
                                <m:t>3</m:t>
                              </m:r>
                            </m:sup>
                          </m:sSup>
                          <m:r>
                            <a:rPr lang="en-US" sz="3800" b="0" i="0" smtClean="0">
                              <a:latin typeface="Cambria Math" panose="02040503050406030204" pitchFamily="18" charset="0"/>
                            </a:rPr>
                            <m:t>+</m:t>
                          </m:r>
                          <m:r>
                            <a:rPr lang="en-US" sz="3800" b="0" i="1" smtClean="0">
                              <a:latin typeface="Cambria Math" panose="02040503050406030204" pitchFamily="18" charset="0"/>
                            </a:rPr>
                            <m:t>6</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0" smtClean="0">
                              <a:latin typeface="Cambria Math" panose="02040503050406030204" pitchFamily="18" charset="0"/>
                            </a:rPr>
                            <m:t>+</m:t>
                          </m:r>
                          <m:r>
                            <a:rPr lang="en-US" sz="3800" b="0" i="1" smtClean="0">
                              <a:latin typeface="Cambria Math" panose="02040503050406030204" pitchFamily="18" charset="0"/>
                            </a:rPr>
                            <m:t>2</m:t>
                          </m:r>
                          <m:r>
                            <a:rPr lang="en-US" sz="3800" i="1">
                              <a:latin typeface="Cambria Math" panose="02040503050406030204" pitchFamily="18" charset="0"/>
                            </a:rPr>
                            <m:t>𝑥</m:t>
                          </m:r>
                          <m:r>
                            <a:rPr lang="en-US" sz="3800" b="0" i="0" smtClean="0">
                              <a:latin typeface="Cambria Math" panose="02040503050406030204" pitchFamily="18" charset="0"/>
                            </a:rPr>
                            <m:t>+</m:t>
                          </m:r>
                          <m:r>
                            <a:rPr lang="en-US" sz="3800" b="0" i="0" smtClean="0">
                              <a:latin typeface="Cambria Math" panose="02040503050406030204" pitchFamily="18" charset="0"/>
                            </a:rPr>
                            <m:t>3</m:t>
                          </m:r>
                        </m:oMath>
                      </m:oMathPara>
                    </a14:m>
                    <a:endParaRPr lang="en-US" sz="3800" dirty="0">
                      <a:latin typeface="Arial" panose="020B0604020202020204" pitchFamily="34" charset="0"/>
                      <a:cs typeface="Arial" panose="020B0604020202020204" pitchFamily="34" charset="0"/>
                    </a:endParaRPr>
                  </a:p>
                </p:txBody>
              </p:sp>
            </mc:Choice>
            <mc:Fallback xmlns="">
              <p:sp>
                <p:nvSpPr>
                  <p:cNvPr id="21" name="TextBox 20">
                    <a:extLst>
                      <a:ext uri="{FF2B5EF4-FFF2-40B4-BE49-F238E27FC236}">
                        <a16:creationId xmlns:a16="http://schemas.microsoft.com/office/drawing/2014/main" id="{0F017620-AC2F-AE18-2BCB-337B86B2A219}"/>
                      </a:ext>
                    </a:extLst>
                  </p:cNvPr>
                  <p:cNvSpPr txBox="1">
                    <a:spLocks noRot="1" noChangeAspect="1" noMove="1" noResize="1" noEditPoints="1" noAdjustHandles="1" noChangeArrowheads="1" noChangeShapeType="1" noTextEdit="1"/>
                  </p:cNvSpPr>
                  <p:nvPr/>
                </p:nvSpPr>
                <p:spPr>
                  <a:xfrm>
                    <a:off x="2278232" y="1825126"/>
                    <a:ext cx="6094602" cy="1248419"/>
                  </a:xfrm>
                  <a:prstGeom prst="rect">
                    <a:avLst/>
                  </a:prstGeom>
                  <a:blipFill>
                    <a:blip r:embed="rId23"/>
                    <a:stretch>
                      <a:fillRect/>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9C13CE0A-ABD2-6EE2-2EA7-7A7C3C6F29EE}"/>
                  </a:ext>
                </a:extLst>
              </p:cNvPr>
              <p:cNvCxnSpPr>
                <a:cxnSpLocks/>
              </p:cNvCxnSpPr>
              <p:nvPr/>
            </p:nvCxnSpPr>
            <p:spPr>
              <a:xfrm>
                <a:off x="3186214" y="2244221"/>
                <a:ext cx="3703302"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07337E1-C456-BF20-1965-A7A74EB4B5C7}"/>
                      </a:ext>
                    </a:extLst>
                  </p:cNvPr>
                  <p:cNvSpPr txBox="1"/>
                  <p:nvPr/>
                </p:nvSpPr>
                <p:spPr>
                  <a:xfrm>
                    <a:off x="1910050" y="2318829"/>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0" smtClean="0">
                              <a:latin typeface="Cambria Math" panose="02040503050406030204" pitchFamily="18" charset="0"/>
                            </a:rPr>
                            <m:t> </m:t>
                          </m:r>
                          <m:r>
                            <a:rPr lang="en-US" sz="3800" b="0" i="1" smtClean="0">
                              <a:latin typeface="Cambria Math" panose="02040503050406030204" pitchFamily="18" charset="0"/>
                            </a:rPr>
                            <m:t>15</m:t>
                          </m:r>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3</m:t>
                              </m:r>
                            </m:sup>
                          </m:sSup>
                          <m:r>
                            <a:rPr lang="en-US" sz="3800" b="0" i="0" smtClean="0">
                              <a:latin typeface="Cambria Math" panose="02040503050406030204" pitchFamily="18" charset="0"/>
                            </a:rPr>
                            <m:t>+</m:t>
                          </m:r>
                          <m:r>
                            <a:rPr lang="en-US" sz="3800" b="0" i="0" smtClean="0">
                              <a:latin typeface="Cambria Math" panose="02040503050406030204" pitchFamily="18" charset="0"/>
                            </a:rPr>
                            <m:t>2</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1" smtClean="0">
                              <a:latin typeface="Cambria Math" panose="02040503050406030204" pitchFamily="18" charset="0"/>
                            </a:rPr>
                            <m:t>+</m:t>
                          </m:r>
                          <m:r>
                            <a:rPr lang="en-US" sz="3800" b="0" i="1" smtClean="0">
                              <a:latin typeface="Cambria Math" panose="02040503050406030204" pitchFamily="18" charset="0"/>
                            </a:rPr>
                            <m:t>3</m:t>
                          </m:r>
                          <m:r>
                            <a:rPr lang="en-US" sz="3800" i="1">
                              <a:latin typeface="Cambria Math" panose="02040503050406030204" pitchFamily="18" charset="0"/>
                            </a:rPr>
                            <m:t>𝑥</m:t>
                          </m:r>
                          <m:r>
                            <a:rPr lang="en-US" sz="3800" b="0" i="0" smtClean="0">
                              <a:latin typeface="Cambria Math" panose="02040503050406030204" pitchFamily="18" charset="0"/>
                            </a:rPr>
                            <m:t>−</m:t>
                          </m:r>
                          <m:r>
                            <a:rPr lang="en-US" sz="3800" b="0" i="0" smtClean="0">
                              <a:latin typeface="Cambria Math" panose="02040503050406030204" pitchFamily="18" charset="0"/>
                            </a:rPr>
                            <m:t>5</m:t>
                          </m:r>
                        </m:oMath>
                      </m:oMathPara>
                    </a14:m>
                    <a:endParaRPr lang="en-US" sz="3800">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F07337E1-C456-BF20-1965-A7A74EB4B5C7}"/>
                      </a:ext>
                    </a:extLst>
                  </p:cNvPr>
                  <p:cNvSpPr txBox="1">
                    <a:spLocks noRot="1" noChangeAspect="1" noMove="1" noResize="1" noEditPoints="1" noAdjustHandles="1" noChangeArrowheads="1" noChangeShapeType="1" noTextEdit="1"/>
                  </p:cNvSpPr>
                  <p:nvPr/>
                </p:nvSpPr>
                <p:spPr>
                  <a:xfrm>
                    <a:off x="1910050" y="2318829"/>
                    <a:ext cx="6094602" cy="1248419"/>
                  </a:xfrm>
                  <a:prstGeom prst="rect">
                    <a:avLst/>
                  </a:prstGeom>
                  <a:blipFill>
                    <a:blip r:embed="rId24"/>
                    <a:stretch>
                      <a:fillRect/>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9559884A-4398-20C1-0730-A57AC5575712}"/>
                </a:ext>
              </a:extLst>
            </p:cNvPr>
            <p:cNvSpPr txBox="1"/>
            <p:nvPr/>
          </p:nvSpPr>
          <p:spPr>
            <a:xfrm>
              <a:off x="1041166" y="1588954"/>
              <a:ext cx="508001" cy="677108"/>
            </a:xfrm>
            <a:prstGeom prst="rect">
              <a:avLst/>
            </a:prstGeom>
            <a:noFill/>
          </p:spPr>
          <p:txBody>
            <a:bodyPr wrap="square" rtlCol="0">
              <a:spAutoFit/>
            </a:bodyPr>
            <a:lstStyle/>
            <a:p>
              <a:r>
                <a:rPr lang="en-US" sz="3800">
                  <a:latin typeface="Arial" panose="020B0604020202020204" pitchFamily="34" charset="0"/>
                  <a:cs typeface="Arial" panose="020B0604020202020204" pitchFamily="34" charset="0"/>
                </a:rPr>
                <a:t>_</a:t>
              </a:r>
            </a:p>
          </p:txBody>
        </p:sp>
      </p:grpSp>
    </p:spTree>
    <p:extLst>
      <p:ext uri="{BB962C8B-B14F-4D97-AF65-F5344CB8AC3E}">
        <p14:creationId xmlns:p14="http://schemas.microsoft.com/office/powerpoint/2010/main" val="344120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189864" y="8017396"/>
            <a:ext cx="1490734" cy="2250165"/>
          </a:xfrm>
          <a:prstGeom prst="rect">
            <a:avLst/>
          </a:prstGeom>
        </p:spPr>
      </p:pic>
      <p:sp>
        <p:nvSpPr>
          <p:cNvPr id="9" name="Rectangle 8"/>
          <p:cNvSpPr/>
          <p:nvPr/>
        </p:nvSpPr>
        <p:spPr>
          <a:xfrm>
            <a:off x="6248400" y="3550756"/>
            <a:ext cx="6154712" cy="1592744"/>
          </a:xfrm>
          <a:prstGeom prst="rect">
            <a:avLst/>
          </a:prstGeom>
        </p:spPr>
        <p:txBody>
          <a:bodyPr wrap="square">
            <a:spAutoFit/>
          </a:bodyPr>
          <a:lstStyle/>
          <a:p>
            <a:pPr algn="ctr">
              <a:lnSpc>
                <a:spcPct val="150000"/>
              </a:lnSpc>
              <a:spcBef>
                <a:spcPts val="600"/>
              </a:spcBef>
              <a:spcAft>
                <a:spcPts val="1000"/>
              </a:spcAft>
            </a:pPr>
            <a:r>
              <a:rPr lang="en-US" sz="6500" b="1" dirty="0">
                <a:solidFill>
                  <a:prstClr val="black"/>
                </a:solidFill>
                <a:latin typeface="Arial" panose="020B0604020202020204" pitchFamily="34" charset="0"/>
                <a:ea typeface="Calibri" panose="020F0502020204030204" pitchFamily="34" charset="0"/>
                <a:cs typeface="Arial" panose="020B0604020202020204" pitchFamily="34" charset="0"/>
              </a:rPr>
              <a:t>LUYỆN TẬP</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046687" y="6667501"/>
            <a:ext cx="8194623" cy="3124200"/>
          </a:xfrm>
          <a:prstGeom prst="rect">
            <a:avLst/>
          </a:prstGeom>
        </p:spPr>
      </p:pic>
      <p:pic>
        <p:nvPicPr>
          <p:cNvPr id="11"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5137">
            <a:off x="709181" y="7951238"/>
            <a:ext cx="1974206" cy="2140061"/>
          </a:xfrm>
          <a:prstGeom prst="rect">
            <a:avLst/>
          </a:prstGeom>
        </p:spPr>
      </p:pic>
      <p:sp>
        <p:nvSpPr>
          <p:cNvPr id="17" name="Pentagon 16"/>
          <p:cNvSpPr/>
          <p:nvPr/>
        </p:nvSpPr>
        <p:spPr>
          <a:xfrm>
            <a:off x="762000" y="518159"/>
            <a:ext cx="2672080" cy="1447800"/>
          </a:xfrm>
          <a:prstGeom prst="homePlate">
            <a:avLst/>
          </a:prstGeom>
          <a:solidFill>
            <a:srgbClr val="EF9F5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021438"/>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133845"/>
            <a:ext cx="17617873" cy="10001763"/>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341216" y="9066128"/>
            <a:ext cx="1556518" cy="103703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821249" y="8384855"/>
            <a:ext cx="1178057" cy="1778200"/>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84310">
            <a:off x="354926" y="321279"/>
            <a:ext cx="1281917" cy="1389612"/>
          </a:xfrm>
          <a:prstGeom prst="rect">
            <a:avLst/>
          </a:prstGeom>
        </p:spPr>
      </p:pic>
      <p:sp>
        <p:nvSpPr>
          <p:cNvPr id="20" name="Oval Callout 19"/>
          <p:cNvSpPr/>
          <p:nvPr/>
        </p:nvSpPr>
        <p:spPr>
          <a:xfrm>
            <a:off x="8256486" y="4020880"/>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147330" y="878209"/>
            <a:ext cx="15921470" cy="2893691"/>
            <a:chOff x="1826581" y="342900"/>
            <a:chExt cx="15921470" cy="2893691"/>
          </a:xfrm>
        </p:grpSpPr>
        <p:grpSp>
          <p:nvGrpSpPr>
            <p:cNvPr id="14" name="Group 13"/>
            <p:cNvGrpSpPr/>
            <p:nvPr/>
          </p:nvGrpSpPr>
          <p:grpSpPr>
            <a:xfrm>
              <a:off x="1875057" y="342900"/>
              <a:ext cx="2544543" cy="989887"/>
              <a:chOff x="381000" y="60396"/>
              <a:chExt cx="5562600" cy="1271590"/>
            </a:xfrm>
          </p:grpSpPr>
          <p:sp>
            <p:nvSpPr>
              <p:cNvPr id="17" name="Rectangle 16"/>
              <p:cNvSpPr/>
              <p:nvPr/>
            </p:nvSpPr>
            <p:spPr>
              <a:xfrm>
                <a:off x="381000" y="265185"/>
                <a:ext cx="5562600" cy="106680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706280" y="60396"/>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826581" y="374269"/>
                  <a:ext cx="15921470" cy="2862322"/>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rPr>
                    <a:t>                   Cho </a:t>
                  </a:r>
                  <a:r>
                    <a:rPr lang="en-US" sz="4000" dirty="0" err="1">
                      <a:solidFill>
                        <a:srgbClr val="000000"/>
                      </a:solidFill>
                      <a:latin typeface="Arial" panose="020B0604020202020204" pitchFamily="34" charset="0"/>
                      <a:ea typeface="Times New Roman" panose="02020603050405020304" pitchFamily="18" charset="0"/>
                    </a:rPr>
                    <a:t>hai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+ 6</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− 5</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m:t>
                      </m:r>
                    </m:oMath>
                  </a14:m>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+ 3.</m:t>
                      </m:r>
                    </m:oMath>
                  </a14:m>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Tính</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		     a)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000000"/>
                      </a:solidFill>
                      <a:effectLst/>
                      <a:latin typeface="Arial" panose="020B0604020202020204" pitchFamily="34" charset="0"/>
                      <a:ea typeface="Times New Roman" panose="02020603050405020304" pitchFamily="18" charset="0"/>
                    </a:rPr>
                    <a:t>				b)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826581" y="374269"/>
                  <a:ext cx="15921470" cy="2862322"/>
                </a:xfrm>
                <a:prstGeom prst="rect">
                  <a:avLst/>
                </a:prstGeom>
                <a:blipFill>
                  <a:blip r:embed="rId13"/>
                  <a:stretch>
                    <a:fillRect l="-1149" b="-425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762000" y="5226414"/>
                <a:ext cx="16164059" cy="1015663"/>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m:t>
                        </m:r>
                      </m:e>
                    </m:d>
                    <m:r>
                      <a:rPr lang="en-US" sz="40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+3</m:t>
                        </m:r>
                      </m:e>
                    </m:d>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2000" y="5226414"/>
                <a:ext cx="16164059" cy="1015663"/>
              </a:xfrm>
              <a:prstGeom prst="rect">
                <a:avLst/>
              </a:prstGeom>
              <a:blipFill>
                <a:blip r:embed="rId14"/>
                <a:stretch>
                  <a:fillRect l="-1320"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749237" y="6261437"/>
                <a:ext cx="12110022" cy="101566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749237" y="6261437"/>
                <a:ext cx="12110022" cy="101566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923933" y="7328237"/>
                <a:ext cx="13807873" cy="101566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923933" y="7328237"/>
                <a:ext cx="13807873" cy="101566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048259" y="8471237"/>
                <a:ext cx="7002110" cy="1015663"/>
              </a:xfrm>
              <a:prstGeom prst="rect">
                <a:avLst/>
              </a:prstGeom>
            </p:spPr>
            <p:txBody>
              <a:bodyPr wrap="none">
                <a:spAutoFit/>
              </a:bodyPr>
              <a:lstStyle/>
              <a:p>
                <a:pPr lvl="0">
                  <a:lnSpc>
                    <a:spcPct val="150000"/>
                  </a:lnSpc>
                </a:pP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oMath>
                </a14:m>
                <a:r>
                  <a:rPr lang="en-US" sz="4000" dirty="0">
                    <a:solidFill>
                      <a:srgbClr val="333333"/>
                    </a:solidFill>
                    <a:latin typeface="Arial" panose="020B0604020202020204" pitchFamily="34" charset="0"/>
                    <a:ea typeface="Times New Roman" panose="02020603050405020304" pitchFamily="18" charset="0"/>
                  </a:rPr>
                  <a:t> </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048259" y="8471237"/>
                <a:ext cx="7002110" cy="1015663"/>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560520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p:bldP spid="10"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133845"/>
            <a:ext cx="17617873" cy="10001763"/>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341216" y="9066128"/>
            <a:ext cx="1556518" cy="103703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821249" y="8384855"/>
            <a:ext cx="1178057" cy="1778200"/>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84310">
            <a:off x="354926" y="321279"/>
            <a:ext cx="1281917" cy="1389612"/>
          </a:xfrm>
          <a:prstGeom prst="rect">
            <a:avLst/>
          </a:prstGeom>
        </p:spPr>
      </p:pic>
      <p:sp>
        <p:nvSpPr>
          <p:cNvPr id="20" name="Oval Callout 19"/>
          <p:cNvSpPr/>
          <p:nvPr/>
        </p:nvSpPr>
        <p:spPr>
          <a:xfrm>
            <a:off x="8256486" y="4097080"/>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285741" y="725809"/>
            <a:ext cx="15921470" cy="2893691"/>
            <a:chOff x="1826581" y="342900"/>
            <a:chExt cx="15921470" cy="2893691"/>
          </a:xfrm>
        </p:grpSpPr>
        <p:grpSp>
          <p:nvGrpSpPr>
            <p:cNvPr id="14" name="Group 13"/>
            <p:cNvGrpSpPr/>
            <p:nvPr/>
          </p:nvGrpSpPr>
          <p:grpSpPr>
            <a:xfrm>
              <a:off x="1875057" y="342900"/>
              <a:ext cx="2544543" cy="989887"/>
              <a:chOff x="381000" y="60396"/>
              <a:chExt cx="5562600" cy="1271590"/>
            </a:xfrm>
          </p:grpSpPr>
          <p:sp>
            <p:nvSpPr>
              <p:cNvPr id="17" name="Rectangle 16"/>
              <p:cNvSpPr/>
              <p:nvPr/>
            </p:nvSpPr>
            <p:spPr>
              <a:xfrm>
                <a:off x="381000" y="265185"/>
                <a:ext cx="5562600" cy="106680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706280" y="60396"/>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826581" y="374269"/>
                  <a:ext cx="15921470" cy="2862322"/>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Cho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+ 6</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+ 2</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− 5</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+ 2</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+ 3.</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1826581" y="374269"/>
                  <a:ext cx="15921470" cy="2862322"/>
                </a:xfrm>
                <a:prstGeom prst="rect">
                  <a:avLst/>
                </a:prstGeom>
                <a:blipFill>
                  <a:blip r:embed="rId13"/>
                  <a:stretch>
                    <a:fillRect l="-1187" b="-425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457200" y="5295900"/>
                <a:ext cx="16962884" cy="90140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mn-cs"/>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e>
                    </m:d>
                  </m:oMath>
                </a14:m>
                <a:endParaRPr kumimoji="0" lang="en-US" sz="4000" b="0" i="1" u="none" strike="noStrike" kern="1200" cap="none" spc="0" normalizeH="0" baseline="0" noProof="0" dirty="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57200" y="5295900"/>
                <a:ext cx="16962884" cy="901401"/>
              </a:xfrm>
              <a:prstGeom prst="rect">
                <a:avLst/>
              </a:prstGeom>
              <a:blipFill>
                <a:blip r:embed="rId14"/>
                <a:stretch>
                  <a:fillRect l="-125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626417" y="6362700"/>
                <a:ext cx="11980144" cy="1015663"/>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b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a:b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626417" y="6362700"/>
                <a:ext cx="11980144" cy="101566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610359" y="7462763"/>
                <a:ext cx="14494057" cy="1015663"/>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610359" y="7462763"/>
                <a:ext cx="14494057" cy="101566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884376" y="8562826"/>
                <a:ext cx="7285841" cy="1015663"/>
              </a:xfrm>
              <a:prstGeom prst="rect">
                <a:avLst/>
              </a:prstGeom>
            </p:spPr>
            <p:txBody>
              <a:bodyPr wrap="none">
                <a:spAutoFit/>
              </a:bodyPr>
              <a:lstStyle/>
              <a:p>
                <a:pPr lvl="0">
                  <a:lnSpc>
                    <a:spcPct val="150000"/>
                  </a:lnSpc>
                  <a:defRPr/>
                </a:pPr>
                <a14:m>
                  <m:oMath xmlns:m="http://schemas.openxmlformats.org/officeDocument/2006/math">
                    <m:r>
                      <a:rPr lang="en-US" sz="4000" i="1" dirty="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−9</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+14</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333333"/>
                    </a:solidFill>
                    <a:latin typeface="Arial" panose="020B0604020202020204" pitchFamily="34" charset="0"/>
                    <a:ea typeface="Times New Roman" panose="02020603050405020304" pitchFamily="18" charset="0"/>
                  </a:rPr>
                  <a:t> </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884376" y="8562826"/>
                <a:ext cx="7285841" cy="1015663"/>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0108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475906" y="343746"/>
            <a:ext cx="1715472" cy="1142933"/>
          </a:xfrm>
          <a:prstGeom prst="rect">
            <a:avLst/>
          </a:prstGeom>
        </p:spPr>
      </p:pic>
      <p:pic>
        <p:nvPicPr>
          <p:cNvPr id="1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37674">
            <a:off x="16713817" y="9258518"/>
            <a:ext cx="909044" cy="1372142"/>
          </a:xfrm>
          <a:prstGeom prst="rect">
            <a:avLst/>
          </a:prstGeom>
        </p:spPr>
      </p:pic>
      <p:pic>
        <p:nvPicPr>
          <p:cNvPr id="19"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84310">
            <a:off x="39556" y="8665179"/>
            <a:ext cx="1281917" cy="1389612"/>
          </a:xfrm>
          <a:prstGeom prst="rect">
            <a:avLst/>
          </a:prstGeom>
        </p:spPr>
      </p:pic>
      <p:grpSp>
        <p:nvGrpSpPr>
          <p:cNvPr id="4" name="Group 3"/>
          <p:cNvGrpSpPr/>
          <p:nvPr/>
        </p:nvGrpSpPr>
        <p:grpSpPr>
          <a:xfrm>
            <a:off x="685800" y="651223"/>
            <a:ext cx="16992600" cy="2053877"/>
            <a:chOff x="685800" y="571500"/>
            <a:chExt cx="16992600" cy="2053877"/>
          </a:xfrm>
        </p:grpSpPr>
        <p:grpSp>
          <p:nvGrpSpPr>
            <p:cNvPr id="12" name="Group 11"/>
            <p:cNvGrpSpPr/>
            <p:nvPr/>
          </p:nvGrpSpPr>
          <p:grpSpPr>
            <a:xfrm>
              <a:off x="716609" y="571500"/>
              <a:ext cx="2548023" cy="998076"/>
              <a:chOff x="381000" y="102321"/>
              <a:chExt cx="5562600" cy="1154979"/>
            </a:xfrm>
          </p:grpSpPr>
          <p:sp>
            <p:nvSpPr>
              <p:cNvPr id="15" name="Rectangle 14"/>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662637" y="102321"/>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685800" y="1866900"/>
                  <a:ext cx="16992600" cy="758477"/>
                </a:xfrm>
                <a:prstGeom prst="rect">
                  <a:avLst/>
                </a:prstGeom>
              </p:spPr>
              <p:txBody>
                <a:bodyPr wrap="square">
                  <a:spAutoFit/>
                </a:bodyPr>
                <a:lstStyle/>
                <a:p>
                  <a:pPr>
                    <a:lnSpc>
                      <a:spcPct val="107000"/>
                    </a:lnSpc>
                    <a:spcBef>
                      <a:spcPts val="600"/>
                    </a:spcBef>
                    <a:spcAft>
                      <a:spcPts val="800"/>
                    </a:spcAft>
                  </a:pP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+ 6</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+ 2</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− 5</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+ 2</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− 3</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85800" y="1866900"/>
                  <a:ext cx="16992600" cy="758477"/>
                </a:xfrm>
                <a:prstGeom prst="rect">
                  <a:avLst/>
                </a:prstGeom>
                <a:blipFill>
                  <a:blip r:embed="rId13"/>
                  <a:stretch>
                    <a:fillRect t="-14400" b="-26400"/>
                  </a:stretch>
                </a:blipFill>
              </p:spPr>
              <p:txBody>
                <a:bodyPr/>
                <a:lstStyle/>
                <a:p>
                  <a:r>
                    <a:rPr lang="en-US">
                      <a:noFill/>
                    </a:rPr>
                    <a:t> </a:t>
                  </a:r>
                </a:p>
              </p:txBody>
            </p:sp>
          </mc:Fallback>
        </mc:AlternateContent>
        <p:sp>
          <p:nvSpPr>
            <p:cNvPr id="3" name="Rectangle 2"/>
            <p:cNvSpPr/>
            <p:nvPr/>
          </p:nvSpPr>
          <p:spPr>
            <a:xfrm>
              <a:off x="3505200" y="723900"/>
              <a:ext cx="11277600" cy="750975"/>
            </a:xfrm>
            <a:prstGeom prst="rect">
              <a:avLst/>
            </a:prstGeom>
          </p:spPr>
          <p:txBody>
            <a:bodyPr wrap="square">
              <a:spAutoFit/>
            </a:bodyPr>
            <a:lstStyle/>
            <a:p>
              <a:pPr lvl="0">
                <a:lnSpc>
                  <a:spcPct val="107000"/>
                </a:lnSpc>
                <a:spcBef>
                  <a:spcPts val="600"/>
                </a:spcBef>
                <a:spcAft>
                  <a:spcPts val="800"/>
                </a:spcAft>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Xác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bậc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152400" y="4279976"/>
                <a:ext cx="16997886" cy="911724"/>
              </a:xfrm>
              <a:prstGeom prst="rect">
                <a:avLst/>
              </a:prstGeom>
            </p:spPr>
            <p:txBody>
              <a:bodyPr wrap="square">
                <a:spAutoFit/>
              </a:bodyPr>
              <a:lstStyle/>
              <a:p>
                <a:pPr marL="571500" indent="-571500">
                  <a:lnSpc>
                    <a:spcPct val="150000"/>
                  </a:lnSpc>
                  <a:buFont typeface="Arial" panose="020B0604020202020204" pitchFamily="34" charset="0"/>
                  <a:buChar char="•"/>
                </a:pP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𝐴</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𝐵</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−3)</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2400" y="4279976"/>
                <a:ext cx="16997886" cy="911724"/>
              </a:xfrm>
              <a:prstGeom prst="rect">
                <a:avLst/>
              </a:prstGeom>
              <a:blipFill>
                <a:blip r:embed="rId14"/>
                <a:stretch>
                  <a:fillRect/>
                </a:stretch>
              </a:blipFill>
            </p:spPr>
            <p:txBody>
              <a:bodyPr/>
              <a:lstStyle/>
              <a:p>
                <a:r>
                  <a:rPr lang="en-US">
                    <a:noFill/>
                  </a:rPr>
                  <a:t> </a:t>
                </a:r>
              </a:p>
            </p:txBody>
          </p:sp>
        </mc:Fallback>
      </mc:AlternateContent>
      <p:sp>
        <p:nvSpPr>
          <p:cNvPr id="21" name="Oval Callout 20"/>
          <p:cNvSpPr/>
          <p:nvPr/>
        </p:nvSpPr>
        <p:spPr>
          <a:xfrm>
            <a:off x="8286750" y="3106733"/>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3429000" y="5430478"/>
                <a:ext cx="11963400" cy="102624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b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a:b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429000" y="5430478"/>
                <a:ext cx="11963400" cy="102624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584928" y="6595178"/>
                <a:ext cx="14626872" cy="1026178"/>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584928" y="6595178"/>
                <a:ext cx="14626872" cy="10261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584928" y="7723957"/>
                <a:ext cx="12417072" cy="1015663"/>
              </a:xfrm>
              <a:prstGeom prst="rect">
                <a:avLst/>
              </a:prstGeom>
            </p:spPr>
            <p:txBody>
              <a:bodyPr wrap="square">
                <a:spAutoFit/>
              </a:bodyPr>
              <a:lstStyle/>
              <a:p>
                <a:pPr lvl="0">
                  <a:lnSpc>
                    <a:spcPct val="150000"/>
                  </a:lnSpc>
                </a:pP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584928" y="7723957"/>
                <a:ext cx="12417072" cy="101566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362200" y="8724900"/>
                <a:ext cx="12725400" cy="1015663"/>
              </a:xfrm>
              <a:prstGeom prst="rect">
                <a:avLst/>
              </a:prstGeom>
            </p:spPr>
            <p:txBody>
              <a:bodyPr wrap="square">
                <a:spAutoFit/>
              </a:bodyPr>
              <a:lstStyle/>
              <a:p>
                <a:pPr lvl="0">
                  <a:lnSpc>
                    <a:spcPct val="150000"/>
                  </a:lnSpc>
                </a:pP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tổng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𝐴</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m:t>
                    </m:r>
                    <m:r>
                      <a:rPr lang="en-US" sz="4000" i="1" dirty="0" smtClean="0">
                        <a:solidFill>
                          <a:srgbClr val="333333"/>
                        </a:solidFill>
                        <a:latin typeface="Cambria Math" panose="02040503050406030204" pitchFamily="18" charset="0"/>
                        <a:ea typeface="Times New Roman" panose="02020603050405020304" pitchFamily="18" charset="0"/>
                      </a:rPr>
                      <m:t>𝐵</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m:t>
                    </m:r>
                  </m:oMath>
                </a14:m>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4</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362200" y="8724900"/>
                <a:ext cx="12725400" cy="1015663"/>
              </a:xfrm>
              <a:prstGeom prst="rect">
                <a:avLst/>
              </a:prstGeom>
              <a:blipFill>
                <a:blip r:embed="rId18"/>
                <a:stretch>
                  <a:fillRect b="-13772"/>
                </a:stretch>
              </a:blipFill>
            </p:spPr>
            <p:txBody>
              <a:bodyPr/>
              <a:lstStyle/>
              <a:p>
                <a:r>
                  <a:rPr lang="en-US">
                    <a:noFill/>
                  </a:rPr>
                  <a:t> </a:t>
                </a:r>
              </a:p>
            </p:txBody>
          </p:sp>
        </mc:Fallback>
      </mc:AlternateContent>
    </p:spTree>
    <p:extLst>
      <p:ext uri="{BB962C8B-B14F-4D97-AF65-F5344CB8AC3E}">
        <p14:creationId xmlns:p14="http://schemas.microsoft.com/office/powerpoint/2010/main" val="7915872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P spid="10" grpId="0"/>
      <p:bldP spid="11" grpId="0"/>
      <p:bldP spid="13"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475906" y="343746"/>
            <a:ext cx="1715472" cy="1142933"/>
          </a:xfrm>
          <a:prstGeom prst="rect">
            <a:avLst/>
          </a:prstGeom>
        </p:spPr>
      </p:pic>
      <p:pic>
        <p:nvPicPr>
          <p:cNvPr id="1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37674">
            <a:off x="16713817" y="9258518"/>
            <a:ext cx="909044" cy="1372142"/>
          </a:xfrm>
          <a:prstGeom prst="rect">
            <a:avLst/>
          </a:prstGeom>
        </p:spPr>
      </p:pic>
      <p:pic>
        <p:nvPicPr>
          <p:cNvPr id="19"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84310">
            <a:off x="39556" y="8665179"/>
            <a:ext cx="1281917" cy="1389612"/>
          </a:xfrm>
          <a:prstGeom prst="rect">
            <a:avLst/>
          </a:prstGeom>
        </p:spPr>
      </p:pic>
      <p:grpSp>
        <p:nvGrpSpPr>
          <p:cNvPr id="4" name="Group 3"/>
          <p:cNvGrpSpPr/>
          <p:nvPr/>
        </p:nvGrpSpPr>
        <p:grpSpPr>
          <a:xfrm>
            <a:off x="685800" y="651223"/>
            <a:ext cx="16992600" cy="2053877"/>
            <a:chOff x="685800" y="571500"/>
            <a:chExt cx="16992600" cy="2053877"/>
          </a:xfrm>
        </p:grpSpPr>
        <p:grpSp>
          <p:nvGrpSpPr>
            <p:cNvPr id="12" name="Group 11"/>
            <p:cNvGrpSpPr/>
            <p:nvPr/>
          </p:nvGrpSpPr>
          <p:grpSpPr>
            <a:xfrm>
              <a:off x="716609" y="571500"/>
              <a:ext cx="2548023" cy="998076"/>
              <a:chOff x="381000" y="102321"/>
              <a:chExt cx="5562600" cy="1154979"/>
            </a:xfrm>
          </p:grpSpPr>
          <p:sp>
            <p:nvSpPr>
              <p:cNvPr id="15" name="Rectangle 14"/>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662637" y="102321"/>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685800" y="1866900"/>
                  <a:ext cx="16992600" cy="758477"/>
                </a:xfrm>
                <a:prstGeom prst="rect">
                  <a:avLst/>
                </a:prstGeom>
              </p:spPr>
              <p:txBody>
                <a:bodyPr wrap="square">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+ 6</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+ 2</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− 5</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+ 1</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+ 2</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− 3</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85800" y="1866900"/>
                  <a:ext cx="16992600" cy="758477"/>
                </a:xfrm>
                <a:prstGeom prst="rect">
                  <a:avLst/>
                </a:prstGeom>
                <a:blipFill>
                  <a:blip r:embed="rId13"/>
                  <a:stretch>
                    <a:fillRect t="-14400" b="-26400"/>
                  </a:stretch>
                </a:blipFill>
              </p:spPr>
              <p:txBody>
                <a:bodyPr/>
                <a:lstStyle/>
                <a:p>
                  <a:r>
                    <a:rPr lang="en-US">
                      <a:noFill/>
                    </a:rPr>
                    <a:t> </a:t>
                  </a:r>
                </a:p>
              </p:txBody>
            </p:sp>
          </mc:Fallback>
        </mc:AlternateContent>
        <p:sp>
          <p:nvSpPr>
            <p:cNvPr id="3" name="Rectangle 2"/>
            <p:cNvSpPr/>
            <p:nvPr/>
          </p:nvSpPr>
          <p:spPr>
            <a:xfrm>
              <a:off x="3505200" y="723900"/>
              <a:ext cx="11277600" cy="750975"/>
            </a:xfrm>
            <a:prstGeom prst="rect">
              <a:avLst/>
            </a:prstGeom>
          </p:spPr>
          <p:txBody>
            <a:bodyPr wrap="square">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định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tổng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hiệu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152400" y="4152900"/>
                <a:ext cx="16997886" cy="911724"/>
              </a:xfrm>
              <a:prstGeom prst="rect">
                <a:avLst/>
              </a:prstGeom>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152400" y="4152900"/>
                <a:ext cx="16997886" cy="911724"/>
              </a:xfrm>
              <a:prstGeom prst="rect">
                <a:avLst/>
              </a:prstGeom>
              <a:blipFill>
                <a:blip r:embed="rId14"/>
                <a:stretch>
                  <a:fillRect/>
                </a:stretch>
              </a:blipFill>
            </p:spPr>
            <p:txBody>
              <a:bodyPr/>
              <a:lstStyle/>
              <a:p>
                <a:r>
                  <a:rPr lang="en-US">
                    <a:noFill/>
                  </a:rPr>
                  <a:t> </a:t>
                </a:r>
              </a:p>
            </p:txBody>
          </p:sp>
        </mc:Fallback>
      </mc:AlternateContent>
      <p:sp>
        <p:nvSpPr>
          <p:cNvPr id="21" name="Oval Callout 20"/>
          <p:cNvSpPr/>
          <p:nvPr/>
        </p:nvSpPr>
        <p:spPr>
          <a:xfrm>
            <a:off x="8286750" y="3106733"/>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3412958" y="5238929"/>
                <a:ext cx="12039600" cy="1026178"/>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br>
                  <a:rPr lang="en-US" sz="4000" dirty="0">
                    <a:solidFill>
                      <a:prstClr val="black"/>
                    </a:solidFill>
                    <a:latin typeface="Cambria Math" panose="02040503050406030204" pitchFamily="18" charset="0"/>
                    <a:ea typeface="Times New Roman" panose="02020603050405020304" pitchFamily="18" charset="0"/>
                  </a:rPr>
                </a:b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412958" y="5238929"/>
                <a:ext cx="12039600" cy="10261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254906" y="6394274"/>
                <a:ext cx="15261694" cy="1026178"/>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54906" y="6394274"/>
                <a:ext cx="15261694" cy="10261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581400" y="7471590"/>
                <a:ext cx="11658600" cy="1026178"/>
              </a:xfrm>
              <a:prstGeom prst="rect">
                <a:avLst/>
              </a:prstGeom>
            </p:spPr>
            <p:txBody>
              <a:bodyPr wrap="square">
                <a:spAutoFit/>
              </a:bodyPr>
              <a:lstStyle/>
              <a:p>
                <a:pPr lvl="0">
                  <a:lnSpc>
                    <a:spcPct val="150000"/>
                  </a:lnSpc>
                  <a:defRPr/>
                </a:pPr>
                <a14:m>
                  <m:oMath xmlns:m="http://schemas.openxmlformats.org/officeDocument/2006/math">
                    <m:r>
                      <a:rPr lang="en-US" sz="4000" i="1" dirty="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oMath>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581400" y="7471590"/>
                <a:ext cx="11658600" cy="10261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230843" y="8623637"/>
                <a:ext cx="11265568" cy="1015663"/>
              </a:xfrm>
              <a:prstGeom prst="rect">
                <a:avLst/>
              </a:prstGeom>
            </p:spPr>
            <p:txBody>
              <a:bodyPr wrap="square">
                <a:spAutoFit/>
              </a:bodyPr>
              <a:lstStyle/>
              <a:p>
                <a:pPr lvl="0">
                  <a:lnSpc>
                    <a:spcPct val="150000"/>
                  </a:lnSpc>
                  <a:defRPr/>
                </a:pP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𝐴</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 </m:t>
                    </m:r>
                    <m:r>
                      <a:rPr lang="en-US" sz="4000" i="1" dirty="0" smtClean="0">
                        <a:solidFill>
                          <a:srgbClr val="333333"/>
                        </a:solidFill>
                        <a:latin typeface="Cambria Math" panose="02040503050406030204" pitchFamily="18" charset="0"/>
                        <a:ea typeface="Times New Roman" panose="02020603050405020304" pitchFamily="18" charset="0"/>
                      </a:rPr>
                      <m:t>𝐵</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m:t>
                    </m:r>
                  </m:oMath>
                </a14:m>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5.</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230843" y="8623637"/>
                <a:ext cx="11265568" cy="1015663"/>
              </a:xfrm>
              <a:prstGeom prst="rect">
                <a:avLst/>
              </a:prstGeom>
              <a:blipFill>
                <a:blip r:embed="rId18"/>
                <a:stretch>
                  <a:fillRect b="-14458"/>
                </a:stretch>
              </a:blipFill>
            </p:spPr>
            <p:txBody>
              <a:bodyPr/>
              <a:lstStyle/>
              <a:p>
                <a:r>
                  <a:rPr lang="en-US">
                    <a:noFill/>
                  </a:rPr>
                  <a:t> </a:t>
                </a:r>
              </a:p>
            </p:txBody>
          </p:sp>
        </mc:Fallback>
      </mc:AlternateContent>
    </p:spTree>
    <p:extLst>
      <p:ext uri="{BB962C8B-B14F-4D97-AF65-F5344CB8AC3E}">
        <p14:creationId xmlns:p14="http://schemas.microsoft.com/office/powerpoint/2010/main" val="220476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P spid="7"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71500"/>
            <a:ext cx="17068799" cy="89916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449493">
            <a:off x="1312614" y="8450180"/>
            <a:ext cx="1178057" cy="1778200"/>
          </a:xfrm>
          <a:prstGeom prst="rect">
            <a:avLst/>
          </a:prstGeom>
        </p:spPr>
      </p:pic>
      <p:pic>
        <p:nvPicPr>
          <p:cNvPr id="1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84310">
            <a:off x="781583" y="551569"/>
            <a:ext cx="1281917" cy="1389612"/>
          </a:xfrm>
          <a:prstGeom prst="rect">
            <a:avLst/>
          </a:prstGeom>
        </p:spPr>
      </p:pic>
      <p:pic>
        <p:nvPicPr>
          <p:cNvPr id="18" name="Picture 6"/>
          <p:cNvPicPr>
            <a:picLocks noChangeAspect="1"/>
          </p:cNvPicPr>
          <p:nvPr/>
        </p:nvPicPr>
        <p:blipFill rotWithShape="1">
          <a:blip r:embed="rId7"/>
          <a:srcRect t="30236"/>
          <a:stretch/>
        </p:blipFill>
        <p:spPr>
          <a:xfrm>
            <a:off x="14859000" y="7440821"/>
            <a:ext cx="2436812" cy="2456582"/>
          </a:xfrm>
          <a:prstGeom prst="rect">
            <a:avLst/>
          </a:prstGeom>
        </p:spPr>
      </p:pic>
      <p:grpSp>
        <p:nvGrpSpPr>
          <p:cNvPr id="10" name="Group 9"/>
          <p:cNvGrpSpPr/>
          <p:nvPr/>
        </p:nvGrpSpPr>
        <p:grpSpPr>
          <a:xfrm>
            <a:off x="6781799" y="1138674"/>
            <a:ext cx="4724400" cy="1034716"/>
            <a:chOff x="-1986443" y="102321"/>
            <a:chExt cx="9806618" cy="1197379"/>
          </a:xfrm>
        </p:grpSpPr>
        <p:sp>
          <p:nvSpPr>
            <p:cNvPr id="12" name="Rectangle 11"/>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400" b="1" i="0" u="none" strike="noStrike" kern="1200" cap="none" spc="0" normalizeH="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1384442" y="2490506"/>
                <a:ext cx="15442914" cy="5091394"/>
              </a:xfrm>
              <a:prstGeom prst="rect">
                <a:avLst/>
              </a:prstGeom>
            </p:spPr>
            <p:txBody>
              <a:bodyPr wrap="square">
                <a:spAutoFit/>
              </a:bodyPr>
              <a:lstStyle/>
              <a:p>
                <a:pPr>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Câu</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1.</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effectLst/>
                    <a:latin typeface="Arial" panose="020B0604020202020204" pitchFamily="34" charset="0"/>
                    <a:ea typeface="Calibri" panose="020F0502020204030204" pitchFamily="34" charset="0"/>
                    <a:cs typeface="Times New Roman" panose="02020603050405020304" pitchFamily="18" charset="0"/>
                  </a:rPr>
                  <a:t>Cho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+7</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v</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à</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dọc</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=0,</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nghiệm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hay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c)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3</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84442" y="2490506"/>
                <a:ext cx="15442914" cy="5091394"/>
              </a:xfrm>
              <a:prstGeom prst="rect">
                <a:avLst/>
              </a:prstGeom>
              <a:blipFill>
                <a:blip r:embed="rId10"/>
                <a:stretch>
                  <a:fillRect l="-1382" r="-1184"/>
                </a:stretch>
              </a:blipFill>
            </p:spPr>
            <p:txBody>
              <a:bodyPr/>
              <a:lstStyle/>
              <a:p>
                <a:r>
                  <a:rPr lang="en-US">
                    <a:noFill/>
                  </a:rPr>
                  <a:t> </a:t>
                </a:r>
              </a:p>
            </p:txBody>
          </p:sp>
        </mc:Fallback>
      </mc:AlternateContent>
    </p:spTree>
    <p:extLst>
      <p:ext uri="{BB962C8B-B14F-4D97-AF65-F5344CB8AC3E}">
        <p14:creationId xmlns:p14="http://schemas.microsoft.com/office/powerpoint/2010/main" val="186994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DC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2200">
            <a:off x="15638913" y="625412"/>
            <a:ext cx="1824152" cy="224166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5034" y="552436"/>
            <a:ext cx="1930447" cy="2078544"/>
          </a:xfrm>
          <a:prstGeom prst="rect">
            <a:avLst/>
          </a:prstGeom>
        </p:spPr>
      </p:pic>
      <p:sp>
        <p:nvSpPr>
          <p:cNvPr id="8" name="TextBox 8"/>
          <p:cNvSpPr txBox="1"/>
          <p:nvPr/>
        </p:nvSpPr>
        <p:spPr>
          <a:xfrm>
            <a:off x="2176305" y="1095354"/>
            <a:ext cx="13935391" cy="992708"/>
          </a:xfrm>
          <a:prstGeom prst="rect">
            <a:avLst/>
          </a:prstGeom>
        </p:spPr>
        <p:txBody>
          <a:bodyPr lIns="0" tIns="0" rIns="0" bIns="0" rtlCol="0" anchor="t">
            <a:spAutoFit/>
          </a:bodyPr>
          <a:lstStyle/>
          <a:p>
            <a:pPr algn="ctr">
              <a:lnSpc>
                <a:spcPts val="8499"/>
              </a:lnSpc>
            </a:pPr>
            <a:r>
              <a:rPr lang="en-US" sz="6000" b="1" dirty="0">
                <a:solidFill>
                  <a:srgbClr val="FF0000"/>
                </a:solidFill>
                <a:latin typeface="Arial" panose="020B0604020202020204" pitchFamily="34" charset="0"/>
                <a:cs typeface="Arial" panose="020B0604020202020204" pitchFamily="34" charset="0"/>
              </a:rPr>
              <a:t>NỘI DUNG BÀI HỌC </a:t>
            </a:r>
          </a:p>
        </p:txBody>
      </p:sp>
      <p:pic>
        <p:nvPicPr>
          <p:cNvPr id="9" name="Picture 2"/>
          <p:cNvPicPr>
            <a:picLocks noChangeAspect="1"/>
          </p:cNvPicPr>
          <p:nvPr/>
        </p:nvPicPr>
        <p:blipFill>
          <a:blip r:embed="rId6"/>
          <a:srcRect/>
          <a:stretch>
            <a:fillRect/>
          </a:stretch>
        </p:blipFill>
        <p:spPr>
          <a:xfrm>
            <a:off x="14901628" y="6333313"/>
            <a:ext cx="2420136" cy="3725675"/>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4159" y="7581900"/>
            <a:ext cx="1352199" cy="2133600"/>
          </a:xfrm>
          <a:prstGeom prst="rect">
            <a:avLst/>
          </a:prstGeom>
        </p:spPr>
      </p:pic>
      <p:grpSp>
        <p:nvGrpSpPr>
          <p:cNvPr id="10" name="Group 9"/>
          <p:cNvGrpSpPr/>
          <p:nvPr/>
        </p:nvGrpSpPr>
        <p:grpSpPr>
          <a:xfrm>
            <a:off x="3731059" y="3618891"/>
            <a:ext cx="1317192" cy="1296009"/>
            <a:chOff x="3352800" y="3102142"/>
            <a:chExt cx="1412687" cy="1285465"/>
          </a:xfrm>
        </p:grpSpPr>
        <p:grpSp>
          <p:nvGrpSpPr>
            <p:cNvPr id="11" name="Group 4"/>
            <p:cNvGrpSpPr/>
            <p:nvPr/>
          </p:nvGrpSpPr>
          <p:grpSpPr>
            <a:xfrm>
              <a:off x="3352800" y="3102142"/>
              <a:ext cx="1412687" cy="1285465"/>
              <a:chOff x="0" y="0"/>
              <a:chExt cx="6350000" cy="6350000"/>
            </a:xfrm>
          </p:grpSpPr>
          <p:sp>
            <p:nvSpPr>
              <p:cNvPr id="13"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en-US"/>
              </a:p>
            </p:txBody>
          </p:sp>
        </p:grpSp>
        <p:sp>
          <p:nvSpPr>
            <p:cNvPr id="12" name="TextBox 15"/>
            <p:cNvSpPr txBox="1"/>
            <p:nvPr/>
          </p:nvSpPr>
          <p:spPr>
            <a:xfrm>
              <a:off x="3534358" y="3579348"/>
              <a:ext cx="1043391" cy="453248"/>
            </a:xfrm>
            <a:prstGeom prst="rect">
              <a:avLst/>
            </a:prstGeom>
          </p:spPr>
          <p:txBody>
            <a:bodyPr lIns="0" tIns="0" rIns="0" bIns="0" rtlCol="0" anchor="t">
              <a:spAutoFit/>
            </a:bodyPr>
            <a:lstStyle/>
            <a:p>
              <a:pPr algn="ctr">
                <a:lnSpc>
                  <a:spcPts val="4368"/>
                </a:lnSpc>
              </a:pPr>
              <a:r>
                <a:rPr lang="en-US" sz="5000" b="1" dirty="0">
                  <a:solidFill>
                    <a:schemeClr val="tx2"/>
                  </a:solidFill>
                  <a:latin typeface="Arial" panose="020B0604020202020204" pitchFamily="34" charset="0"/>
                  <a:cs typeface="Arial" panose="020B0604020202020204" pitchFamily="34" charset="0"/>
                </a:rPr>
                <a:t>01</a:t>
              </a:r>
            </a:p>
          </p:txBody>
        </p:sp>
      </p:grpSp>
      <p:sp>
        <p:nvSpPr>
          <p:cNvPr id="16" name="Rectangle 15"/>
          <p:cNvSpPr/>
          <p:nvPr/>
        </p:nvSpPr>
        <p:spPr>
          <a:xfrm>
            <a:off x="5486400" y="3670352"/>
            <a:ext cx="8958028" cy="1131079"/>
          </a:xfrm>
          <a:prstGeom prst="rect">
            <a:avLst/>
          </a:prstGeom>
        </p:spPr>
        <p:txBody>
          <a:bodyPr wrap="square">
            <a:spAutoFit/>
          </a:bodyPr>
          <a:lstStyle/>
          <a:p>
            <a:pPr algn="just">
              <a:lnSpc>
                <a:spcPct val="150000"/>
              </a:lnSpc>
              <a:tabLst>
                <a:tab pos="360045" algn="l"/>
                <a:tab pos="720090" algn="l"/>
              </a:tabLst>
            </a:pPr>
            <a:r>
              <a:rPr lang="en-US" sz="4500" b="1" dirty="0">
                <a:latin typeface="Arial" panose="020B0604020202020204" pitchFamily="34" charset="0"/>
                <a:ea typeface="Calibri" panose="020F0502020204030204" pitchFamily="34" charset="0"/>
                <a:cs typeface="Arial" panose="020B0604020202020204" pitchFamily="34" charset="0"/>
              </a:rPr>
              <a:t>CỘNG HAI ĐA THỨC MỘT BIẾN</a:t>
            </a:r>
            <a:endParaRPr lang="en-US" sz="4500" dirty="0">
              <a:latin typeface="Arial" panose="020B0604020202020204" pitchFamily="34" charset="0"/>
              <a:cs typeface="Arial" panose="020B0604020202020204" pitchFamily="34" charset="0"/>
            </a:endParaRPr>
          </a:p>
        </p:txBody>
      </p:sp>
      <p:grpSp>
        <p:nvGrpSpPr>
          <p:cNvPr id="27" name="Group 26"/>
          <p:cNvGrpSpPr/>
          <p:nvPr/>
        </p:nvGrpSpPr>
        <p:grpSpPr>
          <a:xfrm>
            <a:off x="3728120" y="5981091"/>
            <a:ext cx="1317192" cy="1296009"/>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en-US"/>
              </a:p>
            </p:txBody>
          </p:sp>
        </p:grpSp>
        <p:sp>
          <p:nvSpPr>
            <p:cNvPr id="29" name="TextBox 15"/>
            <p:cNvSpPr txBox="1"/>
            <p:nvPr/>
          </p:nvSpPr>
          <p:spPr>
            <a:xfrm>
              <a:off x="3534358" y="3579348"/>
              <a:ext cx="1043391" cy="564500"/>
            </a:xfrm>
            <a:prstGeom prst="rect">
              <a:avLst/>
            </a:prstGeom>
          </p:spPr>
          <p:txBody>
            <a:bodyPr lIns="0" tIns="0" rIns="0" bIns="0" rtlCol="0" anchor="t">
              <a:spAutoFit/>
            </a:bodyPr>
            <a:lstStyle/>
            <a:p>
              <a:pPr algn="ctr">
                <a:lnSpc>
                  <a:spcPts val="4368"/>
                </a:lnSpc>
              </a:pPr>
              <a:r>
                <a:rPr lang="en-US" sz="5000" b="1" dirty="0">
                  <a:solidFill>
                    <a:schemeClr val="tx2"/>
                  </a:solidFill>
                  <a:latin typeface="Arial" panose="020B0604020202020204" pitchFamily="34" charset="0"/>
                  <a:cs typeface="Arial" panose="020B0604020202020204" pitchFamily="34" charset="0"/>
                </a:rPr>
                <a:t>02</a:t>
              </a:r>
            </a:p>
          </p:txBody>
        </p:sp>
      </p:grpSp>
      <p:sp>
        <p:nvSpPr>
          <p:cNvPr id="24" name="Rectangle 23"/>
          <p:cNvSpPr/>
          <p:nvPr/>
        </p:nvSpPr>
        <p:spPr>
          <a:xfrm>
            <a:off x="5486400" y="6271305"/>
            <a:ext cx="8836459" cy="784830"/>
          </a:xfrm>
          <a:prstGeom prst="rect">
            <a:avLst/>
          </a:prstGeom>
        </p:spPr>
        <p:txBody>
          <a:bodyPr wrap="square">
            <a:spAutoFit/>
          </a:bodyPr>
          <a:lstStyle/>
          <a:p>
            <a:r>
              <a:rPr lang="en-US" sz="4500" b="1" dirty="0">
                <a:latin typeface="Arial" panose="020B0604020202020204" pitchFamily="34" charset="0"/>
                <a:ea typeface="Calibri" panose="020F0502020204030204" pitchFamily="34" charset="0"/>
                <a:cs typeface="Arial" panose="020B0604020202020204" pitchFamily="34" charset="0"/>
              </a:rPr>
              <a:t>TRỪ HAI ĐA THỨC MỘT BIẾN</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32392"/>
            <a:ext cx="17068799"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728143">
            <a:off x="637972" y="8061962"/>
            <a:ext cx="1178057" cy="1778200"/>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84310">
            <a:off x="189411" y="167515"/>
            <a:ext cx="1281917" cy="1389612"/>
          </a:xfrm>
          <a:prstGeom prst="rect">
            <a:avLst/>
          </a:prstGeom>
        </p:spPr>
      </p:pic>
      <p:sp>
        <p:nvSpPr>
          <p:cNvPr id="12" name="Oval Callout 11"/>
          <p:cNvSpPr/>
          <p:nvPr/>
        </p:nvSpPr>
        <p:spPr>
          <a:xfrm>
            <a:off x="8286749" y="282710"/>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447800" y="1789336"/>
                <a:ext cx="16556764" cy="3188565"/>
              </a:xfrm>
              <a:prstGeom prst="rect">
                <a:avLst/>
              </a:prstGeom>
            </p:spPr>
            <p:txBody>
              <a:bodyPr wrap="square">
                <a:spAutoFit/>
              </a:bodyPr>
              <a:lstStyle/>
              <a:p>
                <a:pPr>
                  <a:lnSpc>
                    <a:spcPct val="107000"/>
                  </a:lnSpc>
                  <a:spcBef>
                    <a:spcPts val="600"/>
                  </a:spcBef>
                  <a:spcAft>
                    <a:spcPts val="8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800"/>
                  </a:spcAft>
                </a:pPr>
                <a:r>
                  <a:rPr lang="en-US" sz="4000" dirty="0">
                    <a:effectLst/>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𝑁</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800"/>
                  </a:spcAft>
                </a:pPr>
                <a:r>
                  <a:rPr lang="en-US" sz="4000" dirty="0">
                    <a:effectLst/>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47800" y="1789336"/>
                <a:ext cx="16556764" cy="3188565"/>
              </a:xfrm>
              <a:prstGeom prst="rect">
                <a:avLst/>
              </a:prstGeom>
              <a:blipFill>
                <a:blip r:embed="rId13"/>
                <a:stretch>
                  <a:fillRect l="-1325" t="-36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934200" y="2074992"/>
                <a:ext cx="533400"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6934200" y="2074992"/>
                <a:ext cx="533400" cy="707886"/>
              </a:xfrm>
              <a:prstGeom prst="rect">
                <a:avLst/>
              </a:prstGeom>
              <a:blipFill>
                <a:blip r:embed="rId14"/>
                <a:stretch>
                  <a:fillRect/>
                </a:stretch>
              </a:blipFill>
            </p:spPr>
            <p:txBody>
              <a:bodyPr/>
              <a:lstStyle/>
              <a:p>
                <a:r>
                  <a:rPr lang="en-US">
                    <a:noFill/>
                  </a:rPr>
                  <a:t> </a:t>
                </a:r>
              </a:p>
            </p:txBody>
          </p:sp>
        </mc:Fallback>
      </mc:AlternateContent>
      <p:cxnSp>
        <p:nvCxnSpPr>
          <p:cNvPr id="15" name="Straight Connector 14"/>
          <p:cNvCxnSpPr/>
          <p:nvPr/>
        </p:nvCxnSpPr>
        <p:spPr>
          <a:xfrm>
            <a:off x="5810249" y="3390900"/>
            <a:ext cx="8382000" cy="0"/>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7572513" y="1690768"/>
                <a:ext cx="6431183" cy="853567"/>
              </a:xfrm>
              <a:prstGeom prst="rect">
                <a:avLst/>
              </a:prstGeom>
            </p:spPr>
            <p:txBody>
              <a:bodyPr wrap="none">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𝑀</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7572513" y="1690768"/>
                <a:ext cx="6431183" cy="85356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529759" y="5811449"/>
                <a:ext cx="1508841" cy="1409617"/>
              </a:xfrm>
              <a:prstGeom prst="rect">
                <a:avLst/>
              </a:prstGeom>
            </p:spPr>
            <p:txBody>
              <a:bodyPr wrap="square">
                <a:spAutoFit/>
              </a:bodyPr>
              <a:lstStyle/>
              <a:p>
                <a:pPr lvl="0">
                  <a:lnSpc>
                    <a:spcPct val="107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Hiệu:</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oMath>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529759" y="5811449"/>
                <a:ext cx="1508841" cy="1409617"/>
              </a:xfrm>
              <a:prstGeom prst="rect">
                <a:avLst/>
              </a:prstGeom>
              <a:blipFill>
                <a:blip r:embed="rId16"/>
                <a:stretch>
                  <a:fillRect l="-14516" t="-8190" r="-4032"/>
                </a:stretch>
              </a:blipFill>
            </p:spPr>
            <p:txBody>
              <a:bodyPr/>
              <a:lstStyle/>
              <a:p>
                <a:r>
                  <a:rPr lang="en-US">
                    <a:noFill/>
                  </a:rPr>
                  <a:t> </a:t>
                </a:r>
              </a:p>
            </p:txBody>
          </p:sp>
        </mc:Fallback>
      </mc:AlternateContent>
      <p:sp>
        <p:nvSpPr>
          <p:cNvPr id="19" name="Rectangle 18"/>
          <p:cNvSpPr/>
          <p:nvPr/>
        </p:nvSpPr>
        <p:spPr>
          <a:xfrm>
            <a:off x="2412116" y="1841257"/>
            <a:ext cx="1495922" cy="703078"/>
          </a:xfrm>
          <a:prstGeom prst="rect">
            <a:avLst/>
          </a:prstGeom>
        </p:spPr>
        <p:txBody>
          <a:bodyPr wrap="none">
            <a:spAutoFit/>
          </a:bodyPr>
          <a:lstStyle/>
          <a:p>
            <a:pPr lvl="0">
              <a:lnSpc>
                <a:spcPct val="107000"/>
              </a:lnSpc>
              <a:spcAft>
                <a:spcPts val="1200"/>
              </a:spcAft>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Tổng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1" name="Rectangle 20"/>
              <p:cNvSpPr/>
              <p:nvPr/>
            </p:nvSpPr>
            <p:spPr>
              <a:xfrm>
                <a:off x="6171086" y="5905500"/>
                <a:ext cx="9144000" cy="853567"/>
              </a:xfrm>
              <a:prstGeom prst="rect">
                <a:avLst/>
              </a:prstGeom>
            </p:spPr>
            <p:txBody>
              <a:bodyPr>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6171086" y="5905500"/>
                <a:ext cx="9144000" cy="853567"/>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6542901" y="6431799"/>
                <a:ext cx="79541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oMath>
                  </m:oMathPara>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6542901" y="6431799"/>
                <a:ext cx="795410" cy="70788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880700" y="8267978"/>
                <a:ext cx="9144000" cy="853567"/>
              </a:xfrm>
              <a:prstGeom prst="rect">
                <a:avLst/>
              </a:prstGeom>
            </p:spPr>
            <p:txBody>
              <a:bodyPr>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𝑀</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𝑁</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8</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4880700" y="8267978"/>
                <a:ext cx="9144000" cy="853567"/>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7684058" y="7142490"/>
                <a:ext cx="6086538" cy="853567"/>
              </a:xfrm>
              <a:prstGeom prst="rect">
                <a:avLst/>
              </a:prstGeom>
            </p:spPr>
            <p:txBody>
              <a:bodyPr wrap="none">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𝑁</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7684058" y="7142490"/>
                <a:ext cx="6086538" cy="853567"/>
              </a:xfrm>
              <a:prstGeom prst="rect">
                <a:avLst/>
              </a:prstGeom>
              <a:blipFill>
                <a:blip r:embed="rId20"/>
                <a:stretch>
                  <a:fillRect/>
                </a:stretch>
              </a:blipFill>
            </p:spPr>
            <p:txBody>
              <a:bodyPr/>
              <a:lstStyle/>
              <a:p>
                <a:r>
                  <a:rPr lang="en-US">
                    <a:noFill/>
                  </a:rPr>
                  <a:t> </a:t>
                </a:r>
              </a:p>
            </p:txBody>
          </p:sp>
        </mc:Fallback>
      </mc:AlternateContent>
      <p:cxnSp>
        <p:nvCxnSpPr>
          <p:cNvPr id="30" name="Straight Connector 29"/>
          <p:cNvCxnSpPr/>
          <p:nvPr/>
        </p:nvCxnSpPr>
        <p:spPr>
          <a:xfrm>
            <a:off x="6940606" y="7996057"/>
            <a:ext cx="7007894" cy="0"/>
          </a:xfrm>
          <a:prstGeom prst="line">
            <a:avLst/>
          </a:prstGeom>
        </p:spPr>
        <p:style>
          <a:lnRef idx="1">
            <a:schemeClr val="dk1"/>
          </a:lnRef>
          <a:fillRef idx="0">
            <a:schemeClr val="dk1"/>
          </a:fillRef>
          <a:effectRef idx="0">
            <a:schemeClr val="dk1"/>
          </a:effectRef>
          <a:fontRef idx="minor">
            <a:schemeClr val="tx1"/>
          </a:fontRef>
        </p:style>
      </p:cxnSp>
      <p:pic>
        <p:nvPicPr>
          <p:cNvPr id="32" name="Picture 3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3127107">
            <a:off x="15417681" y="6557705"/>
            <a:ext cx="3700633" cy="3700633"/>
          </a:xfrm>
          <a:prstGeom prst="rect">
            <a:avLst/>
          </a:prstGeom>
        </p:spPr>
      </p:pic>
    </p:spTree>
    <p:extLst>
      <p:ext uri="{BB962C8B-B14F-4D97-AF65-F5344CB8AC3E}">
        <p14:creationId xmlns:p14="http://schemas.microsoft.com/office/powerpoint/2010/main" val="363604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13" grpId="0"/>
      <p:bldP spid="17" grpId="0"/>
      <p:bldP spid="18" grpId="0"/>
      <p:bldP spid="19" grpId="0"/>
      <p:bldP spid="21" grpId="0"/>
      <p:bldP spid="22"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32392"/>
            <a:ext cx="17068799"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464833" y="8240254"/>
            <a:ext cx="1178057" cy="1778200"/>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283951">
            <a:off x="649155" y="8498578"/>
            <a:ext cx="1281917" cy="1389612"/>
          </a:xfrm>
          <a:prstGeom prst="rect">
            <a:avLst/>
          </a:prstGeom>
        </p:spPr>
      </p:pic>
      <p:sp>
        <p:nvSpPr>
          <p:cNvPr id="12" name="Oval Callout 11"/>
          <p:cNvSpPr/>
          <p:nvPr/>
        </p:nvSpPr>
        <p:spPr>
          <a:xfrm>
            <a:off x="8286749" y="282710"/>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715422" y="1555701"/>
                <a:ext cx="14520322" cy="1015663"/>
              </a:xfrm>
              <a:prstGeom prst="rect">
                <a:avLst/>
              </a:prstGeom>
            </p:spPr>
            <p:txBody>
              <a:bodyPr wrap="square">
                <a:spAutoFit/>
              </a:bodyPr>
              <a:lstStyle/>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1715422" y="1555701"/>
                <a:ext cx="14520322" cy="1015663"/>
              </a:xfrm>
              <a:prstGeom prst="rect">
                <a:avLst/>
              </a:prstGeom>
              <a:blipFill>
                <a:blip r:embed="rId13"/>
                <a:stretch>
                  <a:fillRect l="-1469" b="-13772"/>
                </a:stretch>
              </a:blipFill>
            </p:spPr>
            <p:txBody>
              <a:bodyPr/>
              <a:lstStyle/>
              <a:p>
                <a:r>
                  <a:rPr lang="en-US">
                    <a:noFill/>
                  </a:rPr>
                  <a:t> </a:t>
                </a:r>
              </a:p>
            </p:txBody>
          </p:sp>
        </mc:Fallback>
      </mc:AlternateContent>
      <p:sp>
        <p:nvSpPr>
          <p:cNvPr id="3" name="Rectangle 2"/>
          <p:cNvSpPr/>
          <p:nvPr/>
        </p:nvSpPr>
        <p:spPr>
          <a:xfrm>
            <a:off x="2302042" y="2596823"/>
            <a:ext cx="1888958"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7" name="Rectangle 6"/>
              <p:cNvSpPr/>
              <p:nvPr/>
            </p:nvSpPr>
            <p:spPr>
              <a:xfrm>
                <a:off x="1806545" y="6985107"/>
                <a:ext cx="16100455" cy="90159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Do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nghiệm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806545" y="6985107"/>
                <a:ext cx="16100455" cy="901593"/>
              </a:xfrm>
              <a:prstGeom prst="rect">
                <a:avLst/>
              </a:prstGeom>
              <a:blipFill>
                <a:blip r:embed="rId14"/>
                <a:stretch>
                  <a:fillRect l="-1325"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49091" y="5091337"/>
                <a:ext cx="16779357"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prstClr val="black"/>
                  </a:solidFill>
                  <a:latin typeface="Cambria Math" panose="02040503050406030204" pitchFamily="18"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49091" y="5091337"/>
                <a:ext cx="16779357" cy="7078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662367" y="3993486"/>
                <a:ext cx="14191962" cy="11937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mPr>
                        <m:mr>
                          <m:e/>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e>
                            </m:d>
                            <m:r>
                              <a:rPr lang="en-US" sz="4000" b="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e>
                        </m:mr>
                        <m:mr>
                          <m:e/>
                          <m:e/>
                        </m:mr>
                      </m:m>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662367" y="3993486"/>
                <a:ext cx="14191962" cy="119378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3962400" y="6123306"/>
                <a:ext cx="6747552" cy="7078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14</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dirty="0">
                  <a:solidFill>
                    <a:prstClr val="black"/>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3962400" y="6123306"/>
                <a:ext cx="6747552" cy="707886"/>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8095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9" grpId="0"/>
      <p:bldP spid="10"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32392"/>
            <a:ext cx="17068799"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464833" y="8240254"/>
            <a:ext cx="1178057" cy="1778200"/>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379717">
            <a:off x="429607" y="8514870"/>
            <a:ext cx="1281917" cy="1389612"/>
          </a:xfrm>
          <a:prstGeom prst="rect">
            <a:avLst/>
          </a:prstGeom>
        </p:spPr>
      </p:pic>
      <p:sp>
        <p:nvSpPr>
          <p:cNvPr id="12" name="Oval Callout 11"/>
          <p:cNvSpPr/>
          <p:nvPr/>
        </p:nvSpPr>
        <p:spPr>
          <a:xfrm>
            <a:off x="8286749" y="282710"/>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426436" y="1485900"/>
                <a:ext cx="16556764" cy="348749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7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mPr>
                        <m:m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mr>
                        <m:mr>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e>
                        </m:mr>
                        <m:mr>
                          <m:e/>
                          <m:e/>
                        </m:mr>
                      </m:m>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26436" y="1485900"/>
                <a:ext cx="16556764" cy="3487493"/>
              </a:xfrm>
              <a:prstGeom prst="rect">
                <a:avLst/>
              </a:prstGeom>
              <a:blipFill>
                <a:blip r:embed="rId13"/>
                <a:stretch>
                  <a:fillRect l="-1325" t="-33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886200" y="4379317"/>
                <a:ext cx="11811000" cy="14754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8</m:t>
                              </m:r>
                            </m:den>
                          </m:f>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3886200" y="4379317"/>
                <a:ext cx="11811000" cy="147540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019800" y="7784872"/>
                <a:ext cx="7405104"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36</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36</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8</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107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6019800" y="7784872"/>
                <a:ext cx="7405104" cy="124482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248400" y="6133893"/>
                <a:ext cx="4546309"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dirty="0">
                  <a:solidFill>
                    <a:prstClr val="black"/>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6248400" y="6133893"/>
                <a:ext cx="4546309" cy="1244828"/>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5241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0317">
            <a:off x="17571123" y="9135834"/>
            <a:ext cx="715507" cy="1080011"/>
          </a:xfrm>
          <a:prstGeom prst="rect">
            <a:avLst/>
          </a:prstGeom>
        </p:spPr>
      </p:pic>
      <p:pic>
        <p:nvPicPr>
          <p:cNvPr id="1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4310">
            <a:off x="17287917" y="2116545"/>
            <a:ext cx="1281917" cy="138961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570227" y="1509173"/>
                <a:ext cx="15316200" cy="3253327"/>
              </a:xfrm>
              <a:prstGeom prst="rect">
                <a:avLst/>
              </a:prstGeom>
            </p:spPr>
            <p:txBody>
              <a:bodyPr wrap="square">
                <a:spAutoFit/>
              </a:bodyPr>
              <a:lstStyle/>
              <a:p>
                <a:pPr>
                  <a:lnSpc>
                    <a:spcPct val="150000"/>
                  </a:lnSpc>
                </a:pPr>
                <a:r>
                  <a:rPr lang="fr-FR"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fr-FR" sz="4000" b="1" dirty="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en-US" sz="4000" dirty="0">
                    <a:effectLst/>
                    <a:latin typeface="Arial" panose="020B0604020202020204" pitchFamily="34" charset="0"/>
                    <a:ea typeface="Calibri" panose="020F0502020204030204" pitchFamily="34" charset="0"/>
                    <a:cs typeface="Arial" panose="020B0604020202020204" pitchFamily="34" charset="0"/>
                  </a:rPr>
                  <a:t>Cho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570227" y="1509173"/>
                <a:ext cx="15316200" cy="3253327"/>
              </a:xfrm>
              <a:prstGeom prst="rect">
                <a:avLst/>
              </a:prstGeom>
              <a:blipFill>
                <a:blip r:embed="rId9"/>
                <a:stretch>
                  <a:fillRect l="-1433" b="-3752"/>
                </a:stretch>
              </a:blipFill>
            </p:spPr>
            <p:txBody>
              <a:bodyPr/>
              <a:lstStyle/>
              <a:p>
                <a:r>
                  <a:rPr lang="en-US">
                    <a:noFill/>
                  </a:rPr>
                  <a:t> </a:t>
                </a:r>
              </a:p>
            </p:txBody>
          </p:sp>
        </mc:Fallback>
      </mc:AlternateContent>
      <p:sp>
        <p:nvSpPr>
          <p:cNvPr id="17" name="Oval Callout 16"/>
          <p:cNvSpPr/>
          <p:nvPr/>
        </p:nvSpPr>
        <p:spPr>
          <a:xfrm>
            <a:off x="8454744" y="5083311"/>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533400" y="6057900"/>
                <a:ext cx="17299848" cy="4065985"/>
              </a:xfrm>
              <a:prstGeom prst="rect">
                <a:avLst/>
              </a:prstGeom>
            </p:spPr>
            <p:txBody>
              <a:bodyPr wrap="squar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a)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e>
                    </m:d>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a:effectLst/>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33400" y="6057900"/>
                <a:ext cx="17299848" cy="4065985"/>
              </a:xfrm>
              <a:prstGeom prst="rect">
                <a:avLst/>
              </a:prstGeom>
              <a:blipFill>
                <a:blip r:embed="rId10"/>
                <a:stretch>
                  <a:fillRect l="-1269" t="-2699" b="-2099"/>
                </a:stretch>
              </a:blipFill>
            </p:spPr>
            <p:txBody>
              <a:bodyPr/>
              <a:lstStyle/>
              <a:p>
                <a:r>
                  <a:rPr lang="en-US">
                    <a:noFill/>
                  </a:rPr>
                  <a:t> </a:t>
                </a:r>
              </a:p>
            </p:txBody>
          </p:sp>
        </mc:Fallback>
      </mc:AlternateContent>
      <p:pic>
        <p:nvPicPr>
          <p:cNvPr id="18"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45588" y="317119"/>
            <a:ext cx="1474960" cy="1016381"/>
          </a:xfrm>
          <a:prstGeom prst="rect">
            <a:avLst/>
          </a:prstGeom>
        </p:spPr>
      </p:pic>
      <p:grpSp>
        <p:nvGrpSpPr>
          <p:cNvPr id="19" name="Group 18"/>
          <p:cNvGrpSpPr/>
          <p:nvPr/>
        </p:nvGrpSpPr>
        <p:grpSpPr>
          <a:xfrm>
            <a:off x="6949794" y="295989"/>
            <a:ext cx="4724400" cy="1034716"/>
            <a:chOff x="-1986443" y="102321"/>
            <a:chExt cx="9806618" cy="1197379"/>
          </a:xfrm>
        </p:grpSpPr>
        <p:sp>
          <p:nvSpPr>
            <p:cNvPr id="20" name="Rectangle 19"/>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53429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down)">
                                      <p:cBhvr>
                                        <p:cTn id="3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0317">
            <a:off x="17571123" y="9135834"/>
            <a:ext cx="715507" cy="1080011"/>
          </a:xfrm>
          <a:prstGeom prst="rect">
            <a:avLst/>
          </a:prstGeom>
        </p:spPr>
      </p:pic>
      <p:pic>
        <p:nvPicPr>
          <p:cNvPr id="1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4310">
            <a:off x="17287917" y="2116545"/>
            <a:ext cx="1281917" cy="1389612"/>
          </a:xfrm>
          <a:prstGeom prst="rect">
            <a:avLst/>
          </a:prstGeom>
        </p:spPr>
      </p:pic>
      <p:grpSp>
        <p:nvGrpSpPr>
          <p:cNvPr id="14" name="Group 13"/>
          <p:cNvGrpSpPr/>
          <p:nvPr/>
        </p:nvGrpSpPr>
        <p:grpSpPr>
          <a:xfrm>
            <a:off x="6949794" y="334376"/>
            <a:ext cx="4724400" cy="1034716"/>
            <a:chOff x="-1986443" y="102321"/>
            <a:chExt cx="9806618" cy="1197379"/>
          </a:xfrm>
        </p:grpSpPr>
        <p:sp>
          <p:nvSpPr>
            <p:cNvPr id="15" name="Rectangle 14"/>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1570227" y="1509173"/>
                <a:ext cx="15316200" cy="325332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Tìm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Tìm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𝑅</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𝑅</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570227" y="1509173"/>
                <a:ext cx="15316200" cy="3253327"/>
              </a:xfrm>
              <a:prstGeom prst="rect">
                <a:avLst/>
              </a:prstGeom>
              <a:blipFill>
                <a:blip r:embed="rId9"/>
                <a:stretch>
                  <a:fillRect l="-1433" b="-3752"/>
                </a:stretch>
              </a:blipFill>
            </p:spPr>
            <p:txBody>
              <a:bodyPr/>
              <a:lstStyle/>
              <a:p>
                <a:r>
                  <a:rPr lang="en-US">
                    <a:noFill/>
                  </a:rPr>
                  <a:t> </a:t>
                </a:r>
              </a:p>
            </p:txBody>
          </p:sp>
        </mc:Fallback>
      </mc:AlternateContent>
      <p:sp>
        <p:nvSpPr>
          <p:cNvPr id="17" name="Oval Callout 16"/>
          <p:cNvSpPr/>
          <p:nvPr/>
        </p:nvSpPr>
        <p:spPr>
          <a:xfrm>
            <a:off x="8454744" y="5083311"/>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582259" y="6181060"/>
                <a:ext cx="17299848" cy="1839606"/>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b)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82259" y="6181060"/>
                <a:ext cx="17299848" cy="1839606"/>
              </a:xfrm>
              <a:prstGeom prst="rect">
                <a:avLst/>
              </a:prstGeom>
              <a:blipFill>
                <a:blip r:embed="rId10"/>
                <a:stretch>
                  <a:fillRect l="-1269" b="-12583"/>
                </a:stretch>
              </a:blipFill>
            </p:spPr>
            <p:txBody>
              <a:bodyPr/>
              <a:lstStyle/>
              <a:p>
                <a:r>
                  <a:rPr lang="en-US">
                    <a:noFill/>
                  </a:rPr>
                  <a:t> </a:t>
                </a:r>
              </a:p>
            </p:txBody>
          </p:sp>
        </mc:Fallback>
      </mc:AlternateContent>
      <p:pic>
        <p:nvPicPr>
          <p:cNvPr id="18"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45588" y="317119"/>
            <a:ext cx="1474960" cy="101638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67927" y="8312321"/>
                <a:ext cx="4676473" cy="1479379"/>
              </a:xfrm>
              <a:prstGeom prst="rect">
                <a:avLst/>
              </a:prstGeom>
            </p:spPr>
            <p:txBody>
              <a:bodyPr wrap="non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67927" y="8312321"/>
                <a:ext cx="4676473" cy="1479379"/>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624524" y="6909142"/>
                <a:ext cx="5571332" cy="1479379"/>
              </a:xfrm>
              <a:prstGeom prst="rect">
                <a:avLst/>
              </a:prstGeom>
            </p:spPr>
            <p:txBody>
              <a:bodyPr wrap="non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24524" y="6909142"/>
                <a:ext cx="5571332" cy="1479379"/>
              </a:xfrm>
              <a:prstGeom prst="rect">
                <a:avLst/>
              </a:prstGeom>
              <a:blipFill>
                <a:blip r:embed="rId3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2884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199" y="770694"/>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5991362" y="8090361"/>
            <a:ext cx="1631199" cy="17682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961931">
            <a:off x="380303" y="8029188"/>
            <a:ext cx="1098610" cy="1658279"/>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471108" y="331401"/>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9240" y="347279"/>
            <a:ext cx="1274705" cy="1297410"/>
          </a:xfrm>
          <a:prstGeom prst="rect">
            <a:avLst/>
          </a:prstGeom>
        </p:spPr>
      </p:pic>
      <p:sp>
        <p:nvSpPr>
          <p:cNvPr id="14" name="Oval Callout 13"/>
          <p:cNvSpPr/>
          <p:nvPr/>
        </p:nvSpPr>
        <p:spPr>
          <a:xfrm>
            <a:off x="8416643" y="3558752"/>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2" name="Group 21"/>
          <p:cNvGrpSpPr/>
          <p:nvPr/>
        </p:nvGrpSpPr>
        <p:grpSpPr>
          <a:xfrm>
            <a:off x="6949793" y="495183"/>
            <a:ext cx="4724400" cy="1034716"/>
            <a:chOff x="-1986443" y="102321"/>
            <a:chExt cx="9806618" cy="1197379"/>
          </a:xfrm>
        </p:grpSpPr>
        <p:sp>
          <p:nvSpPr>
            <p:cNvPr id="23" name="Rectangle 22"/>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1371600" y="1779894"/>
                <a:ext cx="15448724" cy="1839606"/>
              </a:xfrm>
              <a:prstGeom prst="rect">
                <a:avLst/>
              </a:prstGeom>
            </p:spPr>
            <p:txBody>
              <a:bodyPr wrap="square">
                <a:spAutoFit/>
              </a:bodyPr>
              <a:lstStyle/>
              <a:p>
                <a:pPr>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Câu</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3.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71600" y="1779894"/>
                <a:ext cx="15448724" cy="1839606"/>
              </a:xfrm>
              <a:prstGeom prst="rect">
                <a:avLst/>
              </a:prstGeom>
              <a:blipFill>
                <a:blip r:embed="rId20"/>
                <a:stretch>
                  <a:fillRect l="-1381" r="-316" b="-12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590800" y="4762500"/>
                <a:ext cx="15773400" cy="901401"/>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Ta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e>
                    </m:d>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2590800" y="4762500"/>
                <a:ext cx="15773400" cy="901401"/>
              </a:xfrm>
              <a:prstGeom prst="rect">
                <a:avLst/>
              </a:prstGeom>
              <a:blipFill>
                <a:blip r:embed="rId21"/>
                <a:stretch>
                  <a:fillRect l="-1352" b="-28378"/>
                </a:stretch>
              </a:blipFill>
            </p:spPr>
            <p:txBody>
              <a:bodyPr/>
              <a:lstStyle/>
              <a:p>
                <a:r>
                  <a:rPr lang="en-US">
                    <a:noFill/>
                  </a:rPr>
                  <a:t> </a:t>
                </a:r>
              </a:p>
            </p:txBody>
          </p:sp>
        </mc:Fallback>
      </mc:AlternateContent>
      <p:sp>
        <p:nvSpPr>
          <p:cNvPr id="9" name="Rectangle 8"/>
          <p:cNvSpPr/>
          <p:nvPr/>
        </p:nvSpPr>
        <p:spPr>
          <a:xfrm>
            <a:off x="3065570" y="8340550"/>
            <a:ext cx="989748" cy="1015663"/>
          </a:xfrm>
          <a:prstGeom prst="rect">
            <a:avLst/>
          </a:prstGeom>
        </p:spPr>
        <p:txBody>
          <a:bodyPr wrap="square">
            <a:spAutoFit/>
          </a:bodyPr>
          <a:lstStyle/>
          <a:p>
            <a:pPr lvl="0">
              <a:lnSpc>
                <a:spcPct val="150000"/>
              </a:lnSpc>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579124" y="7223922"/>
            <a:ext cx="1553630" cy="90159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Do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4132754" y="6675224"/>
                <a:ext cx="4741170" cy="182107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132754" y="6675224"/>
                <a:ext cx="4741170" cy="182107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579124" y="5879746"/>
                <a:ext cx="6564874"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Suy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3" name="Rectangle 12"/>
              <p:cNvSpPr>
                <a:spLocks noRot="1" noChangeAspect="1" noMove="1" noResize="1" noEditPoints="1" noAdjustHandles="1" noChangeArrowheads="1" noChangeShapeType="1" noTextEdit="1"/>
              </p:cNvSpPr>
              <p:nvPr/>
            </p:nvSpPr>
            <p:spPr>
              <a:xfrm>
                <a:off x="2579124" y="5879746"/>
                <a:ext cx="6564874" cy="1015663"/>
              </a:xfrm>
              <a:prstGeom prst="rect">
                <a:avLst/>
              </a:prstGeom>
              <a:blipFill>
                <a:blip r:embed="rId23"/>
                <a:stretch>
                  <a:fillRect l="-3250" r="-2321"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4055319" y="7793922"/>
                <a:ext cx="7667805" cy="182107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4055319" y="7793922"/>
                <a:ext cx="7667805" cy="1821076"/>
              </a:xfrm>
              <a:prstGeom prst="rect">
                <a:avLst/>
              </a:prstGeom>
              <a:blipFill>
                <a:blip r:embed="rId2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19854418"/>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7" grpId="0"/>
      <p:bldP spid="9" grpId="0"/>
      <p:bldP spid="10" grpId="0"/>
      <p:bldP spid="12" grpId="0"/>
      <p:bldP spid="13" grpId="0"/>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8" name="Oval 7"/>
          <p:cNvSpPr/>
          <p:nvPr/>
        </p:nvSpPr>
        <p:spPr>
          <a:xfrm>
            <a:off x="2667000" y="7886700"/>
            <a:ext cx="990600" cy="9318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82400" y="7069653"/>
            <a:ext cx="3825846" cy="3255447"/>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129723" y="2525553"/>
                <a:ext cx="15952350" cy="1015663"/>
              </a:xfrm>
              <a:prstGeom prst="rect">
                <a:avLst/>
              </a:prstGeom>
            </p:spPr>
            <p:txBody>
              <a:bodyPr wrap="square">
                <a:spAutoFit/>
              </a:bodyPr>
              <a:lstStyle/>
              <a:p>
                <a:pPr>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1:</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hai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P(x)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Q(x) </a:t>
                </a:r>
                <a:r>
                  <a:rPr lang="en-US" sz="4000" dirty="0" err="1">
                    <a:latin typeface="Arial" panose="020B0604020202020204" pitchFamily="34" charset="0"/>
                    <a:ea typeface="Times New Roman" panose="02020603050405020304" pitchFamily="18" charset="0"/>
                  </a:rPr>
                  <a:t>sao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cho</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𝑃</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m:t>
                    </m:r>
                    <m:r>
                      <a:rPr lang="en-US" sz="4000" i="1" dirty="0" smtClean="0">
                        <a:latin typeface="Cambria Math" panose="02040503050406030204" pitchFamily="18" charset="0"/>
                        <a:ea typeface="Times New Roman" panose="02020603050405020304" pitchFamily="18" charset="0"/>
                      </a:rPr>
                      <m:t>𝑄</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 + 1</m:t>
                    </m:r>
                  </m:oMath>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129723" y="2525553"/>
                <a:ext cx="15952350" cy="1015663"/>
              </a:xfrm>
              <a:prstGeom prst="rect">
                <a:avLst/>
              </a:prstGeom>
              <a:blipFill>
                <a:blip r:embed="rId8"/>
                <a:stretch>
                  <a:fillRect l="-1337"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971800" y="3848100"/>
                <a:ext cx="9144000" cy="5016758"/>
              </a:xfrm>
              <a:prstGeom prst="rect">
                <a:avLst/>
              </a:prstGeom>
              <a:ln>
                <a:noFill/>
              </a:ln>
            </p:spPr>
            <p:txBody>
              <a:bodyPr>
                <a:spAutoFit/>
              </a:bodyPr>
              <a:lstStyle/>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m:t>
                    </m:r>
                    <m:r>
                      <a:rPr lang="en-US" sz="4000" i="1" dirty="0">
                        <a:latin typeface="Cambria Math" panose="02040503050406030204" pitchFamily="18" charset="0"/>
                        <a:ea typeface="Times New Roman" panose="02020603050405020304" pitchFamily="18" charset="0"/>
                        <a:cs typeface="Arial" panose="020B0604020202020204" pitchFamily="34" charset="0"/>
                      </a:rPr>
                      <m:t>𝑄</m:t>
                    </m:r>
                    <m:r>
                      <a:rPr lang="en-US" sz="4000" i="1" dirty="0">
                        <a:latin typeface="Cambria Math" panose="02040503050406030204" pitchFamily="18" charset="0"/>
                        <a:ea typeface="Times New Roman" panose="02020603050405020304" pitchFamily="18" charset="0"/>
                        <a:cs typeface="Arial" panose="020B0604020202020204" pitchFamily="34" charset="0"/>
                      </a:rPr>
                      <m:t>(</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m:t>
                    </m:r>
                    <m:r>
                      <a:rPr lang="en-US" sz="4000" i="1" dirty="0">
                        <a:latin typeface="Cambria Math" panose="02040503050406030204" pitchFamily="18" charset="0"/>
                        <a:ea typeface="Times New Roman" panose="02020603050405020304" pitchFamily="18" charset="0"/>
                        <a:cs typeface="Arial" panose="020B0604020202020204" pitchFamily="34" charset="0"/>
                      </a:rPr>
                      <m:t>𝑄</m:t>
                    </m:r>
                    <m:r>
                      <a:rPr lang="en-US" sz="4000" i="1" dirty="0">
                        <a:latin typeface="Cambria Math" panose="02040503050406030204" pitchFamily="18" charset="0"/>
                        <a:ea typeface="Times New Roman" panose="02020603050405020304" pitchFamily="18" charset="0"/>
                        <a:cs typeface="Arial" panose="020B0604020202020204" pitchFamily="34" charset="0"/>
                      </a:rPr>
                      <m:t>(</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m:t>
                    </m:r>
                    <m:r>
                      <a:rPr lang="en-US" sz="4000" i="1" dirty="0">
                        <a:latin typeface="Cambria Math" panose="02040503050406030204" pitchFamily="18" charset="0"/>
                        <a:ea typeface="Times New Roman" panose="02020603050405020304" pitchFamily="18" charset="0"/>
                        <a:cs typeface="Arial" panose="020B0604020202020204" pitchFamily="34" charset="0"/>
                      </a:rPr>
                      <m:t>𝑄</m:t>
                    </m:r>
                    <m:r>
                      <a:rPr lang="en-US" sz="4000" i="1" dirty="0">
                        <a:latin typeface="Cambria Math" panose="02040503050406030204" pitchFamily="18" charset="0"/>
                        <a:ea typeface="Times New Roman" panose="02020603050405020304" pitchFamily="18" charset="0"/>
                        <a:cs typeface="Arial" panose="020B0604020202020204" pitchFamily="34" charset="0"/>
                      </a:rPr>
                      <m:t>(</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𝑄</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971800" y="3848100"/>
                <a:ext cx="9144000" cy="5016758"/>
              </a:xfrm>
              <a:prstGeom prst="rect">
                <a:avLst/>
              </a:prstGeom>
              <a:blipFill>
                <a:blip r:embed="rId9"/>
                <a:stretch>
                  <a:fillRect l="-2400" b="-48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32796934"/>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mc:AlternateContent xmlns:mc="http://schemas.openxmlformats.org/markup-compatibility/2006" xmlns:a14="http://schemas.microsoft.com/office/drawing/2010/main">
        <mc:Choice Requires="a14">
          <p:sp>
            <p:nvSpPr>
              <p:cNvPr id="3" name="Rectangle 2"/>
              <p:cNvSpPr/>
              <p:nvPr/>
            </p:nvSpPr>
            <p:spPr>
              <a:xfrm>
                <a:off x="1371600" y="2095500"/>
                <a:ext cx="15316201" cy="2751074"/>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2:</a:t>
                </a:r>
                <a:r>
                  <a:rPr lang="en-US" sz="4000" dirty="0">
                    <a:latin typeface="Arial" panose="020B0604020202020204" pitchFamily="34" charset="0"/>
                    <a:ea typeface="Times New Roman" panose="02020603050405020304" pitchFamily="18" charset="0"/>
                  </a:rPr>
                  <a:t> Cho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𝐴</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5</m:t>
                    </m:r>
                    <m:r>
                      <a:rPr lang="en-US" sz="4000" i="1"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−5</m:t>
                    </m: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𝐵</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)=2</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+7</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+6</m:t>
                    </m: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hiệu</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𝐴</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m:t>
                    </m:r>
                    <m:r>
                      <a:rPr lang="en-US" sz="4000" i="1" dirty="0" smtClean="0">
                        <a:latin typeface="Cambria Math" panose="02040503050406030204" pitchFamily="18" charset="0"/>
                        <a:ea typeface="Times New Roman" panose="02020603050405020304" pitchFamily="18" charset="0"/>
                      </a:rPr>
                      <m:t>𝐵</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m:t>
                    </m:r>
                  </m:oMath>
                </a14:m>
                <a:r>
                  <a:rPr lang="en-US" sz="4000" dirty="0" err="1">
                    <a:latin typeface="Arial" panose="020B0604020202020204" pitchFamily="34" charset="0"/>
                    <a:ea typeface="Times New Roman" panose="02020603050405020304" pitchFamily="18" charset="0"/>
                  </a:rPr>
                  <a:t>rồi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sắp</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xếp</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kết</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quả</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theo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lũy</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thừa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tăng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dần</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biến</a:t>
                </a:r>
                <a:r>
                  <a:rPr lang="en-US" sz="4000" dirty="0">
                    <a:latin typeface="Arial" panose="020B0604020202020204" pitchFamily="34" charset="0"/>
                    <a:ea typeface="Times New Roman" panose="02020603050405020304" pitchFamily="18" charset="0"/>
                  </a:rPr>
                  <a:t> ta </a:t>
                </a:r>
                <a:r>
                  <a:rPr lang="en-US" sz="4000" dirty="0" err="1">
                    <a:latin typeface="Arial" panose="020B0604020202020204" pitchFamily="34" charset="0"/>
                    <a:ea typeface="Times New Roman" panose="02020603050405020304" pitchFamily="18" charset="0"/>
                  </a:rPr>
                  <a:t>được</a:t>
                </a:r>
                <a:r>
                  <a:rPr lang="en-US" sz="4000" dirty="0">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71600" y="2095500"/>
                <a:ext cx="15316201" cy="2751074"/>
              </a:xfrm>
              <a:prstGeom prst="rect">
                <a:avLst/>
              </a:prstGeom>
              <a:blipFill>
                <a:blip r:embed="rId3"/>
                <a:stretch>
                  <a:fillRect l="-1393" r="-1353" b="-8647"/>
                </a:stretch>
              </a:blipFill>
            </p:spPr>
            <p:txBody>
              <a:bodyPr/>
              <a:lstStyle/>
              <a:p>
                <a:r>
                  <a:rPr lang="en-US">
                    <a:noFill/>
                  </a:rPr>
                  <a:t> </a:t>
                </a:r>
              </a:p>
            </p:txBody>
          </p:sp>
        </mc:Fallback>
      </mc:AlternateContent>
      <p:sp>
        <p:nvSpPr>
          <p:cNvPr id="15" name="Oval 14"/>
          <p:cNvSpPr/>
          <p:nvPr/>
        </p:nvSpPr>
        <p:spPr>
          <a:xfrm>
            <a:off x="2743200" y="65151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92000" y="6515100"/>
            <a:ext cx="3679112" cy="313059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048000" y="4914900"/>
                <a:ext cx="9144000" cy="4825745"/>
              </a:xfrm>
              <a:prstGeom prst="rect">
                <a:avLst/>
              </a:prstGeom>
            </p:spPr>
            <p:txBody>
              <a:bodyPr>
                <a:spAutoFit/>
              </a:bodyPr>
              <a:lstStyle/>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11 + 2</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+ 7</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− 5</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5</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−11 + 2</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− 7</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3</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− 5</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4</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5</m:t>
                    </m:r>
                  </m:oMath>
                </a14:m>
                <a:endPar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5</m:t>
                    </m:r>
                    <m:r>
                      <a:rPr lang="en-US" sz="4000" i="1" dirty="0">
                        <a:latin typeface="Cambria Math" panose="02040503050406030204" pitchFamily="18" charset="0"/>
                        <a:ea typeface="Times New Roman" panose="02020603050405020304" pitchFamily="18" charset="0"/>
                        <a:cs typeface="Arial" panose="020B0604020202020204" pitchFamily="34" charset="0"/>
                      </a:rPr>
                      <m:t> − 5</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− 7</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+ 2</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− 11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5</m:t>
                    </m:r>
                    <m:r>
                      <a:rPr lang="en-US" sz="4000" i="1" dirty="0">
                        <a:latin typeface="Cambria Math" panose="02040503050406030204" pitchFamily="18" charset="0"/>
                        <a:ea typeface="Times New Roman" panose="02020603050405020304" pitchFamily="18" charset="0"/>
                        <a:cs typeface="Arial" panose="020B0604020202020204" pitchFamily="34" charset="0"/>
                      </a:rPr>
                      <m:t> − 5</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− 7</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+ 2</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+ 11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0" y="4914900"/>
                <a:ext cx="9144000" cy="4825745"/>
              </a:xfrm>
              <a:prstGeom prst="rect">
                <a:avLst/>
              </a:prstGeom>
              <a:blipFill>
                <a:blip r:embed="rId8"/>
                <a:stretch>
                  <a:fillRect l="-2333" b="-4419"/>
                </a:stretch>
              </a:blipFill>
            </p:spPr>
            <p:txBody>
              <a:bodyPr/>
              <a:lstStyle/>
              <a:p>
                <a:r>
                  <a:rPr lang="en-US">
                    <a:noFill/>
                  </a:rPr>
                  <a:t> </a:t>
                </a:r>
              </a:p>
            </p:txBody>
          </p:sp>
        </mc:Fallback>
      </mc:AlternateContent>
    </p:spTree>
    <p:extLst>
      <p:ext uri="{BB962C8B-B14F-4D97-AF65-F5344CB8AC3E}">
        <p14:creationId xmlns:p14="http://schemas.microsoft.com/office/powerpoint/2010/main" val="114191548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mc:AlternateContent xmlns:mc="http://schemas.openxmlformats.org/markup-compatibility/2006" xmlns:a14="http://schemas.microsoft.com/office/drawing/2010/main">
        <mc:Choice Requires="a14">
          <p:sp>
            <p:nvSpPr>
              <p:cNvPr id="3" name="Rectangle 2"/>
              <p:cNvSpPr/>
              <p:nvPr/>
            </p:nvSpPr>
            <p:spPr>
              <a:xfrm>
                <a:off x="1676400" y="2095500"/>
                <a:ext cx="12420600" cy="2862322"/>
              </a:xfrm>
              <a:prstGeom prst="rect">
                <a:avLst/>
              </a:prstGeom>
            </p:spPr>
            <p:txBody>
              <a:bodyPr wrap="square">
                <a:spAutoFit/>
              </a:bodyPr>
              <a:lstStyle/>
              <a:p>
                <a:pPr algn="just">
                  <a:lnSpc>
                    <a:spcPct val="150000"/>
                  </a:lnSpc>
                </a:pPr>
                <a:r>
                  <a:rPr lang="en-US" sz="4000" b="1" dirty="0">
                    <a:latin typeface="Arial" panose="020B0604020202020204" pitchFamily="34" charset="0"/>
                    <a:ea typeface="Times New Roman" panose="02020603050405020304" pitchFamily="18" charset="0"/>
                  </a:rPr>
                  <a:t>Câu 3:</a:t>
                </a:r>
                <a:r>
                  <a:rPr lang="en-US" sz="4000" dirty="0">
                    <a:latin typeface="Arial" panose="020B0604020202020204" pitchFamily="34" charset="0"/>
                    <a:ea typeface="Times New Roman" panose="02020603050405020304" pitchFamily="18" charset="0"/>
                  </a:rPr>
                  <a:t> Cho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𝑃</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5</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 + 4</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 − 3</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 + 2</m:t>
                    </m:r>
                    <m:r>
                      <a:rPr lang="en-US" sz="4000" i="1" dirty="0">
                        <a:latin typeface="Cambria Math" panose="02040503050406030204" pitchFamily="18" charset="0"/>
                        <a:ea typeface="Times New Roman" panose="02020603050405020304" pitchFamily="18" charset="0"/>
                      </a:rPr>
                      <m:t>𝑥</m:t>
                    </m:r>
                    <m:r>
                      <a:rPr lang="en-US" sz="4000" i="1" dirty="0">
                        <a:latin typeface="Cambria Math" panose="02040503050406030204" pitchFamily="18" charset="0"/>
                        <a:ea typeface="Times New Roman" panose="02020603050405020304" pitchFamily="18" charset="0"/>
                      </a:rPr>
                      <m:t> − 1</m:t>
                    </m: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𝑄</m:t>
                    </m:r>
                    <m:d>
                      <m:dPr>
                        <m:ctrlPr>
                          <a:rPr lang="en-US" sz="4000" i="1" dirty="0" smtClean="0">
                            <a:latin typeface="Cambria Math" panose="02040503050406030204" pitchFamily="18" charset="0"/>
                            <a:ea typeface="Times New Roman" panose="02020603050405020304" pitchFamily="18" charset="0"/>
                          </a:rPr>
                        </m:ctrlPr>
                      </m:dPr>
                      <m:e>
                        <m:r>
                          <a:rPr lang="en-US" sz="4000" i="1" dirty="0" smtClean="0">
                            <a:latin typeface="Cambria Math" panose="02040503050406030204" pitchFamily="18" charset="0"/>
                            <a:ea typeface="Times New Roman" panose="02020603050405020304" pitchFamily="18" charset="0"/>
                          </a:rPr>
                          <m:t>𝑥</m:t>
                        </m:r>
                      </m:e>
                    </m:d>
                    <m:r>
                      <a:rPr lang="en-US" sz="4000" i="1" dirty="0" smtClean="0">
                        <a:latin typeface="Cambria Math" panose="02040503050406030204" pitchFamily="18" charset="0"/>
                        <a:ea typeface="Times New Roman" panose="02020603050405020304" pitchFamily="18" charset="0"/>
                      </a:rPr>
                      <m:t>= −</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 + 2</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 − 3</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 + 4</m:t>
                    </m:r>
                    <m:r>
                      <a:rPr lang="en-US" sz="4000" i="1" dirty="0">
                        <a:latin typeface="Cambria Math" panose="02040503050406030204" pitchFamily="18" charset="0"/>
                        <a:ea typeface="Times New Roman" panose="02020603050405020304" pitchFamily="18" charset="0"/>
                      </a:rPr>
                      <m:t>𝑥</m:t>
                    </m:r>
                    <m:r>
                      <a:rPr lang="en-US" sz="4000" i="1" dirty="0">
                        <a:latin typeface="Cambria Math" panose="02040503050406030204" pitchFamily="18" charset="0"/>
                        <a:ea typeface="Times New Roman" panose="02020603050405020304" pitchFamily="18" charset="0"/>
                      </a:rPr>
                      <m:t> − 5</m:t>
                    </m:r>
                    <m:r>
                      <a:rPr lang="en-US" sz="4000" b="0" i="0" dirty="0" smtClean="0">
                        <a:latin typeface="Cambria Math" panose="02040503050406030204" pitchFamily="18" charset="0"/>
                        <a:ea typeface="Times New Roman" panose="02020603050405020304" pitchFamily="18" charset="0"/>
                      </a:rPr>
                      <m:t>.</m:t>
                    </m: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Tính</a:t>
                </a:r>
                <a:r>
                  <a:rPr lang="en-US" sz="4000" dirty="0">
                    <a:latin typeface="Arial" panose="020B0604020202020204" pitchFamily="34" charset="0"/>
                    <a:ea typeface="Times New Roman" panose="02020603050405020304" pitchFamily="18" charset="0"/>
                  </a:rPr>
                  <a:t> P(x) + Q(x) </a:t>
                </a:r>
                <a:r>
                  <a:rPr lang="en-US" sz="4000" dirty="0" err="1">
                    <a:latin typeface="Arial" panose="020B0604020202020204" pitchFamily="34" charset="0"/>
                    <a:ea typeface="Times New Roman" panose="02020603050405020304" pitchFamily="18" charset="0"/>
                  </a:rPr>
                  <a:t>rồi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bậc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thu</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được</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2095500"/>
                <a:ext cx="12420600" cy="2862322"/>
              </a:xfrm>
              <a:prstGeom prst="rect">
                <a:avLst/>
              </a:prstGeom>
              <a:blipFill>
                <a:blip r:embed="rId3"/>
                <a:stretch>
                  <a:fillRect l="-1717" r="-1668" b="-4478"/>
                </a:stretch>
              </a:blipFill>
            </p:spPr>
            <p:txBody>
              <a:bodyPr/>
              <a:lstStyle/>
              <a:p>
                <a:r>
                  <a:rPr lang="en-US">
                    <a:noFill/>
                  </a:rPr>
                  <a:t> </a:t>
                </a:r>
              </a:p>
            </p:txBody>
          </p:sp>
        </mc:Fallback>
      </mc:AlternateContent>
      <p:sp>
        <p:nvSpPr>
          <p:cNvPr id="15" name="Oval 14"/>
          <p:cNvSpPr/>
          <p:nvPr/>
        </p:nvSpPr>
        <p:spPr>
          <a:xfrm>
            <a:off x="1524000" y="75057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59000" y="1852460"/>
            <a:ext cx="3203903" cy="272623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696453" y="4714320"/>
                <a:ext cx="13944597" cy="5016758"/>
              </a:xfrm>
              <a:prstGeom prst="rect">
                <a:avLst/>
              </a:prstGeom>
            </p:spPr>
            <p:txBody>
              <a:bodyPr wrap="square">
                <a:spAutoFit/>
              </a:bodyPr>
              <a:lstStyle/>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6</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− 6 </m:t>
                    </m:r>
                  </m:oMath>
                </a14:m>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bậc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6</a:t>
                </a: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4</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+ 6 </m:t>
                    </m:r>
                  </m:oMath>
                </a14:m>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bậc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4</a:t>
                </a:r>
              </a:p>
              <a:p>
                <a:pPr>
                  <a:lnSpc>
                    <a:spcPct val="200000"/>
                  </a:lnSpc>
                </a:pP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4</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4</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3</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oMath>
                </a14:m>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4</a:t>
                </a: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4</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− 6 </m:t>
                    </m:r>
                  </m:oMath>
                </a14:m>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bậc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4.</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96453" y="4714320"/>
                <a:ext cx="13944597" cy="5016758"/>
              </a:xfrm>
              <a:prstGeom prst="rect">
                <a:avLst/>
              </a:prstGeom>
              <a:blipFill>
                <a:blip r:embed="rId8"/>
                <a:stretch>
                  <a:fillRect l="-1530" b="-486"/>
                </a:stretch>
              </a:blipFill>
            </p:spPr>
            <p:txBody>
              <a:bodyPr/>
              <a:lstStyle/>
              <a:p>
                <a:r>
                  <a:rPr lang="en-US">
                    <a:noFill/>
                  </a:rPr>
                  <a:t> </a:t>
                </a:r>
              </a:p>
            </p:txBody>
          </p:sp>
        </mc:Fallback>
      </mc:AlternateContent>
    </p:spTree>
    <p:extLst>
      <p:ext uri="{BB962C8B-B14F-4D97-AF65-F5344CB8AC3E}">
        <p14:creationId xmlns:p14="http://schemas.microsoft.com/office/powerpoint/2010/main" val="3895034186"/>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4859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2667000" y="1985308"/>
            <a:ext cx="13686809" cy="1938992"/>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4:</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H(x) </a:t>
            </a:r>
            <a:r>
              <a:rPr lang="en-US" sz="4000" dirty="0" err="1">
                <a:latin typeface="Arial" panose="020B0604020202020204" pitchFamily="34" charset="0"/>
                <a:ea typeface="Times New Roman" panose="02020603050405020304" pitchFamily="18" charset="0"/>
              </a:rPr>
              <a:t>biết</a:t>
            </a:r>
            <a:r>
              <a:rPr lang="en-US" sz="4000" dirty="0">
                <a:latin typeface="Arial" panose="020B0604020202020204" pitchFamily="34" charset="0"/>
                <a:ea typeface="Times New Roman" panose="02020603050405020304" pitchFamily="18" charset="0"/>
              </a:rPr>
              <a:t> A(x) - H(x) = G(x) </a:t>
            </a:r>
            <a:r>
              <a:rPr lang="en-US" sz="4000" dirty="0" err="1">
                <a:latin typeface="Arial" panose="020B0604020202020204" pitchFamily="34" charset="0"/>
                <a:ea typeface="Times New Roman" panose="02020603050405020304" pitchFamily="18" charset="0"/>
              </a:rPr>
              <a:t>biết</a:t>
            </a:r>
            <a:r>
              <a:rPr lang="en-US" sz="4000" dirty="0">
                <a:latin typeface="Arial" panose="020B0604020202020204" pitchFamily="34" charset="0"/>
                <a:ea typeface="Times New Roman" panose="02020603050405020304" pitchFamily="18" charset="0"/>
              </a:rPr>
              <a:t>: </a:t>
            </a:r>
          </a:p>
          <a:p>
            <a:pPr algn="ctr">
              <a:lnSpc>
                <a:spcPct val="150000"/>
              </a:lnSpc>
            </a:pPr>
            <a:r>
              <a:rPr lang="en-US" sz="4000" dirty="0">
                <a:latin typeface="Arial" panose="020B0604020202020204" pitchFamily="34" charset="0"/>
                <a:ea typeface="Times New Roman" panose="02020603050405020304" pitchFamily="18" charset="0"/>
              </a:rPr>
              <a:t>A(x)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+ 1; </a:t>
            </a:r>
            <a:r>
              <a:rPr lang="en-US" sz="36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G(x) = 4 - 2x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+ 7x</a:t>
            </a:r>
            <a:r>
              <a:rPr lang="en-US" sz="4000" baseline="30000" dirty="0">
                <a:latin typeface="Arial" panose="020B0604020202020204" pitchFamily="34" charset="0"/>
                <a:ea typeface="Times New Roman" panose="02020603050405020304" pitchFamily="18" charset="0"/>
              </a:rPr>
              <a:t>5</a:t>
            </a:r>
            <a:endParaRPr lang="en-US" sz="3600" dirty="0">
              <a:effectLst/>
              <a:latin typeface="Times New Roman" panose="02020603050405020304" pitchFamily="18" charset="0"/>
              <a:ea typeface="Times New Roman" panose="02020603050405020304" pitchFamily="18" charset="0"/>
            </a:endParaRPr>
          </a:p>
        </p:txBody>
      </p:sp>
      <p:sp>
        <p:nvSpPr>
          <p:cNvPr id="15" name="Oval 14"/>
          <p:cNvSpPr/>
          <p:nvPr/>
        </p:nvSpPr>
        <p:spPr>
          <a:xfrm>
            <a:off x="4254357" y="46101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249400" y="7353300"/>
            <a:ext cx="2955191" cy="2514600"/>
          </a:xfrm>
          <a:prstGeom prst="rect">
            <a:avLst/>
          </a:prstGeom>
        </p:spPr>
      </p:pic>
      <p:sp>
        <p:nvSpPr>
          <p:cNvPr id="7" name="Rectangle 6"/>
          <p:cNvSpPr/>
          <p:nvPr/>
        </p:nvSpPr>
        <p:spPr>
          <a:xfrm>
            <a:off x="4572000" y="4229100"/>
            <a:ext cx="9144000" cy="5016758"/>
          </a:xfrm>
          <a:prstGeom prst="rect">
            <a:avLst/>
          </a:prstGeom>
        </p:spPr>
        <p:txBody>
          <a:bodyPr>
            <a:spAutoFit/>
          </a:bodyPr>
          <a:lstStyle/>
          <a:p>
            <a:pPr>
              <a:lnSpc>
                <a:spcPct val="200000"/>
              </a:lnSpc>
            </a:pPr>
            <a:r>
              <a:rPr lang="en-US" sz="4000" dirty="0">
                <a:latin typeface="Arial" panose="020B0604020202020204" pitchFamily="34" charset="0"/>
                <a:ea typeface="Times New Roman" panose="02020603050405020304" pitchFamily="18" charset="0"/>
              </a:rPr>
              <a:t>A.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latin typeface="Times New Roman" panose="02020603050405020304" pitchFamily="18" charset="0"/>
              <a:ea typeface="Times New Roman" panose="02020603050405020304" pitchFamily="18" charset="0"/>
            </a:endParaRPr>
          </a:p>
          <a:p>
            <a:pPr>
              <a:lnSpc>
                <a:spcPct val="200000"/>
              </a:lnSpc>
            </a:pPr>
            <a:r>
              <a:rPr lang="en-US" sz="4000" dirty="0">
                <a:latin typeface="Arial" panose="020B0604020202020204" pitchFamily="34" charset="0"/>
                <a:ea typeface="Times New Roman" panose="02020603050405020304" pitchFamily="18" charset="0"/>
              </a:rPr>
              <a:t>B.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latin typeface="Times New Roman" panose="02020603050405020304" pitchFamily="18" charset="0"/>
              <a:ea typeface="Times New Roman" panose="02020603050405020304" pitchFamily="18" charset="0"/>
            </a:endParaRPr>
          </a:p>
          <a:p>
            <a:pPr>
              <a:lnSpc>
                <a:spcPct val="200000"/>
              </a:lnSpc>
            </a:pPr>
            <a:r>
              <a:rPr lang="en-US" sz="4000" dirty="0">
                <a:latin typeface="Arial" panose="020B0604020202020204" pitchFamily="34" charset="0"/>
                <a:ea typeface="Times New Roman" panose="02020603050405020304" pitchFamily="18" charset="0"/>
              </a:rPr>
              <a:t>C.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latin typeface="Times New Roman" panose="02020603050405020304" pitchFamily="18" charset="0"/>
              <a:ea typeface="Times New Roman" panose="02020603050405020304" pitchFamily="18" charset="0"/>
            </a:endParaRPr>
          </a:p>
          <a:p>
            <a:pPr>
              <a:lnSpc>
                <a:spcPct val="200000"/>
              </a:lnSpc>
            </a:pPr>
            <a:r>
              <a:rPr lang="en-US" sz="4000" dirty="0">
                <a:latin typeface="Arial" panose="020B0604020202020204" pitchFamily="34" charset="0"/>
                <a:ea typeface="Times New Roman" panose="02020603050405020304" pitchFamily="18" charset="0"/>
              </a:rPr>
              <a:t>D.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9111511"/>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189864" y="8017396"/>
            <a:ext cx="1490734" cy="22501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064177" y="6667500"/>
            <a:ext cx="8194623" cy="3124200"/>
          </a:xfrm>
          <a:prstGeom prst="rect">
            <a:avLst/>
          </a:prstGeom>
        </p:spPr>
      </p:pic>
      <p:pic>
        <p:nvPicPr>
          <p:cNvPr id="11"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5137">
            <a:off x="709181" y="7836937"/>
            <a:ext cx="1974206" cy="2140061"/>
          </a:xfrm>
          <a:prstGeom prst="rect">
            <a:avLst/>
          </a:prstGeom>
        </p:spPr>
      </p:pic>
      <p:grpSp>
        <p:nvGrpSpPr>
          <p:cNvPr id="13" name="Group 12"/>
          <p:cNvGrpSpPr/>
          <p:nvPr/>
        </p:nvGrpSpPr>
        <p:grpSpPr>
          <a:xfrm>
            <a:off x="3087737" y="1600202"/>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txBody>
              <a:bodyPr/>
              <a:lstStyle/>
              <a:p>
                <a:endParaRPr lang="en-US"/>
              </a:p>
            </p:txBody>
          </p:sp>
        </p:grpSp>
        <p:sp>
          <p:nvSpPr>
            <p:cNvPr id="15" name="TextBox 15"/>
            <p:cNvSpPr txBox="1"/>
            <p:nvPr/>
          </p:nvSpPr>
          <p:spPr>
            <a:xfrm>
              <a:off x="3556585" y="3615173"/>
              <a:ext cx="1011619" cy="393959"/>
            </a:xfrm>
            <a:prstGeom prst="rect">
              <a:avLst/>
            </a:prstGeom>
            <a:noFill/>
          </p:spPr>
          <p:txBody>
            <a:bodyPr wrap="square" lIns="0" tIns="0" rIns="0" bIns="0" rtlCol="0" anchor="t">
              <a:spAutoFit/>
            </a:bodyPr>
            <a:lstStyle/>
            <a:p>
              <a:pPr algn="ctr">
                <a:lnSpc>
                  <a:spcPts val="4368"/>
                </a:lnSpc>
              </a:pPr>
              <a:r>
                <a:rPr lang="en-US" sz="6000" b="1" dirty="0">
                  <a:solidFill>
                    <a:schemeClr val="bg1"/>
                  </a:solidFill>
                  <a:latin typeface="Arial" panose="020B0604020202020204" pitchFamily="34" charset="0"/>
                  <a:cs typeface="Arial" panose="020B0604020202020204" pitchFamily="34" charset="0"/>
                </a:rPr>
                <a:t>01</a:t>
              </a:r>
            </a:p>
          </p:txBody>
        </p:sp>
      </p:grpSp>
      <p:sp>
        <p:nvSpPr>
          <p:cNvPr id="18" name="Rectangle 17"/>
          <p:cNvSpPr/>
          <p:nvPr/>
        </p:nvSpPr>
        <p:spPr>
          <a:xfrm>
            <a:off x="2719069" y="3978906"/>
            <a:ext cx="12849859" cy="1477328"/>
          </a:xfrm>
          <a:prstGeom prst="rect">
            <a:avLst/>
          </a:prstGeom>
        </p:spPr>
        <p:txBody>
          <a:bodyPr wrap="square">
            <a:spAutoFit/>
          </a:bodyPr>
          <a:lstStyle/>
          <a:p>
            <a:pPr algn="ctr">
              <a:lnSpc>
                <a:spcPct val="150000"/>
              </a:lnSpc>
              <a:spcBef>
                <a:spcPts val="600"/>
              </a:spcBef>
              <a:spcAft>
                <a:spcPts val="800"/>
              </a:spcAft>
            </a:pPr>
            <a:r>
              <a:rPr lang="en-US" sz="6000" b="1" dirty="0">
                <a:solidFill>
                  <a:prstClr val="black"/>
                </a:solidFill>
                <a:latin typeface="Arial" panose="020B0604020202020204" pitchFamily="34" charset="0"/>
                <a:ea typeface="Calibri" panose="020F0502020204030204" pitchFamily="34" charset="0"/>
                <a:cs typeface="Arial" panose="020B0604020202020204" pitchFamily="34" charset="0"/>
              </a:rPr>
              <a:t>CỘNG HAI ĐA THỨC MỘT BIẾN</a:t>
            </a:r>
          </a:p>
        </p:txBody>
      </p:sp>
    </p:spTree>
    <p:extLst>
      <p:ext uri="{BB962C8B-B14F-4D97-AF65-F5344CB8AC3E}">
        <p14:creationId xmlns:p14="http://schemas.microsoft.com/office/powerpoint/2010/main" val="410491513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447798" y="2240306"/>
            <a:ext cx="15316200" cy="1938992"/>
          </a:xfrm>
          <a:prstGeom prst="rect">
            <a:avLst/>
          </a:prstGeom>
        </p:spPr>
        <p:txBody>
          <a:bodyPr wrap="square">
            <a:spAutoFit/>
          </a:bodyPr>
          <a:lstStyle/>
          <a:p>
            <a:pPr>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5:</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hệ</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số</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cao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nhất</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K(x) </a:t>
            </a:r>
            <a:r>
              <a:rPr lang="en-US" sz="4000" dirty="0" err="1">
                <a:latin typeface="Arial" panose="020B0604020202020204" pitchFamily="34" charset="0"/>
                <a:ea typeface="Times New Roman" panose="02020603050405020304" pitchFamily="18" charset="0"/>
              </a:rPr>
              <a:t>biết</a:t>
            </a:r>
            <a:r>
              <a:rPr lang="en-US" sz="4000" dirty="0">
                <a:latin typeface="Arial" panose="020B0604020202020204" pitchFamily="34" charset="0"/>
                <a:ea typeface="Times New Roman" panose="02020603050405020304" pitchFamily="18" charset="0"/>
              </a:rPr>
              <a:t> A(x) + K(x) = G(x)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A(x)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- 4x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+ 6x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+ 2x - 1; G(x) = x + 3</a:t>
            </a:r>
            <a:endParaRPr lang="en-US" sz="3600" dirty="0">
              <a:effectLst/>
              <a:latin typeface="Times New Roman" panose="02020603050405020304" pitchFamily="18" charset="0"/>
              <a:ea typeface="Times New Roman" panose="02020603050405020304" pitchFamily="18" charset="0"/>
            </a:endParaRPr>
          </a:p>
        </p:txBody>
      </p:sp>
      <p:sp>
        <p:nvSpPr>
          <p:cNvPr id="15" name="Oval 14"/>
          <p:cNvSpPr/>
          <p:nvPr/>
        </p:nvSpPr>
        <p:spPr>
          <a:xfrm>
            <a:off x="5715000" y="4986419"/>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6019800" y="4448338"/>
            <a:ext cx="8229600" cy="2904962"/>
          </a:xfrm>
          <a:prstGeom prst="rect">
            <a:avLst/>
          </a:prstGeom>
        </p:spPr>
        <p:txBody>
          <a:bodyPr wrap="square">
            <a:spAutoFit/>
          </a:bodyPr>
          <a:lstStyle/>
          <a:p>
            <a:pPr>
              <a:lnSpc>
                <a:spcPct val="250000"/>
              </a:lnSpc>
            </a:pPr>
            <a:r>
              <a:rPr lang="en-US" sz="4000" dirty="0">
                <a:latin typeface="Arial" panose="020B0604020202020204" pitchFamily="34" charset="0"/>
                <a:ea typeface="Times New Roman" panose="02020603050405020304" pitchFamily="18" charset="0"/>
              </a:rPr>
              <a:t>A. -1</a:t>
            </a:r>
            <a:r>
              <a:rPr lang="en-US" sz="40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B. 1</a:t>
            </a:r>
            <a:endParaRPr lang="en-US" sz="4000" dirty="0">
              <a:latin typeface="Times New Roman" panose="02020603050405020304" pitchFamily="18" charset="0"/>
              <a:ea typeface="Times New Roman" panose="02020603050405020304" pitchFamily="18" charset="0"/>
            </a:endParaRPr>
          </a:p>
          <a:p>
            <a:pPr>
              <a:lnSpc>
                <a:spcPct val="250000"/>
              </a:lnSpc>
            </a:pPr>
            <a:r>
              <a:rPr lang="en-US" sz="4000" dirty="0">
                <a:latin typeface="Arial" panose="020B0604020202020204" pitchFamily="34" charset="0"/>
                <a:ea typeface="Times New Roman" panose="02020603050405020304" pitchFamily="18" charset="0"/>
              </a:rPr>
              <a:t>C. 4</a:t>
            </a:r>
            <a:r>
              <a:rPr lang="en-US" sz="40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D. 6</a:t>
            </a:r>
            <a:endParaRPr lang="en-US" sz="4000" dirty="0">
              <a:effectLst/>
              <a:latin typeface="Times New Roman" panose="02020603050405020304" pitchFamily="18" charset="0"/>
              <a:ea typeface="Times New Roman" panose="02020603050405020304" pitchFamily="18" charset="0"/>
            </a:endParaRPr>
          </a:p>
        </p:txBody>
      </p:sp>
      <p:pic>
        <p:nvPicPr>
          <p:cNvPr id="1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63600" y="7175335"/>
            <a:ext cx="2955191" cy="2514600"/>
          </a:xfrm>
          <a:prstGeom prst="rect">
            <a:avLst/>
          </a:prstGeom>
        </p:spPr>
      </p:pic>
    </p:spTree>
    <p:extLst>
      <p:ext uri="{BB962C8B-B14F-4D97-AF65-F5344CB8AC3E}">
        <p14:creationId xmlns:p14="http://schemas.microsoft.com/office/powerpoint/2010/main" val="378397678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189864" y="8017396"/>
            <a:ext cx="1490734" cy="2250165"/>
          </a:xfrm>
          <a:prstGeom prst="rect">
            <a:avLst/>
          </a:prstGeom>
        </p:spPr>
      </p:pic>
      <p:sp>
        <p:nvSpPr>
          <p:cNvPr id="9" name="Rectangle 8"/>
          <p:cNvSpPr/>
          <p:nvPr/>
        </p:nvSpPr>
        <p:spPr>
          <a:xfrm>
            <a:off x="6096000" y="3550756"/>
            <a:ext cx="6154712" cy="1407373"/>
          </a:xfrm>
          <a:prstGeom prst="rect">
            <a:avLst/>
          </a:prstGeom>
        </p:spPr>
        <p:txBody>
          <a:bodyPr wrap="square">
            <a:spAutoFit/>
          </a:bodyPr>
          <a:lstStyle/>
          <a:p>
            <a:pPr algn="ctr">
              <a:lnSpc>
                <a:spcPct val="150000"/>
              </a:lnSpc>
              <a:spcBef>
                <a:spcPts val="600"/>
              </a:spcBef>
              <a:spcAft>
                <a:spcPts val="1000"/>
              </a:spcAft>
            </a:pPr>
            <a:r>
              <a:rPr lang="en-US" sz="6500" b="1">
                <a:solidFill>
                  <a:prstClr val="black"/>
                </a:solidFill>
                <a:latin typeface="Arial" panose="020B0604020202020204" pitchFamily="34" charset="0"/>
                <a:ea typeface="Calibri" panose="020F0502020204030204" pitchFamily="34" charset="0"/>
                <a:cs typeface="Arial" panose="020B0604020202020204" pitchFamily="34" charset="0"/>
              </a:rPr>
              <a:t>VẬN DỤNG</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105400" y="6819901"/>
            <a:ext cx="8194623" cy="3124200"/>
          </a:xfrm>
          <a:prstGeom prst="rect">
            <a:avLst/>
          </a:prstGeom>
        </p:spPr>
      </p:pic>
      <p:pic>
        <p:nvPicPr>
          <p:cNvPr id="11"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5137">
            <a:off x="709181" y="7951238"/>
            <a:ext cx="1974206" cy="2140061"/>
          </a:xfrm>
          <a:prstGeom prst="rect">
            <a:avLst/>
          </a:prstGeom>
        </p:spPr>
      </p:pic>
      <p:sp>
        <p:nvSpPr>
          <p:cNvPr id="12" name="Pentagon 11"/>
          <p:cNvSpPr/>
          <p:nvPr/>
        </p:nvSpPr>
        <p:spPr>
          <a:xfrm>
            <a:off x="762000" y="518159"/>
            <a:ext cx="2672080" cy="1447800"/>
          </a:xfrm>
          <a:prstGeom prst="homePlate">
            <a:avLst/>
          </a:prstGeom>
          <a:solidFill>
            <a:srgbClr val="EF9F5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620867"/>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171450"/>
            <a:ext cx="17602200" cy="1125855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33624">
            <a:off x="16629722" y="9228669"/>
            <a:ext cx="1741705" cy="1160411"/>
          </a:xfrm>
          <a:prstGeom prst="rect">
            <a:avLst/>
          </a:prstGeom>
        </p:spPr>
      </p:pic>
      <p:pic>
        <p:nvPicPr>
          <p:cNvPr id="1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59425">
            <a:off x="-470993" y="736108"/>
            <a:ext cx="1220059" cy="1322558"/>
          </a:xfrm>
          <a:prstGeom prst="rect">
            <a:avLst/>
          </a:prstGeom>
        </p:spPr>
      </p:pic>
      <p:sp>
        <p:nvSpPr>
          <p:cNvPr id="7" name="Rectangle 1"/>
          <p:cNvSpPr>
            <a:spLocks noChangeArrowheads="1"/>
          </p:cNvSpPr>
          <p:nvPr/>
        </p:nvSpPr>
        <p:spPr bwMode="auto">
          <a:xfrm>
            <a:off x="1605011" y="273189"/>
            <a:ext cx="1518521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kumimoji="0" lang="fr-FR" altLang="en-US" sz="40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Bài</a:t>
            </a:r>
            <a:r>
              <a:rPr kumimoji="0" lang="fr-FR" altLang="en-US" sz="4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3: </a:t>
            </a:r>
            <a:r>
              <a:rPr lang="vi-VN" altLang="en-US" sz="4000" dirty="0">
                <a:ea typeface="Calibri" panose="020F0502020204030204" pitchFamily="34" charset="0"/>
                <a:cs typeface="Arial" panose="020B0604020202020204" pitchFamily="34" charset="0"/>
              </a:rPr>
              <a:t>Bác Ngọc gửi ngân hàng thứ nhất 90 triệu đồng với kì hạn 1 năm, lãi suất x%/năm. Bác Ngọc gửi ngân hàng thứ hai 80 triệu đồng với kì hạn 1 năm, lãi suất (x + 1,5)%/năm. Hết kì hạn 1 năm, bác Ngọc có được cả gốc và lãi là bao nhiêu:</a:t>
            </a:r>
          </a:p>
          <a:p>
            <a:pPr lvl="0" algn="just" eaLnBrk="0" fontAlgn="base" hangingPunct="0">
              <a:lnSpc>
                <a:spcPct val="150000"/>
              </a:lnSpc>
              <a:spcBef>
                <a:spcPct val="0"/>
              </a:spcBef>
              <a:spcAft>
                <a:spcPct val="0"/>
              </a:spcAft>
            </a:pPr>
            <a:r>
              <a:rPr lang="vi-VN" altLang="en-US" sz="4000" dirty="0">
                <a:ea typeface="Calibri" panose="020F0502020204030204" pitchFamily="34" charset="0"/>
                <a:cs typeface="Arial" panose="020B0604020202020204" pitchFamily="34" charset="0"/>
              </a:rPr>
              <a:t>a) Ở ngân hàng thứ hai?</a:t>
            </a:r>
          </a:p>
          <a:p>
            <a:pPr lvl="0" algn="just" eaLnBrk="0" fontAlgn="base" hangingPunct="0">
              <a:lnSpc>
                <a:spcPct val="150000"/>
              </a:lnSpc>
              <a:spcBef>
                <a:spcPct val="0"/>
              </a:spcBef>
              <a:spcAft>
                <a:spcPct val="0"/>
              </a:spcAft>
            </a:pPr>
            <a:r>
              <a:rPr lang="vi-VN" altLang="en-US" sz="4000" dirty="0">
                <a:ea typeface="Calibri" panose="020F0502020204030204" pitchFamily="34" charset="0"/>
                <a:cs typeface="Arial" panose="020B0604020202020204" pitchFamily="34" charset="0"/>
              </a:rPr>
              <a:t>b) Ở cả hai ngân hàng?</a:t>
            </a:r>
          </a:p>
        </p:txBody>
      </p:sp>
      <mc:AlternateContent xmlns:mc="http://schemas.openxmlformats.org/markup-compatibility/2006" xmlns:a14="http://schemas.microsoft.com/office/drawing/2010/main">
        <mc:Choice Requires="a14">
          <p:sp>
            <p:nvSpPr>
              <p:cNvPr id="3" name="Rectangle 2"/>
              <p:cNvSpPr/>
              <p:nvPr/>
            </p:nvSpPr>
            <p:spPr>
              <a:xfrm>
                <a:off x="1605010" y="7124700"/>
                <a:ext cx="15387589" cy="2862322"/>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a) </a:t>
                </a: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ở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hàng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a:t>
                </a:r>
                <a:r>
                  <a:rPr lang="en-US" sz="4000" dirty="0">
                    <a:solidFill>
                      <a:srgbClr val="333333"/>
                    </a:solidFill>
                    <a:latin typeface="Arial" panose="020B0604020202020204" pitchFamily="34" charset="0"/>
                    <a:ea typeface="Times New Roman" panose="02020603050405020304" pitchFamily="18" charset="0"/>
                  </a:rPr>
                  <a:t> 2, </a:t>
                </a:r>
                <a:r>
                  <a:rPr lang="en-US" sz="4000" dirty="0" err="1">
                    <a:solidFill>
                      <a:srgbClr val="333333"/>
                    </a:solidFill>
                    <a:latin typeface="Arial" panose="020B0604020202020204" pitchFamily="34" charset="0"/>
                    <a:ea typeface="Times New Roman" panose="02020603050405020304" pitchFamily="18" charset="0"/>
                  </a:rPr>
                  <a:t>bác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Ngọc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gốc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a:p>
                <a:pPr algn="ctr">
                  <a:lnSpc>
                    <a:spcPct val="150000"/>
                  </a:lnSpc>
                </a:pPr>
                <a:r>
                  <a:rPr lang="en-US" sz="40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80</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80</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5</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0</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8</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81</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triệu</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đồng</a:t>
                </a:r>
                <a:r>
                  <a:rPr lang="en-US" sz="4000" dirty="0">
                    <a:solidFill>
                      <a:srgbClr val="333333"/>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5010" y="7124700"/>
                <a:ext cx="15387589" cy="2862322"/>
              </a:xfrm>
              <a:prstGeom prst="rect">
                <a:avLst/>
              </a:prstGeom>
              <a:blipFill>
                <a:blip r:embed="rId12"/>
                <a:stretch>
                  <a:fillRect l="-1387" b="-4478"/>
                </a:stretch>
              </a:blipFill>
            </p:spPr>
            <p:txBody>
              <a:bodyPr/>
              <a:lstStyle/>
              <a:p>
                <a:r>
                  <a:rPr lang="en-US">
                    <a:noFill/>
                  </a:rPr>
                  <a:t> </a:t>
                </a:r>
              </a:p>
            </p:txBody>
          </p:sp>
        </mc:Fallback>
      </mc:AlternateContent>
      <p:sp>
        <p:nvSpPr>
          <p:cNvPr id="12" name="Oval Callout 11"/>
          <p:cNvSpPr/>
          <p:nvPr/>
        </p:nvSpPr>
        <p:spPr>
          <a:xfrm>
            <a:off x="8321318" y="5841613"/>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333910235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36783">
            <a:off x="16668263" y="244296"/>
            <a:ext cx="1715472" cy="1142933"/>
          </a:xfrm>
          <a:prstGeom prst="rect">
            <a:avLst/>
          </a:prstGeom>
        </p:spPr>
      </p:pic>
      <p:pic>
        <p:nvPicPr>
          <p:cNvPr id="11"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84310">
            <a:off x="72728" y="117909"/>
            <a:ext cx="1281917" cy="1389612"/>
          </a:xfrm>
          <a:prstGeom prst="rect">
            <a:avLst/>
          </a:prstGeom>
        </p:spPr>
      </p:pic>
      <p:sp>
        <p:nvSpPr>
          <p:cNvPr id="15" name="Oval Callout 14"/>
          <p:cNvSpPr/>
          <p:nvPr/>
        </p:nvSpPr>
        <p:spPr>
          <a:xfrm>
            <a:off x="1874852" y="800100"/>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pic>
        <p:nvPicPr>
          <p:cNvPr id="20" name="Picture 3"/>
          <p:cNvPicPr>
            <a:picLocks noChangeAspect="1"/>
          </p:cNvPicPr>
          <p:nvPr/>
        </p:nvPicPr>
        <p:blipFill>
          <a:blip r:embed="rId8"/>
          <a:srcRect/>
          <a:stretch>
            <a:fillRect/>
          </a:stretch>
        </p:blipFill>
        <p:spPr>
          <a:xfrm>
            <a:off x="16158749" y="7624008"/>
            <a:ext cx="1367250" cy="235515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981200" y="2330589"/>
                <a:ext cx="14660548" cy="5632311"/>
              </a:xfrm>
              <a:prstGeom prst="rect">
                <a:avLst/>
              </a:prstGeom>
            </p:spPr>
            <p:txBody>
              <a:bodyPr wrap="square">
                <a:spAutoFit/>
              </a:bodyPr>
              <a:lstStyle/>
              <a:p>
                <a:pPr lvl="0" algn="just">
                  <a:lnSpc>
                    <a:spcPct val="150000"/>
                  </a:lnSpc>
                </a:pPr>
                <a:r>
                  <a:rPr lang="en-US" sz="4000" dirty="0">
                    <a:solidFill>
                      <a:srgbClr val="333333"/>
                    </a:solidFill>
                    <a:latin typeface="Arial" panose="020B0604020202020204" pitchFamily="34" charset="0"/>
                    <a:ea typeface="Times New Roman" panose="02020603050405020304" pitchFamily="18" charset="0"/>
                  </a:rPr>
                  <a:t>b) </a:t>
                </a:r>
                <a:r>
                  <a:rPr lang="en-US" sz="4000" dirty="0" err="1">
                    <a:solidFill>
                      <a:srgbClr val="333333"/>
                    </a:solidFill>
                    <a:latin typeface="Arial" panose="020B0604020202020204" pitchFamily="34" charset="0"/>
                    <a:ea typeface="Times New Roman" panose="02020603050405020304" pitchFamily="18" charset="0"/>
                  </a:rPr>
                  <a:t>Sau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tiền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Ngọc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gốc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lẫn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ở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hàng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nhất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lvl="0" algn="ctr">
                  <a:lnSpc>
                    <a:spcPct val="150000"/>
                  </a:lnSpc>
                </a:pP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90</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90</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0</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90</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lvl="0" algn="just">
                  <a:lnSpc>
                    <a:spcPct val="150000"/>
                  </a:lnSpc>
                </a:pP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ở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hai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hàng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Ngọc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gốc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lvl="0" algn="ctr">
                  <a:lnSpc>
                    <a:spcPct val="150000"/>
                  </a:lnSpc>
                </a:pP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0</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8</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81</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0</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90</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1</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171</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81200" y="2330589"/>
                <a:ext cx="14660548" cy="5632311"/>
              </a:xfrm>
              <a:prstGeom prst="rect">
                <a:avLst/>
              </a:prstGeom>
              <a:blipFill>
                <a:blip r:embed="rId13"/>
                <a:stretch>
                  <a:fillRect l="-1455" r="-1455" b="-1732"/>
                </a:stretch>
              </a:blipFill>
            </p:spPr>
            <p:txBody>
              <a:bodyPr/>
              <a:lstStyle/>
              <a:p>
                <a:r>
                  <a:rPr lang="en-US">
                    <a:noFill/>
                  </a:rPr>
                  <a:t> </a:t>
                </a:r>
              </a:p>
            </p:txBody>
          </p:sp>
        </mc:Fallback>
      </mc:AlternateContent>
    </p:spTree>
    <p:extLst>
      <p:ext uri="{BB962C8B-B14F-4D97-AF65-F5344CB8AC3E}">
        <p14:creationId xmlns:p14="http://schemas.microsoft.com/office/powerpoint/2010/main" val="187202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914400" y="900648"/>
            <a:ext cx="16459200" cy="3785652"/>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Times New Roman" panose="02020603050405020304" pitchFamily="18" charset="0"/>
              </a:rPr>
              <a:t>Bài</a:t>
            </a:r>
            <a:r>
              <a:rPr lang="fr-FR" sz="4000" b="1" dirty="0">
                <a:latin typeface="Arial" panose="020B0604020202020204" pitchFamily="34" charset="0"/>
                <a:ea typeface="Calibri" panose="020F0502020204030204" pitchFamily="34" charset="0"/>
                <a:cs typeface="Times New Roman" panose="02020603050405020304" pitchFamily="18" charset="0"/>
              </a:rPr>
              <a:t> 4.</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Người</a:t>
            </a:r>
            <a:r>
              <a:rPr lang="en-US" sz="4000" dirty="0">
                <a:solidFill>
                  <a:srgbClr val="000000"/>
                </a:solidFill>
                <a:latin typeface="Arial" panose="020B0604020202020204" pitchFamily="34" charset="0"/>
                <a:ea typeface="Times New Roman" panose="02020603050405020304" pitchFamily="18" charset="0"/>
              </a:rPr>
              <a:t> ta </a:t>
            </a:r>
            <a:r>
              <a:rPr lang="en-US" sz="4000" dirty="0" err="1">
                <a:solidFill>
                  <a:srgbClr val="000000"/>
                </a:solidFill>
                <a:latin typeface="Arial" panose="020B0604020202020204" pitchFamily="34" charset="0"/>
                <a:ea typeface="Times New Roman" panose="02020603050405020304" pitchFamily="18" charset="0"/>
              </a:rPr>
              <a:t>rót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từ</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một</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đựng</a:t>
            </a:r>
            <a:r>
              <a:rPr lang="en-US" sz="4000" dirty="0">
                <a:solidFill>
                  <a:srgbClr val="000000"/>
                </a:solidFill>
                <a:latin typeface="Arial" panose="020B0604020202020204" pitchFamily="34" charset="0"/>
                <a:ea typeface="Times New Roman" panose="02020603050405020304" pitchFamily="18" charset="0"/>
              </a:rPr>
              <a:t> 10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sang </a:t>
            </a:r>
            <a:r>
              <a:rPr lang="en-US" sz="4000" dirty="0" err="1">
                <a:solidFill>
                  <a:srgbClr val="000000"/>
                </a:solidFill>
                <a:latin typeface="Arial" panose="020B0604020202020204" pitchFamily="34" charset="0"/>
                <a:ea typeface="Times New Roman" panose="02020603050405020304" pitchFamily="18" charset="0"/>
              </a:rPr>
              <a:t>một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rỗng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dạng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hình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lập</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phương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với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độ</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dài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20 cm.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mực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cao</a:t>
            </a:r>
            <a:r>
              <a:rPr lang="en-US" sz="4000" dirty="0">
                <a:solidFill>
                  <a:srgbClr val="000000"/>
                </a:solidFill>
                <a:latin typeface="Arial" panose="020B0604020202020204" pitchFamily="34" charset="0"/>
                <a:ea typeface="Times New Roman" panose="02020603050405020304" pitchFamily="18" charset="0"/>
              </a:rPr>
              <a:t> h (cm) </a:t>
            </a:r>
            <a:r>
              <a:rPr lang="en-US" sz="4000" dirty="0" err="1">
                <a:solidFill>
                  <a:srgbClr val="000000"/>
                </a:solidFill>
                <a:latin typeface="Arial" panose="020B0604020202020204" pitchFamily="34" charset="0"/>
                <a:ea typeface="Times New Roman" panose="02020603050405020304" pitchFamily="18" charset="0"/>
              </a:rPr>
              <a:t>thì</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còn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lại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bao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nhiêu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Biết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rằng</a:t>
            </a:r>
            <a:r>
              <a:rPr lang="en-US" sz="4000" dirty="0">
                <a:solidFill>
                  <a:srgbClr val="000000"/>
                </a:solidFill>
                <a:latin typeface="Arial" panose="020B0604020202020204" pitchFamily="34" charset="0"/>
                <a:ea typeface="Times New Roman" panose="02020603050405020304" pitchFamily="18" charset="0"/>
              </a:rPr>
              <a:t> 1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 = 1 dm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a:solidFill>
                  <a:srgbClr val="000000"/>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6833470" y="4928652"/>
            <a:ext cx="5002059" cy="5091648"/>
          </a:xfrm>
          <a:prstGeom prst="rect">
            <a:avLst/>
          </a:prstGeom>
        </p:spPr>
      </p:pic>
      <p:pic>
        <p:nvPicPr>
          <p:cNvPr id="13"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00" y="7429500"/>
            <a:ext cx="2276629" cy="2105882"/>
          </a:xfrm>
          <a:prstGeom prst="rect">
            <a:avLst/>
          </a:prstGeom>
        </p:spPr>
      </p:pic>
      <p:pic>
        <p:nvPicPr>
          <p:cNvPr id="14"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53" y="9049128"/>
            <a:ext cx="1303023" cy="1237872"/>
          </a:xfrm>
          <a:prstGeom prst="rect">
            <a:avLst/>
          </a:prstGeom>
        </p:spPr>
      </p:pic>
    </p:spTree>
    <p:extLst>
      <p:ext uri="{BB962C8B-B14F-4D97-AF65-F5344CB8AC3E}">
        <p14:creationId xmlns:p14="http://schemas.microsoft.com/office/powerpoint/2010/main" val="413072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36783">
            <a:off x="16668263" y="244296"/>
            <a:ext cx="1715472" cy="1142933"/>
          </a:xfrm>
          <a:prstGeom prst="rect">
            <a:avLst/>
          </a:prstGeom>
        </p:spPr>
      </p:pic>
      <p:pic>
        <p:nvPicPr>
          <p:cNvPr id="11"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84310">
            <a:off x="72728" y="117909"/>
            <a:ext cx="1281917" cy="1389612"/>
          </a:xfrm>
          <a:prstGeom prst="rect">
            <a:avLst/>
          </a:prstGeom>
        </p:spPr>
      </p:pic>
      <p:sp>
        <p:nvSpPr>
          <p:cNvPr id="15" name="Oval Callout 14"/>
          <p:cNvSpPr/>
          <p:nvPr/>
        </p:nvSpPr>
        <p:spPr>
          <a:xfrm>
            <a:off x="1905000" y="824726"/>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1618791" y="2247900"/>
            <a:ext cx="14712095" cy="6555641"/>
          </a:xfrm>
          <a:prstGeom prst="rect">
            <a:avLst/>
          </a:prstGeom>
        </p:spPr>
        <p:txBody>
          <a:bodyPr wrap="square">
            <a:spAutoFit/>
          </a:bodyPr>
          <a:lstStyle/>
          <a:p>
            <a:pPr marL="30480" marR="30480">
              <a:lnSpc>
                <a:spcPct val="150000"/>
              </a:lnSpc>
            </a:pP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ban </a:t>
            </a:r>
            <a:r>
              <a:rPr lang="en-US" sz="4000" dirty="0" err="1">
                <a:solidFill>
                  <a:srgbClr val="000000"/>
                </a:solidFill>
                <a:latin typeface="Arial" panose="020B0604020202020204" pitchFamily="34" charset="0"/>
                <a:ea typeface="Times New Roman" panose="02020603050405020304" pitchFamily="18" charset="0"/>
              </a:rPr>
              <a:t>đầu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10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nSpc>
                <a:spcPct val="150000"/>
              </a:lnSpc>
            </a:pP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mực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chiều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cao</a:t>
            </a:r>
            <a:r>
              <a:rPr lang="en-US" sz="4000" dirty="0">
                <a:solidFill>
                  <a:srgbClr val="000000"/>
                </a:solidFill>
                <a:latin typeface="Arial" panose="020B0604020202020204" pitchFamily="34" charset="0"/>
                <a:ea typeface="Times New Roman" panose="02020603050405020304" pitchFamily="18" charset="0"/>
              </a:rPr>
              <a:t> h (cm)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gn="ctr">
              <a:lnSpc>
                <a:spcPct val="150000"/>
              </a:lnSpc>
            </a:pPr>
            <a:r>
              <a:rPr lang="en-US" sz="4000" dirty="0">
                <a:solidFill>
                  <a:srgbClr val="000000"/>
                </a:solidFill>
                <a:latin typeface="Arial" panose="020B0604020202020204" pitchFamily="34" charset="0"/>
                <a:ea typeface="Times New Roman" panose="02020603050405020304" pitchFamily="18" charset="0"/>
              </a:rPr>
              <a:t>20 . 20 . h = 400h (cm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gn="ctr">
              <a:lnSpc>
                <a:spcPct val="150000"/>
              </a:lnSpc>
            </a:pPr>
            <a:r>
              <a:rPr lang="en-US" sz="4000" dirty="0" err="1">
                <a:solidFill>
                  <a:srgbClr val="000000"/>
                </a:solidFill>
                <a:latin typeface="Arial" panose="020B0604020202020204" pitchFamily="34" charset="0"/>
                <a:ea typeface="Times New Roman" panose="02020603050405020304" pitchFamily="18" charset="0"/>
              </a:rPr>
              <a:t>Đổi</a:t>
            </a:r>
            <a:r>
              <a:rPr lang="en-US" sz="4000" dirty="0">
                <a:solidFill>
                  <a:srgbClr val="000000"/>
                </a:solidFill>
                <a:latin typeface="Arial" panose="020B0604020202020204" pitchFamily="34" charset="0"/>
                <a:ea typeface="Times New Roman" panose="02020603050405020304" pitchFamily="18" charset="0"/>
              </a:rPr>
              <a:t> 400h cm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a:solidFill>
                  <a:srgbClr val="000000"/>
                </a:solidFill>
                <a:latin typeface="Arial" panose="020B0604020202020204" pitchFamily="34" charset="0"/>
                <a:ea typeface="Times New Roman" panose="02020603050405020304" pitchFamily="18" charset="0"/>
              </a:rPr>
              <a:t> = 0,4h dm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a:solidFill>
                  <a:srgbClr val="000000"/>
                </a:solidFill>
                <a:latin typeface="Arial" panose="020B0604020202020204" pitchFamily="34" charset="0"/>
                <a:ea typeface="Times New Roman" panose="02020603050405020304" pitchFamily="18" charset="0"/>
              </a:rPr>
              <a:t> = 0,4.h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nSpc>
                <a:spcPct val="150000"/>
              </a:lnSpc>
            </a:pP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bằng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rót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còn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lại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p>
          <a:p>
            <a:pPr marL="30480" marR="30480" algn="ctr">
              <a:lnSpc>
                <a:spcPct val="150000"/>
              </a:lnSpc>
            </a:pPr>
            <a:r>
              <a:rPr lang="en-US" sz="4000" dirty="0">
                <a:solidFill>
                  <a:srgbClr val="000000"/>
                </a:solidFill>
                <a:latin typeface="Arial" panose="020B0604020202020204" pitchFamily="34" charset="0"/>
                <a:ea typeface="Times New Roman" panose="02020603050405020304" pitchFamily="18" charset="0"/>
              </a:rPr>
              <a:t>10 - 0,4.h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13"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12775" y="8352989"/>
            <a:ext cx="1303023" cy="1237872"/>
          </a:xfrm>
          <a:prstGeom prst="rect">
            <a:avLst/>
          </a:prstGeom>
        </p:spPr>
      </p:pic>
    </p:spTree>
    <p:extLst>
      <p:ext uri="{BB962C8B-B14F-4D97-AF65-F5344CB8AC3E}">
        <p14:creationId xmlns:p14="http://schemas.microsoft.com/office/powerpoint/2010/main" val="145749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wipe(down)">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barn(inVertical)">
                                      <p:cBhvr>
                                        <p:cTn id="25" dur="500"/>
                                        <p:tgtEl>
                                          <p:spTgt spid="1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0" dur="500"/>
                                        <p:tgtEl>
                                          <p:spTgt spid="12">
                                            <p:txEl>
                                              <p:pRg st="4" end="4"/>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33"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285464"/>
            <a:ext cx="17602200" cy="9765388"/>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776885" y="313679"/>
            <a:ext cx="1375283" cy="916283"/>
          </a:xfrm>
          <a:prstGeom prst="rect">
            <a:avLst/>
          </a:prstGeom>
        </p:spPr>
      </p:pic>
      <p:pic>
        <p:nvPicPr>
          <p:cNvPr id="2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 y="8186729"/>
            <a:ext cx="1258694" cy="1982197"/>
          </a:xfrm>
          <a:prstGeom prst="rect">
            <a:avLst/>
          </a:prstGeom>
        </p:spPr>
      </p:pic>
      <p:sp>
        <p:nvSpPr>
          <p:cNvPr id="5" name="Rectangle 4"/>
          <p:cNvSpPr/>
          <p:nvPr/>
        </p:nvSpPr>
        <p:spPr>
          <a:xfrm>
            <a:off x="1219200" y="812677"/>
            <a:ext cx="15573179" cy="3671583"/>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Arial" panose="020B0604020202020204" pitchFamily="34" charset="0"/>
              </a:rPr>
              <a:t>Bài</a:t>
            </a:r>
            <a:r>
              <a:rPr lang="fr-FR" sz="4000" b="1" dirty="0">
                <a:latin typeface="Arial" panose="020B0604020202020204" pitchFamily="34" charset="0"/>
                <a:ea typeface="Calibri" panose="020F0502020204030204" pitchFamily="34" charset="0"/>
                <a:cs typeface="Arial" panose="020B0604020202020204" pitchFamily="34" charset="0"/>
              </a:rPr>
              <a:t> 5. </a:t>
            </a:r>
            <a:r>
              <a:rPr lang="vi-VN" sz="4000" dirty="0">
                <a:solidFill>
                  <a:srgbClr val="000000"/>
                </a:solidFill>
                <a:latin typeface="Arial" panose="020B0604020202020204" pitchFamily="34" charset="0"/>
                <a:cs typeface="Arial" panose="020B0604020202020204" pitchFamily="34" charset="0"/>
              </a:rPr>
              <a:t>Bạn Minh cho rằng “Tổng của hai đa thức bậc bốn luôn luôn là đa thức bậc bốn”. Bạn Quân cho rằng “Hiệu của hai đa thức bậc bốn luôn luôn là đa thức bậc bốn”. Hai bạn Minh và Quân nói như vậy có đúng không? Giải thích vì sao.</a:t>
            </a:r>
            <a:endParaRPr lang="en-US" sz="4000" dirty="0">
              <a:latin typeface="Arial" panose="020B0604020202020204" pitchFamily="34" charset="0"/>
              <a:cs typeface="Arial" panose="020B0604020202020204" pitchFamily="34" charset="0"/>
            </a:endParaRPr>
          </a:p>
        </p:txBody>
      </p:sp>
      <p:sp>
        <p:nvSpPr>
          <p:cNvPr id="15" name="Oval Callout 14"/>
          <p:cNvSpPr/>
          <p:nvPr/>
        </p:nvSpPr>
        <p:spPr>
          <a:xfrm>
            <a:off x="8077200" y="4914900"/>
            <a:ext cx="1804889" cy="99294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2514600" y="6134100"/>
            <a:ext cx="13716000" cy="2877711"/>
          </a:xfrm>
          <a:prstGeom prst="rect">
            <a:avLst/>
          </a:prstGeom>
        </p:spPr>
        <p:txBody>
          <a:bodyPr wrap="square">
            <a:spAutoFit/>
          </a:bodyPr>
          <a:lstStyle/>
          <a:p>
            <a:pPr marL="30480" marR="30480" algn="just">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Minh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Quân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nói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đúng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hoặc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bốn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phải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bốn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884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anim calcmode="lin" valueType="num">
                                      <p:cBhvr>
                                        <p:cTn id="2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285464"/>
            <a:ext cx="17602200" cy="9765388"/>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776885" y="313679"/>
            <a:ext cx="1375283" cy="916283"/>
          </a:xfrm>
          <a:prstGeom prst="rect">
            <a:avLst/>
          </a:prstGeom>
        </p:spPr>
      </p:pic>
      <p:pic>
        <p:nvPicPr>
          <p:cNvPr id="2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 y="8186729"/>
            <a:ext cx="1258694" cy="1982197"/>
          </a:xfrm>
          <a:prstGeom prst="rect">
            <a:avLst/>
          </a:prstGeom>
        </p:spPr>
      </p:pic>
      <p:sp>
        <p:nvSpPr>
          <p:cNvPr id="15" name="Oval Callout 14"/>
          <p:cNvSpPr/>
          <p:nvPr/>
        </p:nvSpPr>
        <p:spPr>
          <a:xfrm>
            <a:off x="1182800" y="750327"/>
            <a:ext cx="1636906" cy="105626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1162746" y="2047606"/>
                <a:ext cx="16591854" cy="4722127"/>
              </a:xfrm>
              <a:prstGeom prst="rect">
                <a:avLst/>
              </a:prstGeom>
            </p:spPr>
            <p:txBody>
              <a:bodyPr wrap="square">
                <a:spAutoFit/>
              </a:bodyPr>
              <a:lstStyle/>
              <a:p>
                <a:pPr marL="30480" marR="30480" lvl="0" indent="0"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Chẳng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hạn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ctr"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𝐶</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30480" marR="30480" lvl="0" indent="0"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 </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oMath>
                  </m:oMathPara>
                </a14:m>
                <a:endPar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endParaRPr>
              </a:p>
              <a:p>
                <a:pPr marL="30480" marR="30480" lvl="0" indent="0" defTabSz="914400" rtl="0" eaLnBrk="1" fontAlgn="auto" latinLnBrk="0" hangingPunct="1">
                  <a:lnSpc>
                    <a:spcPct val="150000"/>
                  </a:lnSpc>
                  <a:spcBef>
                    <a:spcPts val="0"/>
                  </a:spcBef>
                  <a:buClrTx/>
                  <a:buSzTx/>
                  <a:buFontTx/>
                  <a:buNone/>
                  <a:tabLst/>
                  <a:defRPr/>
                </a:pPr>
                <a:r>
                  <a:rPr kumimoji="0" lang="en-US" sz="4000" b="0" u="none" strike="noStrike" kern="1200" cap="none" spc="0" normalizeH="0" baseline="0" noProof="0" dirty="0">
                    <a:ln>
                      <a:noFill/>
                    </a:ln>
                    <a:solidFill>
                      <a:srgbClr val="000000"/>
                    </a:solidFill>
                    <a:effectLst/>
                    <a:uLnTx/>
                    <a:uFillTx/>
                    <a:ea typeface="Times New Roman" panose="02020603050405020304" pitchFamily="18"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m:t>
                    </m:r>
                  </m:oMath>
                </a14:m>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bậc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62746" y="2047606"/>
                <a:ext cx="16591854" cy="4722127"/>
              </a:xfrm>
              <a:prstGeom prst="rect">
                <a:avLst/>
              </a:prstGeom>
              <a:blipFill>
                <a:blip r:embed="rId17"/>
                <a:stretch>
                  <a:fillRect l="-1139" r="-404" b="-4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257800" y="8191500"/>
                <a:ext cx="11049000" cy="1015663"/>
              </a:xfrm>
              <a:prstGeom prst="rect">
                <a:avLst/>
              </a:prstGeom>
            </p:spPr>
            <p:txBody>
              <a:bodyPr wrap="square">
                <a:spAutoFit/>
              </a:bodyPr>
              <a:lstStyle/>
              <a:p>
                <a:pPr marL="30480" marR="30480" lvl="0">
                  <a:lnSpc>
                    <a:spcPct val="150000"/>
                  </a:lnSpc>
                  <a:defRPr/>
                </a:pP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+ 1 = 1 </m:t>
                    </m:r>
                  </m:oMath>
                </a14:m>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257800" y="8191500"/>
                <a:ext cx="11049000" cy="1015663"/>
              </a:xfrm>
              <a:prstGeom prst="rect">
                <a:avLst/>
              </a:prstGeom>
              <a:blipFill>
                <a:blip r:embed="rId18"/>
                <a:stretch>
                  <a:fillRect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001253" y="7142972"/>
                <a:ext cx="7316683" cy="1015663"/>
              </a:xfrm>
              <a:prstGeom prst="rect">
                <a:avLst/>
              </a:prstGeom>
            </p:spPr>
            <p:txBody>
              <a:bodyPr wrap="none">
                <a:spAutoFit/>
              </a:bodyPr>
              <a:lstStyle/>
              <a:p>
                <a:pPr marL="30480" marR="30480" lvl="0">
                  <a:lnSpc>
                    <a:spcPct val="150000"/>
                  </a:lnSpc>
                  <a:defRPr/>
                </a:pPr>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𝐶</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+ 1 − </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01253" y="7142972"/>
                <a:ext cx="7316683" cy="1015663"/>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773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9DDC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2200">
            <a:off x="886593" y="1043452"/>
            <a:ext cx="1824152" cy="2241661"/>
          </a:xfrm>
          <a:prstGeom prst="rect">
            <a:avLst/>
          </a:prstGeom>
        </p:spPr>
      </p:pic>
      <p:sp>
        <p:nvSpPr>
          <p:cNvPr id="8" name="TextBox 8"/>
          <p:cNvSpPr txBox="1"/>
          <p:nvPr/>
        </p:nvSpPr>
        <p:spPr>
          <a:xfrm>
            <a:off x="2176305" y="1171575"/>
            <a:ext cx="13935391" cy="992708"/>
          </a:xfrm>
          <a:prstGeom prst="rect">
            <a:avLst/>
          </a:prstGeom>
        </p:spPr>
        <p:txBody>
          <a:bodyPr lIns="0" tIns="0" rIns="0" bIns="0" rtlCol="0" anchor="t">
            <a:spAutoFit/>
          </a:bodyPr>
          <a:lstStyle/>
          <a:p>
            <a:pPr algn="ctr">
              <a:lnSpc>
                <a:spcPts val="8499"/>
              </a:lnSpc>
            </a:pPr>
            <a:r>
              <a:rPr lang="en-US" sz="6000" b="1">
                <a:latin typeface="Arial" panose="020B0604020202020204" pitchFamily="34" charset="0"/>
                <a:cs typeface="Arial" panose="020B0604020202020204" pitchFamily="34" charset="0"/>
              </a:rPr>
              <a:t>HƯỚNG DẪN VỀ NHÀ</a:t>
            </a:r>
          </a:p>
        </p:txBody>
      </p:sp>
      <p:pic>
        <p:nvPicPr>
          <p:cNvPr id="1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8941" b="23301"/>
          <a:stretch>
            <a:fillRect/>
          </a:stretch>
        </p:blipFill>
        <p:spPr>
          <a:xfrm rot="181335">
            <a:off x="15393100" y="540234"/>
            <a:ext cx="2404625" cy="2255389"/>
          </a:xfrm>
          <a:prstGeom prst="rect">
            <a:avLst/>
          </a:prstGeom>
        </p:spPr>
      </p:pic>
      <p:grpSp>
        <p:nvGrpSpPr>
          <p:cNvPr id="12" name="Group 11"/>
          <p:cNvGrpSpPr/>
          <p:nvPr/>
        </p:nvGrpSpPr>
        <p:grpSpPr>
          <a:xfrm>
            <a:off x="637809" y="3309783"/>
            <a:ext cx="5411428" cy="5024436"/>
            <a:chOff x="924909" y="3568797"/>
            <a:chExt cx="5411428" cy="4241703"/>
          </a:xfrm>
        </p:grpSpPr>
        <p:grpSp>
          <p:nvGrpSpPr>
            <p:cNvPr id="15" name="Group 3"/>
            <p:cNvGrpSpPr/>
            <p:nvPr/>
          </p:nvGrpSpPr>
          <p:grpSpPr>
            <a:xfrm>
              <a:off x="924909" y="3568797"/>
              <a:ext cx="5411428" cy="4241703"/>
              <a:chOff x="0" y="0"/>
              <a:chExt cx="3183193" cy="3101958"/>
            </a:xfrm>
          </p:grpSpPr>
          <p:sp>
            <p:nvSpPr>
              <p:cNvPr id="1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6" name="Rectangle 15"/>
            <p:cNvSpPr/>
            <p:nvPr/>
          </p:nvSpPr>
          <p:spPr>
            <a:xfrm>
              <a:off x="1118771" y="4786715"/>
              <a:ext cx="4796230" cy="1824923"/>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9" name="Group 18"/>
          <p:cNvGrpSpPr/>
          <p:nvPr/>
        </p:nvGrpSpPr>
        <p:grpSpPr>
          <a:xfrm>
            <a:off x="6527710" y="3332358"/>
            <a:ext cx="5422223" cy="5001862"/>
            <a:chOff x="6840639" y="3553166"/>
            <a:chExt cx="5422223" cy="5001862"/>
          </a:xfrm>
        </p:grpSpPr>
        <p:grpSp>
          <p:nvGrpSpPr>
            <p:cNvPr id="20" name="Group 3"/>
            <p:cNvGrpSpPr/>
            <p:nvPr/>
          </p:nvGrpSpPr>
          <p:grpSpPr>
            <a:xfrm>
              <a:off x="6840639" y="3553166"/>
              <a:ext cx="5422223" cy="5001862"/>
              <a:chOff x="-3810" y="-1"/>
              <a:chExt cx="3189543" cy="3657863"/>
            </a:xfrm>
          </p:grpSpPr>
          <p:sp>
            <p:nvSpPr>
              <p:cNvPr id="2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21" name="Rectangle 20"/>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4" name="Group 23"/>
          <p:cNvGrpSpPr/>
          <p:nvPr/>
        </p:nvGrpSpPr>
        <p:grpSpPr>
          <a:xfrm>
            <a:off x="12433287" y="3306055"/>
            <a:ext cx="5422223" cy="5013607"/>
            <a:chOff x="12644694" y="3479846"/>
            <a:chExt cx="5422223" cy="4709752"/>
          </a:xfrm>
        </p:grpSpPr>
        <p:grpSp>
          <p:nvGrpSpPr>
            <p:cNvPr id="25" name="Group 3"/>
            <p:cNvGrpSpPr/>
            <p:nvPr/>
          </p:nvGrpSpPr>
          <p:grpSpPr>
            <a:xfrm>
              <a:off x="12644694" y="3479846"/>
              <a:ext cx="5422223" cy="4709752"/>
              <a:chOff x="-3810" y="0"/>
              <a:chExt cx="3189543" cy="3444242"/>
            </a:xfrm>
          </p:grpSpPr>
          <p:sp>
            <p:nvSpPr>
              <p:cNvPr id="2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26" name="Rectangle 25"/>
            <p:cNvSpPr/>
            <p:nvPr/>
          </p:nvSpPr>
          <p:spPr>
            <a:xfrm>
              <a:off x="12863071" y="4418531"/>
              <a:ext cx="5056932" cy="2688848"/>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a:t>
              </a:r>
              <a:r>
                <a:rPr lang="vi-VN" sz="4000" kern="0" dirty="0">
                  <a:latin typeface="Arial"/>
                  <a:ea typeface="Calibri" panose="020F0502020204030204" pitchFamily="34" charset="0"/>
                  <a:cs typeface="Times New Roman" panose="02020603050405020304" pitchFamily="18" charset="0"/>
                  <a:sym typeface="Arial"/>
                </a:rPr>
                <a:t>Chuẩn 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en-US" sz="4000" b="1" kern="0" dirty="0">
                  <a:latin typeface="Arial"/>
                  <a:ea typeface="Calibri" panose="020F0502020204030204" pitchFamily="34" charset="0"/>
                  <a:cs typeface="Times New Roman" panose="02020603050405020304" pitchFamily="18" charset="0"/>
                  <a:sym typeface="Arial"/>
                </a:rPr>
                <a:t>"</a:t>
              </a:r>
              <a:r>
                <a:rPr lang="en-US" sz="4000" b="1" kern="0" dirty="0" err="1">
                  <a:latin typeface="Arial"/>
                  <a:ea typeface="Calibri" panose="020F0502020204030204" pitchFamily="34" charset="0"/>
                  <a:cs typeface="Times New Roman" panose="02020603050405020304" pitchFamily="18" charset="0"/>
                  <a:sym typeface="Arial"/>
                </a:rPr>
                <a:t>Bài</a:t>
              </a:r>
              <a:r>
                <a:rPr lang="en-US" sz="4000" b="1" kern="0" dirty="0">
                  <a:latin typeface="Arial"/>
                  <a:ea typeface="Calibri" panose="020F0502020204030204" pitchFamily="34" charset="0"/>
                  <a:cs typeface="Times New Roman" panose="02020603050405020304" pitchFamily="18" charset="0"/>
                  <a:sym typeface="Arial"/>
                </a:rPr>
                <a:t> 4: </a:t>
              </a:r>
              <a:r>
                <a:rPr lang="en-US" sz="4000" b="1" kern="0" dirty="0" err="1">
                  <a:latin typeface="Arial"/>
                  <a:ea typeface="Calibri" panose="020F0502020204030204" pitchFamily="34" charset="0"/>
                  <a:cs typeface="Times New Roman" panose="02020603050405020304" pitchFamily="18" charset="0"/>
                  <a:sym typeface="Arial"/>
                </a:rPr>
                <a:t>Phép</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nhân</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đa</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thức</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một</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biến</a:t>
              </a:r>
              <a:r>
                <a:rPr lang="en-US" sz="4000" b="1" kern="0" dirty="0">
                  <a:latin typeface="Arial"/>
                  <a:ea typeface="Calibri" panose="020F0502020204030204" pitchFamily="34" charset="0"/>
                  <a:cs typeface="Times New Roman" panose="02020603050405020304" pitchFamily="18" charset="0"/>
                  <a:sym typeface="Arial"/>
                </a:rPr>
                <a:t>".</a:t>
              </a:r>
              <a:endParaRPr lang="vi-VN"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94222">
            <a:off x="16012971" y="8124881"/>
            <a:ext cx="1930447" cy="2078544"/>
          </a:xfrm>
          <a:prstGeom prst="rect">
            <a:avLst/>
          </a:prstGeom>
        </p:spPr>
      </p:pic>
      <p:pic>
        <p:nvPicPr>
          <p:cNvPr id="3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0184" y="7419880"/>
            <a:ext cx="1796427" cy="2829020"/>
          </a:xfrm>
          <a:prstGeom prst="rect">
            <a:avLst/>
          </a:prstGeom>
        </p:spPr>
      </p:pic>
    </p:spTree>
    <p:extLst>
      <p:ext uri="{BB962C8B-B14F-4D97-AF65-F5344CB8AC3E}">
        <p14:creationId xmlns:p14="http://schemas.microsoft.com/office/powerpoint/2010/main" val="745582844"/>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9419">
            <a:off x="16203808" y="6526974"/>
            <a:ext cx="2110984" cy="190252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33489">
            <a:off x="199199" y="1236830"/>
            <a:ext cx="1965132" cy="189880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3000821"/>
          </a:xfrm>
          <a:prstGeom prst="rect">
            <a:avLst/>
          </a:prstGeom>
        </p:spPr>
        <p:txBody>
          <a:bodyPr wrap="square" lIns="0" tIns="0" rIns="0" bIns="0" rtlCol="0" anchor="t">
            <a:spAutoFit/>
          </a:bodyPr>
          <a:lstStyle/>
          <a:p>
            <a:pPr algn="ctr">
              <a:lnSpc>
                <a:spcPct val="150000"/>
              </a:lnSpc>
            </a:pPr>
            <a:r>
              <a:rPr lang="en-US" sz="6500" b="1">
                <a:latin typeface="Arial" panose="020B0604020202020204" pitchFamily="34" charset="0"/>
                <a:cs typeface="Arial" panose="020B0604020202020204" pitchFamily="34" charset="0"/>
              </a:rPr>
              <a:t>CẢM ƠN CÁC EM ĐÃ CHÚ Ý LẮNG NGHE BÀI GIẢNG!</a:t>
            </a:r>
          </a:p>
        </p:txBody>
      </p:sp>
    </p:spTree>
    <p:extLst>
      <p:ext uri="{BB962C8B-B14F-4D97-AF65-F5344CB8AC3E}">
        <p14:creationId xmlns:p14="http://schemas.microsoft.com/office/powerpoint/2010/main" val="342496387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1" y="419100"/>
            <a:ext cx="17373600" cy="9525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76991" y="132176"/>
            <a:ext cx="1990605" cy="132624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975634">
            <a:off x="-66089" y="5775386"/>
            <a:ext cx="1103180" cy="1665178"/>
          </a:xfrm>
          <a:prstGeom prst="rect">
            <a:avLst/>
          </a:prstGeom>
        </p:spPr>
      </p:pic>
      <p:grpSp>
        <p:nvGrpSpPr>
          <p:cNvPr id="5" name="Group 4"/>
          <p:cNvGrpSpPr/>
          <p:nvPr/>
        </p:nvGrpSpPr>
        <p:grpSpPr>
          <a:xfrm>
            <a:off x="1611219" y="1790700"/>
            <a:ext cx="14172708" cy="2878801"/>
            <a:chOff x="1611219" y="2112299"/>
            <a:chExt cx="14172708" cy="2878801"/>
          </a:xfrm>
        </p:grpSpPr>
        <p:sp>
          <p:nvSpPr>
            <p:cNvPr id="20" name="TextBox 19"/>
            <p:cNvSpPr txBox="1"/>
            <p:nvPr/>
          </p:nvSpPr>
          <p:spPr>
            <a:xfrm>
              <a:off x="1611219" y="2316005"/>
              <a:ext cx="3581400" cy="754053"/>
            </a:xfrm>
            <a:prstGeom prst="rect">
              <a:avLst/>
            </a:prstGeom>
            <a:noFill/>
          </p:spPr>
          <p:txBody>
            <a:bodyPr wrap="square" rtlCol="0">
              <a:spAutoFit/>
            </a:bodyPr>
            <a:lstStyle/>
            <a:p>
              <a:r>
                <a:rPr lang="nl-NL" sz="4300" b="1" dirty="0">
                  <a:latin typeface="Arial" panose="020B0604020202020204" pitchFamily="34" charset="0"/>
                  <a:cs typeface="Arial" panose="020B0604020202020204" pitchFamily="34" charset="0"/>
                </a:rPr>
                <a:t>HĐ1:</a:t>
              </a:r>
              <a:endParaRPr lang="en-US" sz="43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1611219" y="2112299"/>
                  <a:ext cx="14172708" cy="2878801"/>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          a) </a:t>
                  </a:r>
                  <a:r>
                    <a:rPr lang="en-US" sz="4000" dirty="0" err="1">
                      <a:latin typeface="Arial" panose="020B0604020202020204" pitchFamily="34" charset="0"/>
                      <a:ea typeface="Calibri" panose="020F0502020204030204" pitchFamily="34" charset="0"/>
                      <a:cs typeface="Times New Roman" panose="02020603050405020304" pitchFamily="18" charset="0"/>
                    </a:rPr>
                    <a:t>Thực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hợp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sau</a:t>
                  </a:r>
                  <a:r>
                    <a:rPr lang="en-US" sz="4000" dirty="0">
                      <a:latin typeface="Arial" panose="020B0604020202020204" pitchFamily="34" charset="0"/>
                      <a:ea typeface="Calibri" panose="020F0502020204030204" pitchFamily="34" charset="0"/>
                      <a:cs typeface="Times New Roman" panose="02020603050405020304" pitchFamily="18" charset="0"/>
                    </a:rPr>
                    <a:t>: </a:t>
                  </a:r>
                </a:p>
                <a:p>
                  <a:pPr algn="ctr">
                    <a:lnSpc>
                      <a:spcPct val="150000"/>
                    </a:lnSpc>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+7</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effectLst/>
                                <a:latin typeface="Cambria Math" panose="02040503050406030204" pitchFamily="18" charset="0"/>
                                <a:ea typeface="Calibri" panose="020F0502020204030204" pitchFamily="34" charset="0"/>
                                <a:cs typeface="Arial" panose="020B0604020202020204" pitchFamily="34" charset="0"/>
                              </a:rPr>
                              <m:t>𝑘</m:t>
                            </m:r>
                          </m:sup>
                        </m:sSup>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𝑘</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ℕ</m:t>
                                </m:r>
                              </m:e>
                              <m:sup>
                                <m:r>
                                  <a:rPr lang="en-US" sz="4000" i="1">
                                    <a:effectLst/>
                                    <a:latin typeface="Cambria Math" panose="02040503050406030204" pitchFamily="18" charset="0"/>
                                    <a:ea typeface="Calibri" panose="020F0502020204030204" pitchFamily="34" charset="0"/>
                                    <a:cs typeface="Arial" panose="020B0604020202020204" pitchFamily="34" charset="0"/>
                                  </a:rPr>
                                  <m:t>∗</m:t>
                                </m:r>
                              </m:sup>
                            </m:sSup>
                          </m:e>
                        </m:d>
                      </m:oMath>
                    </m:oMathPara>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quy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tắc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611219" y="2112299"/>
                  <a:ext cx="14172708" cy="2878801"/>
                </a:xfrm>
                <a:prstGeom prst="rect">
                  <a:avLst/>
                </a:prstGeom>
                <a:blipFill>
                  <a:blip r:embed="rId12"/>
                  <a:stretch>
                    <a:fillRect l="-1505" b="-4237"/>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1" name="Rectangle 10"/>
              <p:cNvSpPr/>
              <p:nvPr/>
            </p:nvSpPr>
            <p:spPr>
              <a:xfrm>
                <a:off x="1611219" y="5753100"/>
                <a:ext cx="14847981" cy="3674404"/>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+7</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=(5+7)</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=12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3600" dirty="0">
                  <a:effectLst/>
                  <a:latin typeface="Times New Roman" panose="02020603050405020304" pitchFamily="18" charset="0"/>
                  <a:ea typeface="Times New Roman" panose="02020603050405020304" pitchFamily="18" charset="0"/>
                </a:endParaRPr>
              </a:p>
              <a:p>
                <a:pPr>
                  <a:lnSpc>
                    <a:spcPct val="150000"/>
                  </a:lnSpc>
                </a:pPr>
                <a:r>
                  <a:rPr lang="en-US" sz="4000" dirty="0">
                    <a:effectLst/>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3600" dirty="0">
                  <a:effectLst/>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rPr>
                  <a:t>b) </a:t>
                </a:r>
                <a:r>
                  <a:rPr lang="en-US" sz="4000" dirty="0" err="1">
                    <a:solidFill>
                      <a:srgbClr val="333333"/>
                    </a:solidFill>
                    <a:effectLst/>
                    <a:latin typeface="Arial" panose="020B0604020202020204" pitchFamily="34" charset="0"/>
                    <a:ea typeface="Times New Roman" panose="02020603050405020304" pitchFamily="18" charset="0"/>
                  </a:rPr>
                  <a:t>Để</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cộng</a:t>
                </a:r>
                <a:r>
                  <a:rPr lang="en-US" sz="4000" dirty="0">
                    <a:solidFill>
                      <a:srgbClr val="333333"/>
                    </a:solidFill>
                    <a:effectLst/>
                    <a:latin typeface="Arial" panose="020B0604020202020204" pitchFamily="34" charset="0"/>
                    <a:ea typeface="Times New Roman" panose="02020603050405020304" pitchFamily="18" charset="0"/>
                  </a:rPr>
                  <a:t> (hay </a:t>
                </a:r>
                <a:r>
                  <a:rPr lang="en-US" sz="4000" dirty="0" err="1">
                    <a:solidFill>
                      <a:srgbClr val="333333"/>
                    </a:solidFill>
                    <a:effectLst/>
                    <a:latin typeface="Arial" panose="020B0604020202020204" pitchFamily="34" charset="0"/>
                    <a:ea typeface="Times New Roman" panose="02020603050405020304" pitchFamily="18" charset="0"/>
                  </a:rPr>
                  <a:t>trừ</a:t>
                </a:r>
                <a:r>
                  <a:rPr lang="en-US" sz="4000" dirty="0">
                    <a:solidFill>
                      <a:srgbClr val="333333"/>
                    </a:solidFill>
                    <a:effectLst/>
                    <a:latin typeface="Arial" panose="020B0604020202020204" pitchFamily="34" charset="0"/>
                    <a:ea typeface="Times New Roman" panose="02020603050405020304" pitchFamily="18" charset="0"/>
                  </a:rPr>
                  <a:t>) các </a:t>
                </a:r>
                <a:r>
                  <a:rPr lang="en-US" sz="4000" dirty="0" err="1">
                    <a:solidFill>
                      <a:srgbClr val="333333"/>
                    </a:solidFill>
                    <a:effectLst/>
                    <a:latin typeface="Arial" panose="020B0604020202020204" pitchFamily="34" charset="0"/>
                    <a:ea typeface="Times New Roman" panose="02020603050405020304" pitchFamily="18" charset="0"/>
                  </a:rPr>
                  <a:t>đơn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thức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có</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cùng</a:t>
                </a:r>
                <a:r>
                  <a:rPr lang="en-US" sz="4000" dirty="0">
                    <a:solidFill>
                      <a:srgbClr val="333333"/>
                    </a:solidFill>
                    <a:effectLst/>
                    <a:latin typeface="Arial" panose="020B0604020202020204" pitchFamily="34" charset="0"/>
                    <a:ea typeface="Times New Roman" panose="02020603050405020304" pitchFamily="18" charset="0"/>
                  </a:rPr>
                  <a:t> số </a:t>
                </a:r>
                <a:r>
                  <a:rPr lang="en-US" sz="4000" dirty="0" err="1">
                    <a:solidFill>
                      <a:srgbClr val="333333"/>
                    </a:solidFill>
                    <a:effectLst/>
                    <a:latin typeface="Arial" panose="020B0604020202020204" pitchFamily="34" charset="0"/>
                    <a:ea typeface="Times New Roman" panose="02020603050405020304" pitchFamily="18" charset="0"/>
                  </a:rPr>
                  <a:t>mũ</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của</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biến</a:t>
                </a:r>
                <a:r>
                  <a:rPr lang="en-US" sz="4000" dirty="0">
                    <a:solidFill>
                      <a:srgbClr val="333333"/>
                    </a:solidFill>
                    <a:effectLst/>
                    <a:latin typeface="Arial" panose="020B0604020202020204" pitchFamily="34" charset="0"/>
                    <a:ea typeface="Times New Roman" panose="02020603050405020304" pitchFamily="18" charset="0"/>
                  </a:rPr>
                  <a:t>, ta </a:t>
                </a:r>
                <a:r>
                  <a:rPr lang="en-US" sz="4000" dirty="0" err="1">
                    <a:solidFill>
                      <a:srgbClr val="333333"/>
                    </a:solidFill>
                    <a:effectLst/>
                    <a:latin typeface="Arial" panose="020B0604020202020204" pitchFamily="34" charset="0"/>
                    <a:ea typeface="Times New Roman" panose="02020603050405020304" pitchFamily="18" charset="0"/>
                  </a:rPr>
                  <a:t>cộng</a:t>
                </a:r>
                <a:r>
                  <a:rPr lang="en-US" sz="4000" dirty="0">
                    <a:solidFill>
                      <a:srgbClr val="333333"/>
                    </a:solidFill>
                    <a:effectLst/>
                    <a:latin typeface="Arial" panose="020B0604020202020204" pitchFamily="34" charset="0"/>
                    <a:ea typeface="Times New Roman" panose="02020603050405020304" pitchFamily="18" charset="0"/>
                  </a:rPr>
                  <a:t> (hay </a:t>
                </a:r>
                <a:r>
                  <a:rPr lang="en-US" sz="4000" dirty="0" err="1">
                    <a:solidFill>
                      <a:srgbClr val="333333"/>
                    </a:solidFill>
                    <a:effectLst/>
                    <a:latin typeface="Arial" panose="020B0604020202020204" pitchFamily="34" charset="0"/>
                    <a:ea typeface="Times New Roman" panose="02020603050405020304" pitchFamily="18" charset="0"/>
                  </a:rPr>
                  <a:t>trừ</a:t>
                </a:r>
                <a:r>
                  <a:rPr lang="en-US" sz="4000" dirty="0">
                    <a:solidFill>
                      <a:srgbClr val="333333"/>
                    </a:solidFill>
                    <a:effectLst/>
                    <a:latin typeface="Arial" panose="020B0604020202020204" pitchFamily="34" charset="0"/>
                    <a:ea typeface="Times New Roman" panose="02020603050405020304" pitchFamily="18" charset="0"/>
                  </a:rPr>
                  <a:t>) các </a:t>
                </a:r>
                <a:r>
                  <a:rPr lang="en-US" sz="4000" dirty="0" err="1">
                    <a:solidFill>
                      <a:srgbClr val="333333"/>
                    </a:solidFill>
                    <a:effectLst/>
                    <a:latin typeface="Arial" panose="020B0604020202020204" pitchFamily="34" charset="0"/>
                    <a:ea typeface="Times New Roman" panose="02020603050405020304" pitchFamily="18" charset="0"/>
                  </a:rPr>
                  <a:t>hệ</a:t>
                </a:r>
                <a:r>
                  <a:rPr lang="en-US" sz="4000" dirty="0">
                    <a:solidFill>
                      <a:srgbClr val="333333"/>
                    </a:solidFill>
                    <a:effectLst/>
                    <a:latin typeface="Arial" panose="020B0604020202020204" pitchFamily="34" charset="0"/>
                    <a:ea typeface="Times New Roman" panose="02020603050405020304" pitchFamily="18" charset="0"/>
                  </a:rPr>
                  <a:t> số </a:t>
                </a:r>
                <a:r>
                  <a:rPr lang="en-US" sz="4000" dirty="0" err="1">
                    <a:solidFill>
                      <a:srgbClr val="333333"/>
                    </a:solidFill>
                    <a:effectLst/>
                    <a:latin typeface="Arial" panose="020B0604020202020204" pitchFamily="34" charset="0"/>
                    <a:ea typeface="Times New Roman" panose="02020603050405020304" pitchFamily="18" charset="0"/>
                  </a:rPr>
                  <a:t>với</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nhau</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và</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giữ</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nguyên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phần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biến</a:t>
                </a:r>
                <a:r>
                  <a:rPr lang="en-US" sz="4000" dirty="0">
                    <a:solidFill>
                      <a:srgbClr val="333333"/>
                    </a:solidFill>
                    <a:effectLst/>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1611219" y="5753100"/>
                <a:ext cx="14847981" cy="3674404"/>
              </a:xfrm>
              <a:prstGeom prst="rect">
                <a:avLst/>
              </a:prstGeom>
              <a:blipFill>
                <a:blip r:embed="rId13"/>
                <a:stretch>
                  <a:fillRect l="-1437" b="-6136"/>
                </a:stretch>
              </a:blipFill>
            </p:spPr>
            <p:txBody>
              <a:bodyPr/>
              <a:lstStyle/>
              <a:p>
                <a:r>
                  <a:rPr lang="en-US">
                    <a:noFill/>
                  </a:rPr>
                  <a:t> </a:t>
                </a:r>
              </a:p>
            </p:txBody>
          </p:sp>
        </mc:Fallback>
      </mc:AlternateContent>
      <p:pic>
        <p:nvPicPr>
          <p:cNvPr id="18" name="Picture 17"/>
          <p:cNvPicPr>
            <a:picLocks noChangeAspect="1"/>
          </p:cNvPicPr>
          <p:nvPr/>
        </p:nvPicPr>
        <p:blipFill>
          <a:blip r:embed="rId14"/>
          <a:srcRect/>
          <a:stretch>
            <a:fillRect/>
          </a:stretch>
        </p:blipFill>
        <p:spPr>
          <a:xfrm>
            <a:off x="16344368" y="8550932"/>
            <a:ext cx="1463381" cy="1579899"/>
          </a:xfrm>
          <a:prstGeom prst="rect">
            <a:avLst/>
          </a:prstGeom>
        </p:spPr>
      </p:pic>
      <p:grpSp>
        <p:nvGrpSpPr>
          <p:cNvPr id="3" name="Group 2"/>
          <p:cNvGrpSpPr/>
          <p:nvPr/>
        </p:nvGrpSpPr>
        <p:grpSpPr>
          <a:xfrm>
            <a:off x="1377994" y="800100"/>
            <a:ext cx="9137606" cy="862753"/>
            <a:chOff x="1611219" y="2044475"/>
            <a:chExt cx="9137606" cy="862753"/>
          </a:xfrm>
        </p:grpSpPr>
        <p:sp>
          <p:nvSpPr>
            <p:cNvPr id="15" name="Rectangle 14"/>
            <p:cNvSpPr/>
            <p:nvPr/>
          </p:nvSpPr>
          <p:spPr>
            <a:xfrm>
              <a:off x="2977146" y="2169578"/>
              <a:ext cx="7771679" cy="707886"/>
            </a:xfrm>
            <a:prstGeom prst="rect">
              <a:avLst/>
            </a:prstGeom>
          </p:spPr>
          <p:txBody>
            <a:bodyPr wrap="none">
              <a:spAutoFit/>
            </a:bodyPr>
            <a:lstStyle/>
            <a:p>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hoàn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HĐ1</a:t>
              </a:r>
            </a:p>
          </p:txBody>
        </p:sp>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9" name="Oval Callout 18"/>
          <p:cNvSpPr/>
          <p:nvPr/>
        </p:nvSpPr>
        <p:spPr>
          <a:xfrm>
            <a:off x="8181182" y="4762500"/>
            <a:ext cx="1708053" cy="80634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283051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barn(inVertical)">
                                      <p:cBhvr>
                                        <p:cTn id="3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64266">
            <a:off x="-275955" y="6424478"/>
            <a:ext cx="956535" cy="1443826"/>
          </a:xfrm>
          <a:prstGeom prst="rect">
            <a:avLst/>
          </a:prstGeom>
        </p:spPr>
      </p:pic>
      <p:pic>
        <p:nvPicPr>
          <p:cNvPr id="2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73693">
            <a:off x="16740601" y="7553957"/>
            <a:ext cx="945399" cy="1024824"/>
          </a:xfrm>
          <a:prstGeom prst="rect">
            <a:avLst/>
          </a:prstGeom>
        </p:spPr>
      </p:pic>
      <p:grpSp>
        <p:nvGrpSpPr>
          <p:cNvPr id="3" name="Group 2"/>
          <p:cNvGrpSpPr/>
          <p:nvPr/>
        </p:nvGrpSpPr>
        <p:grpSpPr>
          <a:xfrm>
            <a:off x="381002" y="369585"/>
            <a:ext cx="3073070" cy="963915"/>
            <a:chOff x="1365216" y="636980"/>
            <a:chExt cx="3073070" cy="963915"/>
          </a:xfrm>
        </p:grpSpPr>
        <p:pic>
          <p:nvPicPr>
            <p:cNvPr id="17" name="Picture 16"/>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5216" y="636980"/>
              <a:ext cx="1032846" cy="963915"/>
            </a:xfrm>
            <a:prstGeom prst="rect">
              <a:avLst/>
            </a:prstGeom>
          </p:spPr>
        </p:pic>
        <p:sp>
          <p:nvSpPr>
            <p:cNvPr id="22" name="TextBox 21"/>
            <p:cNvSpPr txBox="1"/>
            <p:nvPr/>
          </p:nvSpPr>
          <p:spPr>
            <a:xfrm>
              <a:off x="2491040" y="797327"/>
              <a:ext cx="1947246"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2:</a:t>
              </a:r>
              <a:endParaRPr lang="en-US" sz="4000" dirty="0">
                <a:latin typeface="Arial" panose="020B0604020202020204" pitchFamily="34" charset="0"/>
                <a:cs typeface="Arial" panose="020B0604020202020204" pitchFamily="34" charset="0"/>
              </a:endParaRPr>
            </a:p>
          </p:txBody>
        </p:sp>
      </p:grpSp>
      <p:sp>
        <p:nvSpPr>
          <p:cNvPr id="11" name="Rectangle 10"/>
          <p:cNvSpPr/>
          <p:nvPr/>
        </p:nvSpPr>
        <p:spPr>
          <a:xfrm>
            <a:off x="2971800" y="365822"/>
            <a:ext cx="9144000" cy="863826"/>
          </a:xfrm>
          <a:prstGeom prst="rect">
            <a:avLst/>
          </a:prstGeom>
        </p:spPr>
        <p:txBody>
          <a:bodyPr>
            <a:spAutoFit/>
          </a:bodyPr>
          <a:lstStyle/>
          <a:p>
            <a:pPr>
              <a:lnSpc>
                <a:spcPct val="150000"/>
              </a:lnSpc>
            </a:pPr>
            <a:r>
              <a:rPr lang="en-US" sz="3800" dirty="0">
                <a:latin typeface="Arial" panose="020B0604020202020204" pitchFamily="34" charset="0"/>
                <a:ea typeface="Times New Roman" panose="02020603050405020304" pitchFamily="18" charset="0"/>
              </a:rPr>
              <a:t>Cho </a:t>
            </a:r>
            <a:r>
              <a:rPr lang="en-US" sz="3800" dirty="0" err="1">
                <a:latin typeface="Arial" panose="020B0604020202020204" pitchFamily="34" charset="0"/>
                <a:ea typeface="Times New Roman" panose="02020603050405020304" pitchFamily="18" charset="0"/>
              </a:rPr>
              <a:t>hai</a:t>
            </a:r>
            <a:r>
              <a:rPr lang="en-US" sz="3800" dirty="0">
                <a:latin typeface="Arial" panose="020B0604020202020204" pitchFamily="34" charset="0"/>
                <a:ea typeface="Times New Roman" panose="02020603050405020304" pitchFamily="18" charset="0"/>
              </a:rPr>
              <a:t> </a:t>
            </a:r>
            <a:r>
              <a:rPr lang="en-US" sz="3800" dirty="0" err="1">
                <a:latin typeface="Arial" panose="020B0604020202020204" pitchFamily="34" charset="0"/>
                <a:ea typeface="Times New Roman" panose="02020603050405020304" pitchFamily="18" charset="0"/>
              </a:rPr>
              <a:t>đa</a:t>
            </a:r>
            <a:r>
              <a:rPr lang="en-US" sz="3800" dirty="0">
                <a:latin typeface="Arial" panose="020B0604020202020204" pitchFamily="34" charset="0"/>
                <a:ea typeface="Times New Roman" panose="02020603050405020304" pitchFamily="18" charset="0"/>
              </a:rPr>
              <a:t> </a:t>
            </a:r>
            <a:r>
              <a:rPr lang="en-US" sz="3800" dirty="0" err="1">
                <a:latin typeface="Arial" panose="020B0604020202020204" pitchFamily="34" charset="0"/>
                <a:ea typeface="Times New Roman" panose="02020603050405020304" pitchFamily="18" charset="0"/>
              </a:rPr>
              <a:t>thức</a:t>
            </a:r>
            <a:r>
              <a:rPr lang="en-US" sz="3800" dirty="0">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angle 11"/>
              <p:cNvSpPr/>
              <p:nvPr/>
            </p:nvSpPr>
            <p:spPr>
              <a:xfrm>
                <a:off x="398581" y="1158178"/>
                <a:ext cx="17508419" cy="4383701"/>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+4+2</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v</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à</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)=8</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Sắp</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xếp</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các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theo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số</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mũ</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giảm</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dần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của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biến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b)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Tìm</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đơn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thích</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hợp</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trong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dạng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thu</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gọn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của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và</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cho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ở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bảng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sau</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rồi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hai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đơn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theo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từng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và</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thể</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hiện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kết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quả</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ở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dòng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cuối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cùng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ở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mỗi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98581" y="1158178"/>
                <a:ext cx="17508419" cy="4383701"/>
              </a:xfrm>
              <a:prstGeom prst="rect">
                <a:avLst/>
              </a:prstGeom>
              <a:blipFill>
                <a:blip r:embed="rId11"/>
                <a:stretch>
                  <a:fillRect l="-1149" r="-1114" b="-4312"/>
                </a:stretch>
              </a:blipFill>
            </p:spPr>
            <p:txBody>
              <a:bodyPr/>
              <a:lstStyle/>
              <a:p>
                <a:r>
                  <a:rPr lang="en-US">
                    <a:noFill/>
                  </a:rPr>
                  <a:t> </a:t>
                </a:r>
              </a:p>
            </p:txBody>
          </p:sp>
        </mc:Fallback>
      </mc:AlternateContent>
      <p:pic>
        <p:nvPicPr>
          <p:cNvPr id="30" name="Picture 29" descr="Icon&#10;&#10;Description automatically generated"/>
          <p:cNvPicPr/>
          <p:nvPr/>
        </p:nvPicPr>
        <p:blipFill>
          <a:blip r:embed="rId12">
            <a:extLst>
              <a:ext uri="{BEBA8EAE-BF5A-486C-A8C5-ECC9F3942E4B}">
                <a14:imgProps xmlns:a14="http://schemas.microsoft.com/office/drawing/2010/main">
                  <a14:imgLayer r:embed="rId13">
                    <a14:imgEffect>
                      <a14:sharpenSoften amount="50000"/>
                    </a14:imgEffect>
                    <a14:imgEffect>
                      <a14:saturation sat="400000"/>
                    </a14:imgEffect>
                  </a14:imgLayer>
                </a14:imgProps>
              </a:ext>
            </a:extLst>
          </a:blip>
          <a:stretch>
            <a:fillRect/>
          </a:stretch>
        </p:blipFill>
        <p:spPr>
          <a:xfrm>
            <a:off x="15316200" y="2923784"/>
            <a:ext cx="914400" cy="852488"/>
          </a:xfrm>
          <a:prstGeom prst="rect">
            <a:avLst/>
          </a:prstGeom>
        </p:spPr>
      </p:pic>
      <p:pic>
        <p:nvPicPr>
          <p:cNvPr id="16" name="Picture 15"/>
          <p:cNvPicPr>
            <a:picLocks noChangeAspect="1"/>
          </p:cNvPicPr>
          <p:nvPr/>
        </p:nvPicPr>
        <p:blipFill>
          <a:blip r:embed="rId14"/>
          <a:stretch>
            <a:fillRect/>
          </a:stretch>
        </p:blipFill>
        <p:spPr>
          <a:xfrm>
            <a:off x="3438030" y="5263084"/>
            <a:ext cx="11978305" cy="3766616"/>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609600" y="9067357"/>
                <a:ext cx="17373601" cy="875048"/>
              </a:xfrm>
              <a:prstGeom prst="rect">
                <a:avLst/>
              </a:prstGeom>
            </p:spPr>
            <p:txBody>
              <a:bodyPr wrap="square">
                <a:spAutoFit/>
              </a:bodyPr>
              <a:lstStyle/>
              <a:p>
                <a:pPr lvl="0" algn="just">
                  <a:lnSpc>
                    <a:spcPct val="150000"/>
                  </a:lnSpc>
                </a:pP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c)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Dựa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vào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kết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quả</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hai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đơn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theo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từng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xác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định</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𝑅</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609600" y="9067357"/>
                <a:ext cx="17373601" cy="875048"/>
              </a:xfrm>
              <a:prstGeom prst="rect">
                <a:avLst/>
              </a:prstGeom>
              <a:blipFill>
                <a:blip r:embed="rId15"/>
                <a:stretch>
                  <a:fillRect l="-1158" b="-25694"/>
                </a:stretch>
              </a:blipFill>
            </p:spPr>
            <p:txBody>
              <a:bodyPr/>
              <a:lstStyle/>
              <a:p>
                <a:r>
                  <a:rPr lang="en-US">
                    <a:noFill/>
                  </a:rPr>
                  <a:t> </a:t>
                </a:r>
              </a:p>
            </p:txBody>
          </p:sp>
        </mc:Fallback>
      </mc:AlternateContent>
      <p:pic>
        <p:nvPicPr>
          <p:cNvPr id="33" name="Picture 25"/>
          <p:cNvPicPr>
            <a:picLocks noChangeAspect="1"/>
          </p:cNvPicPr>
          <p:nvPr/>
        </p:nvPicPr>
        <p:blipFill>
          <a:blip r:embed="rId16"/>
          <a:srcRect/>
          <a:stretch>
            <a:fillRect/>
          </a:stretch>
        </p:blipFill>
        <p:spPr>
          <a:xfrm>
            <a:off x="15939615" y="589638"/>
            <a:ext cx="1496369" cy="1280019"/>
          </a:xfrm>
          <a:prstGeom prst="rect">
            <a:avLst/>
          </a:prstGeom>
        </p:spPr>
      </p:pic>
    </p:spTree>
    <p:extLst>
      <p:ext uri="{BB962C8B-B14F-4D97-AF65-F5344CB8AC3E}">
        <p14:creationId xmlns:p14="http://schemas.microsoft.com/office/powerpoint/2010/main" val="290477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anim calcmode="lin" valueType="num">
                                      <p:cBhvr>
                                        <p:cTn id="31" dur="500" fill="hold"/>
                                        <p:tgtEl>
                                          <p:spTgt spid="18"/>
                                        </p:tgtEl>
                                        <p:attrNameLst>
                                          <p:attrName>ppt_x</p:attrName>
                                        </p:attrNameLst>
                                      </p:cBhvr>
                                      <p:tavLst>
                                        <p:tav tm="0">
                                          <p:val>
                                            <p:strVal val="#ppt_x"/>
                                          </p:val>
                                        </p:tav>
                                        <p:tav tm="100000">
                                          <p:val>
                                            <p:strVal val="#ppt_x"/>
                                          </p:val>
                                        </p:tav>
                                      </p:tavLst>
                                    </p:anim>
                                    <p:anim calcmode="lin" valueType="num">
                                      <p:cBhvr>
                                        <p:cTn id="32" dur="500" fill="hold"/>
                                        <p:tgtEl>
                                          <p:spTgt spid="1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anim calcmode="lin" valueType="num">
                                      <p:cBhvr>
                                        <p:cTn id="36" dur="500" fill="hold"/>
                                        <p:tgtEl>
                                          <p:spTgt spid="30"/>
                                        </p:tgtEl>
                                        <p:attrNameLst>
                                          <p:attrName>ppt_x</p:attrName>
                                        </p:attrNameLst>
                                      </p:cBhvr>
                                      <p:tavLst>
                                        <p:tav tm="0">
                                          <p:val>
                                            <p:strVal val="#ppt_x"/>
                                          </p:val>
                                        </p:tav>
                                        <p:tav tm="100000">
                                          <p:val>
                                            <p:strVal val="#ppt_x"/>
                                          </p:val>
                                        </p:tav>
                                      </p:tavLst>
                                    </p:anim>
                                    <p:anim calcmode="lin" valueType="num">
                                      <p:cBhvr>
                                        <p:cTn id="3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24235">
            <a:off x="17266077" y="8249552"/>
            <a:ext cx="1196198" cy="1805582"/>
          </a:xfrm>
          <a:prstGeom prst="rect">
            <a:avLst/>
          </a:prstGeom>
        </p:spPr>
      </p:pic>
      <p:pic>
        <p:nvPicPr>
          <p:cNvPr id="8" name="Picture 25"/>
          <p:cNvPicPr>
            <a:picLocks noChangeAspect="1"/>
          </p:cNvPicPr>
          <p:nvPr/>
        </p:nvPicPr>
        <p:blipFill>
          <a:blip r:embed="rId4"/>
          <a:srcRect/>
          <a:stretch>
            <a:fillRect/>
          </a:stretch>
        </p:blipFill>
        <p:spPr>
          <a:xfrm>
            <a:off x="15939615" y="589638"/>
            <a:ext cx="1496369" cy="128001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133600" y="1536265"/>
                <a:ext cx="10094174" cy="901401"/>
              </a:xfrm>
              <a:prstGeom prst="rect">
                <a:avLst/>
              </a:prstGeom>
            </p:spPr>
            <p:txBody>
              <a:bodyPr wrap="non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P(x)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4</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Q(x)=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8</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133600" y="1536265"/>
                <a:ext cx="10094174" cy="901401"/>
              </a:xfrm>
              <a:prstGeom prst="rect">
                <a:avLst/>
              </a:prstGeom>
              <a:blipFill>
                <a:blip r:embed="rId10"/>
                <a:stretch>
                  <a:fillRect l="-2114" b="-28378"/>
                </a:stretch>
              </a:blipFill>
            </p:spPr>
            <p:txBody>
              <a:bodyPr/>
              <a:lstStyle/>
              <a:p>
                <a:r>
                  <a:rPr lang="en-US">
                    <a:noFill/>
                  </a:rPr>
                  <a:t> </a:t>
                </a:r>
              </a:p>
            </p:txBody>
          </p:sp>
        </mc:Fallback>
      </mc:AlternateContent>
      <p:pic>
        <p:nvPicPr>
          <p:cNvPr id="11" name="Picture 10"/>
          <p:cNvPicPr>
            <a:picLocks noChangeAspect="1"/>
          </p:cNvPicPr>
          <p:nvPr/>
        </p:nvPicPr>
        <p:blipFill>
          <a:blip r:embed="rId11"/>
          <a:stretch>
            <a:fillRect/>
          </a:stretch>
        </p:blipFill>
        <p:spPr>
          <a:xfrm>
            <a:off x="2380027" y="3467100"/>
            <a:ext cx="14692784" cy="4876800"/>
          </a:xfrm>
          <a:prstGeom prst="rect">
            <a:avLst/>
          </a:prstGeom>
        </p:spPr>
      </p:pic>
      <p:sp>
        <p:nvSpPr>
          <p:cNvPr id="3" name="Rectangle 2"/>
          <p:cNvSpPr/>
          <p:nvPr/>
        </p:nvSpPr>
        <p:spPr>
          <a:xfrm>
            <a:off x="2133600" y="2705100"/>
            <a:ext cx="784189" cy="707886"/>
          </a:xfrm>
          <a:prstGeom prst="rect">
            <a:avLst/>
          </a:prstGeom>
        </p:spPr>
        <p:txBody>
          <a:bodyPr wrap="none">
            <a:spAutoFit/>
          </a:bodyPr>
          <a:lstStyle/>
          <a:p>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b) </a:t>
            </a:r>
            <a:endParaRPr lang="en-US" dirty="0"/>
          </a:p>
        </p:txBody>
      </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74656" y="7314103"/>
            <a:ext cx="2105371" cy="266081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400800" y="5600700"/>
                <a:ext cx="1148520" cy="72180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a:latin typeface="Cambria Math" panose="02040503050406030204" pitchFamily="18" charset="0"/>
                        </a:rPr>
                        <m:t>𝟓</m:t>
                      </m:r>
                      <m:sSup>
                        <m:sSupPr>
                          <m:ctrlPr>
                            <a:rPr lang="en-US" sz="4000" b="1" i="1">
                              <a:latin typeface="Cambria Math" panose="02040503050406030204" pitchFamily="18" charset="0"/>
                            </a:rPr>
                          </m:ctrlPr>
                        </m:sSupPr>
                        <m:e>
                          <m:r>
                            <a:rPr lang="en-US" sz="4000" b="1" i="1">
                              <a:latin typeface="Cambria Math" panose="02040503050406030204" pitchFamily="18" charset="0"/>
                            </a:rPr>
                            <m:t>𝒙</m:t>
                          </m:r>
                        </m:e>
                        <m:sup>
                          <m:r>
                            <a:rPr lang="en-US" sz="4000" b="1" i="0">
                              <a:latin typeface="Cambria Math" panose="02040503050406030204" pitchFamily="18" charset="0"/>
                            </a:rPr>
                            <m:t>𝟐</m:t>
                          </m:r>
                        </m:sup>
                      </m:sSup>
                    </m:oMath>
                  </m:oMathPara>
                </a14:m>
                <a:endParaRPr lang="en-US" sz="4000" b="1" dirty="0"/>
              </a:p>
            </p:txBody>
          </p:sp>
        </mc:Choice>
        <mc:Fallback xmlns="">
          <p:sp>
            <p:nvSpPr>
              <p:cNvPr id="7" name="Rectangle 6"/>
              <p:cNvSpPr>
                <a:spLocks noRot="1" noChangeAspect="1" noMove="1" noResize="1" noEditPoints="1" noAdjustHandles="1" noChangeArrowheads="1" noChangeShapeType="1" noTextEdit="1"/>
              </p:cNvSpPr>
              <p:nvPr/>
            </p:nvSpPr>
            <p:spPr>
              <a:xfrm>
                <a:off x="6400800" y="5600700"/>
                <a:ext cx="1148520" cy="721801"/>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533834" y="6449805"/>
                <a:ext cx="842345" cy="72180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b="1" i="1">
                              <a:latin typeface="Cambria Math" panose="02040503050406030204" pitchFamily="18" charset="0"/>
                            </a:rPr>
                          </m:ctrlPr>
                        </m:sSupPr>
                        <m:e>
                          <m:r>
                            <a:rPr lang="en-US" sz="4000" b="1" i="1">
                              <a:latin typeface="Cambria Math" panose="02040503050406030204" pitchFamily="18" charset="0"/>
                            </a:rPr>
                            <m:t>𝒙</m:t>
                          </m:r>
                        </m:e>
                        <m:sup>
                          <m:r>
                            <a:rPr lang="en-US" sz="4000" b="1" i="0">
                              <a:latin typeface="Cambria Math" panose="02040503050406030204" pitchFamily="18" charset="0"/>
                            </a:rPr>
                            <m:t>𝟐</m:t>
                          </m:r>
                        </m:sup>
                      </m:sSup>
                    </m:oMath>
                  </m:oMathPara>
                </a14:m>
                <a:endParaRPr lang="en-US" sz="4000" b="1" dirty="0"/>
              </a:p>
            </p:txBody>
          </p:sp>
        </mc:Choice>
        <mc:Fallback xmlns="">
          <p:sp>
            <p:nvSpPr>
              <p:cNvPr id="15" name="Rectangle 14"/>
              <p:cNvSpPr>
                <a:spLocks noRot="1" noChangeAspect="1" noMove="1" noResize="1" noEditPoints="1" noAdjustHandles="1" noChangeArrowheads="1" noChangeShapeType="1" noTextEdit="1"/>
              </p:cNvSpPr>
              <p:nvPr/>
            </p:nvSpPr>
            <p:spPr>
              <a:xfrm>
                <a:off x="6533834" y="6449805"/>
                <a:ext cx="842345" cy="721801"/>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380747" y="7349046"/>
                <a:ext cx="1148520" cy="72180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𝟔</m:t>
                      </m:r>
                      <m:sSup>
                        <m:sSupPr>
                          <m:ctrlPr>
                            <a:rPr lang="en-US" sz="4000" b="1" i="1">
                              <a:latin typeface="Cambria Math" panose="02040503050406030204" pitchFamily="18" charset="0"/>
                            </a:rPr>
                          </m:ctrlPr>
                        </m:sSupPr>
                        <m:e>
                          <m:r>
                            <a:rPr lang="en-US" sz="4000" b="1" i="1">
                              <a:latin typeface="Cambria Math" panose="02040503050406030204" pitchFamily="18" charset="0"/>
                            </a:rPr>
                            <m:t>𝒙</m:t>
                          </m:r>
                        </m:e>
                        <m:sup>
                          <m:r>
                            <a:rPr lang="en-US" sz="4000" b="1" i="0">
                              <a:latin typeface="Cambria Math" panose="02040503050406030204" pitchFamily="18" charset="0"/>
                            </a:rPr>
                            <m:t>𝟐</m:t>
                          </m:r>
                        </m:sup>
                      </m:sSup>
                    </m:oMath>
                  </m:oMathPara>
                </a14:m>
                <a:endParaRPr lang="en-US" sz="4000" b="1" dirty="0"/>
              </a:p>
            </p:txBody>
          </p:sp>
        </mc:Choice>
        <mc:Fallback xmlns="">
          <p:sp>
            <p:nvSpPr>
              <p:cNvPr id="16" name="Rectangle 15"/>
              <p:cNvSpPr>
                <a:spLocks noRot="1" noChangeAspect="1" noMove="1" noResize="1" noEditPoints="1" noAdjustHandles="1" noChangeArrowheads="1" noChangeShapeType="1" noTextEdit="1"/>
              </p:cNvSpPr>
              <p:nvPr/>
            </p:nvSpPr>
            <p:spPr>
              <a:xfrm>
                <a:off x="6380747" y="7349046"/>
                <a:ext cx="1148520" cy="721801"/>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0374789" y="5600699"/>
                <a:ext cx="902811" cy="70788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𝟐</m:t>
                      </m:r>
                      <m:r>
                        <a:rPr lang="en-US" sz="4000" b="1" i="1" smtClean="0">
                          <a:latin typeface="Cambria Math" panose="02040503050406030204" pitchFamily="18" charset="0"/>
                        </a:rPr>
                        <m:t>𝒙</m:t>
                      </m:r>
                    </m:oMath>
                  </m:oMathPara>
                </a14:m>
                <a:endParaRPr lang="en-US" sz="4000" b="1" dirty="0"/>
              </a:p>
            </p:txBody>
          </p:sp>
        </mc:Choice>
        <mc:Fallback xmlns="">
          <p:sp>
            <p:nvSpPr>
              <p:cNvPr id="20" name="Rectangle 19"/>
              <p:cNvSpPr>
                <a:spLocks noRot="1" noChangeAspect="1" noMove="1" noResize="1" noEditPoints="1" noAdjustHandles="1" noChangeArrowheads="1" noChangeShapeType="1" noTextEdit="1"/>
              </p:cNvSpPr>
              <p:nvPr/>
            </p:nvSpPr>
            <p:spPr>
              <a:xfrm>
                <a:off x="10374789" y="5600699"/>
                <a:ext cx="902811" cy="707886"/>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0342705" y="6465847"/>
                <a:ext cx="902811" cy="70788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𝟖</m:t>
                      </m:r>
                      <m:r>
                        <a:rPr lang="en-US" sz="4000" b="1" i="1" smtClean="0">
                          <a:latin typeface="Cambria Math" panose="02040503050406030204" pitchFamily="18" charset="0"/>
                        </a:rPr>
                        <m:t>𝒙</m:t>
                      </m:r>
                    </m:oMath>
                  </m:oMathPara>
                </a14:m>
                <a:endParaRPr lang="en-US" sz="4000" b="1" dirty="0"/>
              </a:p>
            </p:txBody>
          </p:sp>
        </mc:Choice>
        <mc:Fallback xmlns="">
          <p:sp>
            <p:nvSpPr>
              <p:cNvPr id="21" name="Rectangle 20"/>
              <p:cNvSpPr>
                <a:spLocks noRot="1" noChangeAspect="1" noMove="1" noResize="1" noEditPoints="1" noAdjustHandles="1" noChangeArrowheads="1" noChangeShapeType="1" noTextEdit="1"/>
              </p:cNvSpPr>
              <p:nvPr/>
            </p:nvSpPr>
            <p:spPr>
              <a:xfrm>
                <a:off x="10342705" y="6465847"/>
                <a:ext cx="902811" cy="70788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297215" y="7353300"/>
                <a:ext cx="1208985" cy="70788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𝟏𝟎</m:t>
                      </m:r>
                      <m:r>
                        <a:rPr lang="en-US" sz="4000" b="1" i="1" smtClean="0">
                          <a:latin typeface="Cambria Math" panose="02040503050406030204" pitchFamily="18" charset="0"/>
                        </a:rPr>
                        <m:t>𝒙</m:t>
                      </m:r>
                    </m:oMath>
                  </m:oMathPara>
                </a14:m>
                <a:endParaRPr lang="en-US" sz="4000" b="1" dirty="0"/>
              </a:p>
            </p:txBody>
          </p:sp>
        </mc:Choice>
        <mc:Fallback xmlns="">
          <p:sp>
            <p:nvSpPr>
              <p:cNvPr id="22" name="Rectangle 21"/>
              <p:cNvSpPr>
                <a:spLocks noRot="1" noChangeAspect="1" noMove="1" noResize="1" noEditPoints="1" noAdjustHandles="1" noChangeArrowheads="1" noChangeShapeType="1" noTextEdit="1"/>
              </p:cNvSpPr>
              <p:nvPr/>
            </p:nvSpPr>
            <p:spPr>
              <a:xfrm>
                <a:off x="10297215" y="7353300"/>
                <a:ext cx="1208985" cy="707886"/>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4478000" y="5614615"/>
                <a:ext cx="838200" cy="70788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𝟒</m:t>
                      </m:r>
                    </m:oMath>
                  </m:oMathPara>
                </a14:m>
                <a:endParaRPr lang="en-US" sz="4000" b="1" dirty="0"/>
              </a:p>
            </p:txBody>
          </p:sp>
        </mc:Choice>
        <mc:Fallback xmlns="">
          <p:sp>
            <p:nvSpPr>
              <p:cNvPr id="23" name="Rectangle 22"/>
              <p:cNvSpPr>
                <a:spLocks noRot="1" noChangeAspect="1" noMove="1" noResize="1" noEditPoints="1" noAdjustHandles="1" noChangeArrowheads="1" noChangeShapeType="1" noTextEdit="1"/>
              </p:cNvSpPr>
              <p:nvPr/>
            </p:nvSpPr>
            <p:spPr>
              <a:xfrm>
                <a:off x="14478000" y="5614615"/>
                <a:ext cx="838200" cy="707886"/>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4478000" y="6528335"/>
                <a:ext cx="838200" cy="70788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𝟏</m:t>
                      </m:r>
                    </m:oMath>
                  </m:oMathPara>
                </a14:m>
                <a:endParaRPr lang="en-US" sz="4000" b="1" dirty="0"/>
              </a:p>
            </p:txBody>
          </p:sp>
        </mc:Choice>
        <mc:Fallback xmlns="">
          <p:sp>
            <p:nvSpPr>
              <p:cNvPr id="24" name="Rectangle 23"/>
              <p:cNvSpPr>
                <a:spLocks noRot="1" noChangeAspect="1" noMove="1" noResize="1" noEditPoints="1" noAdjustHandles="1" noChangeArrowheads="1" noChangeShapeType="1" noTextEdit="1"/>
              </p:cNvSpPr>
              <p:nvPr/>
            </p:nvSpPr>
            <p:spPr>
              <a:xfrm>
                <a:off x="14478000" y="6528335"/>
                <a:ext cx="838200" cy="707886"/>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4478000" y="7353300"/>
                <a:ext cx="838200" cy="70788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𝟓</m:t>
                      </m:r>
                    </m:oMath>
                  </m:oMathPara>
                </a14:m>
                <a:endParaRPr lang="en-US" sz="4000" b="1" dirty="0"/>
              </a:p>
            </p:txBody>
          </p:sp>
        </mc:Choice>
        <mc:Fallback xmlns="">
          <p:sp>
            <p:nvSpPr>
              <p:cNvPr id="25" name="Rectangle 24"/>
              <p:cNvSpPr>
                <a:spLocks noRot="1" noChangeAspect="1" noMove="1" noResize="1" noEditPoints="1" noAdjustHandles="1" noChangeArrowheads="1" noChangeShapeType="1" noTextEdit="1"/>
              </p:cNvSpPr>
              <p:nvPr/>
            </p:nvSpPr>
            <p:spPr>
              <a:xfrm>
                <a:off x="14478000" y="7353300"/>
                <a:ext cx="838200" cy="707886"/>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412316" y="8644511"/>
                <a:ext cx="5493683" cy="1015663"/>
              </a:xfrm>
              <a:prstGeom prst="rect">
                <a:avLst/>
              </a:prstGeom>
            </p:spPr>
            <p:txBody>
              <a:bodyPr wrap="non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c) R(x) =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𝑥</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10</m:t>
                    </m:r>
                    <m:r>
                      <a:rPr lang="en-US" sz="4000" i="1">
                        <a:latin typeface="Cambria Math" panose="02040503050406030204" pitchFamily="18" charset="0"/>
                        <a:ea typeface="Times New Roman" panose="02020603050405020304" pitchFamily="18" charset="0"/>
                        <a:cs typeface="Arial" panose="020B0604020202020204" pitchFamily="34" charset="0"/>
                      </a:rPr>
                      <m:t>𝑥</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5</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412316" y="8644511"/>
                <a:ext cx="5493683" cy="1015663"/>
              </a:xfrm>
              <a:prstGeom prst="rect">
                <a:avLst/>
              </a:prstGeom>
              <a:blipFill>
                <a:blip r:embed="rId35"/>
                <a:stretch>
                  <a:fillRect l="-3996" b="-13772"/>
                </a:stretch>
              </a:blipFill>
            </p:spPr>
            <p:txBody>
              <a:bodyPr/>
              <a:lstStyle/>
              <a:p>
                <a:r>
                  <a:rPr lang="en-US">
                    <a:noFill/>
                  </a:rPr>
                  <a:t> </a:t>
                </a:r>
              </a:p>
            </p:txBody>
          </p:sp>
        </mc:Fallback>
      </mc:AlternateContent>
      <p:sp>
        <p:nvSpPr>
          <p:cNvPr id="26" name="Oval Callout 25"/>
          <p:cNvSpPr/>
          <p:nvPr/>
        </p:nvSpPr>
        <p:spPr>
          <a:xfrm>
            <a:off x="609600" y="599230"/>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200165209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15" grpId="0" animBg="1"/>
      <p:bldP spid="16" grpId="0" animBg="1"/>
      <p:bldP spid="20" grpId="0" animBg="1"/>
      <p:bldP spid="21" grpId="0" animBg="1"/>
      <p:bldP spid="22" grpId="0" animBg="1"/>
      <p:bldP spid="23" grpId="0" animBg="1"/>
      <p:bldP spid="24" grpId="0" animBg="1"/>
      <p:bldP spid="25" grpId="0" animBg="1"/>
      <p:bldP spid="12"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6800" y="1386589"/>
            <a:ext cx="16230600" cy="758089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6838">
            <a:off x="834457" y="7861194"/>
            <a:ext cx="1359982" cy="147423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5336841" y="816095"/>
            <a:ext cx="2397119" cy="1597080"/>
          </a:xfrm>
          <a:prstGeom prst="rect">
            <a:avLst/>
          </a:prstGeom>
        </p:spPr>
      </p:pic>
      <p:sp>
        <p:nvSpPr>
          <p:cNvPr id="10" name="Rectangle 9"/>
          <p:cNvSpPr/>
          <p:nvPr/>
        </p:nvSpPr>
        <p:spPr>
          <a:xfrm>
            <a:off x="1371600" y="3467100"/>
            <a:ext cx="15557926" cy="4344907"/>
          </a:xfrm>
          <a:prstGeom prst="rect">
            <a:avLst/>
          </a:prstGeom>
        </p:spPr>
        <p:txBody>
          <a:bodyPr wrap="square">
            <a:spAutoFit/>
          </a:bodyPr>
          <a:lstStyle/>
          <a:p>
            <a:pPr>
              <a:lnSpc>
                <a:spcPct val="107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dọc</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sau</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nSpc>
                <a:spcPct val="150000"/>
              </a:lnSpc>
              <a:buFontTx/>
              <a:buChar char="-"/>
              <a:tabLst>
                <a:tab pos="457200" algn="l"/>
              </a:tabLst>
            </a:pPr>
            <a:r>
              <a:rPr lang="en-US" sz="4000" dirty="0">
                <a:latin typeface="Arial" panose="020B0604020202020204" pitchFamily="34" charset="0"/>
                <a:ea typeface="Calibri" panose="020F0502020204030204" pitchFamily="34" charset="0"/>
                <a:cs typeface="Times New Roman" panose="02020603050405020304" pitchFamily="18" charset="0"/>
              </a:rPr>
              <a:t>Thu </a:t>
            </a:r>
            <a:r>
              <a:rPr lang="en-US" sz="4000" dirty="0" err="1">
                <a:latin typeface="Arial" panose="020B0604020202020204" pitchFamily="34" charset="0"/>
                <a:ea typeface="Calibri" panose="020F0502020204030204" pitchFamily="34" charset="0"/>
                <a:cs typeface="Times New Roman" panose="02020603050405020304" pitchFamily="18" charset="0"/>
              </a:rPr>
              <a:t>gọn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sắp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xếp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giảm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dần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hoặc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tăng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dần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a:t>
            </a:r>
          </a:p>
          <a:p>
            <a:pPr marL="571500" lvl="0" indent="-571500">
              <a:lnSpc>
                <a:spcPct val="150000"/>
              </a:lnSpc>
              <a:buFontTx/>
              <a:buChar char="-"/>
              <a:tabLst>
                <a:tab pos="45720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Đặt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ở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nSpc>
                <a:spcPct val="150000"/>
              </a:lnSpc>
              <a:buFontTx/>
              <a:buChar char="-"/>
              <a:tabLst>
                <a:tab pos="45720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Cộng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từng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tổng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cần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tìm</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858000" y="2072389"/>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a:ln w="0"/>
                <a:solidFill>
                  <a:srgbClr val="FF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11"/>
          <p:cNvPicPr>
            <a:picLocks noChangeAspect="1"/>
          </p:cNvPicPr>
          <p:nvPr/>
        </p:nvPicPr>
        <p:blipFill rotWithShape="1">
          <a:blip r:embed="rId9"/>
          <a:srcRect l="31156" r="28102" b="22486"/>
          <a:stretch/>
        </p:blipFill>
        <p:spPr>
          <a:xfrm>
            <a:off x="14815997" y="6057900"/>
            <a:ext cx="2286000" cy="2736612"/>
          </a:xfrm>
          <a:prstGeom prst="rect">
            <a:avLst/>
          </a:prstGeom>
        </p:spPr>
      </p:pic>
    </p:spTree>
    <p:extLst>
      <p:ext uri="{BB962C8B-B14F-4D97-AF65-F5344CB8AC3E}">
        <p14:creationId xmlns:p14="http://schemas.microsoft.com/office/powerpoint/2010/main" val="2371625257"/>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2346</TotalTime>
  <Words>5517</Words>
  <Application>Microsoft Office PowerPoint</Application>
  <PresentationFormat>Tùy chỉnh</PresentationFormat>
  <Paragraphs>404</Paragraphs>
  <Slides>59</Slides>
  <Notes>10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59</vt:i4>
      </vt:variant>
    </vt:vector>
  </HeadingPairs>
  <TitlesOfParts>
    <vt:vector size="64" baseType="lpstr">
      <vt:lpstr>Arial</vt:lpstr>
      <vt:lpstr>Calibri</vt:lpstr>
      <vt:lpstr>Cambria Math</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VnTeach.Com</dc:creator>
  <cp:keywords>VnTeach.Com</cp:keywords>
  <cp:lastModifiedBy>truong yen nhi</cp:lastModifiedBy>
  <cp:revision>1</cp:revision>
  <dcterms:created xsi:type="dcterms:W3CDTF">2006-08-16T00:00:00Z</dcterms:created>
  <dcterms:modified xsi:type="dcterms:W3CDTF">2024-05-14T16:45:07Z</dcterms:modified>
  <dc:identifier>DAFKql8qNNg</dc:identifier>
</cp:coreProperties>
</file>