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6" r:id="rId2"/>
    <p:sldId id="287" r:id="rId3"/>
    <p:sldId id="277" r:id="rId4"/>
    <p:sldId id="256" r:id="rId5"/>
    <p:sldId id="278" r:id="rId6"/>
    <p:sldId id="312" r:id="rId7"/>
    <p:sldId id="257" r:id="rId8"/>
    <p:sldId id="290" r:id="rId9"/>
    <p:sldId id="313" r:id="rId10"/>
    <p:sldId id="270" r:id="rId11"/>
    <p:sldId id="286" r:id="rId12"/>
    <p:sldId id="314" r:id="rId13"/>
    <p:sldId id="268" r:id="rId14"/>
    <p:sldId id="288" r:id="rId15"/>
    <p:sldId id="316" r:id="rId16"/>
    <p:sldId id="289" r:id="rId17"/>
    <p:sldId id="315" r:id="rId18"/>
    <p:sldId id="317" r:id="rId19"/>
    <p:sldId id="318" r:id="rId20"/>
    <p:sldId id="266" r:id="rId21"/>
    <p:sldId id="319" r:id="rId22"/>
    <p:sldId id="296" r:id="rId23"/>
    <p:sldId id="320" r:id="rId24"/>
    <p:sldId id="321" r:id="rId25"/>
    <p:sldId id="322" r:id="rId26"/>
    <p:sldId id="323" r:id="rId27"/>
    <p:sldId id="324" r:id="rId28"/>
    <p:sldId id="325" r:id="rId29"/>
    <p:sldId id="264" r:id="rId30"/>
    <p:sldId id="326" r:id="rId31"/>
    <p:sldId id="327" r:id="rId32"/>
    <p:sldId id="329" r:id="rId33"/>
    <p:sldId id="328" r:id="rId34"/>
    <p:sldId id="331" r:id="rId35"/>
    <p:sldId id="332" r:id="rId36"/>
    <p:sldId id="262" r:id="rId37"/>
    <p:sldId id="260"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5EF"/>
    <a:srgbClr val="E6F3FC"/>
    <a:srgbClr val="9BE254"/>
    <a:srgbClr val="C5EEA0"/>
    <a:srgbClr val="A7F12F"/>
    <a:srgbClr val="B0F456"/>
    <a:srgbClr val="B4DC84"/>
    <a:srgbClr val="9FD6D9"/>
    <a:srgbClr val="F5BE30"/>
    <a:srgbClr val="CA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6314" autoAdjust="0"/>
  </p:normalViewPr>
  <p:slideViewPr>
    <p:cSldViewPr snapToGrid="0" showGuides="1">
      <p:cViewPr varScale="1">
        <p:scale>
          <a:sx n="82" d="100"/>
          <a:sy n="82" d="100"/>
        </p:scale>
        <p:origin x="773" y="58"/>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2024/2/27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108344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15</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20</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29</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30</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36</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37</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5</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7</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10</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13</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7.jp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8.png"/><Relationship Id="rId7"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8.png"/><Relationship Id="rId7"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7" name="图片 6"/>
          <p:cNvPicPr>
            <a:picLocks noChangeAspect="1"/>
          </p:cNvPicPr>
          <p:nvPr/>
        </p:nvPicPr>
        <p:blipFill rotWithShape="1">
          <a:blip r:embed="rId4" cstate="hqprint">
            <a:extLst>
              <a:ext uri="{28A0092B-C50C-407E-A947-70E740481C1C}">
                <a14:useLocalDpi xmlns:a14="http://schemas.microsoft.com/office/drawing/2010/main" val="0"/>
              </a:ext>
            </a:extLst>
          </a:blip>
          <a:srcRect l="5680" t="10694" r="14559" b="12834"/>
          <a:stretch/>
        </p:blipFill>
        <p:spPr>
          <a:xfrm>
            <a:off x="1135172" y="-126676"/>
            <a:ext cx="9913630" cy="6184927"/>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86061" b="62667"/>
          <a:stretch/>
        </p:blipFill>
        <p:spPr>
          <a:xfrm>
            <a:off x="0" y="291817"/>
            <a:ext cx="3108960" cy="2385226"/>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68030" r="15000" b="54204"/>
          <a:stretch/>
        </p:blipFill>
        <p:spPr>
          <a:xfrm>
            <a:off x="8960493" y="604679"/>
            <a:ext cx="3308804" cy="2557922"/>
          </a:xfrm>
          <a:prstGeom prst="rect">
            <a:avLst/>
          </a:prstGeom>
        </p:spPr>
      </p:pic>
      <p:pic>
        <p:nvPicPr>
          <p:cNvPr id="12" name="图片 11"/>
          <p:cNvPicPr>
            <a:picLocks noChangeAspect="1"/>
          </p:cNvPicPr>
          <p:nvPr/>
        </p:nvPicPr>
        <p:blipFill rotWithShape="1">
          <a:blip r:embed="rId6" cstate="hqprint">
            <a:extLst>
              <a:ext uri="{28A0092B-C50C-407E-A947-70E740481C1C}">
                <a14:useLocalDpi xmlns:a14="http://schemas.microsoft.com/office/drawing/2010/main" val="0"/>
              </a:ext>
            </a:extLst>
          </a:blip>
          <a:srcRect t="9905" r="71460" b="70286"/>
          <a:stretch/>
        </p:blipFill>
        <p:spPr>
          <a:xfrm>
            <a:off x="3037208" y="439428"/>
            <a:ext cx="2191122" cy="1520868"/>
          </a:xfrm>
          <a:prstGeom prst="rect">
            <a:avLst/>
          </a:prstGeom>
        </p:spPr>
      </p:pic>
      <p:pic>
        <p:nvPicPr>
          <p:cNvPr id="16" name="图片 15"/>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3198273" y="2971800"/>
            <a:ext cx="1120727" cy="914400"/>
          </a:xfrm>
          <a:prstGeom prst="rect">
            <a:avLst/>
          </a:prstGeom>
        </p:spPr>
      </p:pic>
      <p:pic>
        <p:nvPicPr>
          <p:cNvPr id="17" name="图片 16"/>
          <p:cNvPicPr>
            <a:picLocks noChangeAspect="1"/>
          </p:cNvPicPr>
          <p:nvPr/>
        </p:nvPicPr>
        <p:blipFill rotWithShape="1">
          <a:blip r:embed="rId6"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1306286" y="2455816"/>
            <a:ext cx="1123405" cy="86214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3858993" y="5015454"/>
            <a:ext cx="966652" cy="903696"/>
          </a:xfrm>
          <a:prstGeom prst="rect">
            <a:avLst/>
          </a:prstGeom>
        </p:spPr>
      </p:pic>
      <p:pic>
        <p:nvPicPr>
          <p:cNvPr id="25" name="图片 24"/>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3117" t="50406" r="27013" b="6978"/>
          <a:stretch/>
        </p:blipFill>
        <p:spPr>
          <a:xfrm>
            <a:off x="11079909" y="4827472"/>
            <a:ext cx="992777" cy="1227908"/>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5228330" y="5489372"/>
            <a:ext cx="966652" cy="903696"/>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4352111" y="1887595"/>
            <a:ext cx="1123405" cy="862149"/>
          </a:xfrm>
          <a:prstGeom prst="rect">
            <a:avLst/>
          </a:prstGeom>
        </p:spPr>
      </p:pic>
      <p:pic>
        <p:nvPicPr>
          <p:cNvPr id="24" name="图片 23"/>
          <p:cNvPicPr>
            <a:picLocks noChangeAspect="1"/>
          </p:cNvPicPr>
          <p:nvPr/>
        </p:nvPicPr>
        <p:blipFill rotWithShape="1">
          <a:blip r:embed="rId7" cstate="print">
            <a:extLst>
              <a:ext uri="{28A0092B-C50C-407E-A947-70E740481C1C}">
                <a14:useLocalDpi xmlns:a14="http://schemas.microsoft.com/office/drawing/2010/main" val="0"/>
              </a:ext>
            </a:extLst>
          </a:blip>
          <a:srcRect l="83658" t="36888" b="49778"/>
          <a:stretch/>
        </p:blipFill>
        <p:spPr>
          <a:xfrm>
            <a:off x="5572149" y="4768422"/>
            <a:ext cx="691491" cy="564187"/>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7" name="图片 26"/>
          <p:cNvPicPr>
            <a:picLocks noChangeAspect="1"/>
          </p:cNvPicPr>
          <p:nvPr/>
        </p:nvPicPr>
        <p:blipFill rotWithShape="1">
          <a:blip r:embed="rId6"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
        <p:nvSpPr>
          <p:cNvPr id="2" name="TextBox 1"/>
          <p:cNvSpPr txBox="1"/>
          <p:nvPr/>
        </p:nvSpPr>
        <p:spPr>
          <a:xfrm>
            <a:off x="3198242" y="2096642"/>
            <a:ext cx="6222262" cy="1824923"/>
          </a:xfrm>
          <a:prstGeom prst="rect">
            <a:avLst/>
          </a:prstGeom>
          <a:noFill/>
        </p:spPr>
        <p:txBody>
          <a:bodyPr wrap="square" rtlCol="0">
            <a:spAutoFit/>
          </a:bodyPr>
          <a:lstStyle/>
          <a:p>
            <a:pPr algn="ctr">
              <a:lnSpc>
                <a:spcPct val="150000"/>
              </a:lnSpc>
            </a:pPr>
            <a:r>
              <a:rPr lang="en-US" sz="4000" b="1" dirty="0">
                <a:solidFill>
                  <a:schemeClr val="accent1">
                    <a:lumMod val="75000"/>
                  </a:schemeClr>
                </a:solidFill>
                <a:latin typeface="+mj-lt"/>
              </a:rPr>
              <a:t>CHÀO MỪNG CÁC EM ĐẾN VỚI TIẾT HỌC!</a:t>
            </a:r>
          </a:p>
        </p:txBody>
      </p:sp>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173521" y="4578162"/>
            <a:ext cx="3507698" cy="2409439"/>
          </a:xfrm>
          <a:prstGeom prst="rect">
            <a:avLst/>
          </a:prstGeom>
        </p:spPr>
      </p:pic>
    </p:spTree>
    <p:extLst>
      <p:ext uri="{BB962C8B-B14F-4D97-AF65-F5344CB8AC3E}">
        <p14:creationId xmlns:p14="http://schemas.microsoft.com/office/powerpoint/2010/main" val="14640692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txBody>
            <a:bodyPr/>
            <a:lstStyle/>
            <a:p>
              <a:endParaRPr lang="en-US"/>
            </a:p>
          </p:txBody>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260323" y="2231652"/>
            <a:ext cx="10449208" cy="259782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biến</a:t>
            </a:r>
            <a:r>
              <a:rPr lang="en-US" sz="2800" dirty="0"/>
              <a:t> </a:t>
            </a:r>
            <a:r>
              <a:rPr lang="en-US" sz="2800" dirty="0" err="1"/>
              <a:t>cố</a:t>
            </a:r>
            <a:r>
              <a:rPr lang="en-US" sz="2800" dirty="0"/>
              <a:t> </a:t>
            </a:r>
            <a:r>
              <a:rPr lang="en-US" sz="2800" dirty="0" err="1"/>
              <a:t>phản</a:t>
            </a:r>
            <a:r>
              <a:rPr lang="en-US" sz="2800" dirty="0"/>
              <a:t> </a:t>
            </a:r>
            <a:r>
              <a:rPr lang="en-US" sz="2800" dirty="0" err="1"/>
              <a:t>ánh</a:t>
            </a:r>
            <a:r>
              <a:rPr lang="en-US" sz="2800" dirty="0"/>
              <a:t> </a:t>
            </a:r>
            <a:r>
              <a:rPr lang="en-US" sz="2800" dirty="0" err="1"/>
              <a:t>khả</a:t>
            </a:r>
            <a:r>
              <a:rPr lang="en-US" sz="2800" dirty="0"/>
              <a:t> </a:t>
            </a:r>
            <a:r>
              <a:rPr lang="en-US" sz="2800" dirty="0" err="1"/>
              <a:t>năng</a:t>
            </a:r>
            <a:r>
              <a:rPr lang="en-US" sz="2800" dirty="0"/>
              <a:t> </a:t>
            </a:r>
            <a:r>
              <a:rPr lang="en-US" sz="2800" dirty="0" err="1"/>
              <a:t>xảy</a:t>
            </a:r>
            <a:r>
              <a:rPr lang="en-US" sz="2800" dirty="0"/>
              <a:t> </a:t>
            </a:r>
            <a:r>
              <a:rPr lang="en-US" sz="2800" dirty="0" err="1"/>
              <a:t>ra</a:t>
            </a:r>
            <a:r>
              <a:rPr lang="en-US" sz="2800" dirty="0"/>
              <a:t> </a:t>
            </a:r>
            <a:r>
              <a:rPr lang="en-US" sz="2800" dirty="0" err="1"/>
              <a:t>của</a:t>
            </a:r>
            <a:r>
              <a:rPr lang="en-US" sz="2800" dirty="0"/>
              <a:t> </a:t>
            </a:r>
            <a:r>
              <a:rPr lang="en-US" sz="2800" dirty="0" err="1"/>
              <a:t>biến</a:t>
            </a:r>
            <a:r>
              <a:rPr lang="en-US" sz="2800" dirty="0"/>
              <a:t> </a:t>
            </a:r>
            <a:r>
              <a:rPr lang="en-US" sz="2800" dirty="0" err="1"/>
              <a:t>cố</a:t>
            </a:r>
            <a:r>
              <a:rPr lang="en-US" sz="2800" dirty="0"/>
              <a:t> </a:t>
            </a:r>
            <a:r>
              <a:rPr lang="en-US" sz="2800" dirty="0" err="1"/>
              <a:t>đó</a:t>
            </a:r>
            <a:endParaRPr lang="en-US" sz="2800" dirty="0"/>
          </a:p>
          <a:p>
            <a:pPr marL="285750" indent="-285750" algn="just">
              <a:lnSpc>
                <a:spcPct val="150000"/>
              </a:lnSpc>
              <a:buFont typeface="Wingdings" panose="05000000000000000000" pitchFamily="2" charset="2"/>
              <a:buChar char="§"/>
            </a:pPr>
            <a:r>
              <a:rPr lang="en-US" sz="2800" dirty="0" err="1">
                <a:solidFill>
                  <a:srgbClr val="FF0000"/>
                </a:solidFill>
              </a:rPr>
              <a:t>Xác</a:t>
            </a:r>
            <a:r>
              <a:rPr lang="en-US" sz="2800" dirty="0">
                <a:solidFill>
                  <a:srgbClr val="FF0000"/>
                </a:solidFill>
              </a:rPr>
              <a:t> </a:t>
            </a:r>
            <a:r>
              <a:rPr lang="en-US" sz="2800" dirty="0" err="1">
                <a:solidFill>
                  <a:srgbClr val="FF0000"/>
                </a:solidFill>
              </a:rPr>
              <a:t>suất</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một</a:t>
            </a:r>
            <a:r>
              <a:rPr lang="en-US" sz="2800" dirty="0">
                <a:solidFill>
                  <a:srgbClr val="FF0000"/>
                </a:solidFill>
              </a:rPr>
              <a:t> </a:t>
            </a:r>
            <a:r>
              <a:rPr lang="en-US" sz="2800" dirty="0" err="1">
                <a:solidFill>
                  <a:srgbClr val="FF0000"/>
                </a:solidFill>
              </a:rPr>
              <a:t>biến</a:t>
            </a:r>
            <a:r>
              <a:rPr lang="en-US" sz="2800" dirty="0">
                <a:solidFill>
                  <a:srgbClr val="FF0000"/>
                </a:solidFill>
              </a:rPr>
              <a:t> </a:t>
            </a:r>
            <a:r>
              <a:rPr lang="en-US" sz="2800" dirty="0" err="1">
                <a:solidFill>
                  <a:srgbClr val="FF0000"/>
                </a:solidFill>
              </a:rPr>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p>
          <a:p>
            <a:pPr algn="just">
              <a:lnSpc>
                <a:spcPct val="150000"/>
              </a:lnSpc>
            </a:pPr>
            <a:r>
              <a:rPr lang="en-US" sz="2800" dirty="0">
                <a:solidFill>
                  <a:srgbClr val="00B050"/>
                </a:solidFill>
              </a:rPr>
              <a:t>tỉ số </a:t>
            </a:r>
            <a:r>
              <a:rPr lang="en-US" sz="2800" dirty="0" err="1">
                <a:solidFill>
                  <a:srgbClr val="00B050"/>
                </a:solidFill>
              </a:rPr>
              <a:t>của</a:t>
            </a:r>
            <a:r>
              <a:rPr lang="en-US" sz="2800" dirty="0">
                <a:solidFill>
                  <a:srgbClr val="00B050"/>
                </a:solidFill>
              </a:rPr>
              <a:t> </a:t>
            </a:r>
            <a:r>
              <a:rPr lang="en-US" sz="2800" u="sng" dirty="0">
                <a:solidFill>
                  <a:srgbClr val="00B050"/>
                </a:solidFill>
              </a:rPr>
              <a:t>số các </a:t>
            </a:r>
            <a:r>
              <a:rPr lang="en-US" sz="2800" u="sng" dirty="0" err="1">
                <a:solidFill>
                  <a:srgbClr val="00B050"/>
                </a:solidFill>
              </a:rPr>
              <a:t>kết</a:t>
            </a:r>
            <a:r>
              <a:rPr lang="en-US" sz="2800" u="sng" dirty="0">
                <a:solidFill>
                  <a:srgbClr val="00B050"/>
                </a:solidFill>
              </a:rPr>
              <a:t> </a:t>
            </a:r>
            <a:r>
              <a:rPr lang="en-US" sz="2800" u="sng" dirty="0" err="1">
                <a:solidFill>
                  <a:srgbClr val="00B050"/>
                </a:solidFill>
              </a:rPr>
              <a:t>quả</a:t>
            </a:r>
            <a:r>
              <a:rPr lang="en-US" sz="2800" u="sng" dirty="0">
                <a:solidFill>
                  <a:srgbClr val="00B050"/>
                </a:solidFill>
              </a:rPr>
              <a:t> </a:t>
            </a:r>
            <a:r>
              <a:rPr lang="en-US" sz="2800" u="sng" dirty="0" err="1">
                <a:solidFill>
                  <a:srgbClr val="00B050"/>
                </a:solidFill>
              </a:rPr>
              <a:t>thuận</a:t>
            </a:r>
            <a:r>
              <a:rPr lang="en-US" sz="2800" u="sng" dirty="0">
                <a:solidFill>
                  <a:srgbClr val="00B050"/>
                </a:solidFill>
              </a:rPr>
              <a:t> </a:t>
            </a:r>
            <a:r>
              <a:rPr lang="en-US" sz="2800" u="sng" dirty="0" err="1">
                <a:solidFill>
                  <a:srgbClr val="00B050"/>
                </a:solidFill>
              </a:rPr>
              <a:t>lợi</a:t>
            </a:r>
            <a:r>
              <a:rPr lang="en-US" sz="2800" u="sng" dirty="0">
                <a:solidFill>
                  <a:srgbClr val="00B050"/>
                </a:solidFill>
              </a:rPr>
              <a:t> </a:t>
            </a:r>
            <a:r>
              <a:rPr lang="en-US" sz="2800" u="sng" dirty="0" err="1">
                <a:solidFill>
                  <a:srgbClr val="00B050"/>
                </a:solidFill>
              </a:rPr>
              <a:t>cho</a:t>
            </a:r>
            <a:r>
              <a:rPr lang="en-US" sz="2800" u="sng" dirty="0">
                <a:solidFill>
                  <a:srgbClr val="00B050"/>
                </a:solidFill>
              </a:rPr>
              <a:t> </a:t>
            </a:r>
            <a:r>
              <a:rPr lang="en-US" sz="2800" u="sng" dirty="0" err="1">
                <a:solidFill>
                  <a:srgbClr val="00B050"/>
                </a:solidFill>
              </a:rPr>
              <a:t>biến</a:t>
            </a:r>
            <a:r>
              <a:rPr lang="en-US" sz="2800" u="sng" dirty="0">
                <a:solidFill>
                  <a:srgbClr val="00B050"/>
                </a:solidFill>
              </a:rPr>
              <a:t> </a:t>
            </a:r>
            <a:r>
              <a:rPr lang="en-US" sz="2800" u="sng" dirty="0" err="1">
                <a:solidFill>
                  <a:srgbClr val="00B050"/>
                </a:solidFill>
              </a:rPr>
              <a:t>cố</a:t>
            </a:r>
            <a:r>
              <a:rPr lang="en-US" sz="2800" u="sng" dirty="0">
                <a:solidFill>
                  <a:srgbClr val="00B050"/>
                </a:solidFill>
              </a:rPr>
              <a:t> </a:t>
            </a:r>
            <a:r>
              <a:rPr lang="en-US" sz="2800" dirty="0" err="1"/>
              <a:t>và</a:t>
            </a:r>
            <a:r>
              <a:rPr lang="en-US" sz="2800" dirty="0"/>
              <a:t> </a:t>
            </a:r>
            <a:r>
              <a:rPr lang="en-US" sz="2800" u="sng" dirty="0">
                <a:solidFill>
                  <a:srgbClr val="00B050"/>
                </a:solidFill>
              </a:rPr>
              <a:t>số các </a:t>
            </a:r>
            <a:r>
              <a:rPr lang="en-US" sz="2800" u="sng" dirty="0" err="1">
                <a:solidFill>
                  <a:srgbClr val="00B050"/>
                </a:solidFill>
              </a:rPr>
              <a:t>kết</a:t>
            </a:r>
            <a:r>
              <a:rPr lang="en-US" sz="2800" u="sng" dirty="0">
                <a:solidFill>
                  <a:srgbClr val="00B050"/>
                </a:solidFill>
              </a:rPr>
              <a:t> </a:t>
            </a:r>
            <a:r>
              <a:rPr lang="en-US" sz="2800" u="sng" dirty="0" err="1">
                <a:solidFill>
                  <a:srgbClr val="00B050"/>
                </a:solidFill>
              </a:rPr>
              <a:t>quả</a:t>
            </a:r>
            <a:r>
              <a:rPr lang="en-US" sz="2800" u="sng" dirty="0">
                <a:solidFill>
                  <a:srgbClr val="00B050"/>
                </a:solidFill>
              </a:rPr>
              <a:t> </a:t>
            </a:r>
            <a:r>
              <a:rPr lang="en-US" sz="2800" u="sng" dirty="0" err="1">
                <a:solidFill>
                  <a:srgbClr val="00B050"/>
                </a:solidFill>
              </a:rPr>
              <a:t>có</a:t>
            </a:r>
            <a:r>
              <a:rPr lang="en-US" sz="2800" u="sng" dirty="0">
                <a:solidFill>
                  <a:srgbClr val="00B050"/>
                </a:solidFill>
              </a:rPr>
              <a:t> </a:t>
            </a:r>
            <a:r>
              <a:rPr lang="en-US" sz="2800" u="sng" dirty="0" err="1">
                <a:solidFill>
                  <a:srgbClr val="00B050"/>
                </a:solidFill>
              </a:rPr>
              <a:t>thể</a:t>
            </a:r>
            <a:r>
              <a:rPr lang="en-US" sz="2800" u="sng" dirty="0">
                <a:solidFill>
                  <a:srgbClr val="00B050"/>
                </a:solidFill>
              </a:rPr>
              <a:t> </a:t>
            </a:r>
            <a:r>
              <a:rPr lang="en-US" sz="2800" u="sng" dirty="0" err="1">
                <a:solidFill>
                  <a:srgbClr val="00B050"/>
                </a:solidFill>
              </a:rPr>
              <a:t>xảy</a:t>
            </a:r>
            <a:r>
              <a:rPr lang="en-US" sz="2800" u="sng" dirty="0">
                <a:solidFill>
                  <a:srgbClr val="00B050"/>
                </a:solidFill>
              </a:rPr>
              <a:t> ra </a:t>
            </a:r>
            <a:r>
              <a:rPr lang="en-US" sz="2800" u="sng" dirty="0" err="1">
                <a:solidFill>
                  <a:srgbClr val="00B050"/>
                </a:solidFill>
              </a:rPr>
              <a:t>đối</a:t>
            </a:r>
            <a:r>
              <a:rPr lang="en-US" sz="2800" u="sng" dirty="0">
                <a:solidFill>
                  <a:srgbClr val="00B050"/>
                </a:solidFill>
              </a:rPr>
              <a:t> </a:t>
            </a:r>
            <a:r>
              <a:rPr lang="en-US" sz="2800" u="sng" dirty="0" err="1">
                <a:solidFill>
                  <a:srgbClr val="00B050"/>
                </a:solidFill>
              </a:rPr>
              <a:t>với</a:t>
            </a:r>
            <a:r>
              <a:rPr lang="en-US" sz="2800" u="sng" dirty="0">
                <a:solidFill>
                  <a:srgbClr val="00B050"/>
                </a:solidFill>
              </a:rPr>
              <a:t> </a:t>
            </a:r>
            <a:r>
              <a:rPr lang="en-US" sz="2800" u="sng" dirty="0" err="1">
                <a:solidFill>
                  <a:srgbClr val="00B050"/>
                </a:solidFill>
              </a:rPr>
              <a:t>mặt</a:t>
            </a:r>
            <a:r>
              <a:rPr lang="en-US" sz="2800" u="sng" dirty="0">
                <a:solidFill>
                  <a:srgbClr val="00B050"/>
                </a:solidFill>
              </a:rPr>
              <a:t> </a:t>
            </a:r>
            <a:r>
              <a:rPr lang="en-US" sz="2800" u="sng" dirty="0" err="1">
                <a:solidFill>
                  <a:srgbClr val="00B050"/>
                </a:solidFill>
              </a:rPr>
              <a:t>xuất</a:t>
            </a:r>
            <a:r>
              <a:rPr lang="en-US" sz="2800" u="sng" dirty="0">
                <a:solidFill>
                  <a:srgbClr val="00B050"/>
                </a:solidFill>
              </a:rPr>
              <a:t> </a:t>
            </a:r>
            <a:r>
              <a:rPr lang="en-US" sz="2800" u="sng" dirty="0" err="1">
                <a:solidFill>
                  <a:srgbClr val="00B050"/>
                </a:solidFill>
              </a:rPr>
              <a:t>hiện</a:t>
            </a:r>
            <a:r>
              <a:rPr lang="en-US" sz="2800" u="sng" dirty="0">
                <a:solidFill>
                  <a:srgbClr val="00B050"/>
                </a:solidFill>
              </a:rPr>
              <a:t> </a:t>
            </a:r>
            <a:r>
              <a:rPr lang="en-US" sz="2800" u="sng" dirty="0" err="1">
                <a:solidFill>
                  <a:srgbClr val="00B050"/>
                </a:solidFill>
              </a:rPr>
              <a:t>của</a:t>
            </a:r>
            <a:r>
              <a:rPr lang="en-US" sz="2800" u="sng" dirty="0">
                <a:solidFill>
                  <a:srgbClr val="00B050"/>
                </a:solidFill>
              </a:rPr>
              <a:t> </a:t>
            </a:r>
            <a:r>
              <a:rPr lang="en-US" sz="2800" u="sng" dirty="0" err="1">
                <a:solidFill>
                  <a:srgbClr val="00B050"/>
                </a:solidFill>
              </a:rPr>
              <a:t>xúc</a:t>
            </a:r>
            <a:r>
              <a:rPr lang="en-US" sz="2800" u="sng" dirty="0">
                <a:solidFill>
                  <a:srgbClr val="00B050"/>
                </a:solidFill>
              </a:rPr>
              <a:t> </a:t>
            </a:r>
            <a:r>
              <a:rPr lang="en-US" sz="2800" u="sng" dirty="0" err="1">
                <a:solidFill>
                  <a:srgbClr val="00B050"/>
                </a:solidFill>
              </a:rPr>
              <a:t>xắc</a:t>
            </a:r>
            <a:r>
              <a:rPr lang="en-US" sz="2800" u="sng" dirty="0"/>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xmlns:a14="http://schemas.microsoft.com/office/drawing/2010/main">
        <mc:Choice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a:t>chấ</a:t>
                </a:r>
                <a:r>
                  <a:rPr lang="en-US" sz="2400" dirty="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595" r="-853"/>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xmlns:a14="http://schemas.microsoft.com/office/drawing/2010/main">
        <mc:Choice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𝒌</m:t>
                        </m:r>
                      </m:num>
                      <m:den>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xmlns="">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38016" y="2703181"/>
                <a:ext cx="11480358" cy="2732479"/>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Số các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a:t>
                </a:r>
                <a:r>
                  <a:rPr lang="en-US" sz="2400" dirty="0" err="1"/>
                  <a:t>ra</a:t>
                </a:r>
                <a:r>
                  <a:rPr lang="en-US" sz="2400" dirty="0"/>
                  <a:t>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 6</a:t>
                </a:r>
              </a:p>
              <a:p>
                <a:pPr algn="just">
                  <a:lnSpc>
                    <a:spcPct val="150000"/>
                  </a:lnSpc>
                </a:pPr>
                <a:r>
                  <a:rPr lang="en-US" sz="2400" dirty="0"/>
                  <a:t>- </a:t>
                </a:r>
                <a:r>
                  <a:rPr lang="en-US" sz="2400" dirty="0" err="1"/>
                  <a:t>Có</a:t>
                </a:r>
                <a:r>
                  <a:rPr lang="en-US" sz="2400" dirty="0"/>
                  <a:t> 2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số </a:t>
                </a:r>
                <a:r>
                  <a:rPr lang="en-US" sz="2400" dirty="0" err="1"/>
                  <a:t>chấm</a:t>
                </a:r>
                <a:r>
                  <a:rPr lang="en-US" sz="2400" dirty="0"/>
                  <a:t> </a:t>
                </a:r>
                <a:r>
                  <a:rPr lang="en-US" sz="2400" dirty="0" err="1"/>
                  <a:t>là</a:t>
                </a:r>
                <a:r>
                  <a:rPr lang="en-US" sz="2400" dirty="0"/>
                  <a:t> </a:t>
                </a:r>
                <a:r>
                  <a:rPr lang="en-US" sz="2400" dirty="0" err="1"/>
                  <a:t>hợp</a:t>
                </a:r>
                <a:r>
                  <a:rPr lang="en-US" sz="2400" dirty="0"/>
                  <a:t> số”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3200" b="1" i="1">
                            <a:latin typeface="Cambria Math" panose="02040503050406030204" pitchFamily="18" charset="0"/>
                          </a:rPr>
                        </m:ctrlPr>
                      </m:fPr>
                      <m:num>
                        <m:r>
                          <a:rPr lang="en-US" sz="3200" b="1" i="1">
                            <a:latin typeface="Cambria Math" panose="02040503050406030204" pitchFamily="18" charset="0"/>
                          </a:rPr>
                          <m:t>𝟐</m:t>
                        </m:r>
                      </m:num>
                      <m:den>
                        <m:r>
                          <a:rPr lang="en-US" sz="3200" b="1" i="1">
                            <a:latin typeface="Cambria Math" panose="02040503050406030204" pitchFamily="18" charset="0"/>
                          </a:rPr>
                          <m:t>𝟔</m:t>
                        </m:r>
                      </m:den>
                    </m:f>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𝟏</m:t>
                        </m:r>
                      </m:num>
                      <m:den>
                        <m:r>
                          <a:rPr lang="en-US" sz="3200" b="1" i="1">
                            <a:latin typeface="Cambria Math" panose="02040503050406030204" pitchFamily="18" charset="0"/>
                          </a:rPr>
                          <m:t>𝟑</m:t>
                        </m:r>
                      </m:den>
                    </m:f>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438016" y="2703181"/>
                <a:ext cx="11480358" cy="2732479"/>
              </a:xfrm>
              <a:prstGeom prst="rect">
                <a:avLst/>
              </a:prstGeom>
              <a:blipFill>
                <a:blip r:embed="rId6"/>
                <a:stretch>
                  <a:fillRect l="-850" r="-148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323399" y="3281781"/>
            <a:ext cx="2764026" cy="3997601"/>
          </a:xfrm>
          <a:prstGeom prst="rect">
            <a:avLst/>
          </a:prstGeom>
        </p:spPr>
      </p:pic>
      <p:sp>
        <p:nvSpPr>
          <p:cNvPr id="2" name="TextBox 1"/>
          <p:cNvSpPr txBox="1"/>
          <p:nvPr/>
        </p:nvSpPr>
        <p:spPr>
          <a:xfrm>
            <a:off x="1563630" y="283468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chia </a:t>
            </a:r>
            <a:r>
              <a:rPr lang="en-US" sz="2400" dirty="0" err="1"/>
              <a:t>hết</a:t>
            </a:r>
            <a:r>
              <a:rPr lang="en-US" sz="2400" dirty="0"/>
              <a:t> </a:t>
            </a:r>
            <a:r>
              <a:rPr lang="en-US" sz="2400" dirty="0" err="1"/>
              <a:t>cho</a:t>
            </a:r>
            <a:r>
              <a:rPr lang="en-US" sz="2400" dirty="0"/>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289426"/>
                <a:ext cx="11289138" cy="3718069"/>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“Số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a:t>
                </a:r>
                <a:r>
                  <a:rPr lang="en-US" sz="2400" dirty="0" err="1"/>
                  <a:t>là</a:t>
                </a:r>
                <a:r>
                  <a:rPr lang="en-US" sz="2400" dirty="0"/>
                  <a:t> số chia </a:t>
                </a:r>
                <a:r>
                  <a:rPr lang="en-US" sz="2400" dirty="0" err="1"/>
                  <a:t>hết</a:t>
                </a:r>
                <a:r>
                  <a:rPr lang="en-US" sz="2400" dirty="0"/>
                  <a:t> </a:t>
                </a:r>
                <a:r>
                  <a:rPr lang="en-US" sz="2400" dirty="0" err="1"/>
                  <a:t>cho</a:t>
                </a:r>
                <a:r>
                  <a:rPr lang="en-US" sz="2400" dirty="0"/>
                  <a:t> 3”, </a:t>
                </a:r>
                <a:r>
                  <a:rPr lang="en-US" sz="2400" dirty="0" err="1"/>
                  <a:t>đó</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panose="02040503050406030204" pitchFamily="18" charset="0"/>
                          </a:rPr>
                          <m:t>𝟒</m:t>
                        </m:r>
                      </m:num>
                      <m:den>
                        <m:r>
                          <a:rPr lang="en-US" sz="2800" b="1" i="1">
                            <a:latin typeface="Cambria Math" panose="02040503050406030204" pitchFamily="18" charset="0"/>
                          </a:rPr>
                          <m:t>𝟏𝟐</m:t>
                        </m:r>
                      </m:den>
                    </m:f>
                    <m:r>
                      <a:rPr lang="en-US" sz="2800" b="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𝟏</m:t>
                        </m:r>
                      </m:num>
                      <m:den>
                        <m:r>
                          <a:rPr lang="en-US" sz="2800" b="1" i="1">
                            <a:latin typeface="Cambria Math" panose="02040503050406030204" pitchFamily="18" charset="0"/>
                          </a:rPr>
                          <m:t>𝟑</m:t>
                        </m:r>
                      </m:den>
                    </m:f>
                  </m:oMath>
                </a14:m>
                <a:endParaRPr lang="en-US" sz="2400" b="1" dirty="0"/>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289426"/>
                <a:ext cx="11289138" cy="3718069"/>
              </a:xfrm>
              <a:prstGeom prst="rect">
                <a:avLst/>
              </a:prstGeom>
              <a:blipFill>
                <a:blip r:embed="rId5"/>
                <a:stretch>
                  <a:fillRect l="-864" r="-756"/>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510834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txBody>
            <a:bodyPr/>
            <a:lstStyle/>
            <a:p>
              <a:endParaRPr lang="en-US"/>
            </a:p>
          </p:txBody>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srgbClr val="FF0000"/>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FF0000"/>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FF0000"/>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FF0000"/>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FF0000"/>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FF0000"/>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lvl="0" algn="just">
              <a:lnSpc>
                <a:spcPct val="150000"/>
              </a:lnSpc>
            </a:pPr>
            <a:r>
              <a:rPr kumimoji="0" lang="en-US" sz="2800" b="0" i="0" u="none" strike="noStrike" kern="1200" cap="none" spc="0" normalizeH="0" baseline="0" noProof="0" dirty="0">
                <a:ln>
                  <a:noFill/>
                </a:ln>
                <a:solidFill>
                  <a:srgbClr val="00B050"/>
                </a:solidFill>
                <a:effectLst/>
                <a:uLnTx/>
                <a:uFillTx/>
                <a:latin typeface="Arial" panose="020B0604020202020204"/>
                <a:ea typeface="+mn-ea"/>
                <a:cs typeface="+mn-cs"/>
              </a:rPr>
              <a:t>tỉ số </a:t>
            </a:r>
            <a:r>
              <a:rPr kumimoji="0" lang="en-US" sz="2800" b="0" i="0" u="none" strike="noStrike" kern="1200" cap="none" spc="0" normalizeH="0" baseline="0" noProof="0" dirty="0" err="1">
                <a:ln>
                  <a:noFill/>
                </a:ln>
                <a:solidFill>
                  <a:srgbClr val="00B050"/>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00B050"/>
                </a:solidFill>
                <a:effectLst/>
                <a:uLnTx/>
                <a:uFillTx/>
                <a:latin typeface="Arial" panose="020B0604020202020204"/>
                <a:ea typeface="+mn-ea"/>
                <a:cs typeface="+mn-cs"/>
              </a:rPr>
              <a:t> </a:t>
            </a:r>
            <a:r>
              <a:rPr kumimoji="0" lang="en-US" sz="2800" b="0" i="0" u="sng" strike="noStrike" kern="1200" cap="none" spc="0" normalizeH="0" baseline="0" noProof="0" dirty="0">
                <a:ln>
                  <a:noFill/>
                </a:ln>
                <a:solidFill>
                  <a:srgbClr val="00B050"/>
                </a:solidFill>
                <a:effectLst/>
                <a:uLnTx/>
                <a:uFillTx/>
                <a:latin typeface="Arial" panose="020B0604020202020204"/>
                <a:ea typeface="+mn-ea"/>
                <a:cs typeface="+mn-cs"/>
              </a:rPr>
              <a:t>số các </a:t>
            </a:r>
            <a:r>
              <a:rPr kumimoji="0" lang="en-US" sz="2800" b="0" i="0" u="sng" strike="noStrike" kern="1200" cap="none" spc="0" normalizeH="0" baseline="0" noProof="0" dirty="0" err="1">
                <a:ln>
                  <a:noFill/>
                </a:ln>
                <a:solidFill>
                  <a:srgbClr val="00B050"/>
                </a:solidFill>
                <a:effectLst/>
                <a:uLnTx/>
                <a:uFillTx/>
                <a:latin typeface="Arial" panose="020B0604020202020204"/>
                <a:ea typeface="+mn-ea"/>
                <a:cs typeface="+mn-cs"/>
              </a:rPr>
              <a:t>kết</a:t>
            </a:r>
            <a:r>
              <a:rPr kumimoji="0" lang="en-US" sz="2800" b="0" i="0" u="sng" strike="noStrike" kern="1200" cap="none" spc="0" normalizeH="0" baseline="0" noProof="0" dirty="0">
                <a:ln>
                  <a:noFill/>
                </a:ln>
                <a:solidFill>
                  <a:srgbClr val="00B050"/>
                </a:solidFill>
                <a:effectLst/>
                <a:uLnTx/>
                <a:uFillTx/>
                <a:latin typeface="Arial" panose="020B0604020202020204"/>
                <a:ea typeface="+mn-ea"/>
                <a:cs typeface="+mn-cs"/>
              </a:rPr>
              <a:t> </a:t>
            </a:r>
            <a:r>
              <a:rPr kumimoji="0" lang="en-US" sz="2800" b="0" i="0" u="sng" strike="noStrike" kern="1200" cap="none" spc="0" normalizeH="0" baseline="0" noProof="0" dirty="0" err="1">
                <a:ln>
                  <a:noFill/>
                </a:ln>
                <a:solidFill>
                  <a:srgbClr val="00B050"/>
                </a:solidFill>
                <a:effectLst/>
                <a:uLnTx/>
                <a:uFillTx/>
                <a:latin typeface="Arial" panose="020B0604020202020204"/>
                <a:ea typeface="+mn-ea"/>
                <a:cs typeface="+mn-cs"/>
              </a:rPr>
              <a:t>quả</a:t>
            </a:r>
            <a:r>
              <a:rPr kumimoji="0" lang="en-US" sz="2800" b="0" i="0" u="sng" strike="noStrike" kern="1200" cap="none" spc="0" normalizeH="0" baseline="0" noProof="0" dirty="0">
                <a:ln>
                  <a:noFill/>
                </a:ln>
                <a:solidFill>
                  <a:srgbClr val="00B050"/>
                </a:solidFill>
                <a:effectLst/>
                <a:uLnTx/>
                <a:uFillTx/>
                <a:latin typeface="Arial" panose="020B0604020202020204"/>
                <a:ea typeface="+mn-ea"/>
                <a:cs typeface="+mn-cs"/>
              </a:rPr>
              <a:t> </a:t>
            </a:r>
            <a:r>
              <a:rPr kumimoji="0" lang="en-US" sz="2800" b="0" i="0" u="sng" strike="noStrike" kern="1200" cap="none" spc="0" normalizeH="0" baseline="0" noProof="0" dirty="0" err="1">
                <a:ln>
                  <a:noFill/>
                </a:ln>
                <a:solidFill>
                  <a:srgbClr val="00B050"/>
                </a:solidFill>
                <a:effectLst/>
                <a:uLnTx/>
                <a:uFillTx/>
                <a:latin typeface="Arial" panose="020B0604020202020204"/>
                <a:ea typeface="+mn-ea"/>
                <a:cs typeface="+mn-cs"/>
              </a:rPr>
              <a:t>thuận</a:t>
            </a:r>
            <a:r>
              <a:rPr kumimoji="0" lang="en-US" sz="2800" b="0" i="0" u="sng" strike="noStrike" kern="1200" cap="none" spc="0" normalizeH="0" baseline="0" noProof="0" dirty="0">
                <a:ln>
                  <a:noFill/>
                </a:ln>
                <a:solidFill>
                  <a:srgbClr val="00B050"/>
                </a:solidFill>
                <a:effectLst/>
                <a:uLnTx/>
                <a:uFillTx/>
                <a:latin typeface="Arial" panose="020B0604020202020204"/>
                <a:ea typeface="+mn-ea"/>
                <a:cs typeface="+mn-cs"/>
              </a:rPr>
              <a:t> </a:t>
            </a:r>
            <a:r>
              <a:rPr kumimoji="0" lang="en-US" sz="2800" b="0" i="0" u="sng" strike="noStrike" kern="1200" cap="none" spc="0" normalizeH="0" baseline="0" noProof="0" dirty="0" err="1">
                <a:ln>
                  <a:noFill/>
                </a:ln>
                <a:solidFill>
                  <a:srgbClr val="00B050"/>
                </a:solidFill>
                <a:effectLst/>
                <a:uLnTx/>
                <a:uFillTx/>
                <a:latin typeface="Arial" panose="020B0604020202020204"/>
                <a:ea typeface="+mn-ea"/>
                <a:cs typeface="+mn-cs"/>
              </a:rPr>
              <a:t>lợi</a:t>
            </a:r>
            <a:r>
              <a:rPr kumimoji="0" lang="en-US" sz="2800" b="0" i="0" u="sng" strike="noStrike" kern="1200" cap="none" spc="0" normalizeH="0" baseline="0" noProof="0" dirty="0">
                <a:ln>
                  <a:noFill/>
                </a:ln>
                <a:solidFill>
                  <a:srgbClr val="00B050"/>
                </a:solidFill>
                <a:effectLst/>
                <a:uLnTx/>
                <a:uFillTx/>
                <a:latin typeface="Arial" panose="020B0604020202020204"/>
                <a:ea typeface="+mn-ea"/>
                <a:cs typeface="+mn-cs"/>
              </a:rPr>
              <a:t> </a:t>
            </a:r>
            <a:r>
              <a:rPr kumimoji="0" lang="en-US" sz="2800" b="0" i="0" u="sng" strike="noStrike" kern="1200" cap="none" spc="0" normalizeH="0" baseline="0" noProof="0" dirty="0" err="1">
                <a:ln>
                  <a:noFill/>
                </a:ln>
                <a:solidFill>
                  <a:srgbClr val="00B050"/>
                </a:solidFill>
                <a:effectLst/>
                <a:uLnTx/>
                <a:uFillTx/>
                <a:latin typeface="Arial" panose="020B0604020202020204"/>
                <a:ea typeface="+mn-ea"/>
                <a:cs typeface="+mn-cs"/>
              </a:rPr>
              <a:t>cho</a:t>
            </a:r>
            <a:r>
              <a:rPr kumimoji="0" lang="en-US" sz="2800" b="0" i="0" u="sng" strike="noStrike" kern="1200" cap="none" spc="0" normalizeH="0" baseline="0" noProof="0" dirty="0">
                <a:ln>
                  <a:noFill/>
                </a:ln>
                <a:solidFill>
                  <a:srgbClr val="00B050"/>
                </a:solidFill>
                <a:effectLst/>
                <a:uLnTx/>
                <a:uFillTx/>
                <a:latin typeface="Arial" panose="020B0604020202020204"/>
                <a:ea typeface="+mn-ea"/>
                <a:cs typeface="+mn-cs"/>
              </a:rPr>
              <a:t> </a:t>
            </a:r>
            <a:r>
              <a:rPr kumimoji="0" lang="en-US" sz="2800" b="0" i="0" u="sng" strike="noStrike" kern="1200" cap="none" spc="0" normalizeH="0" baseline="0" noProof="0" dirty="0" err="1">
                <a:ln>
                  <a:noFill/>
                </a:ln>
                <a:solidFill>
                  <a:srgbClr val="00B050"/>
                </a:solidFill>
                <a:effectLst/>
                <a:uLnTx/>
                <a:uFillTx/>
                <a:latin typeface="Arial" panose="020B0604020202020204"/>
                <a:ea typeface="+mn-ea"/>
                <a:cs typeface="+mn-cs"/>
              </a:rPr>
              <a:t>biến</a:t>
            </a:r>
            <a:r>
              <a:rPr kumimoji="0" lang="en-US" sz="2800" b="0" i="0" u="sng" strike="noStrike" kern="1200" cap="none" spc="0" normalizeH="0" baseline="0" noProof="0" dirty="0">
                <a:ln>
                  <a:noFill/>
                </a:ln>
                <a:solidFill>
                  <a:srgbClr val="00B050"/>
                </a:solidFill>
                <a:effectLst/>
                <a:uLnTx/>
                <a:uFillTx/>
                <a:latin typeface="Arial" panose="020B0604020202020204"/>
                <a:ea typeface="+mn-ea"/>
                <a:cs typeface="+mn-cs"/>
              </a:rPr>
              <a:t> </a:t>
            </a:r>
            <a:r>
              <a:rPr kumimoji="0" lang="en-US" sz="2800" b="0" i="0" u="sng" strike="noStrike" kern="1200" cap="none" spc="0" normalizeH="0" baseline="0" noProof="0" dirty="0" err="1">
                <a:ln>
                  <a:noFill/>
                </a:ln>
                <a:solidFill>
                  <a:srgbClr val="00B050"/>
                </a:solidFill>
                <a:effectLst/>
                <a:uLnTx/>
                <a:uFillTx/>
                <a:latin typeface="Arial" panose="020B0604020202020204"/>
                <a:ea typeface="+mn-ea"/>
                <a:cs typeface="+mn-cs"/>
              </a:rPr>
              <a:t>cố</a:t>
            </a:r>
            <a:r>
              <a:rPr kumimoji="0" lang="en-US" sz="2800" b="0" i="0" u="sng" strike="noStrike" kern="1200" cap="none" spc="0" normalizeH="0" baseline="0" noProof="0" dirty="0">
                <a:ln>
                  <a:noFill/>
                </a:ln>
                <a:solidFill>
                  <a:srgbClr val="00B050"/>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sng" strike="noStrike" kern="1200" cap="none" spc="0" normalizeH="0" baseline="0" noProof="0" dirty="0">
                <a:ln>
                  <a:noFill/>
                </a:ln>
                <a:solidFill>
                  <a:srgbClr val="00B050"/>
                </a:solidFill>
                <a:effectLst/>
                <a:uLnTx/>
                <a:uFillTx/>
                <a:latin typeface="Arial" panose="020B0604020202020204"/>
              </a:rPr>
              <a:t>số các </a:t>
            </a:r>
            <a:r>
              <a:rPr kumimoji="0" lang="en-US" sz="2800" b="0" i="0" u="sng" strike="noStrike" kern="1200" cap="none" spc="0" normalizeH="0" baseline="0" noProof="0" dirty="0" err="1">
                <a:ln>
                  <a:noFill/>
                </a:ln>
                <a:solidFill>
                  <a:srgbClr val="00B050"/>
                </a:solidFill>
                <a:effectLst/>
                <a:uLnTx/>
                <a:uFillTx/>
                <a:latin typeface="Arial" panose="020B0604020202020204"/>
              </a:rPr>
              <a:t>kết</a:t>
            </a:r>
            <a:r>
              <a:rPr kumimoji="0" lang="en-US" sz="2800" b="0" i="0" u="sng" strike="noStrike" kern="1200" cap="none" spc="0" normalizeH="0" baseline="0" noProof="0" dirty="0">
                <a:ln>
                  <a:noFill/>
                </a:ln>
                <a:solidFill>
                  <a:srgbClr val="00B050"/>
                </a:solidFill>
                <a:effectLst/>
                <a:uLnTx/>
                <a:uFillTx/>
                <a:latin typeface="Arial" panose="020B0604020202020204"/>
              </a:rPr>
              <a:t> </a:t>
            </a:r>
            <a:r>
              <a:rPr kumimoji="0" lang="en-US" sz="2800" b="0" i="0" u="sng" strike="noStrike" kern="1200" cap="none" spc="0" normalizeH="0" baseline="0" noProof="0" dirty="0" err="1">
                <a:ln>
                  <a:noFill/>
                </a:ln>
                <a:solidFill>
                  <a:srgbClr val="00B050"/>
                </a:solidFill>
                <a:effectLst/>
                <a:uLnTx/>
                <a:uFillTx/>
                <a:latin typeface="Arial" panose="020B0604020202020204"/>
              </a:rPr>
              <a:t>quả</a:t>
            </a:r>
            <a:r>
              <a:rPr kumimoji="0" lang="en-US" sz="2800" b="0" i="0" u="sng" strike="noStrike" kern="1200" cap="none" spc="0" normalizeH="0" baseline="0" noProof="0" dirty="0">
                <a:ln>
                  <a:noFill/>
                </a:ln>
                <a:solidFill>
                  <a:srgbClr val="00B050"/>
                </a:solidFill>
                <a:effectLst/>
                <a:uLnTx/>
                <a:uFillTx/>
                <a:latin typeface="Arial" panose="020B0604020202020204"/>
              </a:rPr>
              <a:t> </a:t>
            </a:r>
            <a:r>
              <a:rPr kumimoji="0" lang="en-US" sz="2800" b="0" i="0" u="sng" strike="noStrike" kern="1200" cap="none" spc="0" normalizeH="0" baseline="0" noProof="0" dirty="0" err="1">
                <a:ln>
                  <a:noFill/>
                </a:ln>
                <a:solidFill>
                  <a:srgbClr val="00B050"/>
                </a:solidFill>
                <a:effectLst/>
                <a:uLnTx/>
                <a:uFillTx/>
                <a:latin typeface="Arial" panose="020B0604020202020204"/>
              </a:rPr>
              <a:t>có</a:t>
            </a:r>
            <a:r>
              <a:rPr kumimoji="0" lang="en-US" sz="2800" b="0" i="0" u="sng" strike="noStrike" kern="1200" cap="none" spc="0" normalizeH="0" baseline="0" noProof="0" dirty="0">
                <a:ln>
                  <a:noFill/>
                </a:ln>
                <a:solidFill>
                  <a:srgbClr val="00B050"/>
                </a:solidFill>
                <a:effectLst/>
                <a:uLnTx/>
                <a:uFillTx/>
                <a:latin typeface="Arial" panose="020B0604020202020204"/>
              </a:rPr>
              <a:t> </a:t>
            </a:r>
            <a:r>
              <a:rPr kumimoji="0" lang="en-US" sz="2800" b="0" i="0" u="sng" strike="noStrike" kern="1200" cap="none" spc="0" normalizeH="0" baseline="0" noProof="0" dirty="0" err="1">
                <a:ln>
                  <a:noFill/>
                </a:ln>
                <a:solidFill>
                  <a:srgbClr val="00B050"/>
                </a:solidFill>
                <a:effectLst/>
                <a:uLnTx/>
                <a:uFillTx/>
                <a:latin typeface="Arial" panose="020B0604020202020204"/>
              </a:rPr>
              <a:t>thể</a:t>
            </a:r>
            <a:r>
              <a:rPr kumimoji="0" lang="en-US" sz="2800" b="0" i="0" u="sng" strike="noStrike" kern="1200" cap="none" spc="0" normalizeH="0" baseline="0" noProof="0" dirty="0">
                <a:ln>
                  <a:noFill/>
                </a:ln>
                <a:solidFill>
                  <a:srgbClr val="00B050"/>
                </a:solidFill>
                <a:effectLst/>
                <a:uLnTx/>
                <a:uFillTx/>
                <a:latin typeface="Arial" panose="020B0604020202020204"/>
              </a:rPr>
              <a:t> </a:t>
            </a:r>
            <a:r>
              <a:rPr kumimoji="0" lang="en-US" sz="2800" b="0" i="0" u="sng" strike="noStrike" kern="1200" cap="none" spc="0" normalizeH="0" baseline="0" noProof="0" dirty="0" err="1">
                <a:ln>
                  <a:noFill/>
                </a:ln>
                <a:solidFill>
                  <a:srgbClr val="00B050"/>
                </a:solidFill>
                <a:effectLst/>
                <a:uLnTx/>
                <a:uFillTx/>
                <a:latin typeface="Arial" panose="020B0604020202020204"/>
              </a:rPr>
              <a:t>xảy</a:t>
            </a:r>
            <a:r>
              <a:rPr kumimoji="0" lang="en-US" sz="2800" b="0" i="0" u="sng" strike="noStrike" kern="1200" cap="none" spc="0" normalizeH="0" baseline="0" noProof="0" dirty="0">
                <a:ln>
                  <a:noFill/>
                </a:ln>
                <a:solidFill>
                  <a:srgbClr val="00B050"/>
                </a:solidFill>
                <a:effectLst/>
                <a:uLnTx/>
                <a:uFillTx/>
                <a:latin typeface="Arial" panose="020B0604020202020204"/>
              </a:rPr>
              <a:t> ra </a:t>
            </a:r>
            <a:r>
              <a:rPr kumimoji="0" lang="en-US" sz="2800" b="0" i="0" u="sng" strike="noStrike" kern="1200" cap="none" spc="0" normalizeH="0" baseline="0" noProof="0" dirty="0" err="1">
                <a:ln>
                  <a:noFill/>
                </a:ln>
                <a:solidFill>
                  <a:srgbClr val="00B050"/>
                </a:solidFill>
                <a:effectLst/>
                <a:uLnTx/>
                <a:uFillTx/>
                <a:latin typeface="Arial" panose="020B0604020202020204"/>
              </a:rPr>
              <a:t>đối</a:t>
            </a:r>
            <a:r>
              <a:rPr kumimoji="0" lang="en-US" sz="2800" b="0" i="0" u="sng" strike="noStrike" kern="1200" cap="none" spc="0" normalizeH="0" baseline="0" noProof="0" dirty="0">
                <a:ln>
                  <a:noFill/>
                </a:ln>
                <a:solidFill>
                  <a:srgbClr val="00B050"/>
                </a:solidFill>
                <a:effectLst/>
                <a:uLnTx/>
                <a:uFillTx/>
                <a:latin typeface="Arial" panose="020B0604020202020204"/>
              </a:rPr>
              <a:t> </a:t>
            </a:r>
            <a:r>
              <a:rPr kumimoji="0" lang="en-US" sz="2800" b="0" i="0" u="sng" strike="noStrike" kern="1200" cap="none" spc="0" normalizeH="0" baseline="0" noProof="0" dirty="0" err="1">
                <a:ln>
                  <a:noFill/>
                </a:ln>
                <a:solidFill>
                  <a:srgbClr val="00B050"/>
                </a:solidFill>
                <a:effectLst/>
                <a:uLnTx/>
                <a:uFillTx/>
                <a:latin typeface="Arial" panose="020B0604020202020204"/>
              </a:rPr>
              <a:t>với</a:t>
            </a:r>
            <a:r>
              <a:rPr kumimoji="0" lang="en-US" sz="2800" b="0" i="0" u="sng" strike="noStrike" kern="1200" cap="none" spc="0" normalizeH="0" baseline="0" noProof="0" dirty="0">
                <a:ln>
                  <a:noFill/>
                </a:ln>
                <a:solidFill>
                  <a:srgbClr val="00B050"/>
                </a:solidFill>
                <a:effectLst/>
                <a:uLnTx/>
                <a:uFillTx/>
                <a:latin typeface="Arial" panose="020B0604020202020204"/>
              </a:rPr>
              <a:t> </a:t>
            </a:r>
            <a:r>
              <a:rPr lang="en-US" sz="2800" u="sng" dirty="0" err="1">
                <a:solidFill>
                  <a:srgbClr val="00B050"/>
                </a:solidFill>
              </a:rPr>
              <a:t>số</a:t>
            </a:r>
            <a:r>
              <a:rPr lang="en-US" sz="2800" u="sng" dirty="0">
                <a:solidFill>
                  <a:srgbClr val="00B050"/>
                </a:solidFill>
              </a:rPr>
              <a:t> </a:t>
            </a:r>
            <a:r>
              <a:rPr lang="en-US" sz="2800" u="sng" dirty="0" err="1">
                <a:solidFill>
                  <a:srgbClr val="00B050"/>
                </a:solidFill>
              </a:rPr>
              <a:t>xuất</a:t>
            </a:r>
            <a:r>
              <a:rPr lang="en-US" sz="2800" u="sng" dirty="0">
                <a:solidFill>
                  <a:srgbClr val="00B050"/>
                </a:solidFill>
              </a:rPr>
              <a:t> </a:t>
            </a:r>
            <a:r>
              <a:rPr lang="en-US" sz="2800" u="sng" dirty="0" err="1">
                <a:solidFill>
                  <a:srgbClr val="00B050"/>
                </a:solidFill>
              </a:rPr>
              <a:t>hiện</a:t>
            </a:r>
            <a:r>
              <a:rPr lang="en-US" sz="2800" u="sng" dirty="0">
                <a:solidFill>
                  <a:srgbClr val="00B050"/>
                </a:solidFill>
              </a:rPr>
              <a:t> </a:t>
            </a:r>
            <a:r>
              <a:rPr lang="en-US" sz="2800" u="sng" dirty="0" err="1">
                <a:solidFill>
                  <a:srgbClr val="00B050"/>
                </a:solidFill>
              </a:rPr>
              <a:t>trên</a:t>
            </a:r>
            <a:r>
              <a:rPr lang="en-US" sz="2800" u="sng" dirty="0">
                <a:solidFill>
                  <a:srgbClr val="00B050"/>
                </a:solidFill>
              </a:rPr>
              <a:t> </a:t>
            </a:r>
            <a:r>
              <a:rPr lang="en-US" sz="2800" u="sng" dirty="0" err="1">
                <a:solidFill>
                  <a:srgbClr val="00B050"/>
                </a:solidFill>
              </a:rPr>
              <a:t>thẻ</a:t>
            </a:r>
            <a:r>
              <a:rPr lang="en-US" sz="2800" u="sng" dirty="0">
                <a:solidFill>
                  <a:srgbClr val="00B050"/>
                </a:solidFill>
              </a:rPr>
              <a:t> </a:t>
            </a:r>
            <a:r>
              <a:rPr lang="en-US" sz="2800" u="sng" dirty="0" err="1">
                <a:solidFill>
                  <a:srgbClr val="00B050"/>
                </a:solidFill>
              </a:rPr>
              <a:t>được</a:t>
            </a:r>
            <a:r>
              <a:rPr lang="en-US" sz="2800" u="sng" dirty="0">
                <a:solidFill>
                  <a:srgbClr val="00B050"/>
                </a:solidFill>
              </a:rPr>
              <a:t> </a:t>
            </a:r>
            <a:r>
              <a:rPr lang="en-US" sz="2800" u="sng" dirty="0" err="1">
                <a:solidFill>
                  <a:srgbClr val="00B050"/>
                </a:solidFill>
              </a:rPr>
              <a:t>rút</a:t>
            </a:r>
            <a:r>
              <a:rPr lang="en-US" sz="2800" u="sng" dirty="0">
                <a:solidFill>
                  <a:srgbClr val="00B050"/>
                </a:solidFill>
              </a:rPr>
              <a:t> ra</a:t>
            </a:r>
            <a:endParaRPr kumimoji="0" lang="en-US" sz="2800" b="0" i="0" u="sng" strike="noStrike" kern="1200" cap="none" spc="0" normalizeH="0" baseline="0" noProof="0" dirty="0">
              <a:ln>
                <a:noFill/>
              </a:ln>
              <a:solidFill>
                <a:srgbClr val="00B050"/>
              </a:solidFill>
              <a:effectLst/>
              <a:uLnTx/>
              <a:uFillTx/>
              <a:latin typeface="Arial" panose="020B0604020202020204"/>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081532" y="2888079"/>
                <a:ext cx="10531644" cy="2914837"/>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Có</a:t>
                </a:r>
                <a:r>
                  <a:rPr lang="en-US" sz="2400" dirty="0"/>
                  <a:t> 12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a:t>
                </a:r>
                <a:r>
                  <a:rPr lang="en-US" sz="2400" dirty="0" err="1"/>
                  <a:t>ra</a:t>
                </a:r>
                <a:r>
                  <a:rPr lang="en-US" sz="2400" dirty="0"/>
                  <a:t> </a:t>
                </a:r>
                <a:r>
                  <a:rPr lang="en-US" sz="2400" dirty="0" err="1"/>
                  <a:t>đối</a:t>
                </a:r>
                <a:r>
                  <a:rPr lang="en-US" sz="2400" dirty="0"/>
                  <a:t> </a:t>
                </a:r>
                <a:r>
                  <a:rPr lang="en-US" sz="2400" dirty="0" err="1"/>
                  <a:t>với</a:t>
                </a:r>
                <a:r>
                  <a:rPr lang="en-US" sz="2400" dirty="0"/>
                  <a:t> số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a:t>
                </a:r>
              </a:p>
              <a:p>
                <a:pPr algn="just">
                  <a:lnSpc>
                    <a:spcPct val="130000"/>
                  </a:lnSpc>
                </a:pPr>
                <a:r>
                  <a:rPr lang="en-US" sz="2400" dirty="0"/>
                  <a:t>- </a:t>
                </a:r>
                <a:r>
                  <a:rPr lang="en-US" sz="2400" dirty="0" err="1"/>
                  <a:t>Có</a:t>
                </a:r>
                <a:r>
                  <a:rPr lang="en-US" sz="2400" dirty="0"/>
                  <a:t> 8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“Số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số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nl-NL" sz="2400" i="1">
                              <a:latin typeface="Cambria Math" panose="02040503050406030204" pitchFamily="18" charset="0"/>
                            </a:rPr>
                            <m:t>8</m:t>
                          </m:r>
                        </m:num>
                        <m:den>
                          <m:r>
                            <a:rPr lang="nl-NL" sz="2400" i="1">
                              <a:latin typeface="Cambria Math" panose="02040503050406030204" pitchFamily="18" charset="0"/>
                            </a:rPr>
                            <m:t>12</m:t>
                          </m:r>
                        </m:den>
                      </m:f>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2</m:t>
                          </m:r>
                        </m:num>
                        <m:den>
                          <m:r>
                            <a:rPr lang="nl-NL" sz="2400" i="1">
                              <a:latin typeface="Cambria Math" panose="02040503050406030204" pitchFamily="18" charset="0"/>
                            </a:rPr>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81532" y="2888079"/>
                <a:ext cx="10531644" cy="2914837"/>
              </a:xfrm>
              <a:prstGeom prst="rect">
                <a:avLst/>
              </a:prstGeom>
              <a:blipFill>
                <a:blip r:embed="rId6"/>
                <a:stretch>
                  <a:fillRect l="-868" r="-1620"/>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3967881"/>
              </a:xfrm>
              <a:prstGeom prst="rect">
                <a:avLst/>
              </a:prstGeom>
              <a:solidFill>
                <a:schemeClr val="bg1"/>
              </a:solidFill>
            </p:spPr>
            <p:txBody>
              <a:bodyPr wrap="square" rtlCol="0">
                <a:spAutoFit/>
              </a:bodyPr>
              <a:lstStyle/>
              <a:p>
                <a:pPr>
                  <a:lnSpc>
                    <a:spcPct val="130000"/>
                  </a:lnSpc>
                </a:pPr>
                <a:r>
                  <a:rPr lang="en-US" sz="2200" dirty="0"/>
                  <a:t>Trong </a:t>
                </a:r>
                <a:r>
                  <a:rPr lang="en-US" sz="2200" dirty="0" err="1"/>
                  <a:t>trò</a:t>
                </a:r>
                <a:r>
                  <a:rPr lang="en-US" sz="2200" dirty="0"/>
                  <a:t> </a:t>
                </a:r>
                <a:r>
                  <a:rPr lang="en-US" sz="2200" dirty="0" err="1"/>
                  <a:t>chơi</a:t>
                </a:r>
                <a:r>
                  <a:rPr lang="en-US" sz="2200" dirty="0"/>
                  <a:t> </a:t>
                </a:r>
                <a:r>
                  <a:rPr lang="en-US" sz="2200" dirty="0" err="1"/>
                  <a:t>gieo</a:t>
                </a:r>
                <a:r>
                  <a:rPr lang="en-US" sz="2200" dirty="0"/>
                  <a:t> </a:t>
                </a:r>
                <a:r>
                  <a:rPr lang="en-US" sz="2200" dirty="0" err="1"/>
                  <a:t>xúc</a:t>
                </a:r>
                <a:r>
                  <a:rPr lang="en-US" sz="2200" dirty="0"/>
                  <a:t> </a:t>
                </a:r>
                <a:r>
                  <a:rPr lang="en-US" sz="2200" dirty="0" err="1"/>
                  <a:t>xắc</a:t>
                </a:r>
                <a:r>
                  <a:rPr lang="en-US" sz="2200" dirty="0"/>
                  <a:t> </a:t>
                </a:r>
                <a:r>
                  <a:rPr lang="en-US" sz="2200" dirty="0" err="1"/>
                  <a:t>nói</a:t>
                </a:r>
                <a:r>
                  <a:rPr lang="en-US" sz="2200" dirty="0"/>
                  <a:t> </a:t>
                </a:r>
                <a:r>
                  <a:rPr lang="en-US" sz="2200" dirty="0" err="1"/>
                  <a:t>trên</a:t>
                </a:r>
                <a:r>
                  <a:rPr lang="en-US" sz="2200" dirty="0"/>
                  <a:t>:</a:t>
                </a:r>
              </a:p>
              <a:p>
                <a:pPr>
                  <a:lnSpc>
                    <a:spcPct val="130000"/>
                  </a:lnSpc>
                </a:pPr>
                <a:r>
                  <a:rPr lang="en-US" sz="2200" dirty="0" err="1"/>
                  <a:t>Có</a:t>
                </a:r>
                <a:r>
                  <a:rPr lang="en-US" sz="2200" dirty="0"/>
                  <a:t> 6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a:t>
                </a:r>
                <a:r>
                  <a:rPr lang="en-US" sz="2200" dirty="0" err="1"/>
                  <a:t>ra</a:t>
                </a:r>
                <a:r>
                  <a:rPr lang="en-US" sz="2200" dirty="0"/>
                  <a:t>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a:t>
                </a:r>
              </a:p>
              <a:p>
                <a:pPr>
                  <a:lnSpc>
                    <a:spcPct val="130000"/>
                  </a:lnSpc>
                </a:pPr>
                <a:r>
                  <a:rPr lang="en-US" sz="2200" dirty="0"/>
                  <a:t>a) </a:t>
                </a:r>
                <a:r>
                  <a:rPr lang="en-US" sz="2200" dirty="0" err="1"/>
                  <a:t>Có</a:t>
                </a:r>
                <a:r>
                  <a:rPr lang="en-US" sz="2200" dirty="0"/>
                  <a:t> 3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số </a:t>
                </a:r>
                <a:r>
                  <a:rPr lang="en-US" sz="2200" dirty="0" err="1"/>
                  <a:t>chấm</a:t>
                </a:r>
                <a:r>
                  <a:rPr lang="en-US" sz="2200" dirty="0"/>
                  <a:t> </a:t>
                </a:r>
                <a:r>
                  <a:rPr lang="en-US" sz="2200" dirty="0" err="1"/>
                  <a:t>là</a:t>
                </a:r>
                <a:r>
                  <a:rPr lang="en-US" sz="2200" dirty="0"/>
                  <a:t> số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30000"/>
                  </a:lnSpc>
                </a:pPr>
                <a:r>
                  <a:rPr lang="en-US" sz="2200" dirty="0"/>
                  <a:t>b) </a:t>
                </a:r>
                <a:r>
                  <a:rPr lang="en-US" sz="2200" dirty="0" err="1"/>
                  <a:t>Có</a:t>
                </a:r>
                <a:r>
                  <a:rPr lang="en-US" sz="2200" dirty="0"/>
                  <a:t> 2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số </a:t>
                </a:r>
                <a:r>
                  <a:rPr lang="en-US" sz="2200" dirty="0" err="1"/>
                  <a:t>chấm</a:t>
                </a:r>
                <a:r>
                  <a:rPr lang="en-US" sz="2200" dirty="0"/>
                  <a:t> </a:t>
                </a:r>
                <a:r>
                  <a:rPr lang="en-US" sz="2200" dirty="0" err="1"/>
                  <a:t>là</a:t>
                </a:r>
                <a:r>
                  <a:rPr lang="en-US" sz="2200" dirty="0"/>
                  <a:t> số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3967881"/>
              </a:xfrm>
              <a:prstGeom prst="rect">
                <a:avLst/>
              </a:prstGeom>
              <a:blipFill>
                <a:blip r:embed="rId2"/>
                <a:stretch>
                  <a:fillRect l="-725" b="-15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a:latin typeface="Cambria Math" panose="02040503050406030204" pitchFamily="18" charset="0"/>
                      </a:rPr>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𝟓𝟐</m:t>
                        </m:r>
                      </m:den>
                    </m:f>
                  </m:oMath>
                </a14:m>
                <a:endParaRPr lang="en-US" sz="2000" b="1" dirty="0"/>
              </a:p>
            </p:txBody>
          </p:sp>
        </mc:Choice>
        <mc:Fallback xmlns="">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8</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4</m:t>
                        </m:r>
                      </m:num>
                      <m:den>
                        <m:r>
                          <a:rPr lang="en-US" sz="2200" i="1">
                            <a:latin typeface="Cambria Math" panose="02040503050406030204" pitchFamily="18" charset="0"/>
                          </a:rPr>
                          <m:t>45</m:t>
                        </m:r>
                      </m:den>
                    </m:f>
                  </m:oMath>
                </a14:m>
                <a:endParaRPr lang="en-US" sz="2200"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t="-111"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734146"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4400" b="1" cap="all" dirty="0">
              <a:solidFill>
                <a:srgbClr val="FF0000"/>
              </a:solidFill>
              <a:latin typeface="+mj-lt"/>
            </a:endParaRPr>
          </a:p>
          <a:p>
            <a:pPr algn="ctr">
              <a:lnSpc>
                <a:spcPct val="120000"/>
              </a:lnSpc>
            </a:pPr>
            <a:r>
              <a:rPr lang="vi-VN" sz="4400" b="1" cap="all" dirty="0">
                <a:solidFill>
                  <a:srgbClr val="FF0000"/>
                </a:solidFill>
                <a:latin typeface="+mj-lt"/>
              </a:rPr>
              <a:t>BÀI </a:t>
            </a:r>
            <a:r>
              <a:rPr lang="en-US" sz="4400" b="1" cap="all" dirty="0">
                <a:solidFill>
                  <a:srgbClr val="FF0000"/>
                </a:solidFill>
                <a:latin typeface="+mj-lt"/>
              </a:rPr>
              <a:t>6</a:t>
            </a:r>
          </a:p>
          <a:p>
            <a:pPr algn="ctr">
              <a:lnSpc>
                <a:spcPct val="130000"/>
              </a:lnSpc>
            </a:pPr>
            <a:r>
              <a:rPr lang="vi-VN" sz="4400" b="1" cap="all" dirty="0">
                <a:solidFill>
                  <a:srgbClr val="FF0000"/>
                </a:solidFill>
                <a:latin typeface="+mj-lt"/>
              </a:rPr>
              <a:t> </a:t>
            </a:r>
            <a:r>
              <a:rPr lang="en-GB" sz="4400" b="1" cap="all" dirty="0" err="1">
                <a:solidFill>
                  <a:srgbClr val="FF0000"/>
                </a:solidFill>
                <a:latin typeface="+mj-lt"/>
              </a:rPr>
              <a:t>Xác</a:t>
            </a:r>
            <a:r>
              <a:rPr lang="en-GB" sz="4400" b="1" cap="all" dirty="0">
                <a:solidFill>
                  <a:srgbClr val="FF0000"/>
                </a:solidFill>
                <a:latin typeface="+mj-lt"/>
              </a:rPr>
              <a:t> </a:t>
            </a:r>
            <a:r>
              <a:rPr lang="en-GB" sz="4400" b="1" cap="all" dirty="0" err="1">
                <a:solidFill>
                  <a:srgbClr val="FF0000"/>
                </a:solidFill>
                <a:latin typeface="+mj-lt"/>
              </a:rPr>
              <a:t>suất</a:t>
            </a:r>
            <a:r>
              <a:rPr lang="en-GB" sz="4400" b="1" cap="all" dirty="0">
                <a:solidFill>
                  <a:srgbClr val="FF0000"/>
                </a:solidFill>
                <a:latin typeface="+mj-lt"/>
              </a:rPr>
              <a:t> </a:t>
            </a:r>
            <a:r>
              <a:rPr lang="en-US" sz="4400" b="1" cap="all" dirty="0" err="1">
                <a:solidFill>
                  <a:srgbClr val="FF0000"/>
                </a:solidFill>
                <a:latin typeface="+mj-lt"/>
              </a:rPr>
              <a:t>của</a:t>
            </a:r>
            <a:r>
              <a:rPr lang="en-US" sz="4400" b="1" cap="all" dirty="0">
                <a:solidFill>
                  <a:srgbClr val="FF0000"/>
                </a:solidFill>
                <a:latin typeface="+mj-lt"/>
              </a:rPr>
              <a:t> </a:t>
            </a:r>
            <a:r>
              <a:rPr lang="en-US" sz="4400" b="1" cap="all" dirty="0" err="1">
                <a:solidFill>
                  <a:srgbClr val="FF0000"/>
                </a:solidFill>
                <a:latin typeface="+mj-lt"/>
              </a:rPr>
              <a:t>biến</a:t>
            </a:r>
            <a:r>
              <a:rPr lang="en-US" sz="4400" b="1" cap="all" dirty="0">
                <a:solidFill>
                  <a:srgbClr val="FF0000"/>
                </a:solidFill>
                <a:latin typeface="+mj-lt"/>
              </a:rPr>
              <a:t> </a:t>
            </a:r>
            <a:r>
              <a:rPr lang="en-US" sz="4400" b="1" cap="all" dirty="0" err="1">
                <a:solidFill>
                  <a:srgbClr val="FF0000"/>
                </a:solidFill>
                <a:latin typeface="+mj-lt"/>
              </a:rPr>
              <a:t>cố</a:t>
            </a:r>
            <a:r>
              <a:rPr lang="en-US" sz="4400" b="1" cap="all" dirty="0">
                <a:solidFill>
                  <a:srgbClr val="FF0000"/>
                </a:solidFill>
                <a:latin typeface="+mj-lt"/>
              </a:rPr>
              <a:t> </a:t>
            </a:r>
            <a:r>
              <a:rPr lang="en-US" sz="4400" b="1" cap="all" dirty="0" err="1">
                <a:solidFill>
                  <a:srgbClr val="FF0000"/>
                </a:solidFill>
                <a:latin typeface="+mj-lt"/>
              </a:rPr>
              <a:t>ngẫu</a:t>
            </a:r>
            <a:r>
              <a:rPr lang="en-US" sz="4400" b="1" cap="all" dirty="0">
                <a:solidFill>
                  <a:srgbClr val="FF0000"/>
                </a:solidFill>
                <a:latin typeface="+mj-lt"/>
              </a:rPr>
              <a:t> </a:t>
            </a:r>
            <a:r>
              <a:rPr lang="en-US" sz="4400" b="1" cap="all" dirty="0" err="1">
                <a:solidFill>
                  <a:srgbClr val="FF0000"/>
                </a:solidFill>
                <a:latin typeface="+mj-lt"/>
              </a:rPr>
              <a:t>nhiên</a:t>
            </a:r>
            <a:r>
              <a:rPr lang="en-US" sz="4400" b="1" cap="all" dirty="0">
                <a:solidFill>
                  <a:srgbClr val="FF0000"/>
                </a:solidFill>
                <a:latin typeface="+mj-lt"/>
              </a:rPr>
              <a:t> </a:t>
            </a:r>
            <a:r>
              <a:rPr lang="en-US" sz="4400" b="1" cap="all" dirty="0" err="1">
                <a:solidFill>
                  <a:srgbClr val="FF0000"/>
                </a:solidFill>
                <a:latin typeface="+mj-lt"/>
              </a:rPr>
              <a:t>trong</a:t>
            </a:r>
            <a:r>
              <a:rPr lang="en-US" sz="4400" b="1" cap="all" dirty="0">
                <a:solidFill>
                  <a:srgbClr val="FF0000"/>
                </a:solidFill>
                <a:latin typeface="+mj-lt"/>
              </a:rPr>
              <a:t> </a:t>
            </a:r>
            <a:r>
              <a:rPr lang="en-US" sz="4400" b="1" cap="all" dirty="0" err="1">
                <a:solidFill>
                  <a:srgbClr val="FF0000"/>
                </a:solidFill>
                <a:latin typeface="+mj-lt"/>
              </a:rPr>
              <a:t>một</a:t>
            </a:r>
            <a:r>
              <a:rPr lang="en-US" sz="4400" b="1" cap="all" dirty="0">
                <a:solidFill>
                  <a:srgbClr val="FF0000"/>
                </a:solidFill>
                <a:latin typeface="+mj-lt"/>
              </a:rPr>
              <a:t> </a:t>
            </a:r>
            <a:r>
              <a:rPr lang="en-US" sz="4400" b="1" cap="all" dirty="0" err="1">
                <a:solidFill>
                  <a:srgbClr val="FF0000"/>
                </a:solidFill>
                <a:latin typeface="+mj-lt"/>
              </a:rPr>
              <a:t>số</a:t>
            </a:r>
            <a:r>
              <a:rPr lang="en-US" sz="4400" b="1" cap="all" dirty="0">
                <a:solidFill>
                  <a:srgbClr val="FF0000"/>
                </a:solidFill>
                <a:latin typeface="+mj-lt"/>
              </a:rPr>
              <a:t> </a:t>
            </a:r>
            <a:r>
              <a:rPr lang="en-US" sz="4400" b="1" cap="all" dirty="0" err="1">
                <a:solidFill>
                  <a:srgbClr val="FF0000"/>
                </a:solidFill>
                <a:latin typeface="+mj-lt"/>
              </a:rPr>
              <a:t>trò</a:t>
            </a:r>
            <a:r>
              <a:rPr lang="en-US" sz="4400" b="1" cap="all" dirty="0">
                <a:solidFill>
                  <a:srgbClr val="FF0000"/>
                </a:solidFill>
                <a:latin typeface="+mj-lt"/>
              </a:rPr>
              <a:t> </a:t>
            </a:r>
            <a:r>
              <a:rPr lang="en-US" sz="4400" b="1" cap="all" dirty="0" err="1">
                <a:solidFill>
                  <a:srgbClr val="FF0000"/>
                </a:solidFill>
                <a:latin typeface="+mj-lt"/>
              </a:rPr>
              <a:t>chơi</a:t>
            </a:r>
            <a:r>
              <a:rPr lang="en-US" sz="4400" b="1" cap="all" dirty="0">
                <a:solidFill>
                  <a:srgbClr val="FF0000"/>
                </a:solidFill>
                <a:latin typeface="+mj-lt"/>
              </a:rPr>
              <a:t> </a:t>
            </a:r>
            <a:r>
              <a:rPr lang="en-US" sz="4400" b="1" cap="all" dirty="0" err="1">
                <a:solidFill>
                  <a:srgbClr val="FF0000"/>
                </a:solidFill>
                <a:latin typeface="+mj-lt"/>
              </a:rPr>
              <a:t>đơn</a:t>
            </a:r>
            <a:r>
              <a:rPr lang="en-US" sz="4400" b="1" cap="all" dirty="0">
                <a:solidFill>
                  <a:srgbClr val="FF0000"/>
                </a:solidFill>
                <a:latin typeface="+mj-lt"/>
              </a:rPr>
              <a:t> </a:t>
            </a:r>
            <a:r>
              <a:rPr lang="en-US" sz="4400" b="1" cap="all" dirty="0" err="1">
                <a:solidFill>
                  <a:srgbClr val="FF0000"/>
                </a:solidFill>
                <a:latin typeface="+mj-lt"/>
              </a:rPr>
              <a:t>giản</a:t>
            </a:r>
            <a:endParaRPr lang="en-US" sz="4400" b="1" cap="all" dirty="0">
              <a:solidFill>
                <a:srgbClr val="FF0000"/>
              </a:solidFill>
              <a:latin typeface="+mj-lt"/>
            </a:endParaRPr>
          </a:p>
          <a:p>
            <a:pPr algn="ctr">
              <a:lnSpc>
                <a:spcPct val="130000"/>
              </a:lnSpc>
            </a:pPr>
            <a:r>
              <a:rPr lang="en-US" sz="4400" b="1" cap="all" dirty="0">
                <a:solidFill>
                  <a:srgbClr val="FF0000"/>
                </a:solidFill>
                <a:latin typeface="+mj-lt"/>
              </a:rPr>
              <a:t>(2 </a:t>
            </a:r>
            <a:r>
              <a:rPr lang="en-US" sz="4400" b="1" cap="all" dirty="0" err="1">
                <a:solidFill>
                  <a:srgbClr val="FF0000"/>
                </a:solidFill>
                <a:latin typeface="+mj-lt"/>
              </a:rPr>
              <a:t>tiết</a:t>
            </a:r>
            <a:r>
              <a:rPr lang="en-US" sz="4400" b="1" cap="all" dirty="0">
                <a:solidFill>
                  <a:srgbClr val="FF0000"/>
                </a:solidFill>
                <a:latin typeface="+mj-lt"/>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a:t>
            </a:r>
            <a:r>
              <a:rPr lang="en-US" sz="2400" dirty="0"/>
              <a:t>,</a:t>
            </a:r>
            <a:r>
              <a:rPr lang="vi-VN" sz="2400" dirty="0"/>
              <a:t> Dũng</a:t>
            </a:r>
            <a:r>
              <a:rPr lang="en-US" sz="2400" dirty="0"/>
              <a:t>,</a:t>
            </a:r>
            <a:r>
              <a:rPr lang="vi-VN" sz="2400" dirty="0"/>
              <a:t> Hùng, Huy, Việt. Chọn ra ngẫu nhiên một học sinh trong Tổ I của lớp 7</a:t>
            </a:r>
            <a:r>
              <a:rPr lang="en-US" sz="2400" dirty="0"/>
              <a:t>D</a:t>
            </a:r>
            <a:r>
              <a:rPr lang="vi-VN" sz="2400" dirty="0"/>
              <a:t>.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dirty="0" err="1"/>
                  <a:t>Tập</a:t>
                </a:r>
                <a:r>
                  <a:rPr lang="en-US" sz="2200" dirty="0"/>
                  <a:t> </a:t>
                </a:r>
                <a:r>
                  <a:rPr lang="en-US" sz="2200" dirty="0" err="1"/>
                  <a:t>hợp</a:t>
                </a:r>
                <a:r>
                  <a:rPr lang="en-US" sz="2200" i="1" dirty="0"/>
                  <a:t> E</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nSpc>
                    <a:spcPct val="150000"/>
                  </a:lnSpc>
                </a:pPr>
                <a:r>
                  <a:rPr lang="en-US" sz="2200" i="1" dirty="0"/>
                  <a:t>E</a:t>
                </a:r>
                <a:r>
                  <a:rPr lang="en-US" sz="2200" dirty="0"/>
                  <a:t> =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E </a:t>
                </a:r>
                <a:r>
                  <a:rPr lang="en-US" sz="2200" dirty="0" err="1"/>
                  <a:t>là</a:t>
                </a:r>
                <a:r>
                  <a:rPr lang="en-US" sz="2200" dirty="0"/>
                  <a:t> 10</a:t>
                </a:r>
              </a:p>
              <a:p>
                <a:pPr>
                  <a:lnSpc>
                    <a:spcPct val="150000"/>
                  </a:lnSpc>
                </a:pPr>
                <a:r>
                  <a:rPr lang="en-US" sz="2200" dirty="0"/>
                  <a:t>a)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nữ</a:t>
                </a:r>
                <a:r>
                  <a:rPr lang="en-US" sz="2200" dirty="0"/>
                  <a:t>” </a:t>
                </a:r>
                <a:r>
                  <a:rPr lang="en-US" sz="2200" dirty="0" err="1"/>
                  <a:t>là</a:t>
                </a:r>
                <a:r>
                  <a:rPr lang="en-US" sz="2200" dirty="0"/>
                  <a:t>: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50000"/>
                  </a:lnSpc>
                </a:pPr>
                <a:r>
                  <a:rPr lang="en-US" sz="2200" dirty="0"/>
                  <a:t>b)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nam</a:t>
                </a:r>
                <a:r>
                  <a:rPr lang="en-US" sz="2200" dirty="0"/>
                  <a:t>” </a:t>
                </a:r>
                <a:r>
                  <a:rPr lang="en-US" sz="2200" dirty="0" err="1"/>
                  <a:t>là</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12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𝟗</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1098"/>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212365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9951509" y="4701391"/>
            <a:ext cx="3003728" cy="2063262"/>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69545" y="152535"/>
            <a:ext cx="1601699" cy="1111747"/>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
        <p:nvSpPr>
          <p:cNvPr id="2" name="TextBox 1"/>
          <p:cNvSpPr txBox="1"/>
          <p:nvPr/>
        </p:nvSpPr>
        <p:spPr>
          <a:xfrm>
            <a:off x="1873398" y="2589502"/>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khan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55497" y="1773227"/>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có</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thể</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xảy</a:t>
            </a:r>
            <a:r>
              <a:rPr lang="en-US" sz="2000" i="1" dirty="0">
                <a:solidFill>
                  <a:srgbClr val="002060"/>
                </a:solidFill>
                <a:effectLst/>
                <a:ea typeface="Calibri" panose="020F0502020204030204" pitchFamily="34" charset="0"/>
              </a:rPr>
              <a:t> ra </a:t>
            </a:r>
            <a:r>
              <a:rPr lang="en-US" sz="2000" i="1" dirty="0" err="1">
                <a:solidFill>
                  <a:srgbClr val="002060"/>
                </a:solidFill>
                <a:effectLst/>
                <a:ea typeface="Calibri" panose="020F0502020204030204" pitchFamily="34" charset="0"/>
              </a:rPr>
              <a:t>đối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với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mặt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xuất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hiện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của</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800" dirty="0">
              <a:solidFill>
                <a:srgbClr val="002060"/>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420325"/>
          </a:xfrm>
          <a:prstGeom prst="rect">
            <a:avLst/>
          </a:prstGeom>
          <a:noFill/>
        </p:spPr>
        <p:txBody>
          <a:bodyPr wrap="square" rtlCol="0">
            <a:spAutoFit/>
          </a:bodyPr>
          <a:lstStyle/>
          <a:p>
            <a:pPr marL="0" marR="0" algn="ctr">
              <a:lnSpc>
                <a:spcPct val="15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Tập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hợp</a:t>
            </a:r>
            <a:r>
              <a:rPr lang="en-US" sz="2000" i="1" dirty="0">
                <a:solidFill>
                  <a:srgbClr val="002060"/>
                </a:solidFill>
                <a:effectLst/>
                <a:ea typeface="Calibri" panose="020F0502020204030204" pitchFamily="34" charset="0"/>
                <a:cs typeface="Times New Roman" panose="02020603050405020304" pitchFamily="18" charset="0"/>
              </a:rPr>
              <a:t> A </a:t>
            </a:r>
            <a:r>
              <a:rPr lang="en-US" sz="2000" i="1" dirty="0" err="1">
                <a:solidFill>
                  <a:srgbClr val="002060"/>
                </a:solidFill>
                <a:effectLst/>
                <a:ea typeface="Calibri" panose="020F0502020204030204" pitchFamily="34" charset="0"/>
                <a:cs typeface="Times New Roman" panose="02020603050405020304" pitchFamily="18" charset="0"/>
              </a:rPr>
              <a:t>gồm</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kết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quả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có</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thể</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xảy</a:t>
            </a:r>
            <a:r>
              <a:rPr lang="en-US" sz="2000" i="1" dirty="0">
                <a:solidFill>
                  <a:srgbClr val="002060"/>
                </a:solidFill>
                <a:effectLst/>
                <a:ea typeface="Calibri" panose="020F0502020204030204" pitchFamily="34" charset="0"/>
                <a:cs typeface="Times New Roman" panose="02020603050405020304" pitchFamily="18" charset="0"/>
              </a:rPr>
              <a:t> ra </a:t>
            </a:r>
            <a:r>
              <a:rPr lang="en-US" sz="2000" i="1" dirty="0" err="1">
                <a:solidFill>
                  <a:srgbClr val="002060"/>
                </a:solidFill>
                <a:effectLst/>
                <a:ea typeface="Calibri" panose="020F0502020204030204" pitchFamily="34" charset="0"/>
                <a:cs typeface="Times New Roman" panose="02020603050405020304" pitchFamily="18" charset="0"/>
              </a:rPr>
              <a:t>đối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với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mặt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xuất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hiện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của</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322269" y="3430960"/>
            <a:ext cx="2969965" cy="1166410"/>
          </a:xfrm>
          <a:prstGeom prst="rect">
            <a:avLst/>
          </a:prstGeom>
          <a:noFill/>
        </p:spPr>
        <p:txBody>
          <a:bodyPr wrap="square" rtlCol="0">
            <a:spAutoFit/>
          </a:bodyPr>
          <a:lstStyle/>
          <a:p>
            <a:pPr marL="0" marR="0" algn="ctr">
              <a:lnSpc>
                <a:spcPct val="12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Biến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cố</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60916"/>
            <a:ext cx="3427752" cy="1166410"/>
          </a:xfrm>
          <a:prstGeom prst="rect">
            <a:avLst/>
          </a:prstGeom>
          <a:noFill/>
        </p:spPr>
        <p:txBody>
          <a:bodyPr wrap="square" rtlCol="0">
            <a:spAutoFit/>
          </a:bodyPr>
          <a:lstStyle/>
          <a:p>
            <a:pPr marL="0" marR="0" algn="ctr">
              <a:lnSpc>
                <a:spcPct val="12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thuận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lợi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cho</a:t>
            </a:r>
            <a:r>
              <a:rPr lang="en-US" sz="2000" i="1" dirty="0">
                <a:solidFill>
                  <a:srgbClr val="002060"/>
                </a:solidFill>
                <a:ea typeface="Calibri" panose="020F0502020204030204" pitchFamily="34" charset="0"/>
              </a:rPr>
              <a:t> </a:t>
            </a:r>
          </a:p>
          <a:p>
            <a:pPr marL="0" marR="0" algn="ctr">
              <a:lnSpc>
                <a:spcPct val="120000"/>
              </a:lnSpc>
            </a:pPr>
            <a:r>
              <a:rPr lang="en-US" sz="2000" i="1" dirty="0" err="1">
                <a:solidFill>
                  <a:srgbClr val="002060"/>
                </a:solidFill>
                <a:effectLst/>
                <a:ea typeface="Calibri" panose="020F0502020204030204" pitchFamily="34" charset="0"/>
              </a:rPr>
              <a:t>biến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cố</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3842165" y="1370821"/>
            <a:ext cx="4933125" cy="461665"/>
          </a:xfrm>
          <a:prstGeom prst="rect">
            <a:avLst/>
          </a:prstGeom>
          <a:noFill/>
        </p:spPr>
        <p:txBody>
          <a:bodyPr wrap="square" rtlCol="0">
            <a:spAutoFit/>
          </a:bodyPr>
          <a:lstStyle/>
          <a:p>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vi-VN" sz="2400"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77850"/>
          </a:xfrm>
          <a:prstGeom prst="rect">
            <a:avLst/>
          </a:prstGeom>
          <a:noFill/>
        </p:spPr>
        <p:txBody>
          <a:bodyPr wrap="square" rtlCol="0">
            <a:spAutoFit/>
          </a:bodyPr>
          <a:lstStyle/>
          <a:p>
            <a:pPr>
              <a:lnSpc>
                <a:spcPct val="150000"/>
              </a:lnSpc>
            </a:pPr>
            <a:r>
              <a:rPr lang="en-US" sz="2400" dirty="0">
                <a:latin typeface="+mj-lt"/>
              </a:rPr>
              <a:t>a) </a:t>
            </a:r>
            <a:r>
              <a:rPr lang="en-US" sz="2400" dirty="0" err="1">
                <a:latin typeface="+mj-lt"/>
              </a:rPr>
              <a:t>Viết</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a:t>
            </a:r>
            <a:endParaRPr lang="vi-VN" sz="2400"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chẵn</a:t>
            </a:r>
            <a:r>
              <a:rPr lang="en-US" sz="2400" dirty="0">
                <a:latin typeface="+mj-lt"/>
              </a:rPr>
              <a:t>”. </a:t>
            </a:r>
            <a:r>
              <a:rPr lang="en-US" sz="2400" dirty="0" err="1">
                <a:latin typeface="+mj-lt"/>
              </a:rPr>
              <a:t>Nêu</a:t>
            </a:r>
            <a:r>
              <a:rPr lang="en-US" sz="2400" dirty="0">
                <a:latin typeface="+mj-lt"/>
              </a:rPr>
              <a:t> </a:t>
            </a:r>
            <a:r>
              <a:rPr lang="en-US" sz="2400" dirty="0" err="1">
                <a:latin typeface="+mj-lt"/>
              </a:rPr>
              <a:t>những</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p>
          <a:p>
            <a:pPr>
              <a:lnSpc>
                <a:spcPct val="150000"/>
              </a:lnSpc>
            </a:pPr>
            <a:r>
              <a:rPr lang="en-US" sz="2400" dirty="0">
                <a:latin typeface="+mj-lt"/>
              </a:rPr>
              <a:t>c) </a:t>
            </a:r>
            <a:r>
              <a:rPr lang="en-US" sz="2400" dirty="0" err="1">
                <a:latin typeface="+mj-lt"/>
              </a:rPr>
              <a:t>Tìm</a:t>
            </a:r>
            <a:r>
              <a:rPr lang="en-US" sz="2400" dirty="0">
                <a:latin typeface="+mj-lt"/>
              </a:rPr>
              <a:t> </a:t>
            </a:r>
            <a:r>
              <a:rPr lang="en-US" sz="2400" dirty="0" err="1">
                <a:latin typeface="+mj-lt"/>
              </a:rPr>
              <a:t>tỉ</a:t>
            </a:r>
            <a:r>
              <a:rPr lang="en-US" sz="2400" dirty="0">
                <a:latin typeface="+mj-lt"/>
              </a:rPr>
              <a:t> </a:t>
            </a:r>
            <a:r>
              <a:rPr lang="en-US" sz="2400" dirty="0" err="1">
                <a:latin typeface="+mj-lt"/>
              </a:rPr>
              <a:t>số</a:t>
            </a:r>
            <a:r>
              <a:rPr lang="en-US" sz="2400" dirty="0">
                <a:latin typeface="+mj-lt"/>
              </a:rPr>
              <a:t> </a:t>
            </a:r>
            <a:r>
              <a:rPr lang="en-US" sz="2400" dirty="0" err="1">
                <a:latin typeface="+mj-lt"/>
              </a:rPr>
              <a:t>của</a:t>
            </a:r>
            <a:r>
              <a:rPr lang="en-US" sz="2400" dirty="0">
                <a:latin typeface="+mj-lt"/>
              </a:rPr>
              <a:t> </a:t>
            </a:r>
            <a:r>
              <a:rPr lang="en-US" sz="2400" dirty="0" err="1">
                <a:latin typeface="+mj-lt"/>
              </a:rPr>
              <a:t>số</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trên</a:t>
            </a:r>
            <a:r>
              <a:rPr lang="en-US" sz="2400" dirty="0">
                <a:latin typeface="+mj-lt"/>
              </a:rPr>
              <a:t> </a:t>
            </a:r>
            <a:r>
              <a:rPr lang="en-US" sz="2400" dirty="0" err="1">
                <a:latin typeface="+mj-lt"/>
              </a:rPr>
              <a:t>và</a:t>
            </a:r>
            <a:r>
              <a:rPr lang="en-US" sz="2400" dirty="0">
                <a:latin typeface="+mj-lt"/>
              </a:rPr>
              <a:t> </a:t>
            </a: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a:t>
            </a:r>
            <a:endParaRPr lang="vi-VN" sz="2400" dirty="0">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3416</Words>
  <Application>Microsoft Office PowerPoint</Application>
  <PresentationFormat>Màn hình rộng</PresentationFormat>
  <Paragraphs>201</Paragraphs>
  <Slides>37</Slides>
  <Notes>18</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37</vt:i4>
      </vt:variant>
    </vt:vector>
  </HeadingPairs>
  <TitlesOfParts>
    <vt:vector size="42" baseType="lpstr">
      <vt:lpstr>等线</vt:lpstr>
      <vt:lpstr>Arial</vt:lpstr>
      <vt:lpstr>Cambria Math</vt:lpstr>
      <vt:lpstr>Wingdings</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tailieugiaovien.edu.vn</dc:creator>
  <cp:lastModifiedBy>truong yen nhi</cp:lastModifiedBy>
  <cp:revision>2</cp:revision>
  <dcterms:created xsi:type="dcterms:W3CDTF">2017-05-23T12:09:32Z</dcterms:created>
  <dcterms:modified xsi:type="dcterms:W3CDTF">2024-02-27T16:32:53Z</dcterms:modified>
</cp:coreProperties>
</file>