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84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9" r:id="rId13"/>
    <p:sldId id="268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95" r:id="rId22"/>
    <p:sldId id="296" r:id="rId23"/>
    <p:sldId id="293" r:id="rId24"/>
    <p:sldId id="29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1" r:id="rId33"/>
    <p:sldId id="277" r:id="rId34"/>
    <p:sldId id="270" r:id="rId35"/>
  </p:sldIdLst>
  <p:sldSz cx="18288000" cy="10287000"/>
  <p:notesSz cx="6858000" cy="9144000"/>
  <p:embeddedFontLst>
    <p:embeddedFont>
      <p:font typeface="Cambria Math" panose="02040503050406030204" pitchFamily="18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Alegreya Bold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1A7"/>
    <a:srgbClr val="009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7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9.svg"/><Relationship Id="rId4" Type="http://schemas.openxmlformats.org/officeDocument/2006/relationships/image" Target="../media/image33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png"/><Relationship Id="rId3" Type="http://schemas.openxmlformats.org/officeDocument/2006/relationships/image" Target="../media/image75.svg"/><Relationship Id="rId7" Type="http://schemas.openxmlformats.org/officeDocument/2006/relationships/image" Target="../media/image10.svg"/><Relationship Id="rId12" Type="http://schemas.openxmlformats.org/officeDocument/2006/relationships/image" Target="../media/image8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1.svg"/><Relationship Id="rId5" Type="http://schemas.openxmlformats.org/officeDocument/2006/relationships/image" Target="../media/image77.svg"/><Relationship Id="rId10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7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3.svg"/><Relationship Id="rId7" Type="http://schemas.openxmlformats.org/officeDocument/2006/relationships/image" Target="../media/image2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4.png"/><Relationship Id="rId5" Type="http://schemas.openxmlformats.org/officeDocument/2006/relationships/image" Target="../media/image18.svg"/><Relationship Id="rId10" Type="http://schemas.openxmlformats.org/officeDocument/2006/relationships/image" Target="../media/image83.png"/><Relationship Id="rId4" Type="http://schemas.openxmlformats.org/officeDocument/2006/relationships/image" Target="../media/image9.png"/><Relationship Id="rId9" Type="http://schemas.openxmlformats.org/officeDocument/2006/relationships/image" Target="../media/image7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6.svg"/><Relationship Id="rId7" Type="http://schemas.openxmlformats.org/officeDocument/2006/relationships/image" Target="../media/image30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8.png"/><Relationship Id="rId5" Type="http://schemas.openxmlformats.org/officeDocument/2006/relationships/image" Target="../media/image28.svg"/><Relationship Id="rId10" Type="http://schemas.openxmlformats.org/officeDocument/2006/relationships/image" Target="../media/image87.png"/><Relationship Id="rId4" Type="http://schemas.openxmlformats.org/officeDocument/2006/relationships/image" Target="../media/image14.png"/><Relationship Id="rId9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0.svg"/><Relationship Id="rId7" Type="http://schemas.openxmlformats.org/officeDocument/2006/relationships/image" Target="../media/image30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2.png"/><Relationship Id="rId5" Type="http://schemas.openxmlformats.org/officeDocument/2006/relationships/image" Target="../media/image28.svg"/><Relationship Id="rId10" Type="http://schemas.openxmlformats.org/officeDocument/2006/relationships/image" Target="../media/image91.png"/><Relationship Id="rId4" Type="http://schemas.openxmlformats.org/officeDocument/2006/relationships/image" Target="../media/image14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4.svg"/><Relationship Id="rId7" Type="http://schemas.openxmlformats.org/officeDocument/2006/relationships/image" Target="../media/image3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8.png"/><Relationship Id="rId5" Type="http://schemas.openxmlformats.org/officeDocument/2006/relationships/image" Target="../media/image28.svg"/><Relationship Id="rId10" Type="http://schemas.openxmlformats.org/officeDocument/2006/relationships/image" Target="../media/image97.png"/><Relationship Id="rId4" Type="http://schemas.openxmlformats.org/officeDocument/2006/relationships/image" Target="../media/image14.png"/><Relationship Id="rId9" Type="http://schemas.openxmlformats.org/officeDocument/2006/relationships/image" Target="../media/image9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00.png"/><Relationship Id="rId5" Type="http://schemas.openxmlformats.org/officeDocument/2006/relationships/image" Target="../media/image28.svg"/><Relationship Id="rId10" Type="http://schemas.openxmlformats.org/officeDocument/2006/relationships/image" Target="../media/image99.png"/><Relationship Id="rId4" Type="http://schemas.openxmlformats.org/officeDocument/2006/relationships/image" Target="../media/image14.png"/><Relationship Id="rId9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0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0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5.svg"/><Relationship Id="rId4" Type="http://schemas.openxmlformats.org/officeDocument/2006/relationships/image" Target="../media/image17.png"/><Relationship Id="rId9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10" Type="http://schemas.openxmlformats.org/officeDocument/2006/relationships/image" Target="../media/image105.png"/><Relationship Id="rId4" Type="http://schemas.openxmlformats.org/officeDocument/2006/relationships/image" Target="../media/image9.png"/><Relationship Id="rId9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svg"/><Relationship Id="rId10" Type="http://schemas.openxmlformats.org/officeDocument/2006/relationships/image" Target="../media/image106.png"/><Relationship Id="rId4" Type="http://schemas.openxmlformats.org/officeDocument/2006/relationships/image" Target="../media/image9.png"/><Relationship Id="rId9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5.svg"/><Relationship Id="rId4" Type="http://schemas.openxmlformats.org/officeDocument/2006/relationships/image" Target="../media/image17.png"/><Relationship Id="rId9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5.svg"/><Relationship Id="rId4" Type="http://schemas.openxmlformats.org/officeDocument/2006/relationships/image" Target="../media/image17.png"/><Relationship Id="rId9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5.svg"/><Relationship Id="rId4" Type="http://schemas.openxmlformats.org/officeDocument/2006/relationships/image" Target="../media/image17.png"/><Relationship Id="rId9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5.svg"/><Relationship Id="rId10" Type="http://schemas.openxmlformats.org/officeDocument/2006/relationships/image" Target="../media/image49.jpeg"/><Relationship Id="rId4" Type="http://schemas.openxmlformats.org/officeDocument/2006/relationships/image" Target="../media/image17.png"/><Relationship Id="rId9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08.png"/><Relationship Id="rId5" Type="http://schemas.openxmlformats.org/officeDocument/2006/relationships/image" Target="../media/image18.sv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40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svg"/><Relationship Id="rId10" Type="http://schemas.openxmlformats.org/officeDocument/2006/relationships/image" Target="../media/image50.jpeg"/><Relationship Id="rId4" Type="http://schemas.openxmlformats.org/officeDocument/2006/relationships/image" Target="../media/image9.png"/><Relationship Id="rId9" Type="http://schemas.openxmlformats.org/officeDocument/2006/relationships/image" Target="../media/image4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9.svg"/><Relationship Id="rId7" Type="http://schemas.openxmlformats.org/officeDocument/2006/relationships/image" Target="../media/image18.svg"/><Relationship Id="rId12" Type="http://schemas.openxmlformats.org/officeDocument/2006/relationships/image" Target="../media/image1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3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62.svg"/><Relationship Id="rId1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8.svg"/><Relationship Id="rId4" Type="http://schemas.openxmlformats.org/officeDocument/2006/relationships/image" Target="../media/image14.png"/><Relationship Id="rId9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9.sv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3.svg"/><Relationship Id="rId7" Type="http://schemas.openxmlformats.org/officeDocument/2006/relationships/image" Target="../media/image2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10" Type="http://schemas.openxmlformats.org/officeDocument/2006/relationships/image" Target="../media/image112.png"/><Relationship Id="rId4" Type="http://schemas.openxmlformats.org/officeDocument/2006/relationships/image" Target="../media/image9.png"/><Relationship Id="rId9" Type="http://schemas.openxmlformats.org/officeDocument/2006/relationships/image" Target="../media/image7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5.svg"/><Relationship Id="rId7" Type="http://schemas.openxmlformats.org/officeDocument/2006/relationships/image" Target="../media/image10.svg"/><Relationship Id="rId12" Type="http://schemas.openxmlformats.org/officeDocument/2006/relationships/image" Target="../media/image1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1.svg"/><Relationship Id="rId5" Type="http://schemas.openxmlformats.org/officeDocument/2006/relationships/image" Target="../media/image77.svg"/><Relationship Id="rId10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79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9.svg"/><Relationship Id="rId4" Type="http://schemas.openxmlformats.org/officeDocument/2006/relationships/image" Target="../media/image33.png"/><Relationship Id="rId9" Type="http://schemas.openxmlformats.org/officeDocument/2006/relationships/image" Target="../media/image110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1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5.svg"/><Relationship Id="rId10" Type="http://schemas.openxmlformats.org/officeDocument/2006/relationships/image" Target="../media/image38.png"/><Relationship Id="rId4" Type="http://schemas.openxmlformats.org/officeDocument/2006/relationships/image" Target="../media/image17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12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1.png"/><Relationship Id="rId5" Type="http://schemas.openxmlformats.org/officeDocument/2006/relationships/image" Target="../media/image18.sv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svg"/><Relationship Id="rId10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9.svg"/><Relationship Id="rId7" Type="http://schemas.openxmlformats.org/officeDocument/2006/relationships/image" Target="../media/image18.svg"/><Relationship Id="rId12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3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62.sv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164494" y="9090143"/>
            <a:ext cx="6465058" cy="928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75109" y="575185"/>
            <a:ext cx="2544579" cy="23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4777707" y="-1221553"/>
            <a:ext cx="3352965" cy="28408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01715">
            <a:off x="932373" y="6851976"/>
            <a:ext cx="1450030" cy="1130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841545">
            <a:off x="14309894" y="8383155"/>
            <a:ext cx="1120358" cy="9971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812159">
            <a:off x="10487037" y="1987305"/>
            <a:ext cx="1120358" cy="99711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5583" y="86178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765C3268-87EB-A8EB-F53D-628201F23A55}"/>
              </a:ext>
            </a:extLst>
          </p:cNvPr>
          <p:cNvSpPr txBox="1"/>
          <p:nvPr/>
        </p:nvSpPr>
        <p:spPr>
          <a:xfrm>
            <a:off x="2750429" y="3472153"/>
            <a:ext cx="12787142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1F48B0D-2CC4-B13D-BFDB-BDF06D5FF3D3}"/>
                  </a:ext>
                </a:extLst>
              </p:cNvPr>
              <p:cNvSpPr txBox="1"/>
              <p:nvPr/>
            </p:nvSpPr>
            <p:spPr>
              <a:xfrm>
                <a:off x="2819400" y="1186418"/>
                <a:ext cx="12649200" cy="353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2.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1,44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0,6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0,1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1,69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−0,1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1F48B0D-2CC4-B13D-BFDB-BDF06D5FF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186418"/>
                <a:ext cx="12649200" cy="3531608"/>
              </a:xfrm>
              <a:prstGeom prst="rect">
                <a:avLst/>
              </a:prstGeom>
              <a:blipFill>
                <a:blip r:embed="rId8"/>
                <a:stretch>
                  <a:fillRect l="-1735" b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F0AD414-B2FF-7DA9-5A60-9044536CDEF4}"/>
              </a:ext>
            </a:extLst>
          </p:cNvPr>
          <p:cNvSpPr txBox="1"/>
          <p:nvPr/>
        </p:nvSpPr>
        <p:spPr>
          <a:xfrm>
            <a:off x="8398275" y="495128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5DD2246-DFDF-7689-492A-6B7E27DFA4FC}"/>
                  </a:ext>
                </a:extLst>
              </p:cNvPr>
              <p:cNvSpPr txBox="1"/>
              <p:nvPr/>
            </p:nvSpPr>
            <p:spPr>
              <a:xfrm>
                <a:off x="2819400" y="5892420"/>
                <a:ext cx="6669474" cy="3472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e>
                    </m: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=−2.6=−12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5DD2246-DFDF-7689-492A-6B7E27DFA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892420"/>
                <a:ext cx="6669474" cy="3472746"/>
              </a:xfrm>
              <a:prstGeom prst="rect">
                <a:avLst/>
              </a:prstGeom>
              <a:blipFill>
                <a:blip r:embed="rId9"/>
                <a:stretch>
                  <a:fillRect l="-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01715">
            <a:off x="460369" y="8782186"/>
            <a:ext cx="1450030" cy="11306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/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1,44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−2.(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0,6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=1,2−2.0,6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=1,2−1,2=0</m:t>
                    </m:r>
                  </m:oMath>
                </a14:m>
                <a:endPara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0,1.(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1,69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=0,1.7+1,3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=0,7+1,3=2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(−0,1).(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=(−0,1).120−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=−12−5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−17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blipFill>
                <a:blip r:embed="rId12"/>
                <a:stretch>
                  <a:fillRect l="-2467" b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48759FFA-634C-7918-F607-85EDEEDFBF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02985" y="1501051"/>
            <a:ext cx="3451015" cy="194020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BD39068-780B-6C44-1202-9D8B609B43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0158" y="3888332"/>
            <a:ext cx="3451015" cy="194020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CE2CAF2-EDA8-7688-0BEB-9FD598F49C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7942" y="7524225"/>
            <a:ext cx="5863853" cy="1940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ình chữ nhật 37">
            <a:extLst>
              <a:ext uri="{FF2B5EF4-FFF2-40B4-BE49-F238E27FC236}">
                <a16:creationId xmlns:a16="http://schemas.microsoft.com/office/drawing/2014/main" id="{52DD15AE-6720-9FCA-5688-20D91179761E}"/>
              </a:ext>
            </a:extLst>
          </p:cNvPr>
          <p:cNvSpPr/>
          <p:nvPr/>
        </p:nvSpPr>
        <p:spPr>
          <a:xfrm>
            <a:off x="8686800" y="0"/>
            <a:ext cx="9601200" cy="10287000"/>
          </a:xfrm>
          <a:prstGeom prst="rect">
            <a:avLst/>
          </a:prstGeom>
          <a:solidFill>
            <a:srgbClr val="DDC1A7"/>
          </a:solidFill>
          <a:ln>
            <a:solidFill>
              <a:srgbClr val="DDC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03342" y="6834601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112793" y="2279953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7366546" y="2410113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541538" y="950708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445677" y="-983135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800000" flipH="1">
            <a:off x="-775474" y="6353308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BD114A2-9B85-F9E6-DD28-EA77C97EFD14}"/>
                  </a:ext>
                </a:extLst>
              </p:cNvPr>
              <p:cNvSpPr txBox="1"/>
              <p:nvPr/>
            </p:nvSpPr>
            <p:spPr>
              <a:xfrm>
                <a:off x="2296529" y="1943100"/>
                <a:ext cx="5760881" cy="554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tr.69)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−16=0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−0,6=2,4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BD114A2-9B85-F9E6-DD28-EA77C97EF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29" y="1943100"/>
                <a:ext cx="5760881" cy="5546005"/>
              </a:xfrm>
              <a:prstGeom prst="rect">
                <a:avLst/>
              </a:prstGeom>
              <a:blipFill>
                <a:blip r:embed="rId10"/>
                <a:stretch>
                  <a:fillRect l="-3810" r="-1376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835D8A-3BF4-1456-04DD-AFE29F7342BF}"/>
              </a:ext>
            </a:extLst>
          </p:cNvPr>
          <p:cNvSpPr txBox="1"/>
          <p:nvPr/>
        </p:nvSpPr>
        <p:spPr>
          <a:xfrm>
            <a:off x="12660584" y="2090737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810C21A-83C0-5A55-BED4-8AD8A866592C}"/>
                  </a:ext>
                </a:extLst>
              </p:cNvPr>
              <p:cNvSpPr txBox="1"/>
              <p:nvPr/>
            </p:nvSpPr>
            <p:spPr>
              <a:xfrm>
                <a:off x="11430000" y="2798623"/>
                <a:ext cx="4819145" cy="5026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−16=0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</m:oMath>
                  </m:oMathPara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810C21A-83C0-5A55-BED4-8AD8A8665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2798623"/>
                <a:ext cx="4819145" cy="5026056"/>
              </a:xfrm>
              <a:prstGeom prst="rect">
                <a:avLst/>
              </a:prstGeom>
              <a:blipFill>
                <a:blip r:embed="rId11"/>
                <a:stretch>
                  <a:fillRect l="-4425" b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14770907" y="8506358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84578" y="2613968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1156" y="-1020590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/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=1,5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=1,5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=0,75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=(0,75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blipFill>
                <a:blip r:embed="rId10"/>
                <a:stretch>
                  <a:fillRect l="-4472" b="-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/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−0,6=2,4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=2,4+0,6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+4=9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blipFill>
                <a:blip r:embed="rId11"/>
                <a:stretch>
                  <a:fillRect l="-4467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78B42DDF-F696-26B5-88FF-BDA1D6EDAAD3}"/>
              </a:ext>
            </a:extLst>
          </p:cNvPr>
          <p:cNvCxnSpPr>
            <a:cxnSpLocks/>
          </p:cNvCxnSpPr>
          <p:nvPr/>
        </p:nvCxnSpPr>
        <p:spPr>
          <a:xfrm>
            <a:off x="9601200" y="1104900"/>
            <a:ext cx="0" cy="76962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131842" y="8971915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4966223" y="8922725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/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0,75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−0,52: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1,96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−1,5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blipFill>
                <a:blip r:embed="rId10"/>
                <a:stretch>
                  <a:fillRect l="-1447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5B8A922-4B12-1BEC-AF92-FE90159C27C4}"/>
              </a:ext>
            </a:extLst>
          </p:cNvPr>
          <p:cNvSpPr txBox="1"/>
          <p:nvPr/>
        </p:nvSpPr>
        <p:spPr>
          <a:xfrm>
            <a:off x="8517204" y="504760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/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0,75</m:t>
                        </m:r>
                      </m:den>
                    </m:f>
                    <m:r>
                      <a:rPr lang="en-US" sz="400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.0,75=(−3).7⇒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(−3).7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0,75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blipFill>
                <a:blip r:embed="rId11"/>
                <a:stretch>
                  <a:fillRect l="-1821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14838441" y="8724076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/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 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blipFill>
                <a:blip r:embed="rId10"/>
                <a:stretch>
                  <a:fillRect l="-3220" b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/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1,96</m:t>
                        </m:r>
                      </m:e>
                    </m:rad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−1,5)</m:t>
                    </m:r>
                  </m:oMath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=1,3</m:t>
                    </m:r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−1,5)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=−1,95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−0,52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−1,95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blipFill>
                <a:blip r:embed="rId11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DDEA3AB1-A503-749C-184E-8FE588154378}"/>
              </a:ext>
            </a:extLst>
          </p:cNvPr>
          <p:cNvCxnSpPr>
            <a:cxnSpLocks/>
          </p:cNvCxnSpPr>
          <p:nvPr/>
        </p:nvCxnSpPr>
        <p:spPr>
          <a:xfrm>
            <a:off x="9601200" y="1181100"/>
            <a:ext cx="0" cy="76200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15524242" y="6399851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245810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/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7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blipFill>
                <a:blip r:embed="rId10"/>
                <a:stretch>
                  <a:fillRect l="-1698" r="-943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12B4B35-9BB0-7480-8139-59852937A720}"/>
              </a:ext>
            </a:extLst>
          </p:cNvPr>
          <p:cNvSpPr txBox="1"/>
          <p:nvPr/>
        </p:nvSpPr>
        <p:spPr>
          <a:xfrm>
            <a:off x="8398275" y="4010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/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blipFill>
                <a:blip r:embed="rId11"/>
                <a:stretch>
                  <a:fillRect l="-2103" r="-409" b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4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greya Bold"/>
                <a:ea typeface="+mn-ea"/>
                <a:cs typeface="+mn-cs"/>
              </a:rPr>
              <a:t>25%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1046243" y="5604226"/>
            <a:ext cx="1450030" cy="1130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5767540" y="4151323"/>
            <a:ext cx="1562518" cy="1289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30922" y="-345974"/>
            <a:ext cx="4294383" cy="4114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3993617" y="6083496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F070CE5-81B9-9AE5-616B-03AD26348BCF}"/>
                  </a:ext>
                </a:extLst>
              </p:cNvPr>
              <p:cNvSpPr txBox="1"/>
              <p:nvPr/>
            </p:nvSpPr>
            <p:spPr>
              <a:xfrm>
                <a:off x="3124200" y="775920"/>
                <a:ext cx="12928516" cy="2525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8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F070CE5-81B9-9AE5-616B-03AD26348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75920"/>
                <a:ext cx="12928516" cy="2525050"/>
              </a:xfrm>
              <a:prstGeom prst="rect">
                <a:avLst/>
              </a:prstGeom>
              <a:blipFill>
                <a:blip r:embed="rId12"/>
                <a:stretch>
                  <a:fillRect l="-1698" r="-1698" b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83A6BF-E9AA-0F6E-D90D-38BF65844864}"/>
              </a:ext>
            </a:extLst>
          </p:cNvPr>
          <p:cNvSpPr txBox="1"/>
          <p:nvPr/>
        </p:nvSpPr>
        <p:spPr>
          <a:xfrm>
            <a:off x="8398275" y="3266675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05702B6-3A2E-2B54-AFBC-C4C2564B5956}"/>
                  </a:ext>
                </a:extLst>
              </p:cNvPr>
              <p:cNvSpPr txBox="1"/>
              <p:nvPr/>
            </p:nvSpPr>
            <p:spPr>
              <a:xfrm>
                <a:off x="3663461" y="4322728"/>
                <a:ext cx="11441977" cy="5425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Dựa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5−7+9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05702B6-3A2E-2B54-AFBC-C4C2564B5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4322728"/>
                <a:ext cx="11441977" cy="5425011"/>
              </a:xfrm>
              <a:prstGeom prst="rect">
                <a:avLst/>
              </a:prstGeom>
              <a:blipFill>
                <a:blip r:embed="rId13"/>
                <a:stretch>
                  <a:fillRect l="-1918" r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E4E82D-5826-3FEC-872E-B37438904DF1}"/>
              </a:ext>
            </a:extLst>
          </p:cNvPr>
          <p:cNvSpPr txBox="1"/>
          <p:nvPr/>
        </p:nvSpPr>
        <p:spPr>
          <a:xfrm>
            <a:off x="6453388" y="1213313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FD876F-52EE-C6E8-79A2-1DD9BFB9F0FB}"/>
              </a:ext>
            </a:extLst>
          </p:cNvPr>
          <p:cNvSpPr txBox="1"/>
          <p:nvPr/>
        </p:nvSpPr>
        <p:spPr>
          <a:xfrm>
            <a:off x="2075146" y="3191079"/>
            <a:ext cx="14137706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9 (SGK – tr.69)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3; 4; 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số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0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89D781-AB0E-60C5-46F2-2717ADB3A606}"/>
              </a:ext>
            </a:extLst>
          </p:cNvPr>
          <p:cNvSpPr txBox="1"/>
          <p:nvPr/>
        </p:nvSpPr>
        <p:spPr>
          <a:xfrm>
            <a:off x="8421345" y="114181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/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học sinh ở các mức Tốt, Khá, Đạt lần lượt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∈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lớp 7A có 45 học sinh và trong lớp không có học sinh nào ở mức Chưa đạt nên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số học sinh ở các mức Tốt, Khá, Đạt tỉ lệ với ba số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3; 4; 2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blipFill>
                <a:blip r:embed="rId10"/>
                <a:stretch>
                  <a:fillRect l="-1462" r="-2396" b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  <a:spcBef>
                <a:spcPct val="0"/>
              </a:spcBef>
            </a:pPr>
            <a:r>
              <a:rPr lang="en-US" sz="6204">
                <a:solidFill>
                  <a:srgbClr val="FFFFFF"/>
                </a:solidFill>
                <a:latin typeface="Alegreya Bold"/>
              </a:rPr>
              <a:t>25%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14641901" y="8589915"/>
            <a:ext cx="1450030" cy="1130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7005133-6DD8-0ADE-EDD1-F3826080BD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9297" y="3307484"/>
            <a:ext cx="5029200" cy="712902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A156F3-8C94-191A-1829-1653DD767616}"/>
              </a:ext>
            </a:extLst>
          </p:cNvPr>
          <p:cNvSpPr txBox="1"/>
          <p:nvPr/>
        </p:nvSpPr>
        <p:spPr>
          <a:xfrm>
            <a:off x="4085500" y="2781300"/>
            <a:ext cx="10116999" cy="425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CUỐI CHƯƠNG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/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dãy tỉ số bằng nhau, ta có: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3+4+2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=3.5=15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=4.5=20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=2.5=10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số học sinh ở các mức là: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Tốt là: 15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Khá là: 20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Đạt là: 10 bạn.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blipFill>
                <a:blip r:embed="rId10"/>
                <a:stretch>
                  <a:fillRect l="-2050" r="-57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5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E4E82D-5826-3FEC-872E-B37438904DF1}"/>
              </a:ext>
            </a:extLst>
          </p:cNvPr>
          <p:cNvSpPr txBox="1"/>
          <p:nvPr/>
        </p:nvSpPr>
        <p:spPr>
          <a:xfrm>
            <a:off x="6453388" y="1213313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FD876F-52EE-C6E8-79A2-1DD9BFB9F0FB}"/>
              </a:ext>
            </a:extLst>
          </p:cNvPr>
          <p:cNvSpPr txBox="1"/>
          <p:nvPr/>
        </p:nvSpPr>
        <p:spPr>
          <a:xfrm>
            <a:off x="2075146" y="3191079"/>
            <a:ext cx="14137706" cy="504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Bài 15 (SGK –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tr.70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nickel.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nickel tỉ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nickel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25kg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81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FD876F-52EE-C6E8-79A2-1DD9BFB9F0FB}"/>
              </a:ext>
            </a:extLst>
          </p:cNvPr>
          <p:cNvSpPr txBox="1"/>
          <p:nvPr/>
        </p:nvSpPr>
        <p:spPr>
          <a:xfrm>
            <a:off x="310496" y="1929226"/>
            <a:ext cx="17586154" cy="72019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(SGK – tr.70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vi-VN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Trong tháng trước, cứ 6 giờ dây chuyền làm ra 1000 sản phẩm. 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Trong tháng này do được cải tiến năng suất nên năng suất của dây chuyền bằng 1,2 lần năng suất tháng trước.</a:t>
            </a:r>
          </a:p>
          <a:p>
            <a:pPr algn="just">
              <a:lnSpc>
                <a:spcPct val="150000"/>
              </a:lnSpc>
            </a:pPr>
            <a:r>
              <a:rPr lang="vi-VN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Hỏi trong tháng này để làm ra 1000 sản phẩm như thế thì dây chuyền đó cần bao nhiêu giờ ?</a:t>
            </a:r>
            <a:endParaRPr lang="vi-VN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E4E82D-5826-3FEC-872E-B37438904DF1}"/>
              </a:ext>
            </a:extLst>
          </p:cNvPr>
          <p:cNvSpPr txBox="1"/>
          <p:nvPr/>
        </p:nvSpPr>
        <p:spPr>
          <a:xfrm>
            <a:off x="6453388" y="1213313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FD876F-52EE-C6E8-79A2-1DD9BFB9F0FB}"/>
              </a:ext>
            </a:extLst>
          </p:cNvPr>
          <p:cNvSpPr txBox="1"/>
          <p:nvPr/>
        </p:nvSpPr>
        <p:spPr>
          <a:xfrm>
            <a:off x="2075146" y="3191079"/>
            <a:ext cx="14137706" cy="393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11 (SGK –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tr.70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2,5km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kilomet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58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E4E82D-5826-3FEC-872E-B37438904DF1}"/>
              </a:ext>
            </a:extLst>
          </p:cNvPr>
          <p:cNvSpPr txBox="1"/>
          <p:nvPr/>
        </p:nvSpPr>
        <p:spPr>
          <a:xfrm>
            <a:off x="6453388" y="1213313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FD876F-52EE-C6E8-79A2-1DD9BFB9F0FB}"/>
              </a:ext>
            </a:extLst>
          </p:cNvPr>
          <p:cNvSpPr txBox="1"/>
          <p:nvPr/>
        </p:nvSpPr>
        <p:spPr>
          <a:xfrm>
            <a:off x="1523999" y="3055007"/>
            <a:ext cx="16764001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Bài 12 (SGK –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tr.70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8591" y="0"/>
            <a:ext cx="3379838" cy="32385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BEA961B-1B88-828D-E5B4-321AD9EE79E9}"/>
              </a:ext>
            </a:extLst>
          </p:cNvPr>
          <p:cNvSpPr txBox="1"/>
          <p:nvPr/>
        </p:nvSpPr>
        <p:spPr>
          <a:xfrm>
            <a:off x="2610430" y="888760"/>
            <a:ext cx="1306714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(SGK – tr.70)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kg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Khi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khuyến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25%.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-gam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4" name="Picture 2" descr="Xanh và đỏ, táo nào tốt hơn? - Đài Phát thanh và Truyền hình Ninh Bình">
            <a:extLst>
              <a:ext uri="{FF2B5EF4-FFF2-40B4-BE49-F238E27FC236}">
                <a16:creationId xmlns:a16="http://schemas.microsoft.com/office/drawing/2014/main" id="{9CC7BC56-B863-EC67-1654-FF2D5747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24" y="4701452"/>
            <a:ext cx="8474352" cy="52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7277146" y="269985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-387742"/>
            <a:ext cx="2706959" cy="25937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74365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/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táo mua được là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𝑘𝑔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giá táo trước giảm giá là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giá táo sau khi giảm giá là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nl-NL" sz="3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0,25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=0,75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.0,75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0,75.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kg.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blipFill>
                <a:blip r:embed="rId11"/>
                <a:stretch>
                  <a:fillRect l="-1337" r="-1382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0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73AD4BD-CAC3-8C9D-14CC-FDF2318B5BE3}"/>
              </a:ext>
            </a:extLst>
          </p:cNvPr>
          <p:cNvSpPr txBox="1"/>
          <p:nvPr/>
        </p:nvSpPr>
        <p:spPr>
          <a:xfrm>
            <a:off x="2836787" y="1650584"/>
            <a:ext cx="12614426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16 (SGK – tr.70)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Cho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 2; 3.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cm.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6" name="Picture 2" descr="Công thức tính diện tích hình chữ nhật, chu vi hình chữ nhật chuẩn 100% -  Hội Buôn Chuyện">
            <a:extLst>
              <a:ext uri="{FF2B5EF4-FFF2-40B4-BE49-F238E27FC236}">
                <a16:creationId xmlns:a16="http://schemas.microsoft.com/office/drawing/2014/main" id="{66DC9F18-CB94-FEF3-4FD7-F7DAC0C7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440573"/>
            <a:ext cx="8001000" cy="42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4745384" y="-517568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60474" y="202974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01715">
            <a:off x="1633392" y="8580639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49553">
            <a:off x="14396040" y="192596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430000" y="841210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893098" y="865571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075633" y="-1298861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/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110 cm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blipFill>
                <a:blip r:embed="rId12"/>
                <a:stretch>
                  <a:fillRect l="-1403" r="-2339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9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01715">
            <a:off x="442339" y="8729134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/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6+3+2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=6.10=60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=3.10=30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=2.10=20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30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20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blipFill>
                <a:blip r:embed="rId14"/>
                <a:stretch>
                  <a:fillRect l="-1665" r="-1611" b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3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7275695" y="9295950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245810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B1FD2C42-670C-C60D-6D20-5BACC4D270CA}"/>
              </a:ext>
            </a:extLst>
          </p:cNvPr>
          <p:cNvSpPr/>
          <p:nvPr/>
        </p:nvSpPr>
        <p:spPr>
          <a:xfrm>
            <a:off x="5374353" y="217925"/>
            <a:ext cx="7539291" cy="1630138"/>
          </a:xfrm>
          <a:prstGeom prst="ellipse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9FCEB7D-B1DD-C353-BE67-487437A300AE}"/>
              </a:ext>
            </a:extLst>
          </p:cNvPr>
          <p:cNvSpPr txBox="1"/>
          <p:nvPr/>
        </p:nvSpPr>
        <p:spPr>
          <a:xfrm>
            <a:off x="1631553" y="2151615"/>
            <a:ext cx="1502489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chương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A1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sơ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tư duy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dung sau: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D03F4572-9D1B-49B1-ED62-97DCC8BA9708}"/>
              </a:ext>
            </a:extLst>
          </p:cNvPr>
          <p:cNvSpPr/>
          <p:nvPr/>
        </p:nvSpPr>
        <p:spPr>
          <a:xfrm>
            <a:off x="1028699" y="4432734"/>
            <a:ext cx="7685748" cy="5309218"/>
          </a:xfrm>
          <a:prstGeom prst="roundRect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A: 1,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2,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3,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4000" b="1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nl-NL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 Căn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Làm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trong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và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ước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lượng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endParaRPr lang="en-US" sz="3600" dirty="0">
              <a:latin typeface="Arial (Thân)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6B162EA-1D4E-37E5-C83F-1E8925999329}"/>
              </a:ext>
            </a:extLst>
          </p:cNvPr>
          <p:cNvSpPr/>
          <p:nvPr/>
        </p:nvSpPr>
        <p:spPr>
          <a:xfrm>
            <a:off x="9573553" y="4400108"/>
            <a:ext cx="7685748" cy="5309218"/>
          </a:xfrm>
          <a:prstGeom prst="roundRect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4000" b="1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1F48B0D-2CC4-B13D-BFDB-BDF06D5FF3D3}"/>
              </a:ext>
            </a:extLst>
          </p:cNvPr>
          <p:cNvSpPr txBox="1"/>
          <p:nvPr/>
        </p:nvSpPr>
        <p:spPr>
          <a:xfrm>
            <a:off x="1333500" y="1038282"/>
            <a:ext cx="156210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 (SGK – tr.70)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14a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14b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6C276-32CE-08DB-124E-D938863FD7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26208" r="16252" b="3450"/>
          <a:stretch/>
        </p:blipFill>
        <p:spPr>
          <a:xfrm>
            <a:off x="4267199" y="4868454"/>
            <a:ext cx="97536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03342" y="6834601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112793" y="2279953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7366546" y="2410113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541538" y="950708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445677" y="-983135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800000" flipH="1">
            <a:off x="-775474" y="6353308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835D8A-3BF4-1456-04DD-AFE29F7342BF}"/>
              </a:ext>
            </a:extLst>
          </p:cNvPr>
          <p:cNvSpPr txBox="1"/>
          <p:nvPr/>
        </p:nvSpPr>
        <p:spPr>
          <a:xfrm>
            <a:off x="8398274" y="132616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97F0D6-C89D-534B-C88B-A58760127A18}"/>
                  </a:ext>
                </a:extLst>
              </p:cNvPr>
              <p:cNvSpPr txBox="1"/>
              <p:nvPr/>
            </p:nvSpPr>
            <p:spPr>
              <a:xfrm>
                <a:off x="1752599" y="2432737"/>
                <a:ext cx="14782800" cy="4800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 – 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7 = 5 (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cm.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97F0D6-C89D-534B-C88B-A58760127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9" y="2432737"/>
                <a:ext cx="14782800" cy="4800097"/>
              </a:xfrm>
              <a:prstGeom prst="rect">
                <a:avLst/>
              </a:prstGeom>
              <a:blipFill>
                <a:blip r:embed="rId10"/>
                <a:stretch>
                  <a:fillRect l="-1443" r="-1485" b="-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01715">
            <a:off x="460369" y="8782186"/>
            <a:ext cx="1450030" cy="11306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/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5 + 6 = 11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blipFill>
                <a:blip r:embed="rId12"/>
                <a:stretch>
                  <a:fillRect l="-1285" r="-1244" b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7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C3D84FA-F7F7-D508-0A90-24A6E72F6990}"/>
              </a:ext>
            </a:extLst>
          </p:cNvPr>
          <p:cNvSpPr txBox="1"/>
          <p:nvPr/>
        </p:nvSpPr>
        <p:spPr>
          <a:xfrm>
            <a:off x="6624914" y="2691410"/>
            <a:ext cx="797376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810F270-2C80-D32D-3B7A-9B3972C47761}"/>
              </a:ext>
            </a:extLst>
          </p:cNvPr>
          <p:cNvSpPr txBox="1"/>
          <p:nvPr/>
        </p:nvSpPr>
        <p:spPr>
          <a:xfrm>
            <a:off x="4563882" y="1023641"/>
            <a:ext cx="9160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ACEDA1D-284E-1F0F-01A1-AEAFFDD69A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46555" y="2981273"/>
            <a:ext cx="1393923" cy="124519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B7B888C-370B-B446-A9D3-ECEA4A4A0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51317" y="5224436"/>
            <a:ext cx="1393923" cy="124519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3629C84-6634-93ED-06EE-744B48EFA9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46554" y="7467599"/>
            <a:ext cx="1393923" cy="124519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EF0D2D1-1DAC-2A0E-C311-10ACF827929A}"/>
              </a:ext>
            </a:extLst>
          </p:cNvPr>
          <p:cNvSpPr txBox="1"/>
          <p:nvPr/>
        </p:nvSpPr>
        <p:spPr>
          <a:xfrm>
            <a:off x="6629676" y="5462905"/>
            <a:ext cx="8075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36C7505-8A0C-45D5-C65B-DF7F5376791E}"/>
              </a:ext>
            </a:extLst>
          </p:cNvPr>
          <p:cNvSpPr txBox="1"/>
          <p:nvPr/>
        </p:nvSpPr>
        <p:spPr>
          <a:xfrm>
            <a:off x="6421414" y="7170393"/>
            <a:ext cx="817726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</a:rPr>
              <a:t>Đọc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trước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mới</a:t>
            </a:r>
            <a:r>
              <a:rPr lang="vi-VN" sz="4000" dirty="0">
                <a:effectLst/>
                <a:ea typeface="Calibri" panose="020F0502020204030204" pitchFamily="34" charset="0"/>
              </a:rPr>
              <a:t>: “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Hoạt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động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thực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hành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và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trải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nghiệm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”.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96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2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0" y="9158873"/>
            <a:ext cx="6465058" cy="9286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01715">
            <a:off x="1788107" y="6666677"/>
            <a:ext cx="1450030" cy="11306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841545">
            <a:off x="4115863" y="8240504"/>
            <a:ext cx="1120358" cy="9971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812159">
            <a:off x="15848760" y="7159793"/>
            <a:ext cx="1120358" cy="997119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3105012" y="7551401"/>
            <a:ext cx="261444" cy="249084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101538" y="1029265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656264" y="2865912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13258800" y="613889"/>
            <a:ext cx="595772" cy="595772"/>
            <a:chOff x="0" y="0"/>
            <a:chExt cx="794363" cy="794363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267457" y="5941520"/>
            <a:ext cx="4714875" cy="4114800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5C668E2-32CF-2F6A-820D-BEF9101A4395}"/>
              </a:ext>
            </a:extLst>
          </p:cNvPr>
          <p:cNvSpPr txBox="1"/>
          <p:nvPr/>
        </p:nvSpPr>
        <p:spPr>
          <a:xfrm>
            <a:off x="3422697" y="2312168"/>
            <a:ext cx="11811664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CHÀO TẠM BIỆT VÀ HẸN GẶP LẠI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164494" y="9090143"/>
            <a:ext cx="6465058" cy="928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75109" y="575185"/>
            <a:ext cx="2544579" cy="23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4777707" y="-1221553"/>
            <a:ext cx="3352965" cy="28408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01715">
            <a:off x="932373" y="6851976"/>
            <a:ext cx="1450030" cy="1130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841545">
            <a:off x="14309894" y="8383155"/>
            <a:ext cx="1120358" cy="9971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812159">
            <a:off x="12366762" y="2630821"/>
            <a:ext cx="1120358" cy="99711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5583" y="86178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8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8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1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1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/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−6,123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456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blipFill>
                <a:blip r:embed="rId16"/>
                <a:stretch>
                  <a:fillRect l="-2040" r="-2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9072617-F11B-51FB-C3F7-C3970AA89605}"/>
              </a:ext>
            </a:extLst>
          </p:cNvPr>
          <p:cNvSpPr txBox="1"/>
          <p:nvPr/>
        </p:nvSpPr>
        <p:spPr>
          <a:xfrm>
            <a:off x="6188977" y="1774741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82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8591" y="0"/>
            <a:ext cx="3379838" cy="32385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/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−6,123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456</m:t>
                        </m:r>
                      </m:e>
                    </m: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thập phân vô hạn tuần hoàn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nl-NL" sz="3600" dirty="0">
                  <a:latin typeface="Arial (Thân)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blipFill>
                <a:blip r:embed="rId10"/>
                <a:stretch>
                  <a:fillRect l="-1488" r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17C04FF-F5CB-EFE6-8140-59BED07D4C58}"/>
              </a:ext>
            </a:extLst>
          </p:cNvPr>
          <p:cNvSpPr txBox="1"/>
          <p:nvPr/>
        </p:nvSpPr>
        <p:spPr>
          <a:xfrm>
            <a:off x="8398274" y="475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7277146" y="269985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-387742"/>
            <a:ext cx="2706959" cy="25937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/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4,9(18)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4,928…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−4,315…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−4,318…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blipFill>
                <a:blip r:embed="rId11"/>
                <a:stretch>
                  <a:fillRect l="-1462" r="-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377190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/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4,9(18) = 4,91818…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4,91818…&lt;4,928…⇒4,9(18) &lt; 4,928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4,315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&lt;4,318… ⇒−4,315&gt;− 4,318…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3&lt;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blipFill>
                <a:blip r:embed="rId12"/>
                <a:stretch>
                  <a:fillRect l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/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tr.69)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−1,7;−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;0.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;−1,5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blipFill>
                <a:blip r:embed="rId10"/>
                <a:stretch>
                  <a:fillRect l="-2082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4745384" y="-517568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84428" y="7585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01715">
            <a:off x="3307734" y="7969637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49553">
            <a:off x="14396040" y="192596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430000" y="841210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893098" y="865571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7288CE-B5F1-85D9-4F45-7C0614661606}"/>
                  </a:ext>
                </a:extLst>
              </p:cNvPr>
              <p:cNvSpPr txBox="1"/>
              <p:nvPr/>
            </p:nvSpPr>
            <p:spPr>
              <a:xfrm>
                <a:off x="4604987" y="3633829"/>
                <a:ext cx="9683831" cy="369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&lt;1,7&lt;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⇒0&gt;−1,7&gt;−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0&lt;35&lt;36&lt;47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⇒0&lt;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&lt;6&lt;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47</m:t>
                        </m:r>
                      </m:e>
                    </m:ra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−1,7;0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6;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7288CE-B5F1-85D9-4F45-7C0614661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87" y="3633829"/>
                <a:ext cx="9683831" cy="3696589"/>
              </a:xfrm>
              <a:prstGeom prst="rect">
                <a:avLst/>
              </a:prstGeom>
              <a:blipFill>
                <a:blip r:embed="rId12"/>
                <a:stretch>
                  <a:fillRect l="-1888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01715">
            <a:off x="442339" y="8729134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7D871B9-E7C6-D073-3F15-DD5976A33257}"/>
                  </a:ext>
                </a:extLst>
              </p:cNvPr>
              <p:cNvSpPr txBox="1"/>
              <p:nvPr/>
            </p:nvSpPr>
            <p:spPr>
              <a:xfrm>
                <a:off x="2779326" y="1964553"/>
                <a:ext cx="12729345" cy="6760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5,3</m:t>
                        </m:r>
                      </m:e>
                    </m:rad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0&lt;1,5&lt;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1,5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sắp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xếp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tự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5,3</m:t>
                          </m:r>
                        </m:e>
                      </m:ra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;0;−1,5;−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2,3</m:t>
                          </m:r>
                        </m:e>
                      </m:rad>
                      <m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>
                        <a:rPr kumimoji="0" lang="en-US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7D871B9-E7C6-D073-3F15-DD5976A33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326" y="1964553"/>
                <a:ext cx="12729345" cy="6760697"/>
              </a:xfrm>
              <a:prstGeom prst="rect">
                <a:avLst/>
              </a:prstGeom>
              <a:blipFill>
                <a:blip r:embed="rId14"/>
                <a:stretch>
                  <a:fillRect l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1145</Words>
  <Application>Microsoft Office PowerPoint</Application>
  <PresentationFormat>Custom</PresentationFormat>
  <Paragraphs>173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 (Thân)</vt:lpstr>
      <vt:lpstr>Cambria Math</vt:lpstr>
      <vt:lpstr>Arial</vt:lpstr>
      <vt:lpstr>Times New Roman</vt:lpstr>
      <vt:lpstr>Symbol</vt:lpstr>
      <vt:lpstr>Yu Mincho</vt:lpstr>
      <vt:lpstr>Calibri</vt:lpstr>
      <vt:lpstr>Wingdings</vt:lpstr>
      <vt:lpstr>Noto Sans Symbols</vt:lpstr>
      <vt:lpstr>Alegreya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Website@VnTeach.Com</dc:creator>
  <cp:keywords>Website@VnTeach.Com</cp:keywords>
  <cp:lastModifiedBy>Admin</cp:lastModifiedBy>
  <cp:revision>3</cp:revision>
  <dcterms:created xsi:type="dcterms:W3CDTF">2006-08-16T00:00:00Z</dcterms:created>
  <dcterms:modified xsi:type="dcterms:W3CDTF">2024-01-11T03:56:55Z</dcterms:modified>
  <dc:identifier>DAFKUIjn-ZA</dc:identifier>
</cp:coreProperties>
</file>