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61" r:id="rId2"/>
    <p:sldId id="281" r:id="rId3"/>
    <p:sldId id="263" r:id="rId4"/>
    <p:sldId id="264" r:id="rId5"/>
    <p:sldId id="265" r:id="rId6"/>
    <p:sldId id="266" r:id="rId7"/>
    <p:sldId id="267" r:id="rId8"/>
    <p:sldId id="284" r:id="rId9"/>
    <p:sldId id="268" r:id="rId10"/>
    <p:sldId id="269" r:id="rId11"/>
    <p:sldId id="288" r:id="rId12"/>
    <p:sldId id="285" r:id="rId13"/>
    <p:sldId id="289" r:id="rId14"/>
    <p:sldId id="282" r:id="rId15"/>
    <p:sldId id="271" r:id="rId16"/>
    <p:sldId id="272" r:id="rId17"/>
    <p:sldId id="276" r:id="rId18"/>
    <p:sldId id="278" r:id="rId19"/>
    <p:sldId id="28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AFA"/>
    <a:srgbClr val="FFE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944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1246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 err="1">
                <a:latin typeface="+mj-lt"/>
              </a:rPr>
              <a:t>Đọc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mục</a:t>
            </a:r>
            <a:r>
              <a:rPr lang="en-US" sz="2500" dirty="0">
                <a:latin typeface="+mj-lt"/>
              </a:rPr>
              <a:t> III_ </a:t>
            </a:r>
            <a:r>
              <a:rPr lang="en-US" sz="2500" dirty="0" err="1">
                <a:latin typeface="+mj-lt"/>
              </a:rPr>
              <a:t>SGK</a:t>
            </a:r>
            <a:r>
              <a:rPr lang="en-US" sz="2500" dirty="0">
                <a:latin typeface="+mj-lt"/>
              </a:rPr>
              <a:t> tr 49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quan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sát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Hình</a:t>
            </a:r>
            <a:r>
              <a:rPr lang="en-US" sz="2500" dirty="0">
                <a:latin typeface="+mj-lt"/>
              </a:rPr>
              <a:t> 10.3, </a:t>
            </a:r>
            <a:r>
              <a:rPr lang="en-US" sz="2500" dirty="0" err="1">
                <a:latin typeface="+mj-lt"/>
              </a:rPr>
              <a:t>hãy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nêu</a:t>
            </a:r>
            <a:r>
              <a:rPr lang="en-US" sz="2500" dirty="0">
                <a:latin typeface="+mj-lt"/>
              </a:rPr>
              <a:t>:</a:t>
            </a:r>
          </a:p>
          <a:p>
            <a:r>
              <a:rPr lang="en-US" sz="2500" dirty="0">
                <a:latin typeface="+mj-lt"/>
              </a:rPr>
              <a:t>- Các </a:t>
            </a:r>
            <a:r>
              <a:rPr lang="en-US" sz="2500" dirty="0" err="1">
                <a:latin typeface="+mj-lt"/>
              </a:rPr>
              <a:t>biện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pháp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dưỡng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chăm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sóc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vật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đực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giống</a:t>
            </a:r>
            <a:endParaRPr lang="en-US" sz="2500" dirty="0">
              <a:latin typeface="+mj-lt"/>
            </a:endParaRPr>
          </a:p>
          <a:p>
            <a:r>
              <a:rPr lang="en-US" sz="2500" dirty="0">
                <a:latin typeface="+mj-lt"/>
              </a:rPr>
              <a:t>- Ý </a:t>
            </a:r>
            <a:r>
              <a:rPr lang="en-US" sz="2500" dirty="0" err="1">
                <a:latin typeface="+mj-lt"/>
              </a:rPr>
              <a:t>nghĩa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của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việc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dưỡng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chăm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sóc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vật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đực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giống</a:t>
            </a:r>
            <a:endParaRPr lang="en-US" sz="2500" dirty="0">
              <a:latin typeface="+mj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5E171AF-7B75-CBB5-F6A0-739DD3AF4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76" y="623614"/>
            <a:ext cx="2606055" cy="343840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0F1EAB3-AE71-E6FC-73F1-779D53E0B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163" y="657299"/>
            <a:ext cx="2606055" cy="3418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38FD1BD-91D4-E45D-9B44-9B9E63AEC64C}"/>
              </a:ext>
            </a:extLst>
          </p:cNvPr>
          <p:cNvSpPr txBox="1"/>
          <p:nvPr/>
        </p:nvSpPr>
        <p:spPr>
          <a:xfrm>
            <a:off x="123825" y="619154"/>
            <a:ext cx="3657600" cy="3693319"/>
          </a:xfrm>
          <a:prstGeom prst="rect">
            <a:avLst/>
          </a:prstGeom>
          <a:solidFill>
            <a:srgbClr val="FFE7C5"/>
          </a:solidFill>
        </p:spPr>
        <p:txBody>
          <a:bodyPr wrap="square" rtlCol="0">
            <a:spAutoFit/>
          </a:bodyPr>
          <a:lstStyle/>
          <a:p>
            <a:r>
              <a:rPr lang="nl-NL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dưỡng:</a:t>
            </a:r>
          </a:p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</a:p>
          <a:p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</a:p>
          <a:p>
            <a:endParaRPr lang="nl-NL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3AD599-CE7B-B4D9-E848-DE2BB8128F23}"/>
              </a:ext>
            </a:extLst>
          </p:cNvPr>
          <p:cNvSpPr txBox="1"/>
          <p:nvPr/>
        </p:nvSpPr>
        <p:spPr>
          <a:xfrm>
            <a:off x="7968137" y="619154"/>
            <a:ext cx="4100037" cy="3693319"/>
          </a:xfrm>
          <a:prstGeom prst="rect">
            <a:avLst/>
          </a:prstGeom>
          <a:solidFill>
            <a:srgbClr val="FFE7C5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sóc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+ Chuồng nuôi rộng rãi, vệ sinh sạch sẽ, nhiệt độ phù hợp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133094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KN: Vật nuôi cái sinh sản là các con cái được nuôi để đẻ con (gia súc) hoặc đẻ trứng (gia cầm)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các giai đoạn của gia súc cái / gia cầm mái: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+ Gia súc cái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Hậu bị (từ cai sữa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phối giống lần đầu), mang thai, đẻ và nuôi con ;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 + Gia cầm mái: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	Hậu bị (từ 2 tháng tuổi đến khi vào đẻ), đẻ trứng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116C071-5CA7-0D5E-558C-CE67C32D337E}"/>
              </a:ext>
            </a:extLst>
          </p:cNvPr>
          <p:cNvSpPr/>
          <p:nvPr/>
        </p:nvSpPr>
        <p:spPr>
          <a:xfrm>
            <a:off x="419100" y="5531152"/>
            <a:ext cx="11196419" cy="1246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500" dirty="0" err="1">
                <a:latin typeface="+mj-lt"/>
              </a:rPr>
              <a:t>Đọc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mục</a:t>
            </a:r>
            <a:r>
              <a:rPr lang="en-US" sz="2500" dirty="0">
                <a:latin typeface="+mj-lt"/>
              </a:rPr>
              <a:t> III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mục</a:t>
            </a:r>
            <a:r>
              <a:rPr lang="en-US" sz="2500" dirty="0">
                <a:latin typeface="+mj-lt"/>
              </a:rPr>
              <a:t> “</a:t>
            </a:r>
            <a:r>
              <a:rPr lang="en-US" sz="2500" dirty="0" err="1">
                <a:latin typeface="+mj-lt"/>
              </a:rPr>
              <a:t>i</a:t>
            </a:r>
            <a:r>
              <a:rPr lang="en-US" sz="2500" dirty="0">
                <a:latin typeface="+mj-lt"/>
              </a:rPr>
              <a:t>+” </a:t>
            </a:r>
            <a:r>
              <a:rPr lang="en-US" sz="2500" dirty="0" err="1">
                <a:latin typeface="+mj-lt"/>
              </a:rPr>
              <a:t>SGK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trang</a:t>
            </a:r>
            <a:r>
              <a:rPr lang="en-US" sz="2500" dirty="0">
                <a:latin typeface="+mj-lt"/>
              </a:rPr>
              <a:t> 50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quan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sát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Hình</a:t>
            </a:r>
            <a:r>
              <a:rPr lang="en-US" sz="2500" dirty="0">
                <a:latin typeface="+mj-lt"/>
              </a:rPr>
              <a:t> 10.4, </a:t>
            </a:r>
            <a:r>
              <a:rPr lang="en-US" sz="2500" dirty="0" err="1">
                <a:latin typeface="+mj-lt"/>
              </a:rPr>
              <a:t>hãy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nêu</a:t>
            </a:r>
            <a:r>
              <a:rPr lang="en-US" sz="2500" dirty="0">
                <a:latin typeface="+mj-lt"/>
              </a:rPr>
              <a:t>:</a:t>
            </a:r>
          </a:p>
          <a:p>
            <a:r>
              <a:rPr lang="en-US" sz="2500" dirty="0">
                <a:latin typeface="+mj-lt"/>
              </a:rPr>
              <a:t>- Các </a:t>
            </a:r>
            <a:r>
              <a:rPr lang="en-US" sz="2500" dirty="0" err="1">
                <a:latin typeface="+mj-lt"/>
              </a:rPr>
              <a:t>biện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pháp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dưỡng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chăm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sóc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vật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cái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sinh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sản</a:t>
            </a:r>
            <a:endParaRPr lang="en-US" sz="2500" dirty="0">
              <a:latin typeface="+mj-lt"/>
            </a:endParaRPr>
          </a:p>
          <a:p>
            <a:r>
              <a:rPr lang="en-US" sz="2500" dirty="0">
                <a:latin typeface="+mj-lt"/>
              </a:rPr>
              <a:t>- Ý </a:t>
            </a:r>
            <a:r>
              <a:rPr lang="en-US" sz="2500" dirty="0" err="1">
                <a:latin typeface="+mj-lt"/>
              </a:rPr>
              <a:t>nghĩa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của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việc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dưỡng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và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chăm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sóc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vật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>
                <a:latin typeface="+mj-lt"/>
              </a:rPr>
              <a:t>nuôi</a:t>
            </a:r>
            <a:r>
              <a:rPr lang="en-US" sz="2500" dirty="0">
                <a:latin typeface="+mj-lt"/>
              </a:rPr>
              <a:t> </a:t>
            </a:r>
            <a:r>
              <a:rPr lang="en-US" sz="2500" dirty="0" err="1"/>
              <a:t>cái</a:t>
            </a:r>
            <a:r>
              <a:rPr lang="en-US" sz="2500" dirty="0"/>
              <a:t> </a:t>
            </a:r>
            <a:r>
              <a:rPr lang="en-US" sz="2500" dirty="0" err="1"/>
              <a:t>sinh</a:t>
            </a:r>
            <a:r>
              <a:rPr lang="en-US" sz="2500" dirty="0"/>
              <a:t> </a:t>
            </a:r>
            <a:r>
              <a:rPr lang="en-US" sz="2500" dirty="0" err="1"/>
              <a:t>sản</a:t>
            </a:r>
            <a:endParaRPr lang="en-US" sz="2500" dirty="0">
              <a:latin typeface="+mj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031C5A0-90DD-C66D-B37F-67D95368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53" y="1448756"/>
            <a:ext cx="2638793" cy="343900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33549F7-DB09-0D18-AB61-50D758C1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046" y="1466608"/>
            <a:ext cx="2734057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CDCBBE-C4A7-16E7-47AA-0659EA3DD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594" y="1426992"/>
            <a:ext cx="2663013" cy="351438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E37CB04-3F06-0FB7-DBCB-55F19393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461" y="1426992"/>
            <a:ext cx="2663013" cy="3495204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40372B7-9D46-2640-6E45-E4B72B358843}"/>
              </a:ext>
            </a:extLst>
          </p:cNvPr>
          <p:cNvSpPr txBox="1"/>
          <p:nvPr/>
        </p:nvSpPr>
        <p:spPr>
          <a:xfrm>
            <a:off x="419100" y="1426992"/>
            <a:ext cx="3496507" cy="3693319"/>
          </a:xfrm>
          <a:prstGeom prst="rect">
            <a:avLst/>
          </a:prstGeom>
          <a:solidFill>
            <a:srgbClr val="C6EAFA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ăn, cho ăn ít hơn so với nhu cầu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A00A1C8-6713-BA46-4A34-27175EC978E3}"/>
              </a:ext>
            </a:extLst>
          </p:cNvPr>
          <p:cNvSpPr txBox="1"/>
          <p:nvPr/>
        </p:nvSpPr>
        <p:spPr>
          <a:xfrm>
            <a:off x="8119012" y="1425234"/>
            <a:ext cx="3496507" cy="3693319"/>
          </a:xfrm>
          <a:prstGeom prst="rect">
            <a:avLst/>
          </a:prstGeom>
          <a:solidFill>
            <a:srgbClr val="C6EAFA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Tìm 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Về 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Đọc 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d</a:t>
            </a:r>
            <a:r>
              <a:rPr lang="en-US" sz="18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ng 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Cho 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6036282"/>
            <a:ext cx="100639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Theo em, tại sao cần phải nuôi dưỡng và chăm sóc tốt cho vật nuôi ?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72248" y="5613722"/>
            <a:ext cx="100639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dưỡng là gì? Chăm sóc là gì ?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9837" y="3342164"/>
            <a:ext cx="98450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Vai trò: Nuôi dưỡng và chăm sóc vật nuôi có vai trò quan trọng, ảnh hưởng hiệu quả chăn nuôi. Cụ thể, khi được nuôi dưỡng và chăm sóc tốt: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Vật nuôi sẽ khoẻ mạnh, lớn nhanh, cho nhiều sản phẩm CLC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+ N</a:t>
            </a:r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chăn nuôi có lãi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Vật nuôi được đảm bảo phúc lợi động vật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9837" y="1755271"/>
            <a:ext cx="1023232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endParaRPr lang="en-US" sz="2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Đặc điểm: 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Điều tiết thân nhiệt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hệ tiêu hoá, hô hấp, miễn dịch chưa hoàn chỉnh.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Sớm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nắng sáng sớm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9183" y="293655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7295" y="341629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630" y="2741612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863</Words>
  <Application>Microsoft Office PowerPoint</Application>
  <PresentationFormat>Widescreen</PresentationFormat>
  <Paragraphs>82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Wingdings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30</cp:revision>
  <dcterms:created xsi:type="dcterms:W3CDTF">2021-06-21T15:30:30Z</dcterms:created>
  <dcterms:modified xsi:type="dcterms:W3CDTF">2024-02-19T05:43:43Z</dcterms:modified>
</cp:coreProperties>
</file>