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Lst>
  <p:notesMasterIdLst>
    <p:notesMasterId r:id="rId67"/>
  </p:notesMasterIdLst>
  <p:sldIdLst>
    <p:sldId id="664" r:id="rId4"/>
    <p:sldId id="304" r:id="rId5"/>
    <p:sldId id="306" r:id="rId6"/>
    <p:sldId id="307" r:id="rId7"/>
    <p:sldId id="308" r:id="rId8"/>
    <p:sldId id="666" r:id="rId9"/>
    <p:sldId id="665" r:id="rId10"/>
    <p:sldId id="667" r:id="rId11"/>
    <p:sldId id="309" r:id="rId12"/>
    <p:sldId id="310" r:id="rId13"/>
    <p:sldId id="644" r:id="rId14"/>
    <p:sldId id="266" r:id="rId15"/>
    <p:sldId id="668" r:id="rId16"/>
    <p:sldId id="311" r:id="rId17"/>
    <p:sldId id="669" r:id="rId18"/>
    <p:sldId id="670" r:id="rId19"/>
    <p:sldId id="672" r:id="rId20"/>
    <p:sldId id="673" r:id="rId21"/>
    <p:sldId id="645" r:id="rId22"/>
    <p:sldId id="646" r:id="rId23"/>
    <p:sldId id="674" r:id="rId24"/>
    <p:sldId id="649" r:id="rId25"/>
    <p:sldId id="648" r:id="rId26"/>
    <p:sldId id="312" r:id="rId27"/>
    <p:sldId id="650" r:id="rId28"/>
    <p:sldId id="313" r:id="rId29"/>
    <p:sldId id="314" r:id="rId30"/>
    <p:sldId id="651" r:id="rId31"/>
    <p:sldId id="675" r:id="rId32"/>
    <p:sldId id="315" r:id="rId33"/>
    <p:sldId id="316" r:id="rId34"/>
    <p:sldId id="652" r:id="rId35"/>
    <p:sldId id="655" r:id="rId36"/>
    <p:sldId id="653" r:id="rId37"/>
    <p:sldId id="656" r:id="rId38"/>
    <p:sldId id="676" r:id="rId39"/>
    <p:sldId id="677" r:id="rId40"/>
    <p:sldId id="678" r:id="rId41"/>
    <p:sldId id="318" r:id="rId42"/>
    <p:sldId id="679" r:id="rId43"/>
    <p:sldId id="680" r:id="rId44"/>
    <p:sldId id="319" r:id="rId45"/>
    <p:sldId id="681" r:id="rId46"/>
    <p:sldId id="324" r:id="rId47"/>
    <p:sldId id="657" r:id="rId48"/>
    <p:sldId id="658" r:id="rId49"/>
    <p:sldId id="682" r:id="rId50"/>
    <p:sldId id="320" r:id="rId51"/>
    <p:sldId id="321" r:id="rId52"/>
    <p:sldId id="659" r:id="rId53"/>
    <p:sldId id="660" r:id="rId54"/>
    <p:sldId id="322" r:id="rId55"/>
    <p:sldId id="661" r:id="rId56"/>
    <p:sldId id="275" r:id="rId57"/>
    <p:sldId id="662" r:id="rId58"/>
    <p:sldId id="325" r:id="rId59"/>
    <p:sldId id="636" r:id="rId60"/>
    <p:sldId id="637" r:id="rId61"/>
    <p:sldId id="638" r:id="rId62"/>
    <p:sldId id="640" r:id="rId63"/>
    <p:sldId id="639" r:id="rId64"/>
    <p:sldId id="641" r:id="rId65"/>
    <p:sldId id="66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E268DD-6555-4A94-8A6E-4FB3D908A77D}">
          <p14:sldIdLst>
            <p14:sldId id="664"/>
            <p14:sldId id="304"/>
            <p14:sldId id="306"/>
            <p14:sldId id="307"/>
            <p14:sldId id="308"/>
            <p14:sldId id="666"/>
            <p14:sldId id="665"/>
            <p14:sldId id="667"/>
            <p14:sldId id="309"/>
            <p14:sldId id="310"/>
            <p14:sldId id="644"/>
            <p14:sldId id="266"/>
            <p14:sldId id="668"/>
            <p14:sldId id="311"/>
            <p14:sldId id="669"/>
            <p14:sldId id="670"/>
            <p14:sldId id="672"/>
            <p14:sldId id="673"/>
            <p14:sldId id="645"/>
            <p14:sldId id="646"/>
            <p14:sldId id="674"/>
            <p14:sldId id="649"/>
            <p14:sldId id="648"/>
            <p14:sldId id="312"/>
            <p14:sldId id="650"/>
            <p14:sldId id="313"/>
            <p14:sldId id="314"/>
            <p14:sldId id="651"/>
            <p14:sldId id="675"/>
            <p14:sldId id="315"/>
            <p14:sldId id="316"/>
            <p14:sldId id="652"/>
            <p14:sldId id="655"/>
            <p14:sldId id="653"/>
            <p14:sldId id="656"/>
            <p14:sldId id="676"/>
            <p14:sldId id="677"/>
            <p14:sldId id="678"/>
            <p14:sldId id="318"/>
            <p14:sldId id="679"/>
            <p14:sldId id="680"/>
            <p14:sldId id="319"/>
            <p14:sldId id="681"/>
            <p14:sldId id="324"/>
            <p14:sldId id="657"/>
            <p14:sldId id="658"/>
            <p14:sldId id="682"/>
            <p14:sldId id="320"/>
            <p14:sldId id="321"/>
            <p14:sldId id="659"/>
            <p14:sldId id="660"/>
            <p14:sldId id="322"/>
            <p14:sldId id="661"/>
            <p14:sldId id="275"/>
            <p14:sldId id="662"/>
            <p14:sldId id="325"/>
            <p14:sldId id="636"/>
            <p14:sldId id="637"/>
            <p14:sldId id="638"/>
            <p14:sldId id="640"/>
            <p14:sldId id="639"/>
            <p14:sldId id="641"/>
            <p14:sldId id="6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E18B"/>
    <a:srgbClr val="0A89FF"/>
    <a:srgbClr val="FFC727"/>
    <a:srgbClr val="F25D07"/>
    <a:srgbClr val="2516EE"/>
    <a:srgbClr val="532CC7"/>
    <a:srgbClr val="FFD966"/>
    <a:srgbClr val="8704FE"/>
    <a:srgbClr val="BF36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12" autoAdjust="0"/>
    <p:restoredTop sz="94660"/>
  </p:normalViewPr>
  <p:slideViewPr>
    <p:cSldViewPr snapToGrid="0">
      <p:cViewPr varScale="1">
        <p:scale>
          <a:sx n="82" d="100"/>
          <a:sy n="82" d="100"/>
        </p:scale>
        <p:origin x="10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9T14:42:26.085"/>
    </inkml:context>
    <inkml:brush xml:id="br0">
      <inkml:brushProperty name="width" value="0.07056" units="cm"/>
      <inkml:brushProperty name="height" value="0.07056" units="cm"/>
      <inkml:brushProperty name="color" value="#F0BB62"/>
    </inkml:brush>
  </inkml:definitions>
  <inkml:trace contextRef="#ctx0" brushRef="#br0">0 3100 5672 0 0,'0'0'3578'0'0,"15"-7"-2895"0"0,57-34 793 0 0,-39 13-427 0 0,-12 8-854 0 0,37-27-24 0 0,-10 18 333 0 0,-3-3 148 0 0,64-51 31 0 0,-83 64-586 0 0,0-3 25 0 0,4-4-23 0 0,67-43 483 0 0,6-4-417 0 0,-78 54-312 0 0,-16 14 137 0 0,3-3 70 0 0,0-2 0 0 0,0 2 0 0 0,2 2 0 0 0,16-9 1 0 0,-28 14-55 0 0,-1 1 1 0 0,0 0-1 0 0,1-2 1 0 0,-1 2 0 0 0,0 0 0 0 0,1-1 0 0 0,-2 1 0 0 0,1-1-1 0 0,0 1 1 0 0,2-2 0 0 0,-2 2 0 0 0,1-1 0 0 0,-2 1 0 0 0,1-1-1 0 0,0-1 1 0 0,-1 1 0 0 0,2 1 0 0 0,-1-1 0 0 0,0-2 0 0 0,1 0 57 0 0,-1 3 0 0 0,10-4-31 0 0,-3 2-29 0 0,1-1-1 0 0,-1 0 1 0 0,0-1 0 0 0,0 0 0 0 0,0 0 0 0 0,0 0 0 0 0,13-10 0 0 0,-13 8 8 0 0,-1 1 0 0 0,1 1 1 0 0,0 0-1 0 0,0 0 1 0 0,0 0-1 0 0,1 0 1 0 0,10-1-1 0 0,-7 1 38 0 0,1 0 0 0 0,-1-2-1 0 0,19-10 1 0 0,14-5 67 0 0,-39 18-95 0 0,-1 1-1 0 0,0-1 0 0 0,1 0 1 0 0,-1 2-1 0 0,7-2 0 0 0,16-6 15 0 0,20-15 136 0 0,-47 23-164 0 0,2 1-1 0 0,0-2 0 0 0,-1 2 0 0 0,1-1 1 0 0,-2 0-1 0 0,2-1 0 0 0,0 1 0 0 0,-2 0 1 0 0,2-1-1 0 0,-1 1 0 0 0,0 0 0 0 0,-1-1 1 0 0,2 0-1 0 0,1-2 0 0 0,4-6 24 0 0,52-24-8 0 0,8-2 84 0 0,66-36 31 0 0,-112 65-115 0 0,-18 6-17 0 0,-2-1 1 0 0,1 2-1 0 0,0-1 1 0 0,-1 0-1 0 0,2-1 1 0 0,-1 1 0 0 0,2-3-1 0 0,6-3 26 0 0,-2 1 0 0 0,2-1 0 0 0,18-8 0 0 0,54-26 101 0 0,-71 36-119 0 0,-1-2 0 0 0,22-12 0 0 0,-22 13 67 0 0,-1-1-1 0 0,24-9 0 0 0,-14 7-98 0 0,-16 6-21 0 0,1 0 0 0 0,0 1 0 0 0,2 0-1 0 0,-2 0 1 0 0,11-2 0 0 0,-13 4 37 0 0,0-2 0 0 0,1 1 1 0 0,-2 0-1 0 0,1-1 0 0 0,0 1 1 0 0,-1 0-1 0 0,1-1 0 0 0,4-3 1 0 0,15-8 14 0 0,-4 5 87 0 0,6-4-60 0 0,0 2 0 0 0,30-8 0 0 0,-10 3-38 0 0,4 0 60 0 0,-25 11-1 0 0,0-2 0 0 0,-1-1 0 0 0,30-13 0 0 0,-52 20-61 0 0,11-5 37 0 0,-7 3-19 0 0,0 0-1 0 0,1 0 1 0 0,-1 0-1 0 0,0 0 1 0 0,2 1 0 0 0,-2 1-1 0 0,6-3 1 0 0,41-17 46 0 0,-19 8-47 0 0,-24 11-6 0 0,1-2 1 0 0,-1-1 0 0 0,2 2-1 0 0,-2-2 1 0 0,12-8-1 0 0,56-28 121 0 0,-67 34-111 0 0,0 2-1 0 0,18-6 1 0 0,1-1-8 0 0,12-1 42 0 0,-33 9-45 0 0,1 2-1 0 0,-2-2 1 0 0,1 1 0 0 0,0-1 0 0 0,9-4-1 0 0,-6 1 5 0 0,2 2 0 0 0,0-2 0 0 0,-1 2 0 0 0,1 0-1 0 0,15-1 1 0 0,-9 1 28 0 0,29-11 0 0 0,-28 9-1 0 0,-1 0 1 0 0,36-4-1 0 0,-44 8-36 0 0,6-6 47 0 0,-14 7-51 0 0,-1 0 1 0 0,0 1-1 0 0,1-2 1 0 0,-1 1-1 0 0,2 1 0 0 0,-2-1 1 0 0,0 1-1 0 0,1 0 0 0 0,-1-2 1 0 0,2 2-1 0 0,-2 0 0 0 0,0 0 1 0 0,3-1-1 0 0,12 0 10 0 0,-1-1-1 0 0,-2 0 0 0 0,2-1 1 0 0,25-10-1 0 0,3-1-9 0 0,41-15 63 0 0,-27 9-42 0 0,-32 11 1 0 0,1-1 0 0 0,43-6 0 0 0,-26 4 318 0 0,9-1-205 0 0,-35 10-183 0 0,-1-1-1 0 0,1-1 0 0 0,17-7 0 0 0,-16 5 157 0 0,34-7 0 0 0,-10 6-322 0 0,-25 2 189 0 0,0 4 1 0 0,1-2 0 0 0,26 1-1 0 0,37-5 24 0 0,40-4 12 0 0,-5 3 126 0 0,2 1-80 0 0,132-4 70 0 0,-94 24 96 0 0,-140-12-210 0 0,16 0 47 0 0,58 5 0 0 0,31 3-61 0 0,-77-4 11 0 0,56 3 128 0 0,108-7 159 0 0,-113-7-215 0 0,239 7 162 0 0,-252 7-191 0 0,31-2-44 0 0,-93-4-10 0 0,-3 1 0 0 0,26 6 0 0 0,1 0 54 0 0,-12-3-49 0 0,33 11 0 0 0,-38-8-5 0 0,69 11 64 0 0,11-2-64 0 0,-54-6 0 0 0,-28-7 0 0 0,51 16 0 0 0,74 21 0 0 0,-110-29 0 0 0,-30-9 0 0 0,1 1 0 0 0,18 6 0 0 0,-17-4 0 0 0,3-1 0 0 0,-2-2 0 0 0,1 1 0 0 0,0-2 0 0 0,21 2 0 0 0,17 4 0 0 0,120 34 0 0 0,-153-38 0 0 0,30 12 0 0 0,-34-11 0 0 0,-1 0 0 0 0,1-1 0 0 0,28 4 0 0 0,-7-2 34 0 0,52 12 0 0 0,-42-6 16 0 0,-24-6-47 0 0,-2 0 1 0 0,20 12-1 0 0,-24-12 0 0 0,0 1 0 0 0,1-2 0 0 0,20 6 0 0 0,65 12 181 0 0,-25-5-229 0 0,-34-6 38 0 0,-33-8 111 0 0,2-1 0 0 0,23 4 0 0 0,21 2 54 0 0,-39-5-161 0 0,29 3 0 0 0,-6-2 3 0 0,53 14 0 0 0,-32-5 0 0 0,102 28 0 0 0,-98-25 0 0 0,19 3 0 0 0,-21-4 0 0 0,22 8-193 0 0,1 0 25 0 0,-73-21 213 0 0,-10-3-23 0 0,1 0-1 0 0,-2 0 1 0 0,2 1 0 0 0,-1-1 0 0 0,1 1 0 0 0,-1 1 0 0 0,-1-1-1 0 0,8 3 1 0 0,-4-1 0 0 0,0-1 0 0 0,2 1-1 0 0,-2-2 1 0 0,1 2-1 0 0,9 0 1 0 0,16 5-24 0 0,137 34-430 0 0,-61-18 408 0 0,-60-10 20 0 0,-21-6 120 0 0,-2-2 0 0 0,41 6 0 0 0,-38-9-78 0 0,-2 1-1 0 0,41 9 0 0 0,1 1-36 0 0,-44-12-7 0 0,35 12 1 0 0,58 16-377 0 0,-80-20 382 0 0,45 3 0 0 0,12 4 0 0 0,-8-3 19 0 0,46 11 294 0 0,-76-16-309 0 0,-2-2 50 0 0,20 2-49 0 0,115-2 0 0 0,-125-2-5 0 0,-45-3 0 0 0,-2-1 0 0 0,2-1 0 0 0,21-1 0 0 0,209-10 54 0 0,-218 10-2 0 0,42-9 1 0 0,-21 4 2 0 0,-25 3-9 0 0,98-14 122 0 0,2 1 26 0 0,-115 13-181 0 0,1 2-1 0 0,0 1 1 0 0,15 0 0 0 0,22-2 10 0 0,27-6 41 0 0,18 3 0 0 0,-85 4-64 0 0,0-1 0 0 0,2 1 0 0 0,9-4 0 0 0,12-2 0 0 0,79-20 75 0 0,15-3 57 0 0,-116 27-98 0 0,1 0 0 0 0,0-1 0 0 0,-2 0 0 0 0,1 0 0 0 0,16-9 0 0 0,-11 5 15 0 0,29-11-1 0 0,16-5 24 0 0,-50 22-2 0 0,0-4-1 0 0,-1 2 1 0 0,18-12-1 0 0,20-8 195 0 0,63-26-310 0 0,56-21 58 0 0,-91 36 107 0 0,-51 23-110 0 0,18-12-98 0 0,-34 18 41 0 0,3 0 0 0 0,-3 0 1 0 0,15-5-1 0 0,39-17 49 0 0,-30 11 166 0 0,110-58-361 0 0,-10 8 376 0 0,-82 46-250 0 0,-11 4 0 0 0,56-33 0 0 0,-75 38 112 0 0,29-10-1 0 0,-26 11 29 0 0,29-17 0 0 0,34-17 25 0 0,-34 22-97 0 0,-2 3 0 0 0,11-5 0 0 0,-46 19 0 0 0,0 0 0 0 0,-1-1 0 0 0,18-9 0 0 0,-23 11 0 0 0,0-1 0 0 0,20-6 0 0 0,16-6 0 0 0,-38 12 0 0 0,6-2 0 0 0,-2 2 0 0 0,1 0 0 0 0,27-10 0 0 0,-23 11 0 0 0,2-2 0 0 0,32-17 0 0 0,11-4 0 0 0,38-2-214 0 0,-58 16 138 0 0,63-27 278 0 0,38-19-202 0 0,-102 44 0 0 0,44-13 0 0 0,-43 15 0 0 0,155-47 72 0 0,-89 32-72 0 0,-75 18-23 0 0,19-8-152 0 0,88-39 85 0 0,-118 48 90 0 0,30-7 0 0 0,-3 1 0 0 0,142-48 182 0 0,-75 35-172 0 0,-94 22 8 0 0,2 0 0 0 0,-1 2 0 0 0,33-3 0 0 0,-19 4-18 0 0,58-16 0 0 0,-55 11 0 0 0,13-3-12 0 0,153-30-152 0 0,-174 36 109 0 0,-24 4 47 0 0,2 0 0 0 0,0 0-1 0 0,11 1 1 0 0,-4 0 8 0 0,-1-1 0 0 0,2 0 0 0 0,18-6 0 0 0,18-3 0 0 0,-44 10 9 0 0,0-2-1 0 0,-2 0 1 0 0,11-2-1 0 0,18-7 33 0 0,114-12 130 0 0,-24 8-161 0 0,-71 13-12 0 0,-46 5 5 0 0,2-2 0 0 0,-1-2 1 0 0,21-2-1 0 0,3-1 11 0 0,-3 1 0 0 0,62 0 0 0 0,5 1-3 0 0,32 1-9 0 0,-71 3-14 0 0,122 10 126 0 0,-123-6-34 0 0,1 2-69 0 0,-1-3 41 0 0,-39-2-59 0 0,42 0 1 0 0,-40-2 2 0 0,-2 1 0 0 0,1 0 0 0 0,30 7 0 0 0,-27-4 7 0 0,49 3 0 0 0,-56-7-3 0 0,1 0 0 0 0,-1 1 0 0 0,26 6 0 0 0,113 26 0 0 0,-138-29 0 0 0,32 2 0 0 0,-33-5 0 0 0,34 8 0 0 0,146 39 15 0 0,-102-26 58 0 0,41 7-73 0 0,-96-17 1 0 0,74 19 9 0 0,-24-13 43 0 0,-82-15-46 0 0,1-2 0 0 0,0 2 0 0 0,11 2 0 0 0,16 7 49 0 0,276 36 28 0 0,-176-30-100 0 0,-10 4 45 0 0,-60-8-4 0 0,37 12-14 0 0,-3 0-12 0 0,-33-6 57 0 0,-7-3 14 0 0,-23-10-60 0 0,-17-5-10 0 0,-1 2 0 0 0,-1 2 0 0 0,33 10 0 0 0,13 6 0 0 0,-4-2 0 0 0,-29-9 0 0 0,46 10 0 0 0,16 6 0 0 0,-37-7 0 0 0,84 20 0 0 0,-49-13 0 0 0,-23-6 0 0 0,85 28 0 0 0,-42-7 11 0 0,-2 3 54 0 0,31 2-15 0 0,-66-23-16 0 0,-38-12 30 0 0,66 13 0 0 0,-84-21-39 0 0,-1 1 0 0 0,31 14-1 0 0,-15-6 14 0 0,74 21 163 0 0,24 8-419 0 0,-115-35 434 0 0,0-3-1 0 0,29 7 1 0 0,-26-7-95 0 0,31 9 0 0 0,153 52-121 0 0,-167-47 0 0 0,-27-13 0 0 0,1-1 0 0 0,-1 0 0 0 0,20 7 0 0 0,62 18 0 0 0,-71-24 69 0 0,-1 2 1 0 0,22 9-1 0 0,31 11 19 0 0,-27-10-88 0 0,-37-13 0 0 0,0 0 0 0 0,0-1 0 0 0,12 3 0 0 0,260 72 0 0 0,-196-52 0 0 0,8 1 0 0 0,-37-10 56 0 0,-46-13-52 0 0,2 0 0 0 0,0-1 0 0 0,19 4 0 0 0,-7-3 9 0 0,38 9 0 0 0,-43-8-3 0 0,-1 1-1 0 0,3-2 1 0 0,33 1-1 0 0,-34-4 1 0 0,0 1 0 0 0,27 7-1 0 0,-28-6 6 0 0,0 1 1 0 0,32 0-1 0 0,-28-3-1 0 0,1 2 1 0 0,0 1 0 0 0,21 5-1 0 0,21 4 45 0 0,131 18 5 0 0,-152-26-64 0 0,56 1 0 0 0,-7 0 64 0 0,-74-6-64 0 0,12 2 0 0 0,58-9 0 0 0,-58 4 11 0 0,-1 2-1 0 0,42 2 1 0 0,-12 1 11 0 0,-28-2 63 0 0,243-11 64 0 0,-186 7-152 0 0,-67 4 17 0 0,0 0 0 0 0,1-1 0 0 0,25-6 1 0 0,-33 4-12 0 0,2 2 0 0 0,-2 0 1 0 0,17-1-1 0 0,-18 2-4 0 0,1 0 0 0 0,0-1 1 0 0,19-3-1 0 0,50-11 1 0 0,11-1 0 0 0,-31 7-20 0 0,-1 1-13 0 0,146-27 238 0 0,-177 33-205 0 0,11-2 0 0 0,-19-2-52 0 0,37-2-1 0 0,11-2-47 0 0,11-4 89 0 0,-10-3 11 0 0,-12 8 0 0 0,1-3 0 0 0,94-31 0 0 0,-131 31-1 0 0,14-1 24 0 0,-11 6 128 0 0,26-12 1 0 0,-10 5-130 0 0,-2-4 29 0 0,-30 13-50 0 0,0 1 0 0 0,18-7-1 0 0,-12 7 0 0 0,28-13 0 0 0,14-3 0 0 0,-44 15 16 0 0,31-13 0 0 0,-30 10 0 0 0,31-8 0 0 0,60-21-16 0 0,-73 24 0 0 0,65-27 0 0 0,-83 33 13 0 0,-3 0 1 0 0,20-13-1 0 0,10-5 11 0 0,-32 18-24 0 0,-1 2 0 0 0,14-14 0 0 0,-18 14 0 0 0,1 0 0 0 0,0-1 0 0 0,0 1 0 0 0,0 1 0 0 0,15-5 0 0 0,11-5 0 0 0,1 0 0 0 0,53-32 0 0 0,0 0 0 0 0,-35 22 0 0 0,-10 5 0 0 0,45-28 0 0 0,-63 31 0 0 0,-2 3 0 0 0,29-16 0 0 0,-16 14 182 0 0,48-12 0 0 0,-35 13-121 0 0,-11-2-213 0 0,-32 12 103 0 0,4 0 0 0 0,-4 1 0 0 0,17-5 0 0 0,-6 4 40 0 0,1-3 0 0 0,23-9 0 0 0,7-4 102 0 0,40-22 276 0 0,53-24-369 0 0,-43 24 0 0 0,0 6 1 0 0,-55 21-15 0 0,118-36-211 0 0,7-2 7 0 0,-144 44 218 0 0,30-11 0 0 0,91-22 369 0 0,-117 34-484 0 0,53-20 0 0 0,-15 4 397 0 0,-25 10-328 0 0,108-30-329 0 0,-54 13 375 0 0,44-4 0 0 0,-118 29 0 0 0,212-48 0 0 0,-123 24 87 0 0,-89 26-1 0 0,-13 4-45 0 0,-1-2 1 0 0,1 0-1 0 0,0 0 1 0 0,0 0-1 0 0,8-5 0 0 0,-10 4-70 0 0,1 1-1 0 0,0 0 0 0 0,-1 0 1 0 0,1 0-1 0 0,8 1 0 0 0,23-8-192 0 0,-24 5 214 0 0,-2 1-1 0 0,22-4 0 0 0,25-5 14 0 0,-44 10-5 0 0,-2-1 0 0 0,22-1 0 0 0,22-4 0 0 0,31-9 0 0 0,-13-1 0 0 0,-21 12 0 0 0,-43 3 3 0 0,0 2 0 0 0,-1-1 0 0 0,1 1 0 0 0,12 1 0 0 0,-5-3 182 0 0,21-3-32 0 0,18-4-402 0 0,-18 4 414 0 0,68-4 1 0 0,-94 9-238 0 0,0 0 1 0 0,17-5-1 0 0,4 1-20 0 0,25-7 92 0 0,-40 11 48 0 0,-3-1 0 0 0,1 1 0 0 0,-1-3 0 0 0,21-4 0 0 0,-29 7-48 0 0,2-1 0 0 0,-2 1 0 0 0,17 0 0 0 0,18-2 0 0 0,1-4 32 0 0,81-2 0 0 0,-57 2-32 0 0,84 7-96 0 0,-111-1 96 0 0,-22 0 0 0 0,37 2 0 0 0,-47-1 0 0 0,1 0 0 0 0,-1 0 0 0 0,-1-1 0 0 0,19-3 0 0 0,23-3 53 0 0,80-2 115 0 0,-100 5-108 0 0,-26 2-69 0 0,2 2 0 0 0,-2-1 1 0 0,1 1-1 0 0,-1 0 0 0 0,9 0 0 0 0,-7 1-4 0 0,-1 1 0 0 0,-1-2 0 0 0,1 1 1 0 0,1-1-1 0 0,-1 0 0 0 0,0 0 0 0 0,1-1 0 0 0,10-2 0 0 0,-2 2 36 0 0,0-1 1 0 0,0 2-1 0 0,22 2 0 0 0,0-2 28 0 0,39 8 13 0 0,-50-8-64 0 0,55-8 0 0 0,-49 4 0 0 0,-8 1 0 0 0,23-2 0 0 0,97-1 0 0 0,-126 6 0 0 0,3 0 0 0 0,-1 0 0 0 0,25 4 0 0 0,-39-2-22 0 0,2-2 1 0 0,0 0-1 0 0,-1 0 1 0 0,1-2-1 0 0,-2 1 0 0 0,13-3 1 0 0,20-1 140 0 0,-14 3-59 0 0,10 2-145 0 0,3 3 87 0 0,-5-4 106 0 0,35 1-97 0 0,6 0-11 0 0,-41-4 0 0 0,-11 0 0 0 0,-17 4 0 0 0,40 2 0 0 0,-28-2 0 0 0,3 0 0 0 0,-4 0 0 0 0,-1-1 0 0 0,14-3 0 0 0,-25 4 0 0 0,18 0 0 0 0,-6-1 0 0 0,0-3 0 0 0,2 2 0 0 0,3 1-28 0 0,-20 0-39 0 0,-1 1 14 0 0,6-2 3 0 0,47 1 0 0 0,-41 1 39 0 0,-9 0-65 0 0,5-16-1046 0 0,-6 15 949 0 0,1-2 1 0 0,-1 2-1 0 0,0-1 0 0 0,-1 0 1 0 0,2 0-1 0 0,-1 0 0 0 0,-1-1 1 0 0,0 2-1 0 0,1-2 0 0 0,-1 0 1 0 0,0 2-1 0 0,0-2 0 0 0,0 2 1 0 0,0-2-1 0 0,0 1 0 0 0,0 0 1 0 0,0 0-1 0 0,-1-1 0 0 0,0-1 1 0 0,-6-20-1286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1F0C-0689-486D-B290-729517294882}"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3A0D8-0C5D-4563-ADC8-D154ADED41EC}" type="slidenum">
              <a:rPr lang="en-US" smtClean="0"/>
              <a:t>‹#›</a:t>
            </a:fld>
            <a:endParaRPr lang="en-US"/>
          </a:p>
        </p:txBody>
      </p:sp>
    </p:spTree>
    <p:extLst>
      <p:ext uri="{BB962C8B-B14F-4D97-AF65-F5344CB8AC3E}">
        <p14:creationId xmlns:p14="http://schemas.microsoft.com/office/powerpoint/2010/main" val="162723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570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888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73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E9EC-E85F-4F8D-6882-0B384E2A89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5BE70-8D77-A418-5992-D9C5E3C12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t>6/13/2024</a:t>
            </a:fld>
            <a:endParaRPr lang="en-US"/>
          </a:p>
        </p:txBody>
      </p:sp>
      <p:sp>
        <p:nvSpPr>
          <p:cNvPr id="5" name="Footer Placeholder 4">
            <a:extLst>
              <a:ext uri="{FF2B5EF4-FFF2-40B4-BE49-F238E27FC236}">
                <a16:creationId xmlns:a16="http://schemas.microsoft.com/office/drawing/2014/main" id="{C43E5191-AAFC-B90F-FF51-CD344E550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22339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t>6/13/2024</a:t>
            </a:fld>
            <a:endParaRPr lang="en-US"/>
          </a:p>
        </p:txBody>
      </p:sp>
      <p:sp>
        <p:nvSpPr>
          <p:cNvPr id="5" name="Footer Placeholder 4">
            <a:extLst>
              <a:ext uri="{FF2B5EF4-FFF2-40B4-BE49-F238E27FC236}">
                <a16:creationId xmlns:a16="http://schemas.microsoft.com/office/drawing/2014/main" id="{B30F97FE-617E-E3E6-B258-AAA56B795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6603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16C0BF-79E2-5781-FE43-142B0A62A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A4232-F597-43BE-2DB4-A8744148D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t>6/13/2024</a:t>
            </a:fld>
            <a:endParaRPr lang="en-US"/>
          </a:p>
        </p:txBody>
      </p:sp>
      <p:sp>
        <p:nvSpPr>
          <p:cNvPr id="5" name="Footer Placeholder 4">
            <a:extLst>
              <a:ext uri="{FF2B5EF4-FFF2-40B4-BE49-F238E27FC236}">
                <a16:creationId xmlns:a16="http://schemas.microsoft.com/office/drawing/2014/main" id="{2F3E3F68-E533-15CC-85E2-6DCF70EC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35305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658577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109784C-49EA-4EDB-95ED-55ED82AC8A45}"/>
              </a:ext>
            </a:extLst>
          </p:cNvPr>
          <p:cNvGrpSpPr/>
          <p:nvPr userDrawn="1"/>
        </p:nvGrpSpPr>
        <p:grpSpPr>
          <a:xfrm>
            <a:off x="165936" y="2875818"/>
            <a:ext cx="3653230" cy="3628733"/>
            <a:chOff x="-313637" y="2821055"/>
            <a:chExt cx="4420408" cy="4390767"/>
          </a:xfrm>
        </p:grpSpPr>
        <p:sp>
          <p:nvSpPr>
            <p:cNvPr id="59" name="Explosion: 14 Points 58">
              <a:extLst>
                <a:ext uri="{FF2B5EF4-FFF2-40B4-BE49-F238E27FC236}">
                  <a16:creationId xmlns:a16="http://schemas.microsoft.com/office/drawing/2014/main" id="{5F3DB41F-527E-4A39-A173-E64E88A7B6E4}"/>
                </a:ext>
              </a:extLst>
            </p:cNvPr>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Explosion: 8 Points 57">
              <a:extLst>
                <a:ext uri="{FF2B5EF4-FFF2-40B4-BE49-F238E27FC236}">
                  <a16:creationId xmlns:a16="http://schemas.microsoft.com/office/drawing/2014/main" id="{A82D937A-7171-4D34-90C0-D870E33989AB}"/>
                </a:ext>
              </a:extLst>
            </p:cNvPr>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9" name="Rectangle: Rounded Corners 48">
            <a:extLst>
              <a:ext uri="{FF2B5EF4-FFF2-40B4-BE49-F238E27FC236}">
                <a16:creationId xmlns:a16="http://schemas.microsoft.com/office/drawing/2014/main" id="{27B39892-6851-41CA-9F8B-11E5C663745A}"/>
              </a:ext>
            </a:extLst>
          </p:cNvPr>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0" name="Rectangle 49">
            <a:extLst>
              <a:ext uri="{FF2B5EF4-FFF2-40B4-BE49-F238E27FC236}">
                <a16:creationId xmlns:a16="http://schemas.microsoft.com/office/drawing/2014/main" id="{C53C967E-28E2-4F4D-B2D4-2E831AA75789}"/>
              </a:ext>
            </a:extLst>
          </p:cNvPr>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1AFC5624-4CF5-4F66-8F0E-98D48F293ACB}"/>
              </a:ext>
            </a:extLst>
          </p:cNvPr>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Rectangle: Rounded Corners 51">
            <a:extLst>
              <a:ext uri="{FF2B5EF4-FFF2-40B4-BE49-F238E27FC236}">
                <a16:creationId xmlns:a16="http://schemas.microsoft.com/office/drawing/2014/main" id="{45A4ECEA-AE2D-4348-8004-AA31AF213734}"/>
              </a:ext>
            </a:extLst>
          </p:cNvPr>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91" name="Group 90">
            <a:extLst>
              <a:ext uri="{FF2B5EF4-FFF2-40B4-BE49-F238E27FC236}">
                <a16:creationId xmlns:a16="http://schemas.microsoft.com/office/drawing/2014/main" id="{3CB8C20D-3532-443E-93F8-9146AAA0916F}"/>
              </a:ext>
            </a:extLst>
          </p:cNvPr>
          <p:cNvGrpSpPr/>
          <p:nvPr userDrawn="1"/>
        </p:nvGrpSpPr>
        <p:grpSpPr>
          <a:xfrm>
            <a:off x="6342945" y="595043"/>
            <a:ext cx="5173918" cy="5969116"/>
            <a:chOff x="6342945" y="595043"/>
            <a:chExt cx="5173918" cy="5969116"/>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6925255" y="1154773"/>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6342945" y="595043"/>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116365">
              <a:off x="1865543" y="111578"/>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54" name="Freeform: Shape 53">
            <a:extLst>
              <a:ext uri="{FF2B5EF4-FFF2-40B4-BE49-F238E27FC236}">
                <a16:creationId xmlns:a16="http://schemas.microsoft.com/office/drawing/2014/main" id="{53AD5E0C-58DD-4281-B020-65A70CD66EE4}"/>
              </a:ext>
            </a:extLst>
          </p:cNvPr>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55" name="Straight Connector 54">
            <a:extLst>
              <a:ext uri="{FF2B5EF4-FFF2-40B4-BE49-F238E27FC236}">
                <a16:creationId xmlns:a16="http://schemas.microsoft.com/office/drawing/2014/main" id="{0E627FCB-9E76-4A3D-B9D6-BD646BBE51CF}"/>
              </a:ext>
            </a:extLst>
          </p:cNvPr>
          <p:cNvCxnSpPr>
            <a:cxnSpLocks/>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9FC52164-3119-4936-8EB9-EEA27355777D}"/>
              </a:ext>
            </a:extLst>
          </p:cNvPr>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extLst>
      <p:ext uri="{BB962C8B-B14F-4D97-AF65-F5344CB8AC3E}">
        <p14:creationId xmlns:p14="http://schemas.microsoft.com/office/powerpoint/2010/main" val="2535557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323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800114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Tree>
    <p:extLst>
      <p:ext uri="{BB962C8B-B14F-4D97-AF65-F5344CB8AC3E}">
        <p14:creationId xmlns:p14="http://schemas.microsoft.com/office/powerpoint/2010/main" val="1468063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Image Caption</a:t>
            </a:r>
          </a:p>
        </p:txBody>
      </p:sp>
    </p:spTree>
    <p:extLst>
      <p:ext uri="{BB962C8B-B14F-4D97-AF65-F5344CB8AC3E}">
        <p14:creationId xmlns:p14="http://schemas.microsoft.com/office/powerpoint/2010/main" val="283625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7377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2" name="Slide Number Placeholder 1">
            <a:extLst>
              <a:ext uri="{FF2B5EF4-FFF2-40B4-BE49-F238E27FC236}">
                <a16:creationId xmlns:a16="http://schemas.microsoft.com/office/drawing/2014/main" id="{351D7ADF-98E2-410A-9CA7-9E176B68D235}"/>
              </a:ext>
            </a:extLst>
          </p:cNvPr>
          <p:cNvSpPr>
            <a:spLocks noGrp="1"/>
          </p:cNvSpPr>
          <p:nvPr>
            <p:ph type="sldNum" sz="quarter" idx="15"/>
          </p:nvPr>
        </p:nvSpPr>
        <p:spPr/>
        <p:txBody>
          <a:bodyPr/>
          <a:lstStyle/>
          <a:p>
            <a:r>
              <a:rPr lang="en-US" noProof="0"/>
              <a:t>p </a:t>
            </a:r>
            <a:fld id="{058DB212-BFA2-403F-85EF-DFD3FF6D973A}" type="slidenum">
              <a:rPr lang="en-US" b="0" noProof="0" smtClean="0"/>
              <a:pPr/>
              <a:t>‹#›</a:t>
            </a:fld>
            <a:endParaRPr lang="en-US" b="0" noProof="0"/>
          </a:p>
        </p:txBody>
      </p:sp>
      <p:sp>
        <p:nvSpPr>
          <p:cNvPr id="7" name="Rectangle 6">
            <a:extLst>
              <a:ext uri="{FF2B5EF4-FFF2-40B4-BE49-F238E27FC236}">
                <a16:creationId xmlns:a16="http://schemas.microsoft.com/office/drawing/2014/main" id="{08BF33C3-72E2-4105-8EAD-5953008AE48C}"/>
              </a:ext>
            </a:extLst>
          </p:cNvPr>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 name="Title 2">
            <a:extLst>
              <a:ext uri="{FF2B5EF4-FFF2-40B4-BE49-F238E27FC236}">
                <a16:creationId xmlns:a16="http://schemas.microsoft.com/office/drawing/2014/main" id="{A61A5929-7094-40CB-9E8F-0EC5EEDB8A29}"/>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68736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t>6/13/2024</a:t>
            </a:fld>
            <a:endParaRPr lang="en-US"/>
          </a:p>
        </p:txBody>
      </p:sp>
      <p:sp>
        <p:nvSpPr>
          <p:cNvPr id="5" name="Footer Placeholder 4">
            <a:extLst>
              <a:ext uri="{FF2B5EF4-FFF2-40B4-BE49-F238E27FC236}">
                <a16:creationId xmlns:a16="http://schemas.microsoft.com/office/drawing/2014/main" id="{271CE5EC-581D-8ABE-EB04-AF1B0D4C1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415847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Slide Number Placeholder 1">
            <a:extLst>
              <a:ext uri="{FF2B5EF4-FFF2-40B4-BE49-F238E27FC236}">
                <a16:creationId xmlns:a16="http://schemas.microsoft.com/office/drawing/2014/main" id="{F1530FF3-D486-491A-8D60-A6A310A1D7F2}"/>
              </a:ext>
            </a:extLst>
          </p:cNvPr>
          <p:cNvSpPr>
            <a:spLocks noGrp="1"/>
          </p:cNvSpPr>
          <p:nvPr>
            <p:ph type="sldNum" sz="quarter" idx="16"/>
          </p:nvPr>
        </p:nvSpPr>
        <p:spPr/>
        <p:txBody>
          <a:bodyPr/>
          <a:lstStyle/>
          <a:p>
            <a:r>
              <a:rPr lang="en-US" noProof="0"/>
              <a:t>p </a:t>
            </a:r>
            <a:fld id="{058DB212-BFA2-403F-85EF-DFD3FF6D973A}" type="slidenum">
              <a:rPr lang="en-US" b="0" noProof="0" smtClean="0"/>
              <a:pPr/>
              <a:t>‹#›</a:t>
            </a:fld>
            <a:endParaRPr lang="en-US" b="0" noProof="0"/>
          </a:p>
        </p:txBody>
      </p:sp>
      <p:sp>
        <p:nvSpPr>
          <p:cNvPr id="4" name="Title 3">
            <a:extLst>
              <a:ext uri="{FF2B5EF4-FFF2-40B4-BE49-F238E27FC236}">
                <a16:creationId xmlns:a16="http://schemas.microsoft.com/office/drawing/2014/main" id="{74AF49E6-6009-45E5-BC48-B82C52A74F1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6112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9994" y="614166"/>
            <a:ext cx="3778513" cy="5667768"/>
          </a:xfrm>
          <a:prstGeom prst="rect">
            <a:avLst/>
          </a:prstGeom>
        </p:spPr>
      </p:pic>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a:extLst>
              <a:ext uri="{FF2B5EF4-FFF2-40B4-BE49-F238E27FC236}">
                <a16:creationId xmlns:a16="http://schemas.microsoft.com/office/drawing/2014/main" id="{75B18240-4097-4998-9AC3-F157F6DA86D4}"/>
              </a:ext>
            </a:extLst>
          </p:cNvPr>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a:extLst>
              <a:ext uri="{FF2B5EF4-FFF2-40B4-BE49-F238E27FC236}">
                <a16:creationId xmlns:a16="http://schemas.microsoft.com/office/drawing/2014/main" id="{3A9229A9-6411-4B4A-B00E-454E77EDEC9A}"/>
              </a:ext>
            </a:extLst>
          </p:cNvPr>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a:extLst>
              <a:ext uri="{FF2B5EF4-FFF2-40B4-BE49-F238E27FC236}">
                <a16:creationId xmlns:a16="http://schemas.microsoft.com/office/drawing/2014/main" id="{FEFE69D1-423D-4C28-ADB4-77F695C5A2B3}"/>
              </a:ext>
            </a:extLst>
          </p:cNvPr>
          <p:cNvGrpSpPr/>
          <p:nvPr userDrawn="1"/>
        </p:nvGrpSpPr>
        <p:grpSpPr>
          <a:xfrm>
            <a:off x="8618673" y="3321991"/>
            <a:ext cx="1241155" cy="191565"/>
            <a:chOff x="5672160" y="3383857"/>
            <a:chExt cx="847725" cy="130841"/>
          </a:xfrm>
          <a:solidFill>
            <a:schemeClr val="accent1"/>
          </a:solidFill>
          <a:effectLst/>
        </p:grpSpPr>
        <p:sp>
          <p:nvSpPr>
            <p:cNvPr id="11" name="Freeform: Shape 10">
              <a:extLst>
                <a:ext uri="{FF2B5EF4-FFF2-40B4-BE49-F238E27FC236}">
                  <a16:creationId xmlns:a16="http://schemas.microsoft.com/office/drawing/2014/main"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noProof="0"/>
            </a:p>
          </p:txBody>
        </p:sp>
        <p:sp>
          <p:nvSpPr>
            <p:cNvPr id="12" name="Freeform: Shape 11">
              <a:extLst>
                <a:ext uri="{FF2B5EF4-FFF2-40B4-BE49-F238E27FC236}">
                  <a16:creationId xmlns:a16="http://schemas.microsoft.com/office/drawing/2014/main"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noProof="0"/>
            </a:p>
          </p:txBody>
        </p:sp>
        <p:sp>
          <p:nvSpPr>
            <p:cNvPr id="13" name="Freeform: Shape 12">
              <a:extLst>
                <a:ext uri="{FF2B5EF4-FFF2-40B4-BE49-F238E27FC236}">
                  <a16:creationId xmlns:a16="http://schemas.microsoft.com/office/drawing/2014/main"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noProof="0"/>
            </a:p>
          </p:txBody>
        </p:sp>
        <p:sp>
          <p:nvSpPr>
            <p:cNvPr id="14" name="Freeform: Shape 13">
              <a:extLst>
                <a:ext uri="{FF2B5EF4-FFF2-40B4-BE49-F238E27FC236}">
                  <a16:creationId xmlns:a16="http://schemas.microsoft.com/office/drawing/2014/main"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noProof="0"/>
            </a:p>
          </p:txBody>
        </p:sp>
        <p:sp>
          <p:nvSpPr>
            <p:cNvPr id="15" name="Freeform: Shape 14">
              <a:extLst>
                <a:ext uri="{FF2B5EF4-FFF2-40B4-BE49-F238E27FC236}">
                  <a16:creationId xmlns:a16="http://schemas.microsoft.com/office/drawing/2014/main"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noProof="0"/>
            </a:p>
          </p:txBody>
        </p:sp>
        <p:sp>
          <p:nvSpPr>
            <p:cNvPr id="16" name="Freeform: Shape 15">
              <a:extLst>
                <a:ext uri="{FF2B5EF4-FFF2-40B4-BE49-F238E27FC236}">
                  <a16:creationId xmlns:a16="http://schemas.microsoft.com/office/drawing/2014/main"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noProof="0"/>
            </a:p>
          </p:txBody>
        </p:sp>
        <p:sp>
          <p:nvSpPr>
            <p:cNvPr id="17" name="Freeform: Shape 16">
              <a:extLst>
                <a:ext uri="{FF2B5EF4-FFF2-40B4-BE49-F238E27FC236}">
                  <a16:creationId xmlns:a16="http://schemas.microsoft.com/office/drawing/2014/main"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noProof="0"/>
            </a:p>
          </p:txBody>
        </p:sp>
        <p:sp>
          <p:nvSpPr>
            <p:cNvPr id="18" name="Freeform: Shape 17">
              <a:extLst>
                <a:ext uri="{FF2B5EF4-FFF2-40B4-BE49-F238E27FC236}">
                  <a16:creationId xmlns:a16="http://schemas.microsoft.com/office/drawing/2014/main"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noProof="0"/>
            </a:p>
          </p:txBody>
        </p:sp>
        <p:sp>
          <p:nvSpPr>
            <p:cNvPr id="19" name="Freeform: Shape 18">
              <a:extLst>
                <a:ext uri="{FF2B5EF4-FFF2-40B4-BE49-F238E27FC236}">
                  <a16:creationId xmlns:a16="http://schemas.microsoft.com/office/drawing/2014/main"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noProof="0"/>
            </a:p>
          </p:txBody>
        </p:sp>
        <p:sp>
          <p:nvSpPr>
            <p:cNvPr id="21" name="Freeform: Shape 20">
              <a:extLst>
                <a:ext uri="{FF2B5EF4-FFF2-40B4-BE49-F238E27FC236}">
                  <a16:creationId xmlns:a16="http://schemas.microsoft.com/office/drawing/2014/main"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noProof="0"/>
            </a:p>
          </p:txBody>
        </p:sp>
        <p:sp>
          <p:nvSpPr>
            <p:cNvPr id="22" name="Freeform: Shape 21">
              <a:extLst>
                <a:ext uri="{FF2B5EF4-FFF2-40B4-BE49-F238E27FC236}">
                  <a16:creationId xmlns:a16="http://schemas.microsoft.com/office/drawing/2014/main"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noProof="0"/>
            </a:p>
          </p:txBody>
        </p:sp>
        <p:sp>
          <p:nvSpPr>
            <p:cNvPr id="23" name="Freeform: Shape 22">
              <a:extLst>
                <a:ext uri="{FF2B5EF4-FFF2-40B4-BE49-F238E27FC236}">
                  <a16:creationId xmlns:a16="http://schemas.microsoft.com/office/drawing/2014/main"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noProof="0"/>
            </a:p>
          </p:txBody>
        </p:sp>
        <p:sp>
          <p:nvSpPr>
            <p:cNvPr id="26" name="Freeform: Shape 25">
              <a:extLst>
                <a:ext uri="{FF2B5EF4-FFF2-40B4-BE49-F238E27FC236}">
                  <a16:creationId xmlns:a16="http://schemas.microsoft.com/office/drawing/2014/main"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noProof="0"/>
            </a:p>
          </p:txBody>
        </p:sp>
        <p:sp>
          <p:nvSpPr>
            <p:cNvPr id="27" name="Freeform: Shape 26">
              <a:extLst>
                <a:ext uri="{FF2B5EF4-FFF2-40B4-BE49-F238E27FC236}">
                  <a16:creationId xmlns:a16="http://schemas.microsoft.com/office/drawing/2014/main"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noProof="0"/>
            </a:p>
          </p:txBody>
        </p:sp>
        <p:sp>
          <p:nvSpPr>
            <p:cNvPr id="28" name="Freeform: Shape 27">
              <a:extLst>
                <a:ext uri="{FF2B5EF4-FFF2-40B4-BE49-F238E27FC236}">
                  <a16:creationId xmlns:a16="http://schemas.microsoft.com/office/drawing/2014/main"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noProof="0"/>
            </a:p>
          </p:txBody>
        </p:sp>
        <p:sp>
          <p:nvSpPr>
            <p:cNvPr id="29" name="Freeform: Shape 28">
              <a:extLst>
                <a:ext uri="{FF2B5EF4-FFF2-40B4-BE49-F238E27FC236}">
                  <a16:creationId xmlns:a16="http://schemas.microsoft.com/office/drawing/2014/main"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noProof="0"/>
            </a:p>
          </p:txBody>
        </p:sp>
      </p:grpSp>
    </p:spTree>
    <p:extLst>
      <p:ext uri="{BB962C8B-B14F-4D97-AF65-F5344CB8AC3E}">
        <p14:creationId xmlns:p14="http://schemas.microsoft.com/office/powerpoint/2010/main" val="55837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699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grpSp>
        <p:nvGrpSpPr>
          <p:cNvPr id="28" name="Group 27">
            <a:extLst>
              <a:ext uri="{FF2B5EF4-FFF2-40B4-BE49-F238E27FC236}">
                <a16:creationId xmlns:a16="http://schemas.microsoft.com/office/drawing/2014/main" id="{A4A5F959-7A27-4A9C-AA9A-C8A5F0D59867}"/>
              </a:ext>
            </a:extLst>
          </p:cNvPr>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a:extLst>
                <a:ext uri="{FF2B5EF4-FFF2-40B4-BE49-F238E27FC236}">
                  <a16:creationId xmlns:a16="http://schemas.microsoft.com/office/drawing/2014/main"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Picture 31" descr="A person looking at the camera&#10;&#10;Description generated with very high confidence">
              <a:extLst>
                <a:ext uri="{FF2B5EF4-FFF2-40B4-BE49-F238E27FC236}">
                  <a16:creationId xmlns:a16="http://schemas.microsoft.com/office/drawing/2014/main"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ctangle 32">
            <a:extLst>
              <a:ext uri="{FF2B5EF4-FFF2-40B4-BE49-F238E27FC236}">
                <a16:creationId xmlns:a16="http://schemas.microsoft.com/office/drawing/2014/main" id="{EACF9BE4-5BA9-4B7E-B69B-67AD043EAF07}"/>
              </a:ext>
            </a:extLst>
          </p:cNvPr>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34" name="Rectangle 33">
            <a:extLst>
              <a:ext uri="{FF2B5EF4-FFF2-40B4-BE49-F238E27FC236}">
                <a16:creationId xmlns:a16="http://schemas.microsoft.com/office/drawing/2014/main" id="{766F3FAA-B14A-4A17-9A0F-7FD1E4C2D1D6}"/>
              </a:ext>
            </a:extLst>
          </p:cNvPr>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Tree>
    <p:extLst>
      <p:ext uri="{BB962C8B-B14F-4D97-AF65-F5344CB8AC3E}">
        <p14:creationId xmlns:p14="http://schemas.microsoft.com/office/powerpoint/2010/main" val="4021239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pic>
        <p:nvPicPr>
          <p:cNvPr id="2" name="Picture 1">
            <a:extLst>
              <a:ext uri="{FF2B5EF4-FFF2-40B4-BE49-F238E27FC236}">
                <a16:creationId xmlns:a16="http://schemas.microsoft.com/office/drawing/2014/main" id="{32DCC290-2953-4E0A-9EB7-4D26ED5ABFE5}"/>
              </a:ext>
            </a:extLst>
          </p:cNvPr>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a:extLst>
              <a:ext uri="{FF2B5EF4-FFF2-40B4-BE49-F238E27FC236}">
                <a16:creationId xmlns:a16="http://schemas.microsoft.com/office/drawing/2014/main" id="{93089384-7CE6-4858-9F61-8B3B02A4AD3E}"/>
              </a:ext>
            </a:extLst>
          </p:cNvPr>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a:r>
              <a:rPr lang="en-US" noProof="0"/>
              <a:t>Click to edit Master text styles</a:t>
            </a:r>
          </a:p>
        </p:txBody>
      </p:sp>
      <p:sp>
        <p:nvSpPr>
          <p:cNvPr id="17" name="Content Placeholder 5">
            <a:extLst>
              <a:ext uri="{FF2B5EF4-FFF2-40B4-BE49-F238E27FC236}">
                <a16:creationId xmlns:a16="http://schemas.microsoft.com/office/drawing/2014/main" id="{B89D3B01-1146-4BA4-81D2-41B0600D3002}"/>
              </a:ext>
            </a:extLst>
          </p:cNvPr>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7A928BA-716E-489C-824F-3D5F4BE37293}"/>
              </a:ext>
            </a:extLst>
          </p:cNvPr>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363" lvl="0" indent="-360363"/>
            <a:r>
              <a:rPr lang="en-US" noProof="0"/>
              <a:t>Click to edit Master text styles</a:t>
            </a:r>
          </a:p>
        </p:txBody>
      </p:sp>
      <p:sp>
        <p:nvSpPr>
          <p:cNvPr id="19" name="Content Placeholder 3">
            <a:extLst>
              <a:ext uri="{FF2B5EF4-FFF2-40B4-BE49-F238E27FC236}">
                <a16:creationId xmlns:a16="http://schemas.microsoft.com/office/drawing/2014/main" id="{032CC9F2-9B0A-4A3C-A51F-164BD7B7F7F7}"/>
              </a:ext>
            </a:extLst>
          </p:cNvPr>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46951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0ED26963-B6E2-4372-875B-343C76CBE23C}"/>
              </a:ext>
            </a:extLst>
          </p:cNvPr>
          <p:cNvSpPr>
            <a:spLocks noGrp="1"/>
          </p:cNvSpPr>
          <p:nvPr>
            <p:ph type="ftr" sz="quarter" idx="10"/>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720D0B-2230-4D2F-B841-87791161AB16}"/>
              </a:ext>
            </a:extLst>
          </p:cNvPr>
          <p:cNvSpPr>
            <a:spLocks noGrp="1"/>
          </p:cNvSpPr>
          <p:nvPr>
            <p:ph type="sldNum" sz="quarter" idx="13"/>
          </p:nvPr>
        </p:nvSpPr>
        <p:spPr/>
        <p:txBody>
          <a:body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259117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15923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
        <p:nvSpPr>
          <p:cNvPr id="10" name="Content Placeholder 2">
            <a:extLst>
              <a:ext uri="{FF2B5EF4-FFF2-40B4-BE49-F238E27FC236}">
                <a16:creationId xmlns:a16="http://schemas.microsoft.com/office/drawing/2014/main" id="{F310302E-DD17-4871-97D4-C32B568EDCF9}"/>
              </a:ext>
            </a:extLst>
          </p:cNvPr>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4D110AA5-4C8F-4BCB-B4A4-100EF7DEFC28}"/>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a:extLst>
              <a:ext uri="{FF2B5EF4-FFF2-40B4-BE49-F238E27FC236}">
                <a16:creationId xmlns:a16="http://schemas.microsoft.com/office/drawing/2014/main" id="{37C31A47-3630-4DA6-8936-69C0FB464014}"/>
              </a:ext>
            </a:extLst>
          </p:cNvPr>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730648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5633454"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32" name="Text Placeholder 3">
            <a:extLst>
              <a:ext uri="{FF2B5EF4-FFF2-40B4-BE49-F238E27FC236}">
                <a16:creationId xmlns:a16="http://schemas.microsoft.com/office/drawing/2014/main" id="{46D4145C-2757-4CDE-9C06-8842ACBC5F66}"/>
              </a:ext>
            </a:extLst>
          </p:cNvPr>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a:extLst>
              <a:ext uri="{FF2B5EF4-FFF2-40B4-BE49-F238E27FC236}">
                <a16:creationId xmlns:a16="http://schemas.microsoft.com/office/drawing/2014/main" id="{A6270262-E72E-4838-918F-26FA30F8C3E6}"/>
              </a:ext>
            </a:extLst>
          </p:cNvPr>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1011086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5DAAADB9-AB9E-497B-A118-64DE31D9806B}"/>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21414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26C0-4026-4AC7-05FB-9CC1A8A6A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682EB-3B78-D34B-49F7-53D22F77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t>6/13/2024</a:t>
            </a:fld>
            <a:endParaRPr lang="en-US"/>
          </a:p>
        </p:txBody>
      </p:sp>
      <p:sp>
        <p:nvSpPr>
          <p:cNvPr id="5" name="Footer Placeholder 4">
            <a:extLst>
              <a:ext uri="{FF2B5EF4-FFF2-40B4-BE49-F238E27FC236}">
                <a16:creationId xmlns:a16="http://schemas.microsoft.com/office/drawing/2014/main" id="{24F6E2F1-F060-760E-6A69-1EA2E416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932142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A7313E-BA32-4C8A-A09A-2460AE863AB4}"/>
              </a:ext>
            </a:extLst>
          </p:cNvPr>
          <p:cNvSpPr>
            <a:spLocks noGrp="1"/>
          </p:cNvSpPr>
          <p:nvPr>
            <p:ph type="ftr" sz="quarter" idx="10"/>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D84DC399-9A3A-4643-86D9-CB771A7D73C7}"/>
              </a:ext>
            </a:extLst>
          </p:cNvPr>
          <p:cNvSpPr>
            <a:spLocks noGrp="1"/>
          </p:cNvSpPr>
          <p:nvPr>
            <p:ph type="sldNum" sz="quarter" idx="11"/>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92597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37ACA6-E22A-44E7-9078-2A01424B5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2866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A71B27-A406-4821-8F75-419D70781F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905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F8566-AC78-4554-844F-0F297A92F7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6587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FFD83-02DE-4BF6-87EE-5ABBEFE908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1582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23E9856-0FBF-4ABE-B744-8067837212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400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3752D08-4304-4566-901E-8CD210AB41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638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320BB06-C676-45FA-8E97-7C2EF72265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502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A0C9C7-79D4-442F-9487-72CD6826D6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41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F47898-65A0-405C-976C-DC66825F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85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8CB7D-39F7-8FD7-B92F-555180B410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BFB06-DD46-DD17-0BED-5679E5159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t>6/13/2024</a:t>
            </a:fld>
            <a:endParaRPr lang="en-US"/>
          </a:p>
        </p:txBody>
      </p:sp>
      <p:sp>
        <p:nvSpPr>
          <p:cNvPr id="6" name="Footer Placeholder 5">
            <a:extLst>
              <a:ext uri="{FF2B5EF4-FFF2-40B4-BE49-F238E27FC236}">
                <a16:creationId xmlns:a16="http://schemas.microsoft.com/office/drawing/2014/main" id="{809489F0-DCA0-6041-5572-5A7A8AE08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237172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E9FBC7-850F-415E-9041-0CD0B238B3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839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A2B9BC-BD86-42F7-AA97-CE66E92D7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88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2B24A2-CBCB-487B-92C0-6F665F6DD4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16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2D16-668D-97FE-3A2B-1B98AD6CD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5852C-D17B-7C4B-A72B-0872F4E3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D447EE-67A1-4253-A3E3-6ABCE2B18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00B2B-DE3A-51D3-B349-8298465CA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9ABCD5-3592-7871-99CC-AC23B3158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t>6/13/2024</a:t>
            </a:fld>
            <a:endParaRPr lang="en-US"/>
          </a:p>
        </p:txBody>
      </p:sp>
      <p:sp>
        <p:nvSpPr>
          <p:cNvPr id="8" name="Footer Placeholder 7">
            <a:extLst>
              <a:ext uri="{FF2B5EF4-FFF2-40B4-BE49-F238E27FC236}">
                <a16:creationId xmlns:a16="http://schemas.microsoft.com/office/drawing/2014/main" id="{22684A31-0031-5957-BF15-A5A349BD9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3271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t>6/13/2024</a:t>
            </a:fld>
            <a:endParaRPr lang="en-US"/>
          </a:p>
        </p:txBody>
      </p:sp>
      <p:sp>
        <p:nvSpPr>
          <p:cNvPr id="4" name="Footer Placeholder 3">
            <a:extLst>
              <a:ext uri="{FF2B5EF4-FFF2-40B4-BE49-F238E27FC236}">
                <a16:creationId xmlns:a16="http://schemas.microsoft.com/office/drawing/2014/main" id="{3589F8DB-E7B3-874B-10FA-8827D33EB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2380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t>6/13/2024</a:t>
            </a:fld>
            <a:endParaRPr lang="en-US"/>
          </a:p>
        </p:txBody>
      </p:sp>
      <p:sp>
        <p:nvSpPr>
          <p:cNvPr id="3" name="Footer Placeholder 2">
            <a:extLst>
              <a:ext uri="{FF2B5EF4-FFF2-40B4-BE49-F238E27FC236}">
                <a16:creationId xmlns:a16="http://schemas.microsoft.com/office/drawing/2014/main" id="{A71EECC9-3C98-DA82-6E15-E1A7BDC291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9295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581B-4D0D-171A-62F1-20EF1CD3B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AF8D55-D017-DAC6-32A8-0EEB413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043F1F-3433-9A11-D838-D07AABB9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t>6/13/2024</a:t>
            </a:fld>
            <a:endParaRPr lang="en-US"/>
          </a:p>
        </p:txBody>
      </p:sp>
      <p:sp>
        <p:nvSpPr>
          <p:cNvPr id="6" name="Footer Placeholder 5">
            <a:extLst>
              <a:ext uri="{FF2B5EF4-FFF2-40B4-BE49-F238E27FC236}">
                <a16:creationId xmlns:a16="http://schemas.microsoft.com/office/drawing/2014/main" id="{ABD59FFA-7CE5-042E-466D-CB8B4BA44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1166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C0E5-E3FA-DBC7-81A0-ECF3B7CEE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F4158-95F2-A8A1-2118-511EC0A8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53AEF-C35F-F2B5-9D3E-85216C46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t>6/13/2024</a:t>
            </a:fld>
            <a:endParaRPr lang="en-US"/>
          </a:p>
        </p:txBody>
      </p:sp>
      <p:sp>
        <p:nvSpPr>
          <p:cNvPr id="6" name="Footer Placeholder 5">
            <a:extLst>
              <a:ext uri="{FF2B5EF4-FFF2-40B4-BE49-F238E27FC236}">
                <a16:creationId xmlns:a16="http://schemas.microsoft.com/office/drawing/2014/main" id="{C890920B-803C-128E-CA93-E0C77761F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01468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5B00-A80C-0542-A499-C1E8FF05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CCC55-4100-2D95-9B52-DF2BAAEBF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ABCB1-FD4C-8D07-25E0-CCCCFECCD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t>6/13/2024</a:t>
            </a:fld>
            <a:endParaRPr lang="en-US"/>
          </a:p>
        </p:txBody>
      </p:sp>
      <p:sp>
        <p:nvSpPr>
          <p:cNvPr id="5" name="Footer Placeholder 4">
            <a:extLst>
              <a:ext uri="{FF2B5EF4-FFF2-40B4-BE49-F238E27FC236}">
                <a16:creationId xmlns:a16="http://schemas.microsoft.com/office/drawing/2014/main" id="{6546C4BF-1C4E-F412-1E88-649C9BF2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7C1149-D84A-D560-8B69-733B7ED7D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t>‹#›</a:t>
            </a:fld>
            <a:endParaRPr lang="en-US"/>
          </a:p>
        </p:txBody>
      </p:sp>
    </p:spTree>
    <p:extLst>
      <p:ext uri="{BB962C8B-B14F-4D97-AF65-F5344CB8AC3E}">
        <p14:creationId xmlns:p14="http://schemas.microsoft.com/office/powerpoint/2010/main" val="1329779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6A7EC-EA5C-43E0-BCA1-12103C07BBFC}"/>
              </a:ext>
            </a:extLst>
          </p:cNvPr>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t>p </a:t>
            </a:r>
            <a:fld id="{058DB212-BFA2-403F-85EF-DFD3FF6D973A}" type="slidenum">
              <a:rPr lang="en-US" smtClean="0"/>
              <a:pPr/>
              <a:t>‹#›</a:t>
            </a:fld>
            <a:endParaRPr lang="en-US" dirty="0"/>
          </a:p>
        </p:txBody>
      </p:sp>
      <p:sp>
        <p:nvSpPr>
          <p:cNvPr id="7" name="TextBox 6">
            <a:extLst>
              <a:ext uri="{FF2B5EF4-FFF2-40B4-BE49-F238E27FC236}">
                <a16:creationId xmlns:a16="http://schemas.microsoft.com/office/drawing/2014/main" id="{8A7E4179-FBCC-4D67-B988-A0C4952BC12D}"/>
              </a:ext>
            </a:extLst>
          </p:cNvPr>
          <p:cNvSpPr txBox="1"/>
          <p:nvPr userDrawn="1"/>
        </p:nvSpPr>
        <p:spPr>
          <a:xfrm>
            <a:off x="9488566" y="6315437"/>
            <a:ext cx="1486986" cy="365125"/>
          </a:xfrm>
          <a:prstGeom prst="rect">
            <a:avLst/>
          </a:prstGeom>
          <a:noFill/>
        </p:spPr>
        <p:txBody>
          <a:bodyPr wrap="square" lIns="0" tIns="0" rIns="0" bIns="0" rtlCol="0" anchor="ctr">
            <a:noAutofit/>
          </a:bodyPr>
          <a:lstStyle/>
          <a:p>
            <a:pPr algn="r">
              <a:lnSpc>
                <a:spcPts val="1400"/>
              </a:lnSpc>
            </a:pPr>
            <a:r>
              <a:rPr lang="en-US" sz="1800" noProof="1">
                <a:solidFill>
                  <a:schemeClr val="tx1"/>
                </a:solidFill>
                <a:effectLst>
                  <a:outerShdw dist="38100" dir="2700000" algn="tl" rotWithShape="0">
                    <a:schemeClr val="accent1"/>
                  </a:outerShdw>
                </a:effectLst>
                <a:latin typeface="+mj-lt"/>
              </a:rPr>
              <a:t>Jens </a:t>
            </a:r>
            <a:br>
              <a:rPr lang="en-US" sz="1800" noProof="1">
                <a:solidFill>
                  <a:schemeClr val="tx1"/>
                </a:solidFill>
                <a:effectLst>
                  <a:outerShdw dist="38100" dir="2700000" algn="tl" rotWithShape="0">
                    <a:schemeClr val="accent1"/>
                  </a:outerShdw>
                </a:effectLst>
                <a:latin typeface="+mj-lt"/>
              </a:rPr>
            </a:br>
            <a:r>
              <a:rPr lang="en-US" sz="1800" noProof="1">
                <a:solidFill>
                  <a:schemeClr val="tx1"/>
                </a:solidFill>
                <a:effectLst>
                  <a:outerShdw dist="38100" dir="2700000" algn="tl" rotWithShape="0">
                    <a:schemeClr val="accent1"/>
                  </a:outerShdw>
                </a:effectLst>
                <a:latin typeface="+mj-lt"/>
              </a:rPr>
              <a:t>Martensson</a:t>
            </a:r>
          </a:p>
        </p:txBody>
      </p:sp>
      <p:sp>
        <p:nvSpPr>
          <p:cNvPr id="9" name="Oval 8">
            <a:extLst>
              <a:ext uri="{FF2B5EF4-FFF2-40B4-BE49-F238E27FC236}">
                <a16:creationId xmlns:a16="http://schemas.microsoft.com/office/drawing/2014/main" id="{B362BF8F-71C0-4F65-96E1-C8CBD743E78F}"/>
              </a:ext>
            </a:extLst>
          </p:cNvPr>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1EC2055-BC2C-46F4-91E9-E5238FAC7C71}"/>
              </a:ext>
            </a:extLst>
          </p:cNvPr>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A2E64D9-686F-4BDA-AB57-B20F0BAB4D97}"/>
              </a:ext>
            </a:extLst>
          </p:cNvPr>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4403112-6E4E-435A-A366-1999AA17568D}"/>
              </a:ext>
            </a:extLst>
          </p:cNvPr>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7594B33-32FE-4D9F-9BA5-EF3F6817CAF4}"/>
              </a:ext>
            </a:extLst>
          </p:cNvPr>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434486F-FC98-4156-95CF-96F94D8D2EB3}"/>
              </a:ext>
            </a:extLst>
          </p:cNvPr>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CF7A047-A244-4288-BC1B-FA73E3EFDCD6}"/>
              </a:ext>
            </a:extLst>
          </p:cNvPr>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AEC2D32-75A3-454D-BBA2-5BE9E2386C61}"/>
              </a:ext>
            </a:extLst>
          </p:cNvPr>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8765FE8-0B48-48A1-A0B6-EA7CA57A1C0F}"/>
              </a:ext>
            </a:extLst>
          </p:cNvPr>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DBEAB91-5245-4FBB-A571-7CB19CAA46B5}"/>
              </a:ext>
            </a:extLst>
          </p:cNvPr>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86504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363" indent="-360363"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3888"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6938"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699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513"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7991E2E-8C22-489C-B399-46DF6DF8A8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503674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sv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FB852-C8C8-638F-9553-5A6F39BB5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5" y="371880"/>
            <a:ext cx="10039350" cy="5238750"/>
          </a:xfrm>
          <a:prstGeom prst="rect">
            <a:avLst/>
          </a:prstGeom>
        </p:spPr>
      </p:pic>
      <p:sp>
        <p:nvSpPr>
          <p:cNvPr id="2" name="TextBox 1">
            <a:extLst>
              <a:ext uri="{FF2B5EF4-FFF2-40B4-BE49-F238E27FC236}">
                <a16:creationId xmlns:a16="http://schemas.microsoft.com/office/drawing/2014/main" id="{1FC030A6-65FB-9B59-DA9E-8CBE8703B289}"/>
              </a:ext>
            </a:extLst>
          </p:cNvPr>
          <p:cNvSpPr txBox="1"/>
          <p:nvPr/>
        </p:nvSpPr>
        <p:spPr>
          <a:xfrm>
            <a:off x="735189" y="5863549"/>
            <a:ext cx="10721622" cy="707886"/>
          </a:xfrm>
          <a:prstGeom prst="rect">
            <a:avLst/>
          </a:prstGeom>
          <a:noFill/>
        </p:spPr>
        <p:txBody>
          <a:bodyPr wrap="square" rtlCol="0">
            <a:spAutoFit/>
          </a:bodyPr>
          <a:lstStyle/>
          <a:p>
            <a:pPr lvl="0" algn="ctr">
              <a:defRPr/>
            </a:pPr>
            <a:r>
              <a:rPr lang="vi-VN" sz="4000" dirty="0">
                <a:latin typeface="Fira Sans Condensed Medium" panose="020B0603050000020004" pitchFamily="34" charset="0"/>
              </a:rPr>
              <a:t>Lăng kính có tác dụng gì trong hiện tượng này?</a:t>
            </a:r>
            <a:r>
              <a:rPr lang="en-US" sz="4000" dirty="0">
                <a:latin typeface="Fira Sans Condensed Medium" panose="020B0603050000020004" pitchFamily="34" charset="0"/>
              </a:rPr>
              <a:t> </a:t>
            </a:r>
            <a:endParaRPr kumimoji="0" lang="en-US" sz="4000" b="0" i="0" u="none" strike="noStrike" kern="1200" cap="none" spc="0" normalizeH="0" baseline="0" noProof="0" dirty="0">
              <a:ln>
                <a:noFill/>
              </a:ln>
              <a:effectLst/>
              <a:uLnTx/>
              <a:uFillTx/>
              <a:latin typeface="Fira Sans Condensed Medium" panose="020B0603050000020004" pitchFamily="34" charset="0"/>
            </a:endParaRPr>
          </a:p>
        </p:txBody>
      </p:sp>
    </p:spTree>
    <p:extLst>
      <p:ext uri="{BB962C8B-B14F-4D97-AF65-F5344CB8AC3E}">
        <p14:creationId xmlns:p14="http://schemas.microsoft.com/office/powerpoint/2010/main" val="61114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lass object&#10;&#10;Description automatically generated">
            <a:extLst>
              <a:ext uri="{FF2B5EF4-FFF2-40B4-BE49-F238E27FC236}">
                <a16:creationId xmlns:a16="http://schemas.microsoft.com/office/drawing/2014/main" id="{3C8E547B-A375-6BC2-4350-90EF6F16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472" y="2360672"/>
            <a:ext cx="7608086" cy="3892345"/>
          </a:xfrm>
          <a:prstGeom prst="rect">
            <a:avLst/>
          </a:prstGeom>
        </p:spPr>
      </p:pic>
      <p:sp>
        <p:nvSpPr>
          <p:cNvPr id="5" name="Google Shape;1924;p44">
            <a:extLst>
              <a:ext uri="{FF2B5EF4-FFF2-40B4-BE49-F238E27FC236}">
                <a16:creationId xmlns:a16="http://schemas.microsoft.com/office/drawing/2014/main" id="{3412A924-FD86-0FC9-296B-338A8813EDB1}"/>
              </a:ext>
            </a:extLst>
          </p:cNvPr>
          <p:cNvSpPr txBox="1">
            <a:spLocks/>
          </p:cNvSpPr>
          <p:nvPr/>
        </p:nvSpPr>
        <p:spPr>
          <a:xfrm>
            <a:off x="2463437" y="1024209"/>
            <a:ext cx="9536211" cy="1077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F25D07"/>
                </a:solidFill>
              </a:rPr>
              <a:t>Quan </a:t>
            </a:r>
            <a:r>
              <a:rPr lang="en-US" dirty="0" err="1">
                <a:solidFill>
                  <a:srgbClr val="F25D07"/>
                </a:solidFill>
              </a:rPr>
              <a:t>sát</a:t>
            </a:r>
            <a:r>
              <a:rPr lang="en-US" dirty="0">
                <a:solidFill>
                  <a:srgbClr val="F25D07"/>
                </a:solidFill>
              </a:rPr>
              <a:t> </a:t>
            </a:r>
            <a:r>
              <a:rPr lang="en-US" dirty="0" err="1">
                <a:solidFill>
                  <a:srgbClr val="F25D07"/>
                </a:solidFill>
              </a:rPr>
              <a:t>thí</a:t>
            </a:r>
            <a:r>
              <a:rPr lang="en-US" dirty="0">
                <a:solidFill>
                  <a:srgbClr val="F25D07"/>
                </a:solidFill>
              </a:rPr>
              <a:t> </a:t>
            </a:r>
            <a:r>
              <a:rPr lang="en-US" dirty="0" err="1">
                <a:solidFill>
                  <a:srgbClr val="F25D07"/>
                </a:solidFill>
              </a:rPr>
              <a:t>nghiệm</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cho</a:t>
            </a:r>
            <a:r>
              <a:rPr lang="en-US" dirty="0">
                <a:solidFill>
                  <a:srgbClr val="F25D07"/>
                </a:solidFill>
              </a:rPr>
              <a:t> </a:t>
            </a:r>
            <a:r>
              <a:rPr lang="en-US" dirty="0" err="1">
                <a:solidFill>
                  <a:srgbClr val="F25D07"/>
                </a:solidFill>
              </a:rPr>
              <a:t>biết</a:t>
            </a:r>
            <a:r>
              <a:rPr lang="en-US" dirty="0">
                <a:solidFill>
                  <a:srgbClr val="F25D07"/>
                </a:solidFill>
              </a:rPr>
              <a:t> </a:t>
            </a:r>
            <a:r>
              <a:rPr lang="en-US" dirty="0" err="1">
                <a:solidFill>
                  <a:srgbClr val="F25D07"/>
                </a:solidFill>
              </a:rPr>
              <a:t>chùm</a:t>
            </a:r>
            <a:r>
              <a:rPr lang="en-US" dirty="0">
                <a:solidFill>
                  <a:srgbClr val="F25D07"/>
                </a:solidFill>
              </a:rPr>
              <a:t> </a:t>
            </a:r>
            <a:r>
              <a:rPr lang="en-US" dirty="0" err="1">
                <a:solidFill>
                  <a:srgbClr val="F25D07"/>
                </a:solidFill>
              </a:rPr>
              <a:t>sáng</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vào</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ra</a:t>
            </a:r>
            <a:r>
              <a:rPr lang="en-US" dirty="0">
                <a:solidFill>
                  <a:srgbClr val="F25D07"/>
                </a:solidFill>
              </a:rPr>
              <a:t> </a:t>
            </a:r>
            <a:r>
              <a:rPr lang="en-US" dirty="0" err="1">
                <a:solidFill>
                  <a:srgbClr val="F25D07"/>
                </a:solidFill>
              </a:rPr>
              <a:t>khỏi</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có</a:t>
            </a:r>
            <a:r>
              <a:rPr lang="en-US" dirty="0">
                <a:solidFill>
                  <a:srgbClr val="F25D07"/>
                </a:solidFill>
              </a:rPr>
              <a:t> </a:t>
            </a:r>
            <a:r>
              <a:rPr lang="en-US" dirty="0" err="1">
                <a:solidFill>
                  <a:srgbClr val="F25D07"/>
                </a:solidFill>
              </a:rPr>
              <a:t>điểm</a:t>
            </a:r>
            <a:r>
              <a:rPr lang="en-US" dirty="0">
                <a:solidFill>
                  <a:srgbClr val="F25D07"/>
                </a:solidFill>
              </a:rPr>
              <a:t> </a:t>
            </a:r>
            <a:r>
              <a:rPr lang="en-US" dirty="0" err="1">
                <a:solidFill>
                  <a:srgbClr val="F25D07"/>
                </a:solidFill>
              </a:rPr>
              <a:t>gì</a:t>
            </a:r>
            <a:r>
              <a:rPr lang="en-US" dirty="0">
                <a:solidFill>
                  <a:srgbClr val="F25D07"/>
                </a:solidFill>
              </a:rPr>
              <a:t> </a:t>
            </a:r>
            <a:r>
              <a:rPr lang="en-US" dirty="0" err="1">
                <a:solidFill>
                  <a:srgbClr val="F25D07"/>
                </a:solidFill>
              </a:rPr>
              <a:t>khác</a:t>
            </a:r>
            <a:r>
              <a:rPr lang="en-US" dirty="0">
                <a:solidFill>
                  <a:srgbClr val="F25D07"/>
                </a:solidFill>
              </a:rPr>
              <a:t> </a:t>
            </a:r>
            <a:r>
              <a:rPr lang="en-US" dirty="0" err="1">
                <a:solidFill>
                  <a:srgbClr val="F25D07"/>
                </a:solidFill>
              </a:rPr>
              <a:t>nhau</a:t>
            </a:r>
            <a:r>
              <a:rPr lang="en-US" dirty="0">
                <a:solidFill>
                  <a:srgbClr val="F25D07"/>
                </a:solidFill>
              </a:rPr>
              <a:t>?</a:t>
            </a:r>
          </a:p>
        </p:txBody>
      </p:sp>
      <p:grpSp>
        <p:nvGrpSpPr>
          <p:cNvPr id="3" name="Group 2">
            <a:extLst>
              <a:ext uri="{FF2B5EF4-FFF2-40B4-BE49-F238E27FC236}">
                <a16:creationId xmlns:a16="http://schemas.microsoft.com/office/drawing/2014/main" id="{C926695F-5AEA-6598-E9E7-1FFA57998AA9}"/>
              </a:ext>
            </a:extLst>
          </p:cNvPr>
          <p:cNvGrpSpPr/>
          <p:nvPr/>
        </p:nvGrpSpPr>
        <p:grpSpPr>
          <a:xfrm>
            <a:off x="870864" y="856313"/>
            <a:ext cx="1271848" cy="1395649"/>
            <a:chOff x="990170" y="843223"/>
            <a:chExt cx="1305941" cy="1433061"/>
          </a:xfrm>
        </p:grpSpPr>
        <p:sp>
          <p:nvSpPr>
            <p:cNvPr id="13" name="Google Shape;506;p14">
              <a:extLst>
                <a:ext uri="{FF2B5EF4-FFF2-40B4-BE49-F238E27FC236}">
                  <a16:creationId xmlns:a16="http://schemas.microsoft.com/office/drawing/2014/main" id="{58028AFC-9274-C5D1-CDBE-0815F1600A33}"/>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7;p14">
              <a:extLst>
                <a:ext uri="{FF2B5EF4-FFF2-40B4-BE49-F238E27FC236}">
                  <a16:creationId xmlns:a16="http://schemas.microsoft.com/office/drawing/2014/main" id="{6851492B-D8CF-F3D3-79CB-552052B5A66E}"/>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14">
              <a:extLst>
                <a:ext uri="{FF2B5EF4-FFF2-40B4-BE49-F238E27FC236}">
                  <a16:creationId xmlns:a16="http://schemas.microsoft.com/office/drawing/2014/main" id="{A0E35F6D-C507-FD1B-B505-6462124E312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14">
              <a:extLst>
                <a:ext uri="{FF2B5EF4-FFF2-40B4-BE49-F238E27FC236}">
                  <a16:creationId xmlns:a16="http://schemas.microsoft.com/office/drawing/2014/main" id="{2B811515-3261-DA97-C121-7CF19670FD0C}"/>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0;p14">
              <a:extLst>
                <a:ext uri="{FF2B5EF4-FFF2-40B4-BE49-F238E27FC236}">
                  <a16:creationId xmlns:a16="http://schemas.microsoft.com/office/drawing/2014/main" id="{F63C1815-E9FA-C2FB-9737-B9FA3D904623}"/>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1;p14">
              <a:extLst>
                <a:ext uri="{FF2B5EF4-FFF2-40B4-BE49-F238E27FC236}">
                  <a16:creationId xmlns:a16="http://schemas.microsoft.com/office/drawing/2014/main" id="{C9B17775-60D1-4861-5514-466C1BA048F0}"/>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2;p14">
              <a:extLst>
                <a:ext uri="{FF2B5EF4-FFF2-40B4-BE49-F238E27FC236}">
                  <a16:creationId xmlns:a16="http://schemas.microsoft.com/office/drawing/2014/main" id="{F73E97B2-062D-5824-F73C-740546DB2256}"/>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3;p14">
              <a:extLst>
                <a:ext uri="{FF2B5EF4-FFF2-40B4-BE49-F238E27FC236}">
                  <a16:creationId xmlns:a16="http://schemas.microsoft.com/office/drawing/2014/main" id="{89CB9271-221D-0124-919D-FBFF794B8556}"/>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3;p14">
              <a:extLst>
                <a:ext uri="{FF2B5EF4-FFF2-40B4-BE49-F238E27FC236}">
                  <a16:creationId xmlns:a16="http://schemas.microsoft.com/office/drawing/2014/main" id="{3A3A27A5-3845-4C43-3AFD-5C9F7C5C5361}"/>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4;p14">
              <a:extLst>
                <a:ext uri="{FF2B5EF4-FFF2-40B4-BE49-F238E27FC236}">
                  <a16:creationId xmlns:a16="http://schemas.microsoft.com/office/drawing/2014/main" id="{081084F0-9FFA-9B2D-5CFE-4932327C61C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5;p14">
              <a:extLst>
                <a:ext uri="{FF2B5EF4-FFF2-40B4-BE49-F238E27FC236}">
                  <a16:creationId xmlns:a16="http://schemas.microsoft.com/office/drawing/2014/main" id="{FC36F4E6-D84E-35B6-63DD-FADF916E1CAB}"/>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6;p14">
              <a:extLst>
                <a:ext uri="{FF2B5EF4-FFF2-40B4-BE49-F238E27FC236}">
                  <a16:creationId xmlns:a16="http://schemas.microsoft.com/office/drawing/2014/main" id="{21F42363-CD7F-DE55-E4AB-916A43D6C604}"/>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7;p14">
              <a:extLst>
                <a:ext uri="{FF2B5EF4-FFF2-40B4-BE49-F238E27FC236}">
                  <a16:creationId xmlns:a16="http://schemas.microsoft.com/office/drawing/2014/main" id="{958BD6B8-30FC-F069-2F46-57E917767E14}"/>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8;p14">
              <a:extLst>
                <a:ext uri="{FF2B5EF4-FFF2-40B4-BE49-F238E27FC236}">
                  <a16:creationId xmlns:a16="http://schemas.microsoft.com/office/drawing/2014/main" id="{600E30EF-2659-AC88-F2A3-A62F81948FDE}"/>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9;p14">
              <a:extLst>
                <a:ext uri="{FF2B5EF4-FFF2-40B4-BE49-F238E27FC236}">
                  <a16:creationId xmlns:a16="http://schemas.microsoft.com/office/drawing/2014/main" id="{70CD23F4-1540-8CCE-3B80-140B2225D194}"/>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0;p14">
              <a:extLst>
                <a:ext uri="{FF2B5EF4-FFF2-40B4-BE49-F238E27FC236}">
                  <a16:creationId xmlns:a16="http://schemas.microsoft.com/office/drawing/2014/main" id="{9135784F-A722-5AFE-3164-EFEA2B458E0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14">
              <a:extLst>
                <a:ext uri="{FF2B5EF4-FFF2-40B4-BE49-F238E27FC236}">
                  <a16:creationId xmlns:a16="http://schemas.microsoft.com/office/drawing/2014/main" id="{660721D0-249B-409F-2549-882985ADDB42}"/>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14">
              <a:extLst>
                <a:ext uri="{FF2B5EF4-FFF2-40B4-BE49-F238E27FC236}">
                  <a16:creationId xmlns:a16="http://schemas.microsoft.com/office/drawing/2014/main" id="{2778A3A0-F2B9-A470-00A8-791C5DF8527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14">
              <a:extLst>
                <a:ext uri="{FF2B5EF4-FFF2-40B4-BE49-F238E27FC236}">
                  <a16:creationId xmlns:a16="http://schemas.microsoft.com/office/drawing/2014/main" id="{3157BD4F-C4C6-2B29-2EC0-1CEE5B2B53D6}"/>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34;p14">
              <a:extLst>
                <a:ext uri="{FF2B5EF4-FFF2-40B4-BE49-F238E27FC236}">
                  <a16:creationId xmlns:a16="http://schemas.microsoft.com/office/drawing/2014/main" id="{16910ED8-70BE-50C6-5574-EEB4C19A66BF}"/>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5;p14">
              <a:extLst>
                <a:ext uri="{FF2B5EF4-FFF2-40B4-BE49-F238E27FC236}">
                  <a16:creationId xmlns:a16="http://schemas.microsoft.com/office/drawing/2014/main" id="{8186F2E6-8725-5781-9A02-B4FD8B2340EF}"/>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6;p14">
              <a:extLst>
                <a:ext uri="{FF2B5EF4-FFF2-40B4-BE49-F238E27FC236}">
                  <a16:creationId xmlns:a16="http://schemas.microsoft.com/office/drawing/2014/main" id="{763D8218-BE24-E86B-939A-AC0AE31F0A32}"/>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7;p14">
              <a:extLst>
                <a:ext uri="{FF2B5EF4-FFF2-40B4-BE49-F238E27FC236}">
                  <a16:creationId xmlns:a16="http://schemas.microsoft.com/office/drawing/2014/main" id="{BA68F673-DF4A-DCA8-C63A-8A0C93998A52}"/>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8;p14">
              <a:extLst>
                <a:ext uri="{FF2B5EF4-FFF2-40B4-BE49-F238E27FC236}">
                  <a16:creationId xmlns:a16="http://schemas.microsoft.com/office/drawing/2014/main" id="{48F31956-7072-517D-E7CE-6AD28A675416}"/>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9;p14">
              <a:extLst>
                <a:ext uri="{FF2B5EF4-FFF2-40B4-BE49-F238E27FC236}">
                  <a16:creationId xmlns:a16="http://schemas.microsoft.com/office/drawing/2014/main" id="{344EF12E-9442-C78F-83AE-376BCF1A9E93}"/>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0;p14">
              <a:extLst>
                <a:ext uri="{FF2B5EF4-FFF2-40B4-BE49-F238E27FC236}">
                  <a16:creationId xmlns:a16="http://schemas.microsoft.com/office/drawing/2014/main" id="{952AAFFB-93E0-2157-C9C4-E9B1BC8EABC3}"/>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1;p14">
              <a:extLst>
                <a:ext uri="{FF2B5EF4-FFF2-40B4-BE49-F238E27FC236}">
                  <a16:creationId xmlns:a16="http://schemas.microsoft.com/office/drawing/2014/main" id="{503956A1-9117-CE06-29E5-C7F4F0489DFB}"/>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2;p14">
              <a:extLst>
                <a:ext uri="{FF2B5EF4-FFF2-40B4-BE49-F238E27FC236}">
                  <a16:creationId xmlns:a16="http://schemas.microsoft.com/office/drawing/2014/main" id="{AA88C49F-0DFA-FE9B-17EA-0DEF60836969}"/>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3;p14">
              <a:extLst>
                <a:ext uri="{FF2B5EF4-FFF2-40B4-BE49-F238E27FC236}">
                  <a16:creationId xmlns:a16="http://schemas.microsoft.com/office/drawing/2014/main" id="{3136AC05-4B17-9DBC-D6C3-06125AA9DF2A}"/>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4;p14">
              <a:extLst>
                <a:ext uri="{FF2B5EF4-FFF2-40B4-BE49-F238E27FC236}">
                  <a16:creationId xmlns:a16="http://schemas.microsoft.com/office/drawing/2014/main" id="{EC7F94E5-1D8E-DD1F-4375-D64772DAF3B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5;p14">
              <a:extLst>
                <a:ext uri="{FF2B5EF4-FFF2-40B4-BE49-F238E27FC236}">
                  <a16:creationId xmlns:a16="http://schemas.microsoft.com/office/drawing/2014/main" id="{1575E38C-2D47-8EFE-D832-61B01D39276A}"/>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43;p14">
              <a:extLst>
                <a:ext uri="{FF2B5EF4-FFF2-40B4-BE49-F238E27FC236}">
                  <a16:creationId xmlns:a16="http://schemas.microsoft.com/office/drawing/2014/main" id="{078068EF-CB89-81E3-C7BA-800DFFE131F6}"/>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44;p14">
              <a:extLst>
                <a:ext uri="{FF2B5EF4-FFF2-40B4-BE49-F238E27FC236}">
                  <a16:creationId xmlns:a16="http://schemas.microsoft.com/office/drawing/2014/main" id="{216B28D3-60F5-0084-A699-42C5F5A36284}"/>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5;p14">
              <a:extLst>
                <a:ext uri="{FF2B5EF4-FFF2-40B4-BE49-F238E27FC236}">
                  <a16:creationId xmlns:a16="http://schemas.microsoft.com/office/drawing/2014/main" id="{F42F08C6-E2F0-CBD2-6528-3783AFC0DF21}"/>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46;p14">
              <a:extLst>
                <a:ext uri="{FF2B5EF4-FFF2-40B4-BE49-F238E27FC236}">
                  <a16:creationId xmlns:a16="http://schemas.microsoft.com/office/drawing/2014/main" id="{2DDF80B6-FA9D-AA77-BEA6-09D99590E3D4}"/>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47;p14">
              <a:extLst>
                <a:ext uri="{FF2B5EF4-FFF2-40B4-BE49-F238E27FC236}">
                  <a16:creationId xmlns:a16="http://schemas.microsoft.com/office/drawing/2014/main" id="{C99B7A5B-CDAE-4538-E4D7-1F7D7FA5B176}"/>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8;p14">
              <a:extLst>
                <a:ext uri="{FF2B5EF4-FFF2-40B4-BE49-F238E27FC236}">
                  <a16:creationId xmlns:a16="http://schemas.microsoft.com/office/drawing/2014/main" id="{B4E8ABA0-E0C7-C843-8FD3-D299AEA2FC30}"/>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49;p14">
              <a:extLst>
                <a:ext uri="{FF2B5EF4-FFF2-40B4-BE49-F238E27FC236}">
                  <a16:creationId xmlns:a16="http://schemas.microsoft.com/office/drawing/2014/main" id="{372648C9-3FAE-AC38-072A-39B9A414DDE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50;p14">
              <a:extLst>
                <a:ext uri="{FF2B5EF4-FFF2-40B4-BE49-F238E27FC236}">
                  <a16:creationId xmlns:a16="http://schemas.microsoft.com/office/drawing/2014/main" id="{72835FF3-A142-82A6-B13A-F967FD9EB3F9}"/>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51;p14">
              <a:extLst>
                <a:ext uri="{FF2B5EF4-FFF2-40B4-BE49-F238E27FC236}">
                  <a16:creationId xmlns:a16="http://schemas.microsoft.com/office/drawing/2014/main" id="{67C44753-7C32-C47A-DFE2-F46BF4EDC6C1}"/>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52;p14">
              <a:extLst>
                <a:ext uri="{FF2B5EF4-FFF2-40B4-BE49-F238E27FC236}">
                  <a16:creationId xmlns:a16="http://schemas.microsoft.com/office/drawing/2014/main" id="{F6BA1408-FA1B-7678-DD14-0BAFC039977D}"/>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3;p14">
              <a:extLst>
                <a:ext uri="{FF2B5EF4-FFF2-40B4-BE49-F238E27FC236}">
                  <a16:creationId xmlns:a16="http://schemas.microsoft.com/office/drawing/2014/main" id="{20C345DD-9E16-BADA-2A50-243A25610E47}"/>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4;p14">
              <a:extLst>
                <a:ext uri="{FF2B5EF4-FFF2-40B4-BE49-F238E27FC236}">
                  <a16:creationId xmlns:a16="http://schemas.microsoft.com/office/drawing/2014/main" id="{D7A43FF8-DE61-41FB-BE73-509A118F05A1}"/>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5;p14">
              <a:extLst>
                <a:ext uri="{FF2B5EF4-FFF2-40B4-BE49-F238E27FC236}">
                  <a16:creationId xmlns:a16="http://schemas.microsoft.com/office/drawing/2014/main" id="{4EE13AC4-51CB-46F5-2D8F-ECE659ACE5AB}"/>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6;p14">
              <a:extLst>
                <a:ext uri="{FF2B5EF4-FFF2-40B4-BE49-F238E27FC236}">
                  <a16:creationId xmlns:a16="http://schemas.microsoft.com/office/drawing/2014/main" id="{B9087EB4-8BD8-197D-8413-5B99575948D1}"/>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7;p14">
              <a:extLst>
                <a:ext uri="{FF2B5EF4-FFF2-40B4-BE49-F238E27FC236}">
                  <a16:creationId xmlns:a16="http://schemas.microsoft.com/office/drawing/2014/main" id="{49F873F3-D793-D0BC-1DB0-9C8E24A1B01F}"/>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8;p14">
              <a:extLst>
                <a:ext uri="{FF2B5EF4-FFF2-40B4-BE49-F238E27FC236}">
                  <a16:creationId xmlns:a16="http://schemas.microsoft.com/office/drawing/2014/main" id="{5EB733B3-8921-ECEA-495C-F0E17BFEBBDD}"/>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9;p14">
              <a:extLst>
                <a:ext uri="{FF2B5EF4-FFF2-40B4-BE49-F238E27FC236}">
                  <a16:creationId xmlns:a16="http://schemas.microsoft.com/office/drawing/2014/main" id="{D1ADC518-88B8-6E80-A11A-8C2AFE7C98B7}"/>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0;p14">
              <a:extLst>
                <a:ext uri="{FF2B5EF4-FFF2-40B4-BE49-F238E27FC236}">
                  <a16:creationId xmlns:a16="http://schemas.microsoft.com/office/drawing/2014/main" id="{3FC6186F-507B-24B0-08CE-17E334BA11D3}"/>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1;p14">
              <a:extLst>
                <a:ext uri="{FF2B5EF4-FFF2-40B4-BE49-F238E27FC236}">
                  <a16:creationId xmlns:a16="http://schemas.microsoft.com/office/drawing/2014/main" id="{B62CB574-6F4C-7A7C-D220-BE588019AC3B}"/>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2;p14">
              <a:extLst>
                <a:ext uri="{FF2B5EF4-FFF2-40B4-BE49-F238E27FC236}">
                  <a16:creationId xmlns:a16="http://schemas.microsoft.com/office/drawing/2014/main" id="{485973A2-5331-44CE-F0F4-DEEF669A6075}"/>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63;p14">
              <a:extLst>
                <a:ext uri="{FF2B5EF4-FFF2-40B4-BE49-F238E27FC236}">
                  <a16:creationId xmlns:a16="http://schemas.microsoft.com/office/drawing/2014/main" id="{E3A696D2-754A-AC73-FFA9-ED5B2967CFBD}"/>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64;p14">
              <a:extLst>
                <a:ext uri="{FF2B5EF4-FFF2-40B4-BE49-F238E27FC236}">
                  <a16:creationId xmlns:a16="http://schemas.microsoft.com/office/drawing/2014/main" id="{4BAE8087-53B6-8756-6841-D7F132AE053B}"/>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5;p14">
              <a:extLst>
                <a:ext uri="{FF2B5EF4-FFF2-40B4-BE49-F238E27FC236}">
                  <a16:creationId xmlns:a16="http://schemas.microsoft.com/office/drawing/2014/main" id="{A2C6875F-E181-2512-C5E2-2A96ED176493}"/>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66;p14">
              <a:extLst>
                <a:ext uri="{FF2B5EF4-FFF2-40B4-BE49-F238E27FC236}">
                  <a16:creationId xmlns:a16="http://schemas.microsoft.com/office/drawing/2014/main" id="{3D08B142-E271-5537-B6F6-6D6D4E97C4B8}"/>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67;p14">
              <a:extLst>
                <a:ext uri="{FF2B5EF4-FFF2-40B4-BE49-F238E27FC236}">
                  <a16:creationId xmlns:a16="http://schemas.microsoft.com/office/drawing/2014/main" id="{E97B4D14-5C95-E2E9-4F5C-48F4498C3484}"/>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68;p14">
              <a:extLst>
                <a:ext uri="{FF2B5EF4-FFF2-40B4-BE49-F238E27FC236}">
                  <a16:creationId xmlns:a16="http://schemas.microsoft.com/office/drawing/2014/main" id="{BD405F2C-216E-B2D3-7D43-C2C6845485C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69;p14">
              <a:extLst>
                <a:ext uri="{FF2B5EF4-FFF2-40B4-BE49-F238E27FC236}">
                  <a16:creationId xmlns:a16="http://schemas.microsoft.com/office/drawing/2014/main" id="{766FB45C-E5F8-41C4-4E21-82F19CE9D774}"/>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70;p14">
              <a:extLst>
                <a:ext uri="{FF2B5EF4-FFF2-40B4-BE49-F238E27FC236}">
                  <a16:creationId xmlns:a16="http://schemas.microsoft.com/office/drawing/2014/main" id="{36F9406B-1685-5BEF-5525-60D46FD56F83}"/>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71;p14">
              <a:extLst>
                <a:ext uri="{FF2B5EF4-FFF2-40B4-BE49-F238E27FC236}">
                  <a16:creationId xmlns:a16="http://schemas.microsoft.com/office/drawing/2014/main" id="{618AA7E1-7A19-5F35-7A5C-163F56515EB0}"/>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FB4DF8CD-E6ED-1BFA-7273-CB1B7E02A7F2}"/>
              </a:ext>
            </a:extLst>
          </p:cNvPr>
          <p:cNvGrpSpPr/>
          <p:nvPr/>
        </p:nvGrpSpPr>
        <p:grpSpPr>
          <a:xfrm>
            <a:off x="189295" y="174727"/>
            <a:ext cx="4460872" cy="500641"/>
            <a:chOff x="489662" y="435125"/>
            <a:chExt cx="5161330" cy="579253"/>
          </a:xfrm>
        </p:grpSpPr>
        <p:sp>
          <p:nvSpPr>
            <p:cNvPr id="7" name="Rectangle: Rounded Corners 6">
              <a:extLst>
                <a:ext uri="{FF2B5EF4-FFF2-40B4-BE49-F238E27FC236}">
                  <a16:creationId xmlns:a16="http://schemas.microsoft.com/office/drawing/2014/main" id="{01DF828E-CA2B-9E23-6714-38471759F00D}"/>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E3E641F7-2F50-D302-C929-9A3F6AA1D81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9" name="Group 8">
              <a:extLst>
                <a:ext uri="{FF2B5EF4-FFF2-40B4-BE49-F238E27FC236}">
                  <a16:creationId xmlns:a16="http://schemas.microsoft.com/office/drawing/2014/main" id="{6BA1628C-34BF-7179-DBC9-1D2F6E0A8A2F}"/>
                </a:ext>
              </a:extLst>
            </p:cNvPr>
            <p:cNvGrpSpPr/>
            <p:nvPr/>
          </p:nvGrpSpPr>
          <p:grpSpPr>
            <a:xfrm>
              <a:off x="489662" y="435125"/>
              <a:ext cx="579253" cy="579253"/>
              <a:chOff x="1321149" y="2630212"/>
              <a:chExt cx="1675995" cy="1675995"/>
            </a:xfrm>
          </p:grpSpPr>
          <p:sp>
            <p:nvSpPr>
              <p:cNvPr id="10" name="Oval 9">
                <a:extLst>
                  <a:ext uri="{FF2B5EF4-FFF2-40B4-BE49-F238E27FC236}">
                    <a16:creationId xmlns:a16="http://schemas.microsoft.com/office/drawing/2014/main" id="{7FFEEB6B-B305-7A75-67EA-5ED5FF88075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1" name="Picture 4" descr="Prism ">
                <a:extLst>
                  <a:ext uri="{FF2B5EF4-FFF2-40B4-BE49-F238E27FC236}">
                    <a16:creationId xmlns:a16="http://schemas.microsoft.com/office/drawing/2014/main" id="{41E17535-A3EA-970A-6A6B-B577AF939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3" name="Arrow: Notched Right 72">
            <a:extLst>
              <a:ext uri="{FF2B5EF4-FFF2-40B4-BE49-F238E27FC236}">
                <a16:creationId xmlns:a16="http://schemas.microsoft.com/office/drawing/2014/main" id="{D3E46FFF-D7A9-0FC7-1B55-5CF340463639}"/>
              </a:ext>
            </a:extLst>
          </p:cNvPr>
          <p:cNvSpPr/>
          <p:nvPr/>
        </p:nvSpPr>
        <p:spPr>
          <a:xfrm>
            <a:off x="335262" y="3690634"/>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Google Shape;1924;p44">
            <a:extLst>
              <a:ext uri="{FF2B5EF4-FFF2-40B4-BE49-F238E27FC236}">
                <a16:creationId xmlns:a16="http://schemas.microsoft.com/office/drawing/2014/main" id="{C82B1ADD-A9A5-F2CD-DAE0-B4AF2677206B}"/>
              </a:ext>
            </a:extLst>
          </p:cNvPr>
          <p:cNvSpPr txBox="1">
            <a:spLocks/>
          </p:cNvSpPr>
          <p:nvPr/>
        </p:nvSpPr>
        <p:spPr>
          <a:xfrm>
            <a:off x="455564" y="3236430"/>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vào</a:t>
            </a:r>
            <a:endParaRPr lang="en-US" dirty="0">
              <a:solidFill>
                <a:srgbClr val="002060"/>
              </a:solidFill>
            </a:endParaRPr>
          </a:p>
        </p:txBody>
      </p:sp>
      <p:sp>
        <p:nvSpPr>
          <p:cNvPr id="75" name="TextBox 74">
            <a:extLst>
              <a:ext uri="{FF2B5EF4-FFF2-40B4-BE49-F238E27FC236}">
                <a16:creationId xmlns:a16="http://schemas.microsoft.com/office/drawing/2014/main" id="{ABFCBA2C-EF7F-6CC1-9176-46744FCAC551}"/>
              </a:ext>
            </a:extLst>
          </p:cNvPr>
          <p:cNvSpPr txBox="1"/>
          <p:nvPr/>
        </p:nvSpPr>
        <p:spPr>
          <a:xfrm>
            <a:off x="37102" y="4449402"/>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endParaRPr lang="en-US" sz="2400" dirty="0">
              <a:latin typeface="Arial" panose="020B0604020202020204" pitchFamily="34" charset="0"/>
              <a:cs typeface="Arial" panose="020B0604020202020204" pitchFamily="34" charset="0"/>
            </a:endParaRPr>
          </a:p>
        </p:txBody>
      </p:sp>
      <p:cxnSp>
        <p:nvCxnSpPr>
          <p:cNvPr id="81" name="Connector: Curved 80">
            <a:extLst>
              <a:ext uri="{FF2B5EF4-FFF2-40B4-BE49-F238E27FC236}">
                <a16:creationId xmlns:a16="http://schemas.microsoft.com/office/drawing/2014/main" id="{9A075B25-DDA8-5B41-3D46-3A4101D61332}"/>
              </a:ext>
            </a:extLst>
          </p:cNvPr>
          <p:cNvCxnSpPr/>
          <p:nvPr/>
        </p:nvCxnSpPr>
        <p:spPr>
          <a:xfrm flipV="1">
            <a:off x="1921666" y="3851610"/>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83" name="Arrow: Notched Right 82">
            <a:extLst>
              <a:ext uri="{FF2B5EF4-FFF2-40B4-BE49-F238E27FC236}">
                <a16:creationId xmlns:a16="http://schemas.microsoft.com/office/drawing/2014/main" id="{0B5FF82A-3C50-D20E-131F-2A17EE5F0F7D}"/>
              </a:ext>
            </a:extLst>
          </p:cNvPr>
          <p:cNvSpPr/>
          <p:nvPr/>
        </p:nvSpPr>
        <p:spPr>
          <a:xfrm>
            <a:off x="10177331" y="4815545"/>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1924;p44">
            <a:extLst>
              <a:ext uri="{FF2B5EF4-FFF2-40B4-BE49-F238E27FC236}">
                <a16:creationId xmlns:a16="http://schemas.microsoft.com/office/drawing/2014/main" id="{B8841DD4-A452-E1F4-02A1-0F922E251C0D}"/>
              </a:ext>
            </a:extLst>
          </p:cNvPr>
          <p:cNvSpPr txBox="1">
            <a:spLocks/>
          </p:cNvSpPr>
          <p:nvPr/>
        </p:nvSpPr>
        <p:spPr>
          <a:xfrm>
            <a:off x="10297633" y="4361341"/>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ra</a:t>
            </a:r>
            <a:endParaRPr lang="en-US" dirty="0">
              <a:solidFill>
                <a:srgbClr val="002060"/>
              </a:solidFill>
            </a:endParaRPr>
          </a:p>
        </p:txBody>
      </p:sp>
      <p:sp>
        <p:nvSpPr>
          <p:cNvPr id="85" name="TextBox 84">
            <a:extLst>
              <a:ext uri="{FF2B5EF4-FFF2-40B4-BE49-F238E27FC236}">
                <a16:creationId xmlns:a16="http://schemas.microsoft.com/office/drawing/2014/main" id="{AF19CC19-ED1F-45CE-43A5-B5AE3FF5F67B}"/>
              </a:ext>
            </a:extLst>
          </p:cNvPr>
          <p:cNvSpPr txBox="1"/>
          <p:nvPr/>
        </p:nvSpPr>
        <p:spPr>
          <a:xfrm>
            <a:off x="9879171" y="5557887"/>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Dải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endParaRPr lang="en-US" sz="2400" dirty="0">
              <a:latin typeface="Arial" panose="020B0604020202020204" pitchFamily="34" charset="0"/>
              <a:cs typeface="Arial" panose="020B0604020202020204" pitchFamily="34" charset="0"/>
            </a:endParaRPr>
          </a:p>
        </p:txBody>
      </p:sp>
      <p:cxnSp>
        <p:nvCxnSpPr>
          <p:cNvPr id="86" name="Connector: Curved 85">
            <a:extLst>
              <a:ext uri="{FF2B5EF4-FFF2-40B4-BE49-F238E27FC236}">
                <a16:creationId xmlns:a16="http://schemas.microsoft.com/office/drawing/2014/main" id="{A73DA959-F480-F0B3-0FF9-328A4835BD03}"/>
              </a:ext>
            </a:extLst>
          </p:cNvPr>
          <p:cNvCxnSpPr>
            <a:cxnSpLocks/>
          </p:cNvCxnSpPr>
          <p:nvPr/>
        </p:nvCxnSpPr>
        <p:spPr>
          <a:xfrm rot="10800000">
            <a:off x="8756425" y="5123650"/>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28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27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wipe(left)">
                                      <p:cBhvr>
                                        <p:cTn id="24" dur="500"/>
                                        <p:tgtEl>
                                          <p:spTgt spid="7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wipe(left)">
                                      <p:cBhvr>
                                        <p:cTn id="31" dur="500"/>
                                        <p:tgtEl>
                                          <p:spTgt spid="75"/>
                                        </p:tgtEl>
                                      </p:cBhvr>
                                    </p:animEffect>
                                  </p:childTnLst>
                                </p:cTn>
                              </p:par>
                              <p:par>
                                <p:cTn id="32" presetID="22" presetClass="entr" presetSubtype="8"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left)">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left)">
                                      <p:cBhvr>
                                        <p:cTn id="46" dur="500"/>
                                        <p:tgtEl>
                                          <p:spTgt spid="85"/>
                                        </p:tgtEl>
                                      </p:cBhvr>
                                    </p:animEffect>
                                  </p:childTnLst>
                                </p:cTn>
                              </p:par>
                              <p:par>
                                <p:cTn id="47" presetID="22" presetClass="entr" presetSubtype="8"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3" grpId="0" animBg="1"/>
      <p:bldP spid="74" grpId="0"/>
      <p:bldP spid="75" grpId="0"/>
      <p:bldP spid="83" grpId="0" animBg="1"/>
      <p:bldP spid="84" grpId="0"/>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74335"/>
            <a:ext cx="10392416"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44929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rPr>
              <a:t>PHIẾU HỌC TẬP 1</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47047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60757" y="2374340"/>
            <a:ext cx="7645583"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1: </a:t>
            </a:r>
            <a:r>
              <a:rPr lang="vi-VN" sz="2400" dirty="0"/>
              <a:t>Mô tả đường đi của tia sáng qua lăng kính mà em quan sát được</a:t>
            </a:r>
            <a:endParaRPr lang="en-US" sz="2400" dirty="0"/>
          </a:p>
        </p:txBody>
      </p:sp>
      <p:sp>
        <p:nvSpPr>
          <p:cNvPr id="25" name="TextBox 24">
            <a:extLst>
              <a:ext uri="{FF2B5EF4-FFF2-40B4-BE49-F238E27FC236}">
                <a16:creationId xmlns:a16="http://schemas.microsoft.com/office/drawing/2014/main" id="{3531F4D6-67BD-238E-F998-33DD5F4B6AF3}"/>
              </a:ext>
            </a:extLst>
          </p:cNvPr>
          <p:cNvSpPr txBox="1"/>
          <p:nvPr/>
        </p:nvSpPr>
        <p:spPr>
          <a:xfrm>
            <a:off x="2653419" y="3590925"/>
            <a:ext cx="7645583"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2</a:t>
            </a:r>
            <a:r>
              <a:rPr lang="vi-VN" sz="2400" b="1" dirty="0"/>
              <a:t>: </a:t>
            </a:r>
            <a:r>
              <a:rPr lang="vi-VN" sz="2400" dirty="0"/>
              <a:t>Viết ra thứ tự các màu trên màn</a:t>
            </a:r>
            <a:endParaRPr lang="en-US" sz="2400" dirty="0"/>
          </a:p>
        </p:txBody>
      </p:sp>
      <p:sp>
        <p:nvSpPr>
          <p:cNvPr id="31" name="TextBox 30">
            <a:extLst>
              <a:ext uri="{FF2B5EF4-FFF2-40B4-BE49-F238E27FC236}">
                <a16:creationId xmlns:a16="http://schemas.microsoft.com/office/drawing/2014/main" id="{B29415B1-04DE-6B80-EC39-2B7CE3345DE9}"/>
              </a:ext>
            </a:extLst>
          </p:cNvPr>
          <p:cNvSpPr txBox="1"/>
          <p:nvPr/>
        </p:nvSpPr>
        <p:spPr>
          <a:xfrm>
            <a:off x="1385660" y="4489473"/>
            <a:ext cx="9736430"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3</a:t>
            </a:r>
            <a:r>
              <a:rPr lang="vi-VN" sz="2400" b="1" dirty="0"/>
              <a:t>: </a:t>
            </a:r>
            <a:r>
              <a:rPr lang="vi-VN" sz="2400" dirty="0"/>
              <a:t>Những màu sắc khác nhau cho biết điều gì về thành phần của chùm ánh sáng chiếu tới?</a:t>
            </a:r>
            <a:r>
              <a:rPr lang="en-US" sz="2400" dirty="0"/>
              <a:t> </a:t>
            </a:r>
          </a:p>
        </p:txBody>
      </p:sp>
    </p:spTree>
    <p:extLst>
      <p:ext uri="{BB962C8B-B14F-4D97-AF65-F5344CB8AC3E}">
        <p14:creationId xmlns:p14="http://schemas.microsoft.com/office/powerpoint/2010/main" val="118418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p:bldP spid="24" grpId="0"/>
      <p:bldP spid="25"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pic>
        <p:nvPicPr>
          <p:cNvPr id="4"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A</a:t>
            </a: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P</a:t>
            </a: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B</a:t>
            </a: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nvGrpSpPr>
          <p:cNvPr id="10" name="Group 11"/>
          <p:cNvGrpSpPr>
            <a:grpSpLocks/>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4" name="Group 15"/>
          <p:cNvGrpSpPr>
            <a:grpSpLocks/>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9900CC"/>
                  </a:solidFill>
                  <a:effectLst/>
                  <a:uLnTx/>
                  <a:uFillTx/>
                  <a:latin typeface="Arial" panose="020B0604020202020204" pitchFamily="34" charset="0"/>
                  <a:cs typeface="Arial" panose="020B0604020202020204" pitchFamily="34"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Vàng</a:t>
              </a: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Nguồn sáng trắng</a:t>
            </a: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Tấm chắn khe sáng</a:t>
            </a: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Lăng kính</a:t>
            </a: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Màn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1550950" y="282701"/>
            <a:ext cx="8917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FFF"/>
                </a:solidFill>
                <a:effectLst/>
                <a:uLnTx/>
                <a:uFillTx/>
                <a:ea typeface="+mn-ea"/>
                <a:cs typeface="+mn-cs"/>
              </a:rPr>
              <a:t>THÍ NGHIỆM PHÂN TÍCH ÁNH SÁNG</a:t>
            </a:r>
            <a:r>
              <a:rPr lang="en-US" sz="3200" b="1" dirty="0">
                <a:solidFill>
                  <a:srgbClr val="00FFFF"/>
                </a:solidFill>
              </a:rPr>
              <a:t> TRẮNG</a:t>
            </a:r>
            <a:r>
              <a:rPr kumimoji="0" lang="en-US" sz="3200" b="1" i="0" u="none" strike="noStrike" kern="1200" cap="none" spc="0" normalizeH="0" baseline="0" noProof="0" dirty="0">
                <a:ln>
                  <a:noFill/>
                </a:ln>
                <a:solidFill>
                  <a:srgbClr val="00FFFF"/>
                </a:solidFill>
                <a:effectLst/>
                <a:uLnTx/>
                <a:uFillTx/>
                <a:ea typeface="+mn-ea"/>
                <a:cs typeface="+mn-cs"/>
              </a:rPr>
              <a:t> </a:t>
            </a:r>
          </a:p>
        </p:txBody>
      </p:sp>
    </p:spTree>
    <p:extLst>
      <p:ext uri="{BB962C8B-B14F-4D97-AF65-F5344CB8AC3E}">
        <p14:creationId xmlns:p14="http://schemas.microsoft.com/office/powerpoint/2010/main" val="4474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E97C5-AE35-F096-0F4D-A85724964428}"/>
              </a:ext>
            </a:extLst>
          </p:cNvPr>
          <p:cNvPicPr>
            <a:picLocks noChangeAspect="1"/>
          </p:cNvPicPr>
          <p:nvPr/>
        </p:nvPicPr>
        <p:blipFill>
          <a:blip r:embed="rId2"/>
          <a:stretch>
            <a:fillRect/>
          </a:stretch>
        </p:blipFill>
        <p:spPr>
          <a:xfrm>
            <a:off x="0" y="1012090"/>
            <a:ext cx="12192000" cy="3602181"/>
          </a:xfrm>
          <a:prstGeom prst="rect">
            <a:avLst/>
          </a:prstGeom>
        </p:spPr>
      </p:pic>
      <p:sp>
        <p:nvSpPr>
          <p:cNvPr id="10" name="Google Shape;1924;p44">
            <a:extLst>
              <a:ext uri="{FF2B5EF4-FFF2-40B4-BE49-F238E27FC236}">
                <a16:creationId xmlns:a16="http://schemas.microsoft.com/office/drawing/2014/main" id="{588182E8-B40B-0F84-A481-227DBEC34ABA}"/>
              </a:ext>
            </a:extLst>
          </p:cNvPr>
          <p:cNvSpPr txBox="1">
            <a:spLocks/>
          </p:cNvSpPr>
          <p:nvPr/>
        </p:nvSpPr>
        <p:spPr>
          <a:xfrm>
            <a:off x="4098875" y="229466"/>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rPr>
              <a:t>PHIẾU HỌC TẬP 1</a:t>
            </a:r>
          </a:p>
        </p:txBody>
      </p:sp>
      <p:sp>
        <p:nvSpPr>
          <p:cNvPr id="11" name="TextBox 10">
            <a:extLst>
              <a:ext uri="{FF2B5EF4-FFF2-40B4-BE49-F238E27FC236}">
                <a16:creationId xmlns:a16="http://schemas.microsoft.com/office/drawing/2014/main" id="{C1B881C8-2E91-2610-DDB6-6967B46B817C}"/>
              </a:ext>
            </a:extLst>
          </p:cNvPr>
          <p:cNvSpPr txBox="1"/>
          <p:nvPr/>
        </p:nvSpPr>
        <p:spPr>
          <a:xfrm>
            <a:off x="179028" y="481896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1: </a:t>
            </a:r>
            <a:r>
              <a:rPr lang="vi-VN" sz="2400" dirty="0"/>
              <a:t>Ánh sáng truyền từ đèn chiếu có khe hẹp đi qua lăng kính và đến màn chắn</a:t>
            </a:r>
            <a:endParaRPr lang="en-US" sz="2400" dirty="0"/>
          </a:p>
        </p:txBody>
      </p:sp>
      <p:sp>
        <p:nvSpPr>
          <p:cNvPr id="12" name="TextBox 11">
            <a:extLst>
              <a:ext uri="{FF2B5EF4-FFF2-40B4-BE49-F238E27FC236}">
                <a16:creationId xmlns:a16="http://schemas.microsoft.com/office/drawing/2014/main" id="{849C24D6-9F85-D6F9-B1E4-FB3952BF88BE}"/>
              </a:ext>
            </a:extLst>
          </p:cNvPr>
          <p:cNvSpPr txBox="1"/>
          <p:nvPr/>
        </p:nvSpPr>
        <p:spPr>
          <a:xfrm>
            <a:off x="195261" y="548878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2</a:t>
            </a:r>
            <a:r>
              <a:rPr lang="vi-VN" sz="2400" b="1" dirty="0"/>
              <a:t>: </a:t>
            </a:r>
            <a:r>
              <a:rPr lang="vi-VN" sz="2400" dirty="0"/>
              <a:t>Những màu sắc có trên màn: Đỏ, da cam, vàng, lục, lam, chàm, tím</a:t>
            </a:r>
            <a:endParaRPr lang="en-US" sz="2400" dirty="0"/>
          </a:p>
        </p:txBody>
      </p:sp>
      <p:sp>
        <p:nvSpPr>
          <p:cNvPr id="13" name="TextBox 12">
            <a:extLst>
              <a:ext uri="{FF2B5EF4-FFF2-40B4-BE49-F238E27FC236}">
                <a16:creationId xmlns:a16="http://schemas.microsoft.com/office/drawing/2014/main" id="{C379E4ED-850E-788D-511B-059C3273785F}"/>
              </a:ext>
            </a:extLst>
          </p:cNvPr>
          <p:cNvSpPr txBox="1"/>
          <p:nvPr/>
        </p:nvSpPr>
        <p:spPr>
          <a:xfrm>
            <a:off x="211494" y="615860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3</a:t>
            </a:r>
            <a:r>
              <a:rPr lang="vi-VN" sz="2400" b="1" dirty="0"/>
              <a:t>: </a:t>
            </a:r>
            <a:r>
              <a:rPr lang="vi-VN" sz="2400" dirty="0"/>
              <a:t>Những màu sắc khác nhau cho biết thành phần tạo nên chùm sáng</a:t>
            </a:r>
            <a:endParaRPr lang="en-US" sz="2400" dirty="0"/>
          </a:p>
        </p:txBody>
      </p:sp>
    </p:spTree>
    <p:extLst>
      <p:ext uri="{BB962C8B-B14F-4D97-AF65-F5344CB8AC3E}">
        <p14:creationId xmlns:p14="http://schemas.microsoft.com/office/powerpoint/2010/main" val="33860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C5285C0-FA4D-F567-A760-7FB8DE84C77C}"/>
              </a:ext>
            </a:extLst>
          </p:cNvPr>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CF97D9C-A063-6821-37C2-DCDF72D500EC}"/>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B0C89A9E-1684-13DB-6A75-E2164D174F2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42BC4D59-3F0A-9E53-3B0B-04ED417DEFD0}"/>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33FEFBE-7EDA-F52D-FB75-3EF3112E512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A72F6618-E3D3-FBAF-67DC-FD5A4EC5A31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037C5FFA-7623-0723-9A64-565530699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BE9A0F92-1687-0AF5-7FFF-B3D57E0A6419}"/>
              </a:ext>
            </a:extLst>
          </p:cNvPr>
          <p:cNvSpPr txBox="1"/>
          <p:nvPr/>
        </p:nvSpPr>
        <p:spPr>
          <a:xfrm>
            <a:off x="868217" y="4187913"/>
            <a:ext cx="9956801"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200" dirty="0"/>
              <a:t>Khi chiếu một chùm sáng trắng hẹp qua lăng kính</a:t>
            </a:r>
            <a:r>
              <a:rPr lang="en-US" sz="2200" dirty="0"/>
              <a:t> ta </a:t>
            </a:r>
            <a:r>
              <a:rPr lang="vi-VN" sz="2200" dirty="0"/>
              <a:t>thu được dải màu </a:t>
            </a:r>
            <a:r>
              <a:rPr lang="en-US" sz="2200" dirty="0" err="1"/>
              <a:t>từ</a:t>
            </a:r>
            <a:r>
              <a:rPr lang="en-US" sz="2200" dirty="0"/>
              <a:t> </a:t>
            </a:r>
            <a:r>
              <a:rPr lang="en-US" sz="2200" dirty="0" err="1"/>
              <a:t>đỏ</a:t>
            </a:r>
            <a:r>
              <a:rPr lang="en-US" sz="2200" dirty="0"/>
              <a:t> </a:t>
            </a:r>
            <a:r>
              <a:rPr lang="en-US" sz="2200" dirty="0" err="1"/>
              <a:t>đến</a:t>
            </a:r>
            <a:r>
              <a:rPr lang="en-US" sz="2200" dirty="0"/>
              <a:t> </a:t>
            </a:r>
            <a:r>
              <a:rPr lang="en-US" sz="2200" dirty="0" err="1"/>
              <a:t>tím</a:t>
            </a:r>
            <a:r>
              <a:rPr lang="en-US" sz="2200" dirty="0"/>
              <a:t>– </a:t>
            </a:r>
            <a:r>
              <a:rPr lang="en-US" sz="2200" dirty="0" err="1"/>
              <a:t>gọi</a:t>
            </a:r>
            <a:r>
              <a:rPr lang="en-US" sz="2200" dirty="0"/>
              <a:t> </a:t>
            </a:r>
            <a:r>
              <a:rPr lang="en-US" sz="2200" dirty="0" err="1"/>
              <a:t>là</a:t>
            </a:r>
            <a:r>
              <a:rPr lang="en-US" sz="2200" dirty="0"/>
              <a:t> </a:t>
            </a:r>
            <a:r>
              <a:rPr lang="vi-VN" sz="2200" dirty="0"/>
              <a:t>quang ph</a:t>
            </a:r>
            <a:r>
              <a:rPr lang="en-US" sz="2200" dirty="0"/>
              <a:t>ổ </a:t>
            </a:r>
            <a:r>
              <a:rPr lang="en-US" sz="2200" dirty="0" err="1"/>
              <a:t>của</a:t>
            </a:r>
            <a:r>
              <a:rPr lang="en-US" sz="2200" dirty="0"/>
              <a:t> </a:t>
            </a:r>
            <a:r>
              <a:rPr lang="en-US" sz="2200" dirty="0" err="1"/>
              <a:t>ánh</a:t>
            </a:r>
            <a:r>
              <a:rPr lang="en-US" sz="2200" dirty="0"/>
              <a:t> </a:t>
            </a:r>
            <a:r>
              <a:rPr lang="en-US" sz="2200" dirty="0" err="1"/>
              <a:t>sáng</a:t>
            </a:r>
            <a:r>
              <a:rPr lang="en-US" sz="2200" dirty="0"/>
              <a:t> </a:t>
            </a:r>
            <a:r>
              <a:rPr lang="en-US" sz="2200" dirty="0" err="1"/>
              <a:t>trắng</a:t>
            </a:r>
            <a:endParaRPr lang="en-US" sz="2200" dirty="0"/>
          </a:p>
        </p:txBody>
      </p:sp>
      <p:pic>
        <p:nvPicPr>
          <p:cNvPr id="25" name="Picture 2" descr="Prism">
            <a:extLst>
              <a:ext uri="{FF2B5EF4-FFF2-40B4-BE49-F238E27FC236}">
                <a16:creationId xmlns:a16="http://schemas.microsoft.com/office/drawing/2014/main" id="{F6D465C9-3A04-28E0-655C-D9FA3959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a:extLst>
              <a:ext uri="{FF2B5EF4-FFF2-40B4-BE49-F238E27FC236}">
                <a16:creationId xmlns:a16="http://schemas.microsoft.com/office/drawing/2014/main" id="{D1B2946C-BFBB-85CB-C919-5170AA4D138D}"/>
              </a:ext>
            </a:extLst>
          </p:cNvPr>
          <p:cNvSpPr txBox="1">
            <a:spLocks/>
          </p:cNvSpPr>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sz="2800" dirty="0">
                <a:solidFill>
                  <a:srgbClr val="002060"/>
                </a:solidFill>
              </a:rPr>
              <a:t>Quang </a:t>
            </a:r>
            <a:r>
              <a:rPr lang="en-US" sz="2800" dirty="0" err="1">
                <a:solidFill>
                  <a:srgbClr val="002060"/>
                </a:solidFill>
              </a:rPr>
              <a:t>phổ</a:t>
            </a:r>
            <a:endParaRPr lang="en-US" sz="2800" dirty="0">
              <a:solidFill>
                <a:srgbClr val="002060"/>
              </a:solidFill>
            </a:endParaRPr>
          </a:p>
        </p:txBody>
      </p:sp>
      <p:sp>
        <p:nvSpPr>
          <p:cNvPr id="3073" name="TextBox 3072">
            <a:extLst>
              <a:ext uri="{FF2B5EF4-FFF2-40B4-BE49-F238E27FC236}">
                <a16:creationId xmlns:a16="http://schemas.microsoft.com/office/drawing/2014/main" id="{0BE6DAD7-D823-4941-3602-CF7B11409D29}"/>
              </a:ext>
            </a:extLst>
          </p:cNvPr>
          <p:cNvSpPr txBox="1"/>
          <p:nvPr/>
        </p:nvSpPr>
        <p:spPr>
          <a:xfrm>
            <a:off x="888577" y="5222020"/>
            <a:ext cx="10028805"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Hiện</a:t>
            </a:r>
            <a:r>
              <a:rPr lang="en-US" sz="2200" dirty="0"/>
              <a:t> </a:t>
            </a:r>
            <a:r>
              <a:rPr lang="en-US" sz="2200" dirty="0" err="1"/>
              <a:t>tượng</a:t>
            </a:r>
            <a:r>
              <a:rPr lang="en-US" sz="2200" dirty="0"/>
              <a:t> </a:t>
            </a:r>
            <a:r>
              <a:rPr lang="en-US" sz="2200" dirty="0" err="1"/>
              <a:t>thu</a:t>
            </a:r>
            <a:r>
              <a:rPr lang="en-US" sz="2200" dirty="0"/>
              <a:t> </a:t>
            </a:r>
            <a:r>
              <a:rPr lang="en-US" sz="2200" dirty="0" err="1"/>
              <a:t>được</a:t>
            </a:r>
            <a:r>
              <a:rPr lang="en-US" sz="2200" dirty="0"/>
              <a:t> </a:t>
            </a:r>
            <a:r>
              <a:rPr lang="en-US" sz="2200" dirty="0" err="1"/>
              <a:t>quang</a:t>
            </a:r>
            <a:r>
              <a:rPr lang="en-US" sz="2200" dirty="0"/>
              <a:t> </a:t>
            </a:r>
            <a:r>
              <a:rPr lang="en-US" sz="2200" dirty="0" err="1"/>
              <a:t>phổ</a:t>
            </a:r>
            <a:r>
              <a:rPr lang="en-US" sz="2200" dirty="0"/>
              <a:t> </a:t>
            </a:r>
            <a:r>
              <a:rPr lang="en-US" sz="2200" dirty="0" err="1"/>
              <a:t>khi</a:t>
            </a:r>
            <a:r>
              <a:rPr lang="en-US" sz="2200" dirty="0"/>
              <a:t> </a:t>
            </a:r>
            <a:r>
              <a:rPr lang="en-US" sz="2200" dirty="0" err="1"/>
              <a:t>chiếu</a:t>
            </a:r>
            <a:r>
              <a:rPr lang="en-US" sz="2200" dirty="0"/>
              <a:t> </a:t>
            </a:r>
            <a:r>
              <a:rPr lang="en-US" sz="2200" dirty="0" err="1"/>
              <a:t>án</a:t>
            </a:r>
            <a:r>
              <a:rPr lang="en-US" sz="2200" dirty="0"/>
              <a:t> </a:t>
            </a:r>
            <a:r>
              <a:rPr lang="en-US" sz="2200" dirty="0" err="1"/>
              <a:t>sáng</a:t>
            </a:r>
            <a:r>
              <a:rPr lang="en-US" sz="2200" dirty="0"/>
              <a:t> </a:t>
            </a:r>
            <a:r>
              <a:rPr lang="en-US" sz="2200" dirty="0" err="1"/>
              <a:t>trắng</a:t>
            </a:r>
            <a:r>
              <a:rPr lang="en-US" sz="2200" dirty="0"/>
              <a:t> qua </a:t>
            </a:r>
            <a:r>
              <a:rPr lang="en-US" sz="2200" dirty="0" err="1"/>
              <a:t>lăng</a:t>
            </a:r>
            <a:r>
              <a:rPr lang="en-US" sz="2200" dirty="0"/>
              <a:t> </a:t>
            </a:r>
            <a:r>
              <a:rPr lang="en-US" sz="2200" dirty="0" err="1"/>
              <a:t>kính</a:t>
            </a:r>
            <a:r>
              <a:rPr lang="en-US" sz="2200" dirty="0"/>
              <a:t> </a:t>
            </a:r>
            <a:r>
              <a:rPr lang="en-US" sz="2200" dirty="0" err="1"/>
              <a:t>gọi</a:t>
            </a:r>
            <a:r>
              <a:rPr lang="en-US" sz="2200" dirty="0"/>
              <a:t> </a:t>
            </a:r>
            <a:r>
              <a:rPr lang="en-US" sz="2200" dirty="0" err="1"/>
              <a:t>là</a:t>
            </a:r>
            <a:r>
              <a:rPr lang="en-US" sz="2200" dirty="0"/>
              <a:t> </a:t>
            </a:r>
            <a:r>
              <a:rPr lang="en-US" sz="2200" b="1" dirty="0" err="1">
                <a:solidFill>
                  <a:srgbClr val="C00000"/>
                </a:solidFill>
              </a:rPr>
              <a:t>hiện</a:t>
            </a:r>
            <a:r>
              <a:rPr lang="en-US" sz="2200" b="1" dirty="0">
                <a:solidFill>
                  <a:srgbClr val="C00000"/>
                </a:solidFill>
              </a:rPr>
              <a:t> </a:t>
            </a:r>
            <a:r>
              <a:rPr lang="en-US" sz="2200" b="1" dirty="0" err="1">
                <a:solidFill>
                  <a:srgbClr val="C00000"/>
                </a:solidFill>
              </a:rPr>
              <a:t>tượng</a:t>
            </a:r>
            <a:r>
              <a:rPr lang="en-US" sz="2200" b="1" dirty="0">
                <a:solidFill>
                  <a:srgbClr val="C00000"/>
                </a:solidFill>
              </a:rPr>
              <a:t> </a:t>
            </a:r>
            <a:r>
              <a:rPr lang="en-US" sz="2200" b="1" dirty="0" err="1">
                <a:solidFill>
                  <a:srgbClr val="C00000"/>
                </a:solidFill>
              </a:rPr>
              <a:t>tán</a:t>
            </a:r>
            <a:r>
              <a:rPr lang="en-US" sz="2200" b="1" dirty="0">
                <a:solidFill>
                  <a:srgbClr val="C00000"/>
                </a:solidFill>
              </a:rPr>
              <a:t> </a:t>
            </a:r>
            <a:r>
              <a:rPr lang="en-US" sz="2200" b="1" dirty="0" err="1">
                <a:solidFill>
                  <a:srgbClr val="C00000"/>
                </a:solidFill>
              </a:rPr>
              <a:t>sắc</a:t>
            </a:r>
            <a:r>
              <a:rPr lang="en-US" sz="2200" b="1" dirty="0">
                <a:solidFill>
                  <a:srgbClr val="C00000"/>
                </a:solidFill>
              </a:rPr>
              <a:t> </a:t>
            </a:r>
            <a:r>
              <a:rPr lang="en-US" sz="2200" b="1" dirty="0" err="1">
                <a:solidFill>
                  <a:srgbClr val="C00000"/>
                </a:solidFill>
              </a:rPr>
              <a:t>ánh</a:t>
            </a:r>
            <a:r>
              <a:rPr lang="en-US" sz="2200" b="1" dirty="0">
                <a:solidFill>
                  <a:srgbClr val="C00000"/>
                </a:solidFill>
              </a:rPr>
              <a:t> </a:t>
            </a:r>
            <a:r>
              <a:rPr lang="en-US" sz="2200" b="1" dirty="0" err="1">
                <a:solidFill>
                  <a:srgbClr val="C00000"/>
                </a:solidFill>
              </a:rPr>
              <a:t>sáng</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549208AA-9162-2B80-F0EB-37FA4FD7C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a:extLst>
              <a:ext uri="{FF2B5EF4-FFF2-40B4-BE49-F238E27FC236}">
                <a16:creationId xmlns:a16="http://schemas.microsoft.com/office/drawing/2014/main" id="{F6C0F83C-1DCC-5A21-896E-1A6F01646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a:extLst>
              <a:ext uri="{FF2B5EF4-FFF2-40B4-BE49-F238E27FC236}">
                <a16:creationId xmlns:a16="http://schemas.microsoft.com/office/drawing/2014/main" id="{1A8439A6-AA2E-DAB7-6CF5-DEF5257043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90827">
            <a:off x="8887250" y="1411117"/>
            <a:ext cx="676022" cy="676022"/>
          </a:xfrm>
          <a:prstGeom prst="rect">
            <a:avLst/>
          </a:prstGeom>
        </p:spPr>
      </p:pic>
    </p:spTree>
    <p:extLst>
      <p:ext uri="{BB962C8B-B14F-4D97-AF65-F5344CB8AC3E}">
        <p14:creationId xmlns:p14="http://schemas.microsoft.com/office/powerpoint/2010/main" val="31605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274697 w 4796479"/>
              <a:gd name="connsiteY0" fmla="*/ 0 h 1648148"/>
              <a:gd name="connsiteX1" fmla="*/ 875448 w 4796479"/>
              <a:gd name="connsiteY1" fmla="*/ 0 h 1648148"/>
              <a:gd name="connsiteX2" fmla="*/ 1521417 w 4796479"/>
              <a:gd name="connsiteY2" fmla="*/ 0 h 1648148"/>
              <a:gd name="connsiteX3" fmla="*/ 2122168 w 4796479"/>
              <a:gd name="connsiteY3" fmla="*/ 0 h 1648148"/>
              <a:gd name="connsiteX4" fmla="*/ 2858572 w 4796479"/>
              <a:gd name="connsiteY4" fmla="*/ 0 h 1648148"/>
              <a:gd name="connsiteX5" fmla="*/ 3414106 w 4796479"/>
              <a:gd name="connsiteY5" fmla="*/ 0 h 1648148"/>
              <a:gd name="connsiteX6" fmla="*/ 4014857 w 4796479"/>
              <a:gd name="connsiteY6" fmla="*/ 0 h 1648148"/>
              <a:gd name="connsiteX7" fmla="*/ 4796479 w 4796479"/>
              <a:gd name="connsiteY7" fmla="*/ 0 h 1648148"/>
              <a:gd name="connsiteX8" fmla="*/ 4796479 w 4796479"/>
              <a:gd name="connsiteY8" fmla="*/ 0 h 1648148"/>
              <a:gd name="connsiteX9" fmla="*/ 4796479 w 4796479"/>
              <a:gd name="connsiteY9" fmla="*/ 659256 h 1648148"/>
              <a:gd name="connsiteX10" fmla="*/ 4796479 w 4796479"/>
              <a:gd name="connsiteY10" fmla="*/ 1373451 h 1648148"/>
              <a:gd name="connsiteX11" fmla="*/ 4521782 w 4796479"/>
              <a:gd name="connsiteY11" fmla="*/ 1648148 h 1648148"/>
              <a:gd name="connsiteX12" fmla="*/ 3921031 w 4796479"/>
              <a:gd name="connsiteY12" fmla="*/ 1648148 h 1648148"/>
              <a:gd name="connsiteX13" fmla="*/ 3320280 w 4796479"/>
              <a:gd name="connsiteY13" fmla="*/ 1648148 h 1648148"/>
              <a:gd name="connsiteX14" fmla="*/ 2629093 w 4796479"/>
              <a:gd name="connsiteY14" fmla="*/ 1648148 h 1648148"/>
              <a:gd name="connsiteX15" fmla="*/ 2118778 w 4796479"/>
              <a:gd name="connsiteY15" fmla="*/ 1648148 h 1648148"/>
              <a:gd name="connsiteX16" fmla="*/ 1472809 w 4796479"/>
              <a:gd name="connsiteY16" fmla="*/ 1648148 h 1648148"/>
              <a:gd name="connsiteX17" fmla="*/ 962494 w 4796479"/>
              <a:gd name="connsiteY17" fmla="*/ 1648148 h 1648148"/>
              <a:gd name="connsiteX18" fmla="*/ 0 w 4796479"/>
              <a:gd name="connsiteY18" fmla="*/ 1648148 h 1648148"/>
              <a:gd name="connsiteX19" fmla="*/ 0 w 4796479"/>
              <a:gd name="connsiteY19" fmla="*/ 1648148 h 1648148"/>
              <a:gd name="connsiteX20" fmla="*/ 0 w 4796479"/>
              <a:gd name="connsiteY20" fmla="*/ 947688 h 1648148"/>
              <a:gd name="connsiteX21" fmla="*/ 0 w 4796479"/>
              <a:gd name="connsiteY21" fmla="*/ 274697 h 1648148"/>
              <a:gd name="connsiteX22" fmla="*/ 274697 w 4796479"/>
              <a:gd name="connsiteY22" fmla="*/ 0 h 16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79" h="1648148" fill="none" extrusionOk="0">
                <a:moveTo>
                  <a:pt x="274697" y="0"/>
                </a:moveTo>
                <a:cubicBezTo>
                  <a:pt x="532174" y="-8545"/>
                  <a:pt x="694071" y="-25139"/>
                  <a:pt x="875448" y="0"/>
                </a:cubicBezTo>
                <a:cubicBezTo>
                  <a:pt x="1056825" y="25139"/>
                  <a:pt x="1252161" y="-12319"/>
                  <a:pt x="1521417" y="0"/>
                </a:cubicBezTo>
                <a:cubicBezTo>
                  <a:pt x="1790673" y="12319"/>
                  <a:pt x="1952296" y="-3488"/>
                  <a:pt x="2122168" y="0"/>
                </a:cubicBezTo>
                <a:cubicBezTo>
                  <a:pt x="2292040" y="3488"/>
                  <a:pt x="2691910" y="14057"/>
                  <a:pt x="2858572" y="0"/>
                </a:cubicBezTo>
                <a:cubicBezTo>
                  <a:pt x="3025234" y="-14057"/>
                  <a:pt x="3276373" y="-20853"/>
                  <a:pt x="3414106" y="0"/>
                </a:cubicBezTo>
                <a:cubicBezTo>
                  <a:pt x="3551839" y="20853"/>
                  <a:pt x="3720310" y="8371"/>
                  <a:pt x="4014857" y="0"/>
                </a:cubicBezTo>
                <a:cubicBezTo>
                  <a:pt x="4309404" y="-8371"/>
                  <a:pt x="4427304" y="-9082"/>
                  <a:pt x="4796479" y="0"/>
                </a:cubicBezTo>
                <a:lnTo>
                  <a:pt x="4796479" y="0"/>
                </a:lnTo>
                <a:cubicBezTo>
                  <a:pt x="4818351" y="181798"/>
                  <a:pt x="4776005" y="475052"/>
                  <a:pt x="4796479" y="659256"/>
                </a:cubicBezTo>
                <a:cubicBezTo>
                  <a:pt x="4816953" y="843460"/>
                  <a:pt x="4825380" y="1105785"/>
                  <a:pt x="4796479" y="1373451"/>
                </a:cubicBezTo>
                <a:cubicBezTo>
                  <a:pt x="4824339" y="1508283"/>
                  <a:pt x="4694474" y="1650911"/>
                  <a:pt x="4521782" y="1648148"/>
                </a:cubicBezTo>
                <a:cubicBezTo>
                  <a:pt x="4370912" y="1660576"/>
                  <a:pt x="4211046" y="1618319"/>
                  <a:pt x="3921031" y="1648148"/>
                </a:cubicBezTo>
                <a:cubicBezTo>
                  <a:pt x="3631016" y="1677977"/>
                  <a:pt x="3493324" y="1655451"/>
                  <a:pt x="3320280" y="1648148"/>
                </a:cubicBezTo>
                <a:cubicBezTo>
                  <a:pt x="3147236" y="1640845"/>
                  <a:pt x="2777945" y="1629048"/>
                  <a:pt x="2629093" y="1648148"/>
                </a:cubicBezTo>
                <a:cubicBezTo>
                  <a:pt x="2480241" y="1667248"/>
                  <a:pt x="2285392" y="1633733"/>
                  <a:pt x="2118778" y="1648148"/>
                </a:cubicBezTo>
                <a:cubicBezTo>
                  <a:pt x="1952164" y="1662563"/>
                  <a:pt x="1697968" y="1668526"/>
                  <a:pt x="1472809" y="1648148"/>
                </a:cubicBezTo>
                <a:cubicBezTo>
                  <a:pt x="1247650" y="1627770"/>
                  <a:pt x="1106780" y="1643226"/>
                  <a:pt x="962494" y="1648148"/>
                </a:cubicBezTo>
                <a:cubicBezTo>
                  <a:pt x="818209" y="1653070"/>
                  <a:pt x="253203" y="1602819"/>
                  <a:pt x="0" y="1648148"/>
                </a:cubicBezTo>
                <a:lnTo>
                  <a:pt x="0" y="1648148"/>
                </a:lnTo>
                <a:cubicBezTo>
                  <a:pt x="-3432" y="1361502"/>
                  <a:pt x="-149" y="1270411"/>
                  <a:pt x="0" y="947688"/>
                </a:cubicBezTo>
                <a:cubicBezTo>
                  <a:pt x="149" y="624965"/>
                  <a:pt x="-25854" y="481516"/>
                  <a:pt x="0" y="274697"/>
                </a:cubicBezTo>
                <a:cubicBezTo>
                  <a:pt x="15190" y="145866"/>
                  <a:pt x="159178" y="-1643"/>
                  <a:pt x="274697" y="0"/>
                </a:cubicBezTo>
                <a:close/>
              </a:path>
              <a:path w="4796479" h="1648148" stroke="0" extrusionOk="0">
                <a:moveTo>
                  <a:pt x="274697" y="0"/>
                </a:moveTo>
                <a:cubicBezTo>
                  <a:pt x="383653" y="-4455"/>
                  <a:pt x="661506" y="13227"/>
                  <a:pt x="785012" y="0"/>
                </a:cubicBezTo>
                <a:cubicBezTo>
                  <a:pt x="908518" y="-13227"/>
                  <a:pt x="1222308" y="-19423"/>
                  <a:pt x="1476199" y="0"/>
                </a:cubicBezTo>
                <a:cubicBezTo>
                  <a:pt x="1730090" y="19423"/>
                  <a:pt x="1857310" y="12407"/>
                  <a:pt x="2076950" y="0"/>
                </a:cubicBezTo>
                <a:cubicBezTo>
                  <a:pt x="2296590" y="-12407"/>
                  <a:pt x="2389211" y="2623"/>
                  <a:pt x="2632483" y="0"/>
                </a:cubicBezTo>
                <a:cubicBezTo>
                  <a:pt x="2875755" y="-2623"/>
                  <a:pt x="2928532" y="-11796"/>
                  <a:pt x="3188017" y="0"/>
                </a:cubicBezTo>
                <a:cubicBezTo>
                  <a:pt x="3447502" y="11796"/>
                  <a:pt x="3676366" y="-25787"/>
                  <a:pt x="3924421" y="0"/>
                </a:cubicBezTo>
                <a:cubicBezTo>
                  <a:pt x="4172476" y="25787"/>
                  <a:pt x="4533235" y="-10406"/>
                  <a:pt x="4796479" y="0"/>
                </a:cubicBezTo>
                <a:lnTo>
                  <a:pt x="4796479" y="0"/>
                </a:lnTo>
                <a:cubicBezTo>
                  <a:pt x="4773699" y="240226"/>
                  <a:pt x="4768029" y="500626"/>
                  <a:pt x="4796479" y="686726"/>
                </a:cubicBezTo>
                <a:cubicBezTo>
                  <a:pt x="4824929" y="872826"/>
                  <a:pt x="4806343" y="1212809"/>
                  <a:pt x="4796479" y="1373451"/>
                </a:cubicBezTo>
                <a:cubicBezTo>
                  <a:pt x="4770650" y="1535016"/>
                  <a:pt x="4690240" y="1617081"/>
                  <a:pt x="4521782" y="1648148"/>
                </a:cubicBezTo>
                <a:cubicBezTo>
                  <a:pt x="4291359" y="1621218"/>
                  <a:pt x="4192053" y="1668267"/>
                  <a:pt x="3875813" y="1648148"/>
                </a:cubicBezTo>
                <a:cubicBezTo>
                  <a:pt x="3559573" y="1628029"/>
                  <a:pt x="3478351" y="1639993"/>
                  <a:pt x="3275062" y="1648148"/>
                </a:cubicBezTo>
                <a:cubicBezTo>
                  <a:pt x="3071773" y="1656303"/>
                  <a:pt x="2838707" y="1659239"/>
                  <a:pt x="2538658" y="1648148"/>
                </a:cubicBezTo>
                <a:cubicBezTo>
                  <a:pt x="2238609" y="1637057"/>
                  <a:pt x="2192199" y="1652099"/>
                  <a:pt x="2028342" y="1648148"/>
                </a:cubicBezTo>
                <a:cubicBezTo>
                  <a:pt x="1864485" y="1644197"/>
                  <a:pt x="1634383" y="1659819"/>
                  <a:pt x="1518027" y="1648148"/>
                </a:cubicBezTo>
                <a:cubicBezTo>
                  <a:pt x="1401671" y="1636477"/>
                  <a:pt x="1123345" y="1659486"/>
                  <a:pt x="872058" y="1648148"/>
                </a:cubicBezTo>
                <a:cubicBezTo>
                  <a:pt x="620771" y="1636810"/>
                  <a:pt x="201620" y="1642998"/>
                  <a:pt x="0" y="1648148"/>
                </a:cubicBezTo>
                <a:lnTo>
                  <a:pt x="0" y="1648148"/>
                </a:lnTo>
                <a:cubicBezTo>
                  <a:pt x="-3197" y="1350421"/>
                  <a:pt x="-15336" y="1120368"/>
                  <a:pt x="0" y="933953"/>
                </a:cubicBezTo>
                <a:cubicBezTo>
                  <a:pt x="15336" y="747539"/>
                  <a:pt x="-5343" y="441340"/>
                  <a:pt x="0" y="274697"/>
                </a:cubicBezTo>
                <a:cubicBezTo>
                  <a:pt x="27561" y="99894"/>
                  <a:pt x="127394" y="-4442"/>
                  <a:pt x="274697" y="0"/>
                </a:cubicBezTo>
                <a:close/>
              </a:path>
            </a:pathLst>
          </a:custGeom>
          <a:solidFill>
            <a:schemeClr val="bg1"/>
          </a:solidFill>
          <a:ln w="28575">
            <a:solidFill>
              <a:schemeClr val="accent4"/>
            </a:solidFill>
            <a:extLst>
              <a:ext uri="{C807C97D-BFC1-408E-A445-0C87EB9F89A2}">
                <ask:lineSketchStyleProp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Thí</a:t>
            </a:r>
            <a:r>
              <a:rPr kumimoji="0" lang="en-US" sz="24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400" b="1"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Nghiệm</a:t>
            </a:r>
            <a:r>
              <a:rPr kumimoji="0" lang="en-US" sz="24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57528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Chuẩn</a:t>
            </a:r>
            <a:r>
              <a:rPr kumimoji="0" lang="en-US" sz="28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Bị</a:t>
            </a:r>
            <a:r>
              <a:rPr kumimoji="0" lang="en-US" sz="28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ăng kính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trắng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àn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hứng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chùm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nối</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Tấm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kính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lọc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775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035915" y="449568"/>
            <a:ext cx="7434656" cy="2979432"/>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172408"/>
            <a:ext cx="10619970" cy="3387181"/>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ask="http://schemas.microsoft.com/office/drawing/2018/sketchyshapes" sd="983511445">
                  <a:custGeom>
                    <a:avLst/>
                    <a:gdLst>
                      <a:gd name="connsiteX0" fmla="*/ 0 w 10619970"/>
                      <a:gd name="connsiteY0" fmla="*/ 0 h 3387181"/>
                      <a:gd name="connsiteX1" fmla="*/ 891339 w 10619970"/>
                      <a:gd name="connsiteY1" fmla="*/ 0 h 3387181"/>
                      <a:gd name="connsiteX2" fmla="*/ 1576985 w 10619970"/>
                      <a:gd name="connsiteY2" fmla="*/ 0 h 3387181"/>
                      <a:gd name="connsiteX3" fmla="*/ 2056937 w 10619970"/>
                      <a:gd name="connsiteY3" fmla="*/ 0 h 3387181"/>
                      <a:gd name="connsiteX4" fmla="*/ 2845429 w 10619970"/>
                      <a:gd name="connsiteY4" fmla="*/ 0 h 3387181"/>
                      <a:gd name="connsiteX5" fmla="*/ 3531074 w 10619970"/>
                      <a:gd name="connsiteY5" fmla="*/ 0 h 3387181"/>
                      <a:gd name="connsiteX6" fmla="*/ 4422414 w 10619970"/>
                      <a:gd name="connsiteY6" fmla="*/ 0 h 3387181"/>
                      <a:gd name="connsiteX7" fmla="*/ 4902366 w 10619970"/>
                      <a:gd name="connsiteY7" fmla="*/ 0 h 3387181"/>
                      <a:gd name="connsiteX8" fmla="*/ 5690858 w 10619970"/>
                      <a:gd name="connsiteY8" fmla="*/ 0 h 3387181"/>
                      <a:gd name="connsiteX9" fmla="*/ 6273657 w 10619970"/>
                      <a:gd name="connsiteY9" fmla="*/ 0 h 3387181"/>
                      <a:gd name="connsiteX10" fmla="*/ 6753609 w 10619970"/>
                      <a:gd name="connsiteY10" fmla="*/ 0 h 3387181"/>
                      <a:gd name="connsiteX11" fmla="*/ 7233560 w 10619970"/>
                      <a:gd name="connsiteY11" fmla="*/ 0 h 3387181"/>
                      <a:gd name="connsiteX12" fmla="*/ 7816359 w 10619970"/>
                      <a:gd name="connsiteY12" fmla="*/ 0 h 3387181"/>
                      <a:gd name="connsiteX13" fmla="*/ 8604851 w 10619970"/>
                      <a:gd name="connsiteY13" fmla="*/ 0 h 3387181"/>
                      <a:gd name="connsiteX14" fmla="*/ 9084803 w 10619970"/>
                      <a:gd name="connsiteY14" fmla="*/ 0 h 3387181"/>
                      <a:gd name="connsiteX15" fmla="*/ 9461908 w 10619970"/>
                      <a:gd name="connsiteY15" fmla="*/ 0 h 3387181"/>
                      <a:gd name="connsiteX16" fmla="*/ 10284683 w 10619970"/>
                      <a:gd name="connsiteY16" fmla="*/ 0 h 3387181"/>
                      <a:gd name="connsiteX17" fmla="*/ 10619970 w 10619970"/>
                      <a:gd name="connsiteY17" fmla="*/ 564541 h 3387181"/>
                      <a:gd name="connsiteX18" fmla="*/ 10619970 w 10619970"/>
                      <a:gd name="connsiteY18" fmla="*/ 1561875 h 3387181"/>
                      <a:gd name="connsiteX19" fmla="*/ 10619970 w 10619970"/>
                      <a:gd name="connsiteY19" fmla="*/ 2446300 h 3387181"/>
                      <a:gd name="connsiteX20" fmla="*/ 10619970 w 10619970"/>
                      <a:gd name="connsiteY20" fmla="*/ 3387181 h 3387181"/>
                      <a:gd name="connsiteX21" fmla="*/ 9743822 w 10619970"/>
                      <a:gd name="connsiteY21" fmla="*/ 3387181 h 3387181"/>
                      <a:gd name="connsiteX22" fmla="*/ 9080074 w 10619970"/>
                      <a:gd name="connsiteY22" fmla="*/ 3387181 h 3387181"/>
                      <a:gd name="connsiteX23" fmla="*/ 8203927 w 10619970"/>
                      <a:gd name="connsiteY23" fmla="*/ 3387181 h 3387181"/>
                      <a:gd name="connsiteX24" fmla="*/ 7433979 w 10619970"/>
                      <a:gd name="connsiteY24" fmla="*/ 3387181 h 3387181"/>
                      <a:gd name="connsiteX25" fmla="*/ 7088830 w 10619970"/>
                      <a:gd name="connsiteY25" fmla="*/ 3387181 h 3387181"/>
                      <a:gd name="connsiteX26" fmla="*/ 6637481 w 10619970"/>
                      <a:gd name="connsiteY26" fmla="*/ 3387181 h 3387181"/>
                      <a:gd name="connsiteX27" fmla="*/ 5867533 w 10619970"/>
                      <a:gd name="connsiteY27" fmla="*/ 3387181 h 3387181"/>
                      <a:gd name="connsiteX28" fmla="*/ 5203785 w 10619970"/>
                      <a:gd name="connsiteY28" fmla="*/ 3387181 h 3387181"/>
                      <a:gd name="connsiteX29" fmla="*/ 4540037 w 10619970"/>
                      <a:gd name="connsiteY29" fmla="*/ 3387181 h 3387181"/>
                      <a:gd name="connsiteX30" fmla="*/ 3876289 w 10619970"/>
                      <a:gd name="connsiteY30" fmla="*/ 3387181 h 3387181"/>
                      <a:gd name="connsiteX31" fmla="*/ 3106341 w 10619970"/>
                      <a:gd name="connsiteY31" fmla="*/ 3387181 h 3387181"/>
                      <a:gd name="connsiteX32" fmla="*/ 2548793 w 10619970"/>
                      <a:gd name="connsiteY32" fmla="*/ 3387181 h 3387181"/>
                      <a:gd name="connsiteX33" fmla="*/ 1885045 w 10619970"/>
                      <a:gd name="connsiteY33" fmla="*/ 3387181 h 3387181"/>
                      <a:gd name="connsiteX34" fmla="*/ 1008897 w 10619970"/>
                      <a:gd name="connsiteY34" fmla="*/ 3387181 h 3387181"/>
                      <a:gd name="connsiteX35" fmla="*/ 0 w 10619970"/>
                      <a:gd name="connsiteY35" fmla="*/ 3387181 h 3387181"/>
                      <a:gd name="connsiteX36" fmla="*/ 0 w 10619970"/>
                      <a:gd name="connsiteY36" fmla="*/ 2359735 h 3387181"/>
                      <a:gd name="connsiteX37" fmla="*/ 0 w 10619970"/>
                      <a:gd name="connsiteY37" fmla="*/ 1264547 h 3387181"/>
                      <a:gd name="connsiteX38" fmla="*/ 0 w 10619970"/>
                      <a:gd name="connsiteY38" fmla="*/ 0 h 338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3387181" extrusionOk="0">
                        <a:moveTo>
                          <a:pt x="0" y="0"/>
                        </a:moveTo>
                        <a:cubicBezTo>
                          <a:pt x="286591" y="-53965"/>
                          <a:pt x="631673" y="62845"/>
                          <a:pt x="891339" y="0"/>
                        </a:cubicBezTo>
                        <a:cubicBezTo>
                          <a:pt x="1138121" y="-44233"/>
                          <a:pt x="1395544" y="48881"/>
                          <a:pt x="1576985" y="0"/>
                        </a:cubicBezTo>
                        <a:cubicBezTo>
                          <a:pt x="1760374" y="-24617"/>
                          <a:pt x="1941401" y="-29915"/>
                          <a:pt x="2056937" y="0"/>
                        </a:cubicBezTo>
                        <a:cubicBezTo>
                          <a:pt x="2127374" y="-8007"/>
                          <a:pt x="2439878" y="-37296"/>
                          <a:pt x="2845429" y="0"/>
                        </a:cubicBezTo>
                        <a:cubicBezTo>
                          <a:pt x="3213922" y="37908"/>
                          <a:pt x="3277010" y="2408"/>
                          <a:pt x="3531074" y="0"/>
                        </a:cubicBezTo>
                        <a:cubicBezTo>
                          <a:pt x="3757550" y="-44394"/>
                          <a:pt x="4019955" y="31903"/>
                          <a:pt x="4422414" y="0"/>
                        </a:cubicBezTo>
                        <a:cubicBezTo>
                          <a:pt x="4813296" y="-24946"/>
                          <a:pt x="4736950" y="-32193"/>
                          <a:pt x="4902366" y="0"/>
                        </a:cubicBezTo>
                        <a:cubicBezTo>
                          <a:pt x="5105336" y="15599"/>
                          <a:pt x="5488840" y="-62347"/>
                          <a:pt x="5690858" y="0"/>
                        </a:cubicBezTo>
                        <a:cubicBezTo>
                          <a:pt x="5948527" y="58697"/>
                          <a:pt x="6134083" y="-15836"/>
                          <a:pt x="6273657" y="0"/>
                        </a:cubicBezTo>
                        <a:cubicBezTo>
                          <a:pt x="6433004" y="25370"/>
                          <a:pt x="6607101" y="-1536"/>
                          <a:pt x="6753609" y="0"/>
                        </a:cubicBezTo>
                        <a:cubicBezTo>
                          <a:pt x="6898261" y="-137"/>
                          <a:pt x="7012042" y="-26251"/>
                          <a:pt x="7233560" y="0"/>
                        </a:cubicBezTo>
                        <a:cubicBezTo>
                          <a:pt x="7460372" y="19611"/>
                          <a:pt x="7538667" y="8270"/>
                          <a:pt x="7816359" y="0"/>
                        </a:cubicBezTo>
                        <a:cubicBezTo>
                          <a:pt x="8099882" y="-33388"/>
                          <a:pt x="8311304" y="11615"/>
                          <a:pt x="8604851" y="0"/>
                        </a:cubicBezTo>
                        <a:cubicBezTo>
                          <a:pt x="8912695" y="-20584"/>
                          <a:pt x="8886788" y="10265"/>
                          <a:pt x="9084803" y="0"/>
                        </a:cubicBezTo>
                        <a:cubicBezTo>
                          <a:pt x="9272891" y="-18112"/>
                          <a:pt x="9328752" y="3275"/>
                          <a:pt x="9461908" y="0"/>
                        </a:cubicBezTo>
                        <a:cubicBezTo>
                          <a:pt x="9592417" y="-11352"/>
                          <a:pt x="10110101" y="-16546"/>
                          <a:pt x="10284683" y="0"/>
                        </a:cubicBezTo>
                        <a:cubicBezTo>
                          <a:pt x="10452701" y="296301"/>
                          <a:pt x="10517344" y="372960"/>
                          <a:pt x="10619970" y="564541"/>
                        </a:cubicBezTo>
                        <a:cubicBezTo>
                          <a:pt x="10633222" y="758689"/>
                          <a:pt x="10623412" y="1220253"/>
                          <a:pt x="10619970" y="1561875"/>
                        </a:cubicBezTo>
                        <a:cubicBezTo>
                          <a:pt x="10638529" y="1878173"/>
                          <a:pt x="10632968" y="2279526"/>
                          <a:pt x="10619970" y="2446300"/>
                        </a:cubicBezTo>
                        <a:cubicBezTo>
                          <a:pt x="10650532" y="2620952"/>
                          <a:pt x="10627754" y="3126804"/>
                          <a:pt x="10619970" y="3387181"/>
                        </a:cubicBezTo>
                        <a:cubicBezTo>
                          <a:pt x="10388371" y="3389560"/>
                          <a:pt x="9910179" y="3401205"/>
                          <a:pt x="9743822" y="3387181"/>
                        </a:cubicBezTo>
                        <a:cubicBezTo>
                          <a:pt x="9537295" y="3370030"/>
                          <a:pt x="9399633" y="3368863"/>
                          <a:pt x="9080074" y="3387181"/>
                        </a:cubicBezTo>
                        <a:cubicBezTo>
                          <a:pt x="8755860" y="3413012"/>
                          <a:pt x="8561406" y="3365172"/>
                          <a:pt x="8203927" y="3387181"/>
                        </a:cubicBezTo>
                        <a:cubicBezTo>
                          <a:pt x="7848638" y="3440087"/>
                          <a:pt x="7635501" y="3377059"/>
                          <a:pt x="7433979" y="3387181"/>
                        </a:cubicBezTo>
                        <a:cubicBezTo>
                          <a:pt x="7235960" y="3359900"/>
                          <a:pt x="7231336" y="3386578"/>
                          <a:pt x="7088830" y="3387181"/>
                        </a:cubicBezTo>
                        <a:cubicBezTo>
                          <a:pt x="6957612" y="3379690"/>
                          <a:pt x="6746301" y="3405870"/>
                          <a:pt x="6637481" y="3387181"/>
                        </a:cubicBezTo>
                        <a:cubicBezTo>
                          <a:pt x="6571411" y="3386906"/>
                          <a:pt x="6115976" y="3344726"/>
                          <a:pt x="5867533" y="3387181"/>
                        </a:cubicBezTo>
                        <a:cubicBezTo>
                          <a:pt x="5648473" y="3432972"/>
                          <a:pt x="5411024" y="3354732"/>
                          <a:pt x="5203785" y="3387181"/>
                        </a:cubicBezTo>
                        <a:cubicBezTo>
                          <a:pt x="4997151" y="3408728"/>
                          <a:pt x="4846402" y="3380589"/>
                          <a:pt x="4540037" y="3387181"/>
                        </a:cubicBezTo>
                        <a:cubicBezTo>
                          <a:pt x="4301829" y="3375458"/>
                          <a:pt x="4065217" y="3366495"/>
                          <a:pt x="3876289" y="3387181"/>
                        </a:cubicBezTo>
                        <a:cubicBezTo>
                          <a:pt x="3715816" y="3376068"/>
                          <a:pt x="3390607" y="3392046"/>
                          <a:pt x="3106341" y="3387181"/>
                        </a:cubicBezTo>
                        <a:cubicBezTo>
                          <a:pt x="2776699" y="3366167"/>
                          <a:pt x="2721288" y="3422900"/>
                          <a:pt x="2548793" y="3387181"/>
                        </a:cubicBezTo>
                        <a:cubicBezTo>
                          <a:pt x="2393958" y="3333956"/>
                          <a:pt x="2191012" y="3348349"/>
                          <a:pt x="1885045" y="3387181"/>
                        </a:cubicBezTo>
                        <a:cubicBezTo>
                          <a:pt x="1540708" y="3384917"/>
                          <a:pt x="1243396" y="3420063"/>
                          <a:pt x="1008897" y="3387181"/>
                        </a:cubicBezTo>
                        <a:cubicBezTo>
                          <a:pt x="781233" y="3453521"/>
                          <a:pt x="355218" y="3338008"/>
                          <a:pt x="0" y="3387181"/>
                        </a:cubicBezTo>
                        <a:cubicBezTo>
                          <a:pt x="831" y="2896308"/>
                          <a:pt x="-18574" y="2868647"/>
                          <a:pt x="0" y="2359735"/>
                        </a:cubicBezTo>
                        <a:cubicBezTo>
                          <a:pt x="41453" y="1836653"/>
                          <a:pt x="28162" y="1613219"/>
                          <a:pt x="0" y="1264547"/>
                        </a:cubicBezTo>
                        <a:cubicBezTo>
                          <a:pt x="34964" y="870181"/>
                          <a:pt x="-25207" y="319703"/>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9589669-B318-70EC-E44D-61688824BE22}"/>
              </a:ext>
            </a:extLst>
          </p:cNvPr>
          <p:cNvSpPr txBox="1"/>
          <p:nvPr/>
        </p:nvSpPr>
        <p:spPr>
          <a:xfrm>
            <a:off x="882094" y="3398208"/>
            <a:ext cx="10402048" cy="279384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Tiến</a:t>
            </a:r>
            <a:r>
              <a:rPr kumimoji="0" lang="en-US" sz="24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hành</a:t>
            </a:r>
            <a:r>
              <a:rPr kumimoji="0" lang="en-US" sz="24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 1: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Bố trí thí nghiệm như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150000"/>
              </a:lnSpc>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 2: </a:t>
            </a:r>
            <a:r>
              <a:rPr lang="vi-VN" sz="2400" dirty="0">
                <a:solidFill>
                  <a:prstClr val="black"/>
                </a:solidFill>
              </a:rPr>
              <a:t>Chiếu ánh sáng trắng từ đèn vào mặt bên của lăng kính</a:t>
            </a:r>
            <a:endParaRPr lang="en-US" sz="2400" dirty="0">
              <a:solidFill>
                <a:prstClr val="black"/>
              </a:solidFill>
            </a:endParaRPr>
          </a:p>
          <a:p>
            <a:pPr>
              <a:lnSpc>
                <a:spcPct val="150000"/>
              </a:lnSpc>
            </a:pPr>
            <a:r>
              <a:rPr lang="vi-VN" sz="2400" b="1" dirty="0">
                <a:solidFill>
                  <a:prstClr val="black"/>
                </a:solidFill>
              </a:rPr>
              <a:t>Bước </a:t>
            </a:r>
            <a:r>
              <a:rPr lang="en-US" sz="2400" b="1" dirty="0">
                <a:solidFill>
                  <a:prstClr val="black"/>
                </a:solidFill>
              </a:rPr>
              <a:t>3</a:t>
            </a:r>
            <a:r>
              <a:rPr lang="vi-VN" sz="2400" b="1" dirty="0">
                <a:solidFill>
                  <a:prstClr val="black"/>
                </a:solidFill>
              </a:rPr>
              <a:t>: </a:t>
            </a:r>
            <a:r>
              <a:rPr lang="vi-VN" sz="2400" dirty="0">
                <a:solidFill>
                  <a:prstClr val="black"/>
                </a:solidFill>
              </a:rPr>
              <a:t>Lần lượt dùng kính lọc sắc màu đỏ và màu tím chắn vào khe hẹp </a:t>
            </a:r>
            <a:r>
              <a:rPr lang="vi-VN" sz="2400" b="1" dirty="0">
                <a:solidFill>
                  <a:prstClr val="black"/>
                </a:solidFill>
              </a:rPr>
              <a:t>Bước </a:t>
            </a:r>
            <a:r>
              <a:rPr lang="en-US" sz="2400" b="1" dirty="0">
                <a:solidFill>
                  <a:prstClr val="black"/>
                </a:solidFill>
              </a:rPr>
              <a:t>4</a:t>
            </a:r>
            <a:r>
              <a:rPr lang="vi-VN" sz="2400" b="1" dirty="0">
                <a:solidFill>
                  <a:prstClr val="black"/>
                </a:solidFill>
              </a:rPr>
              <a:t>: </a:t>
            </a:r>
            <a:r>
              <a:rPr lang="en-US" sz="2400" dirty="0" err="1">
                <a:solidFill>
                  <a:prstClr val="black"/>
                </a:solidFill>
              </a:rPr>
              <a:t>Dùng</a:t>
            </a:r>
            <a:r>
              <a:rPr lang="en-US" sz="2400" dirty="0">
                <a:solidFill>
                  <a:prstClr val="black"/>
                </a:solidFill>
              </a:rPr>
              <a:t> </a:t>
            </a:r>
            <a:r>
              <a:rPr lang="en-US" sz="2400" dirty="0" err="1">
                <a:solidFill>
                  <a:prstClr val="black"/>
                </a:solidFill>
              </a:rPr>
              <a:t>màn</a:t>
            </a:r>
            <a:r>
              <a:rPr lang="en-US" sz="2400" dirty="0">
                <a:solidFill>
                  <a:prstClr val="black"/>
                </a:solidFill>
              </a:rPr>
              <a:t> </a:t>
            </a:r>
            <a:r>
              <a:rPr lang="en-US" sz="2400" dirty="0" err="1">
                <a:solidFill>
                  <a:prstClr val="black"/>
                </a:solidFill>
              </a:rPr>
              <a:t>chắn</a:t>
            </a:r>
            <a:r>
              <a:rPr lang="en-US" sz="2400" dirty="0">
                <a:solidFill>
                  <a:prstClr val="black"/>
                </a:solidFill>
              </a:rPr>
              <a:t> </a:t>
            </a:r>
            <a:r>
              <a:rPr lang="en-US" sz="2400" dirty="0" err="1">
                <a:solidFill>
                  <a:prstClr val="black"/>
                </a:solidFill>
              </a:rPr>
              <a:t>dịch</a:t>
            </a: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phía</a:t>
            </a:r>
            <a:r>
              <a:rPr lang="en-US" sz="2400" dirty="0">
                <a:solidFill>
                  <a:prstClr val="black"/>
                </a:solidFill>
              </a:rPr>
              <a:t> </a:t>
            </a:r>
            <a:r>
              <a:rPr lang="en-US" sz="2400" dirty="0" err="1">
                <a:solidFill>
                  <a:prstClr val="black"/>
                </a:solidFill>
              </a:rPr>
              <a:t>sau</a:t>
            </a:r>
            <a:r>
              <a:rPr lang="en-US" sz="2400" dirty="0">
                <a:solidFill>
                  <a:prstClr val="black"/>
                </a:solidFill>
              </a:rPr>
              <a:t> </a:t>
            </a:r>
            <a:r>
              <a:rPr lang="en-US" sz="2400" dirty="0" err="1">
                <a:solidFill>
                  <a:prstClr val="black"/>
                </a:solidFill>
              </a:rPr>
              <a:t>lăng</a:t>
            </a:r>
            <a:r>
              <a:rPr lang="en-US" sz="2400" dirty="0">
                <a:solidFill>
                  <a:prstClr val="black"/>
                </a:solidFill>
              </a:rPr>
              <a:t> </a:t>
            </a:r>
            <a:r>
              <a:rPr lang="en-US" sz="2400" dirty="0" err="1">
                <a:solidFill>
                  <a:prstClr val="black"/>
                </a:solidFill>
              </a:rPr>
              <a:t>kính</a:t>
            </a:r>
            <a:r>
              <a:rPr lang="en-US" sz="2400" dirty="0">
                <a:solidFill>
                  <a:prstClr val="black"/>
                </a:solidFill>
              </a:rPr>
              <a:t> </a:t>
            </a:r>
            <a:r>
              <a:rPr lang="en-US" sz="2400" dirty="0" err="1">
                <a:solidFill>
                  <a:prstClr val="black"/>
                </a:solidFill>
              </a:rPr>
              <a:t>để</a:t>
            </a:r>
            <a:r>
              <a:rPr lang="en-US" sz="2400" dirty="0">
                <a:solidFill>
                  <a:prstClr val="black"/>
                </a:solidFill>
              </a:rPr>
              <a:t> </a:t>
            </a:r>
            <a:r>
              <a:rPr lang="en-US" sz="2400" dirty="0" err="1">
                <a:solidFill>
                  <a:prstClr val="black"/>
                </a:solidFill>
              </a:rPr>
              <a:t>hứng</a:t>
            </a:r>
            <a:r>
              <a:rPr lang="en-US" sz="2400" dirty="0">
                <a:solidFill>
                  <a:prstClr val="black"/>
                </a:solidFill>
              </a:rPr>
              <a:t> </a:t>
            </a:r>
            <a:r>
              <a:rPr lang="en-US" sz="2400" dirty="0" err="1">
                <a:solidFill>
                  <a:prstClr val="black"/>
                </a:solidFill>
              </a:rPr>
              <a:t>vệt</a:t>
            </a:r>
            <a:r>
              <a:rPr lang="en-US" sz="2400" dirty="0">
                <a:solidFill>
                  <a:prstClr val="black"/>
                </a:solidFill>
              </a:rPr>
              <a:t> </a:t>
            </a:r>
            <a:r>
              <a:rPr lang="en-US" sz="2400" dirty="0" err="1">
                <a:solidFill>
                  <a:prstClr val="black"/>
                </a:solidFill>
              </a:rPr>
              <a:t>sáng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0293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528898"/>
            <a:ext cx="10392416" cy="3077429"/>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803860"/>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2</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825039"/>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74058" y="2860368"/>
            <a:ext cx="7275706" cy="138114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Khi chiếu ánh sáng qua tấm kính lọc sắc đến mặt bên lăng kính, ánh sáng có bị tách thành nhiều màu không?</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656320" y="4388705"/>
            <a:ext cx="973643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So sánh góc lệch của tia sáng màu đỏ và màu tím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63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p:bldP spid="24"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64702"/>
            <a:ext cx="10821113" cy="3429000"/>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3429000"/>
                      <a:gd name="connsiteX1" fmla="*/ 1005564 w 10821113"/>
                      <a:gd name="connsiteY1" fmla="*/ 0 h 3429000"/>
                      <a:gd name="connsiteX2" fmla="*/ 1803632 w 10821113"/>
                      <a:gd name="connsiteY2" fmla="*/ 0 h 3429000"/>
                      <a:gd name="connsiteX3" fmla="*/ 2394202 w 10821113"/>
                      <a:gd name="connsiteY3" fmla="*/ 0 h 3429000"/>
                      <a:gd name="connsiteX4" fmla="*/ 3296017 w 10821113"/>
                      <a:gd name="connsiteY4" fmla="*/ 0 h 3429000"/>
                      <a:gd name="connsiteX5" fmla="*/ 4094084 w 10821113"/>
                      <a:gd name="connsiteY5" fmla="*/ 0 h 3429000"/>
                      <a:gd name="connsiteX6" fmla="*/ 5099649 w 10821113"/>
                      <a:gd name="connsiteY6" fmla="*/ 0 h 3429000"/>
                      <a:gd name="connsiteX7" fmla="*/ 5690219 w 10821113"/>
                      <a:gd name="connsiteY7" fmla="*/ 0 h 3429000"/>
                      <a:gd name="connsiteX8" fmla="*/ 6592035 w 10821113"/>
                      <a:gd name="connsiteY8" fmla="*/ 0 h 3429000"/>
                      <a:gd name="connsiteX9" fmla="*/ 7286354 w 10821113"/>
                      <a:gd name="connsiteY9" fmla="*/ 0 h 3429000"/>
                      <a:gd name="connsiteX10" fmla="*/ 7876924 w 10821113"/>
                      <a:gd name="connsiteY10" fmla="*/ 0 h 3429000"/>
                      <a:gd name="connsiteX11" fmla="*/ 8467493 w 10821113"/>
                      <a:gd name="connsiteY11" fmla="*/ 0 h 3429000"/>
                      <a:gd name="connsiteX12" fmla="*/ 9161811 w 10821113"/>
                      <a:gd name="connsiteY12" fmla="*/ 0 h 3429000"/>
                      <a:gd name="connsiteX13" fmla="*/ 10374874 w 10821113"/>
                      <a:gd name="connsiteY13" fmla="*/ 0 h 3429000"/>
                      <a:gd name="connsiteX14" fmla="*/ 10821113 w 10821113"/>
                      <a:gd name="connsiteY14" fmla="*/ 571512 h 3429000"/>
                      <a:gd name="connsiteX15" fmla="*/ 10821113 w 10821113"/>
                      <a:gd name="connsiteY15" fmla="*/ 1466857 h 3429000"/>
                      <a:gd name="connsiteX16" fmla="*/ 10821113 w 10821113"/>
                      <a:gd name="connsiteY16" fmla="*/ 2419353 h 3429000"/>
                      <a:gd name="connsiteX17" fmla="*/ 10821113 w 10821113"/>
                      <a:gd name="connsiteY17" fmla="*/ 3429000 h 3429000"/>
                      <a:gd name="connsiteX18" fmla="*/ 10372810 w 10821113"/>
                      <a:gd name="connsiteY18" fmla="*/ 3429000 h 3429000"/>
                      <a:gd name="connsiteX19" fmla="*/ 9383450 w 10821113"/>
                      <a:gd name="connsiteY19" fmla="*/ 3429000 h 3429000"/>
                      <a:gd name="connsiteX20" fmla="*/ 8394092 w 10821113"/>
                      <a:gd name="connsiteY20" fmla="*/ 3429000 h 3429000"/>
                      <a:gd name="connsiteX21" fmla="*/ 7404732 w 10821113"/>
                      <a:gd name="connsiteY21" fmla="*/ 3429000 h 3429000"/>
                      <a:gd name="connsiteX22" fmla="*/ 6631796 w 10821113"/>
                      <a:gd name="connsiteY22" fmla="*/ 3429000 h 3429000"/>
                      <a:gd name="connsiteX23" fmla="*/ 5642436 w 10821113"/>
                      <a:gd name="connsiteY23" fmla="*/ 3429000 h 3429000"/>
                      <a:gd name="connsiteX24" fmla="*/ 4761290 w 10821113"/>
                      <a:gd name="connsiteY24" fmla="*/ 3429000 h 3429000"/>
                      <a:gd name="connsiteX25" fmla="*/ 4312986 w 10821113"/>
                      <a:gd name="connsiteY25" fmla="*/ 3429000 h 3429000"/>
                      <a:gd name="connsiteX26" fmla="*/ 3756471 w 10821113"/>
                      <a:gd name="connsiteY26" fmla="*/ 3429000 h 3429000"/>
                      <a:gd name="connsiteX27" fmla="*/ 2875324 w 10821113"/>
                      <a:gd name="connsiteY27" fmla="*/ 3429000 h 3429000"/>
                      <a:gd name="connsiteX28" fmla="*/ 2102387 w 10821113"/>
                      <a:gd name="connsiteY28" fmla="*/ 3429000 h 3429000"/>
                      <a:gd name="connsiteX29" fmla="*/ 1329450 w 10821113"/>
                      <a:gd name="connsiteY29" fmla="*/ 3429000 h 3429000"/>
                      <a:gd name="connsiteX30" fmla="*/ 0 w 10821113"/>
                      <a:gd name="connsiteY30" fmla="*/ 3429000 h 3429000"/>
                      <a:gd name="connsiteX31" fmla="*/ 0 w 10821113"/>
                      <a:gd name="connsiteY31" fmla="*/ 2537460 h 3429000"/>
                      <a:gd name="connsiteX32" fmla="*/ 0 w 10821113"/>
                      <a:gd name="connsiteY32" fmla="*/ 1680210 h 3429000"/>
                      <a:gd name="connsiteX33" fmla="*/ 0 w 10821113"/>
                      <a:gd name="connsiteY33" fmla="*/ 822960 h 3429000"/>
                      <a:gd name="connsiteX34" fmla="*/ 0 w 10821113"/>
                      <a:gd name="connsiteY3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429000" extrusionOk="0">
                        <a:moveTo>
                          <a:pt x="0" y="0"/>
                        </a:moveTo>
                        <a:cubicBezTo>
                          <a:pt x="254466" y="-45682"/>
                          <a:pt x="789858" y="-26822"/>
                          <a:pt x="1005564" y="0"/>
                        </a:cubicBezTo>
                        <a:cubicBezTo>
                          <a:pt x="1262609" y="17521"/>
                          <a:pt x="1416433" y="14532"/>
                          <a:pt x="1803632" y="0"/>
                        </a:cubicBezTo>
                        <a:cubicBezTo>
                          <a:pt x="2193015" y="7513"/>
                          <a:pt x="2144431" y="11098"/>
                          <a:pt x="2394202" y="0"/>
                        </a:cubicBezTo>
                        <a:cubicBezTo>
                          <a:pt x="2618509" y="-24205"/>
                          <a:pt x="2919620" y="-23881"/>
                          <a:pt x="3296017" y="0"/>
                        </a:cubicBezTo>
                        <a:cubicBezTo>
                          <a:pt x="3617083" y="26947"/>
                          <a:pt x="3870802" y="14711"/>
                          <a:pt x="4094084" y="0"/>
                        </a:cubicBezTo>
                        <a:cubicBezTo>
                          <a:pt x="4279762" y="-30605"/>
                          <a:pt x="4828632" y="4006"/>
                          <a:pt x="5099649" y="0"/>
                        </a:cubicBezTo>
                        <a:cubicBezTo>
                          <a:pt x="5363806" y="-1619"/>
                          <a:pt x="5402702" y="22204"/>
                          <a:pt x="5690219" y="0"/>
                        </a:cubicBezTo>
                        <a:cubicBezTo>
                          <a:pt x="5821500" y="76013"/>
                          <a:pt x="6224763" y="39181"/>
                          <a:pt x="6592035" y="0"/>
                        </a:cubicBezTo>
                        <a:cubicBezTo>
                          <a:pt x="6953819" y="-33770"/>
                          <a:pt x="6973284" y="-14877"/>
                          <a:pt x="7286354" y="0"/>
                        </a:cubicBezTo>
                        <a:cubicBezTo>
                          <a:pt x="7587077" y="21697"/>
                          <a:pt x="7751539" y="-19522"/>
                          <a:pt x="7876924" y="0"/>
                        </a:cubicBezTo>
                        <a:cubicBezTo>
                          <a:pt x="7982619" y="209"/>
                          <a:pt x="8298044" y="-32"/>
                          <a:pt x="8467493" y="0"/>
                        </a:cubicBezTo>
                        <a:cubicBezTo>
                          <a:pt x="8656454" y="51204"/>
                          <a:pt x="8930496" y="-24942"/>
                          <a:pt x="9161811" y="0"/>
                        </a:cubicBezTo>
                        <a:cubicBezTo>
                          <a:pt x="9364088" y="28901"/>
                          <a:pt x="9893115" y="-23541"/>
                          <a:pt x="10374874" y="0"/>
                        </a:cubicBezTo>
                        <a:cubicBezTo>
                          <a:pt x="10572263" y="253233"/>
                          <a:pt x="10584129" y="309256"/>
                          <a:pt x="10821113" y="571512"/>
                        </a:cubicBezTo>
                        <a:cubicBezTo>
                          <a:pt x="10808345" y="888916"/>
                          <a:pt x="10816693" y="1308991"/>
                          <a:pt x="10821113" y="1466857"/>
                        </a:cubicBezTo>
                        <a:cubicBezTo>
                          <a:pt x="10854709" y="1643646"/>
                          <a:pt x="10818088" y="2154756"/>
                          <a:pt x="10821113" y="2419353"/>
                        </a:cubicBezTo>
                        <a:cubicBezTo>
                          <a:pt x="10728878" y="2672657"/>
                          <a:pt x="10868859" y="3048936"/>
                          <a:pt x="10821113" y="3429000"/>
                        </a:cubicBezTo>
                        <a:cubicBezTo>
                          <a:pt x="10728564" y="3399921"/>
                          <a:pt x="10531941" y="3433939"/>
                          <a:pt x="10372810" y="3429000"/>
                        </a:cubicBezTo>
                        <a:cubicBezTo>
                          <a:pt x="10175193" y="3433790"/>
                          <a:pt x="9781172" y="3457253"/>
                          <a:pt x="9383450" y="3429000"/>
                        </a:cubicBezTo>
                        <a:cubicBezTo>
                          <a:pt x="9028243" y="3388973"/>
                          <a:pt x="8707304" y="3428635"/>
                          <a:pt x="8394092" y="3429000"/>
                        </a:cubicBezTo>
                        <a:cubicBezTo>
                          <a:pt x="8115582" y="3393532"/>
                          <a:pt x="7810406" y="3320387"/>
                          <a:pt x="7404732" y="3429000"/>
                        </a:cubicBezTo>
                        <a:cubicBezTo>
                          <a:pt x="6975857" y="3493133"/>
                          <a:pt x="6887053" y="3377644"/>
                          <a:pt x="6631796" y="3429000"/>
                        </a:cubicBezTo>
                        <a:cubicBezTo>
                          <a:pt x="6384857" y="3506095"/>
                          <a:pt x="5872324" y="3404878"/>
                          <a:pt x="5642436" y="3429000"/>
                        </a:cubicBezTo>
                        <a:cubicBezTo>
                          <a:pt x="5465798" y="3410626"/>
                          <a:pt x="5120871" y="3461828"/>
                          <a:pt x="4761290" y="3429000"/>
                        </a:cubicBezTo>
                        <a:cubicBezTo>
                          <a:pt x="4440336" y="3468606"/>
                          <a:pt x="4487407" y="3425323"/>
                          <a:pt x="4312986" y="3429000"/>
                        </a:cubicBezTo>
                        <a:cubicBezTo>
                          <a:pt x="4134318" y="3466576"/>
                          <a:pt x="3927442" y="3396616"/>
                          <a:pt x="3756471" y="3429000"/>
                        </a:cubicBezTo>
                        <a:cubicBezTo>
                          <a:pt x="3577178" y="3393966"/>
                          <a:pt x="3152302" y="3463137"/>
                          <a:pt x="2875324" y="3429000"/>
                        </a:cubicBezTo>
                        <a:cubicBezTo>
                          <a:pt x="2528827" y="3365950"/>
                          <a:pt x="2259039" y="3430988"/>
                          <a:pt x="2102387" y="3429000"/>
                        </a:cubicBezTo>
                        <a:cubicBezTo>
                          <a:pt x="1946796" y="3391564"/>
                          <a:pt x="1591544" y="3366355"/>
                          <a:pt x="1329450" y="3429000"/>
                        </a:cubicBezTo>
                        <a:cubicBezTo>
                          <a:pt x="1097425" y="3463185"/>
                          <a:pt x="349037" y="3355044"/>
                          <a:pt x="0" y="3429000"/>
                        </a:cubicBezTo>
                        <a:cubicBezTo>
                          <a:pt x="-59143" y="3131290"/>
                          <a:pt x="-66371" y="2936029"/>
                          <a:pt x="0" y="2537460"/>
                        </a:cubicBezTo>
                        <a:cubicBezTo>
                          <a:pt x="-3053" y="2156637"/>
                          <a:pt x="-35783" y="1933847"/>
                          <a:pt x="0" y="1680210"/>
                        </a:cubicBezTo>
                        <a:cubicBezTo>
                          <a:pt x="-21993" y="1407099"/>
                          <a:pt x="12643" y="1040942"/>
                          <a:pt x="0" y="822960"/>
                        </a:cubicBezTo>
                        <a:cubicBezTo>
                          <a:pt x="-25833" y="600596"/>
                          <a:pt x="32460" y="373010"/>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1456816"/>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2</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555493" y="2497058"/>
            <a:ext cx="9543566" cy="107895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rPr>
              <a:t>Câu</a:t>
            </a:r>
            <a:r>
              <a:rPr kumimoji="0" lang="vi-VN" sz="2800" b="1" i="0" u="none" strike="noStrike" kern="1200" cap="none" spc="0" normalizeH="0" baseline="0" noProof="0" dirty="0">
                <a:ln>
                  <a:noFill/>
                </a:ln>
                <a:solidFill>
                  <a:prstClr val="black"/>
                </a:solidFill>
                <a:effectLst/>
                <a:uLnTx/>
                <a:uFillTx/>
              </a:rPr>
              <a:t> 1: </a:t>
            </a:r>
            <a:r>
              <a:rPr lang="vi-VN" sz="2800" dirty="0">
                <a:solidFill>
                  <a:prstClr val="black"/>
                </a:solidFill>
              </a:rPr>
              <a:t>Khi chiếu ánh sáng qua tấm kính lọc sắc đến mặt bên lăng kính, ánh sáng không bị tách thành nhiều màu</a:t>
            </a:r>
            <a:endParaRPr kumimoji="0" lang="en-US" sz="2800" b="0" i="0" u="none" strike="noStrike" kern="120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3458753" y="3959497"/>
            <a:ext cx="7816527" cy="107895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rPr>
              <a:t>Câu</a:t>
            </a:r>
            <a:r>
              <a:rPr kumimoji="0" lang="vi-VN" sz="2800" b="1" i="0" u="none" strike="noStrike" kern="1200" cap="none" spc="0" normalizeH="0" baseline="0" noProof="0" dirty="0">
                <a:ln>
                  <a:noFill/>
                </a:ln>
                <a:solidFill>
                  <a:prstClr val="black"/>
                </a:solidFill>
                <a:effectLst/>
                <a:uLnTx/>
                <a:uFillTx/>
              </a:rPr>
              <a:t> </a:t>
            </a:r>
            <a:r>
              <a:rPr kumimoji="0" lang="en-US" sz="2800" b="1" i="0" u="none" strike="noStrike" kern="1200" cap="none" spc="0" normalizeH="0" baseline="0" noProof="0" dirty="0">
                <a:ln>
                  <a:noFill/>
                </a:ln>
                <a:solidFill>
                  <a:prstClr val="black"/>
                </a:solidFill>
                <a:effectLst/>
                <a:uLnTx/>
                <a:uFillTx/>
              </a:rPr>
              <a:t>2</a:t>
            </a:r>
            <a:r>
              <a:rPr kumimoji="0" lang="vi-VN" sz="2800" b="1" i="0" u="none" strike="noStrike" kern="1200" cap="none" spc="0" normalizeH="0" baseline="0" noProof="0" dirty="0">
                <a:ln>
                  <a:noFill/>
                </a:ln>
                <a:solidFill>
                  <a:prstClr val="black"/>
                </a:solidFill>
                <a:effectLst/>
                <a:uLnTx/>
                <a:uFillTx/>
              </a:rPr>
              <a:t>: </a:t>
            </a:r>
            <a:r>
              <a:rPr lang="vi-VN" sz="2800" dirty="0">
                <a:solidFill>
                  <a:prstClr val="black"/>
                </a:solidFill>
              </a:rPr>
              <a:t>Ánh sáng màu tím có góc lệch lớn hơn ánh sáng màu đỏ</a:t>
            </a:r>
            <a:endParaRPr kumimoji="0" lang="en-US" sz="28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4597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15334-2ADE-407E-6AD3-B77E56C67B61}"/>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9055C3B-A428-0706-3FFC-4CC9104BC929}"/>
              </a:ext>
            </a:extLst>
          </p:cNvPr>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3C29787-D48D-5B5A-EBAF-0E1C145ED39A}"/>
              </a:ext>
            </a:extLst>
          </p:cNvPr>
          <p:cNvGrpSpPr/>
          <p:nvPr/>
        </p:nvGrpSpPr>
        <p:grpSpPr>
          <a:xfrm>
            <a:off x="313512" y="669607"/>
            <a:ext cx="4460872" cy="500641"/>
            <a:chOff x="489662" y="435125"/>
            <a:chExt cx="5161330" cy="579253"/>
          </a:xfrm>
        </p:grpSpPr>
        <p:sp>
          <p:nvSpPr>
            <p:cNvPr id="18" name="Rectangle: Rounded Corners 17">
              <a:extLst>
                <a:ext uri="{FF2B5EF4-FFF2-40B4-BE49-F238E27FC236}">
                  <a16:creationId xmlns:a16="http://schemas.microsoft.com/office/drawing/2014/main" id="{53FA542B-0C29-F2A9-6D4D-79D9F2ADFA6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6F989817-BADE-31BD-EFE5-D038CB674BC6}"/>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0038B0C0-0F65-1B52-5095-A8765FD215A7}"/>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253E00D3-81B7-9290-D6EC-6771EB1C304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86AC790E-B53C-2139-6BCE-2CDF45DC6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C44E627F-8226-C33A-7D1C-42393B542E0B}"/>
              </a:ext>
            </a:extLst>
          </p:cNvPr>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Ánh sáng trắng là hỗn hợp ánh sáng có nhiều màu khác nhau</a:t>
            </a:r>
            <a:endParaRPr lang="en-US" sz="2200" dirty="0"/>
          </a:p>
        </p:txBody>
      </p:sp>
      <p:pic>
        <p:nvPicPr>
          <p:cNvPr id="25" name="Picture 2" descr="Prism">
            <a:extLst>
              <a:ext uri="{FF2B5EF4-FFF2-40B4-BE49-F238E27FC236}">
                <a16:creationId xmlns:a16="http://schemas.microsoft.com/office/drawing/2014/main" id="{0206F3F5-798C-A714-FEE0-88A99D017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1579F6D9-3F2B-E91A-20D7-62807B966056}"/>
              </a:ext>
            </a:extLst>
          </p:cNvPr>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Các chùm sáng có màu khác nhau gọi là các </a:t>
            </a:r>
            <a:r>
              <a:rPr lang="vi-VN" b="1" dirty="0">
                <a:solidFill>
                  <a:srgbClr val="C00000"/>
                </a:solidFill>
              </a:rPr>
              <a:t>ánh sáng màu</a:t>
            </a:r>
            <a:endParaRPr lang="en-US" b="1" dirty="0">
              <a:solidFill>
                <a:srgbClr val="C00000"/>
              </a:solidFill>
            </a:endParaRPr>
          </a:p>
        </p:txBody>
      </p:sp>
      <p:pic>
        <p:nvPicPr>
          <p:cNvPr id="3075" name="Picture 2" descr="Prism">
            <a:extLst>
              <a:ext uri="{FF2B5EF4-FFF2-40B4-BE49-F238E27FC236}">
                <a16:creationId xmlns:a16="http://schemas.microsoft.com/office/drawing/2014/main" id="{C9A78530-4B4B-B597-AD9D-822FDF3D9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a:extLst>
              <a:ext uri="{FF2B5EF4-FFF2-40B4-BE49-F238E27FC236}">
                <a16:creationId xmlns:a16="http://schemas.microsoft.com/office/drawing/2014/main" id="{7CA36A2D-DE88-95F9-1C56-239E4FFFE477}"/>
              </a:ext>
            </a:extLst>
          </p:cNvPr>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Ánh sáng có một màu nhất định gọi là </a:t>
            </a:r>
            <a:r>
              <a:rPr lang="vi-VN" b="1" dirty="0">
                <a:solidFill>
                  <a:srgbClr val="C00000"/>
                </a:solidFill>
              </a:rPr>
              <a:t>ánh sáng đơn sắc</a:t>
            </a:r>
            <a:endParaRPr lang="en-US" b="1" dirty="0">
              <a:solidFill>
                <a:srgbClr val="C00000"/>
              </a:solidFill>
            </a:endParaRPr>
          </a:p>
        </p:txBody>
      </p:sp>
      <p:pic>
        <p:nvPicPr>
          <p:cNvPr id="3088" name="Picture 2" descr="Prism">
            <a:extLst>
              <a:ext uri="{FF2B5EF4-FFF2-40B4-BE49-F238E27FC236}">
                <a16:creationId xmlns:a16="http://schemas.microsoft.com/office/drawing/2014/main" id="{74BCF108-737F-0DE8-B292-A8AE950E1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1CEEF91-C00B-0CD4-CB3C-4F9CE9099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extLst>
      <p:ext uri="{BB962C8B-B14F-4D97-AF65-F5344CB8AC3E}">
        <p14:creationId xmlns:p14="http://schemas.microsoft.com/office/powerpoint/2010/main" val="102799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ube with light rays coming out of it&#10;&#10;Description automatically generated">
            <a:extLst>
              <a:ext uri="{FF2B5EF4-FFF2-40B4-BE49-F238E27FC236}">
                <a16:creationId xmlns:a16="http://schemas.microsoft.com/office/drawing/2014/main" id="{9FA85A5C-79A3-E3FB-84FF-FB044F4A9583}"/>
              </a:ext>
            </a:extLst>
          </p:cNvPr>
          <p:cNvPicPr>
            <a:picLocks noChangeAspect="1"/>
          </p:cNvPicPr>
          <p:nvPr/>
        </p:nvPicPr>
        <p:blipFill rotWithShape="1">
          <a:blip r:embed="rId2">
            <a:extLst>
              <a:ext uri="{28A0092B-C50C-407E-A947-70E740481C1C}">
                <a14:useLocalDpi xmlns:a14="http://schemas.microsoft.com/office/drawing/2010/main" val="0"/>
              </a:ext>
            </a:extLst>
          </a:blip>
          <a:srcRect t="766" b="149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ACE80C-B6BC-D3BA-6A41-504175F68334}"/>
              </a:ext>
            </a:extLst>
          </p:cNvPr>
          <p:cNvSpPr txBox="1"/>
          <p:nvPr/>
        </p:nvSpPr>
        <p:spPr>
          <a:xfrm>
            <a:off x="778824" y="5340869"/>
            <a:ext cx="7608276" cy="584775"/>
          </a:xfrm>
          <a:prstGeom prst="rect">
            <a:avLst/>
          </a:prstGeom>
          <a:noFill/>
        </p:spPr>
        <p:txBody>
          <a:bodyPr wrap="square" rtlCol="0">
            <a:spAutoFit/>
          </a:bodyPr>
          <a:lstStyle/>
          <a:p>
            <a:pPr defTabSz="1219170">
              <a:defRPr/>
            </a:pPr>
            <a:r>
              <a:rPr lang="en-US" sz="3200" dirty="0" err="1">
                <a:solidFill>
                  <a:schemeClr val="bg1"/>
                </a:solidFill>
                <a:latin typeface="Fira Sans Condensed Medium" panose="020B0603050000020004" pitchFamily="34" charset="0"/>
              </a:rPr>
              <a:t>Giáo</a:t>
            </a:r>
            <a:r>
              <a:rPr lang="en-US" sz="3200" dirty="0">
                <a:solidFill>
                  <a:schemeClr val="bg1"/>
                </a:solidFill>
                <a:latin typeface="Fira Sans Condensed Medium" panose="020B0603050000020004" pitchFamily="34" charset="0"/>
              </a:rPr>
              <a:t> </a:t>
            </a:r>
            <a:r>
              <a:rPr lang="en-US" sz="3200" dirty="0" err="1">
                <a:solidFill>
                  <a:schemeClr val="bg1"/>
                </a:solidFill>
                <a:latin typeface="Fira Sans Condensed Medium" panose="020B0603050000020004" pitchFamily="34" charset="0"/>
              </a:rPr>
              <a:t>viên</a:t>
            </a:r>
            <a:r>
              <a:rPr lang="en-US" sz="3200" dirty="0">
                <a:solidFill>
                  <a:schemeClr val="bg1"/>
                </a:solidFill>
                <a:latin typeface="Fira Sans Condensed Medium" panose="020B0603050000020004" pitchFamily="34" charset="0"/>
              </a:rPr>
              <a:t>:</a:t>
            </a:r>
          </a:p>
        </p:txBody>
      </p:sp>
      <p:sp>
        <p:nvSpPr>
          <p:cNvPr id="5" name="TextBox 4">
            <a:extLst>
              <a:ext uri="{FF2B5EF4-FFF2-40B4-BE49-F238E27FC236}">
                <a16:creationId xmlns:a16="http://schemas.microsoft.com/office/drawing/2014/main" id="{5D6D6394-FF96-9542-3188-AA4DB6D5390C}"/>
              </a:ext>
            </a:extLst>
          </p:cNvPr>
          <p:cNvSpPr txBox="1"/>
          <p:nvPr/>
        </p:nvSpPr>
        <p:spPr>
          <a:xfrm>
            <a:off x="778213" y="1047081"/>
            <a:ext cx="6322978" cy="3235245"/>
          </a:xfrm>
          <a:prstGeom prst="rect">
            <a:avLst/>
          </a:prstGeom>
          <a:noFill/>
        </p:spPr>
        <p:txBody>
          <a:bodyPr wrap="square" rtlCol="0">
            <a:spAutoFit/>
          </a:bodyPr>
          <a:lstStyle/>
          <a:p>
            <a:pPr defTabSz="1219170">
              <a:lnSpc>
                <a:spcPct val="120000"/>
              </a:lnSpc>
              <a:defRPr/>
            </a:pPr>
            <a:r>
              <a:rPr lang="en-US" sz="8800" spc="-200" dirty="0">
                <a:solidFill>
                  <a:schemeClr val="bg1"/>
                </a:solidFill>
                <a:latin typeface="Fira Sans Black" panose="020B0A03050000020004" pitchFamily="34" charset="0"/>
              </a:rPr>
              <a:t>BÀI 7</a:t>
            </a:r>
          </a:p>
          <a:p>
            <a:pPr defTabSz="1219170">
              <a:lnSpc>
                <a:spcPct val="120000"/>
              </a:lnSpc>
              <a:defRPr/>
            </a:pPr>
            <a:r>
              <a:rPr lang="en-US" sz="8800" spc="-200" dirty="0">
                <a:solidFill>
                  <a:schemeClr val="bg1"/>
                </a:solidFill>
                <a:latin typeface="Fira Sans Black" panose="020B0A03050000020004" pitchFamily="34" charset="0"/>
              </a:rPr>
              <a:t>LĂNG KÍNH</a:t>
            </a:r>
          </a:p>
        </p:txBody>
      </p:sp>
    </p:spTree>
    <p:extLst>
      <p:ext uri="{BB962C8B-B14F-4D97-AF65-F5344CB8AC3E}">
        <p14:creationId xmlns:p14="http://schemas.microsoft.com/office/powerpoint/2010/main" val="23704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8B30-68D8-356C-4657-C655A1927F0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9D68C075-79BC-34BC-7BCF-9A7E4DCD967D}"/>
              </a:ext>
            </a:extLst>
          </p:cNvPr>
          <p:cNvGrpSpPr/>
          <p:nvPr/>
        </p:nvGrpSpPr>
        <p:grpSpPr>
          <a:xfrm>
            <a:off x="103962" y="326707"/>
            <a:ext cx="4460872" cy="500641"/>
            <a:chOff x="489662" y="435125"/>
            <a:chExt cx="5161330" cy="579253"/>
          </a:xfrm>
        </p:grpSpPr>
        <p:sp>
          <p:nvSpPr>
            <p:cNvPr id="18" name="Rectangle: Rounded Corners 17">
              <a:extLst>
                <a:ext uri="{FF2B5EF4-FFF2-40B4-BE49-F238E27FC236}">
                  <a16:creationId xmlns:a16="http://schemas.microsoft.com/office/drawing/2014/main" id="{11980262-0359-1F61-DF5D-D2E7E045F24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005C0F9-6676-98FA-772A-500C75359E9E}"/>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39F0EF69-5135-AB35-090D-8617B4AC6F03}"/>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3C13E953-5675-5B11-5612-6550FAF2BA3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63975248-5EA4-76FE-BC8C-9170140F2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Google Shape;1924;p44">
            <a:extLst>
              <a:ext uri="{FF2B5EF4-FFF2-40B4-BE49-F238E27FC236}">
                <a16:creationId xmlns:a16="http://schemas.microsoft.com/office/drawing/2014/main" id="{AD20EBEA-E5DC-54E9-CF7A-009C5D532402}"/>
              </a:ext>
            </a:extLst>
          </p:cNvPr>
          <p:cNvSpPr txBox="1">
            <a:spLocks/>
          </p:cNvSpPr>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rPr>
              <a:t>Một</a:t>
            </a:r>
            <a:r>
              <a:rPr lang="en-US" sz="4400" dirty="0">
                <a:solidFill>
                  <a:srgbClr val="002060"/>
                </a:solidFill>
              </a:rPr>
              <a:t> </a:t>
            </a:r>
            <a:r>
              <a:rPr lang="en-US" sz="4400" dirty="0" err="1">
                <a:solidFill>
                  <a:srgbClr val="002060"/>
                </a:solidFill>
              </a:rPr>
              <a:t>Số</a:t>
            </a:r>
            <a:r>
              <a:rPr lang="en-US" sz="4400" dirty="0">
                <a:solidFill>
                  <a:srgbClr val="002060"/>
                </a:solidFill>
              </a:rPr>
              <a:t> </a:t>
            </a:r>
            <a:r>
              <a:rPr lang="en-US" sz="4400" dirty="0" err="1">
                <a:solidFill>
                  <a:srgbClr val="002060"/>
                </a:solidFill>
              </a:rPr>
              <a:t>Nguồn</a:t>
            </a:r>
            <a:r>
              <a:rPr lang="en-US" sz="4400" dirty="0">
                <a:solidFill>
                  <a:srgbClr val="002060"/>
                </a:solidFill>
              </a:rPr>
              <a:t> </a:t>
            </a:r>
            <a:r>
              <a:rPr lang="en-US" sz="4400" dirty="0" err="1">
                <a:solidFill>
                  <a:srgbClr val="002060"/>
                </a:solidFill>
              </a:rPr>
              <a:t>Ánh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Màu</a:t>
            </a:r>
            <a:endParaRPr lang="en-US" sz="4400" dirty="0">
              <a:solidFill>
                <a:srgbClr val="002060"/>
              </a:solidFill>
            </a:endParaRPr>
          </a:p>
        </p:txBody>
      </p:sp>
      <p:sp>
        <p:nvSpPr>
          <p:cNvPr id="4" name="Oval 3">
            <a:extLst>
              <a:ext uri="{FF2B5EF4-FFF2-40B4-BE49-F238E27FC236}">
                <a16:creationId xmlns:a16="http://schemas.microsoft.com/office/drawing/2014/main" id="{1FA7402A-8F9D-463C-7006-79156B647BDA}"/>
              </a:ext>
            </a:extLst>
          </p:cNvPr>
          <p:cNvSpPr/>
          <p:nvPr/>
        </p:nvSpPr>
        <p:spPr>
          <a:xfrm>
            <a:off x="288472" y="1361789"/>
            <a:ext cx="3322179" cy="3322179"/>
          </a:xfrm>
          <a:prstGeom prst="ellipse">
            <a:avLst/>
          </a:prstGeom>
          <a:blipFill>
            <a:blip r:embed="rId3"/>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1BE8D0-3208-C3CF-972F-864087C1969B}"/>
              </a:ext>
            </a:extLst>
          </p:cNvPr>
          <p:cNvSpPr txBox="1"/>
          <p:nvPr/>
        </p:nvSpPr>
        <p:spPr>
          <a:xfrm>
            <a:off x="103940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laser</a:t>
            </a:r>
          </a:p>
        </p:txBody>
      </p:sp>
      <p:sp>
        <p:nvSpPr>
          <p:cNvPr id="11" name="Oval 10">
            <a:extLst>
              <a:ext uri="{FF2B5EF4-FFF2-40B4-BE49-F238E27FC236}">
                <a16:creationId xmlns:a16="http://schemas.microsoft.com/office/drawing/2014/main" id="{C5EAD005-418A-0A76-9F50-85D35CCB3030}"/>
              </a:ext>
            </a:extLst>
          </p:cNvPr>
          <p:cNvSpPr/>
          <p:nvPr/>
        </p:nvSpPr>
        <p:spPr>
          <a:xfrm>
            <a:off x="4326112" y="1361789"/>
            <a:ext cx="3322179" cy="3322179"/>
          </a:xfrm>
          <a:prstGeom prst="ellipse">
            <a:avLst/>
          </a:prstGeom>
          <a:blipFill>
            <a:blip r:embed="rId4"/>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22827F-AF69-E599-E759-7DB0E8D006A5}"/>
              </a:ext>
            </a:extLst>
          </p:cNvPr>
          <p:cNvSpPr txBox="1"/>
          <p:nvPr/>
        </p:nvSpPr>
        <p:spPr>
          <a:xfrm>
            <a:off x="507704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LED</a:t>
            </a:r>
          </a:p>
        </p:txBody>
      </p:sp>
      <p:sp>
        <p:nvSpPr>
          <p:cNvPr id="13" name="Oval 12">
            <a:extLst>
              <a:ext uri="{FF2B5EF4-FFF2-40B4-BE49-F238E27FC236}">
                <a16:creationId xmlns:a16="http://schemas.microsoft.com/office/drawing/2014/main" id="{458D79A3-909E-3875-5B29-C165B9F406A7}"/>
              </a:ext>
            </a:extLst>
          </p:cNvPr>
          <p:cNvSpPr/>
          <p:nvPr/>
        </p:nvSpPr>
        <p:spPr>
          <a:xfrm>
            <a:off x="8363752" y="1361789"/>
            <a:ext cx="3322179" cy="3322179"/>
          </a:xfrm>
          <a:prstGeom prst="ellipse">
            <a:avLst/>
          </a:prstGeom>
          <a:blipFill>
            <a:blip r:embed="rId5"/>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E903A1-DF0C-7B81-1AC3-8428929DAB9A}"/>
              </a:ext>
            </a:extLst>
          </p:cNvPr>
          <p:cNvSpPr txBox="1"/>
          <p:nvPr/>
        </p:nvSpPr>
        <p:spPr>
          <a:xfrm>
            <a:off x="911468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neon</a:t>
            </a:r>
          </a:p>
        </p:txBody>
      </p:sp>
    </p:spTree>
    <p:extLst>
      <p:ext uri="{BB962C8B-B14F-4D97-AF65-F5344CB8AC3E}">
        <p14:creationId xmlns:p14="http://schemas.microsoft.com/office/powerpoint/2010/main" val="257919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2690671" y="2185837"/>
            <a:ext cx="8678524"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701372"/>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 name="Group 1">
            <a:extLst>
              <a:ext uri="{FF2B5EF4-FFF2-40B4-BE49-F238E27FC236}">
                <a16:creationId xmlns:a16="http://schemas.microsoft.com/office/drawing/2014/main" id="{193FBAE3-8610-CC06-0818-A18EF17BB710}"/>
              </a:ext>
            </a:extLst>
          </p:cNvPr>
          <p:cNvGrpSpPr/>
          <p:nvPr/>
        </p:nvGrpSpPr>
        <p:grpSpPr>
          <a:xfrm flipH="1">
            <a:off x="581134" y="1806377"/>
            <a:ext cx="3753226" cy="4118561"/>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4864918" y="2953771"/>
            <a:ext cx="5973719" cy="224042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lang="en-US" sz="4000" b="1" dirty="0" err="1">
                <a:solidFill>
                  <a:prstClr val="black"/>
                </a:solidFill>
              </a:rPr>
              <a:t>Hãy</a:t>
            </a:r>
            <a:r>
              <a:rPr lang="en-US" sz="4000" b="1" dirty="0">
                <a:solidFill>
                  <a:prstClr val="black"/>
                </a:solidFill>
              </a:rPr>
              <a:t> </a:t>
            </a:r>
            <a:r>
              <a:rPr lang="en-US" sz="4000" b="1" dirty="0" err="1">
                <a:solidFill>
                  <a:prstClr val="black"/>
                </a:solidFill>
              </a:rPr>
              <a:t>giải</a:t>
            </a:r>
            <a:r>
              <a:rPr lang="en-US" sz="4000" b="1" dirty="0">
                <a:solidFill>
                  <a:prstClr val="black"/>
                </a:solidFill>
              </a:rPr>
              <a:t> </a:t>
            </a:r>
            <a:r>
              <a:rPr lang="en-US" sz="4000" b="1" dirty="0" err="1">
                <a:solidFill>
                  <a:prstClr val="black"/>
                </a:solidFill>
              </a:rPr>
              <a:t>thích</a:t>
            </a:r>
            <a:r>
              <a:rPr lang="en-US" sz="4000" b="1" dirty="0">
                <a:solidFill>
                  <a:prstClr val="black"/>
                </a:solidFill>
              </a:rPr>
              <a:t> </a:t>
            </a:r>
            <a:r>
              <a:rPr lang="en-US" sz="4000" b="1" dirty="0" err="1">
                <a:solidFill>
                  <a:prstClr val="black"/>
                </a:solidFill>
              </a:rPr>
              <a:t>sự</a:t>
            </a:r>
            <a:r>
              <a:rPr lang="en-US" sz="4000" b="1" dirty="0">
                <a:solidFill>
                  <a:prstClr val="black"/>
                </a:solidFill>
              </a:rPr>
              <a:t> </a:t>
            </a:r>
            <a:r>
              <a:rPr lang="en-US" sz="4000" b="1" dirty="0" err="1">
                <a:solidFill>
                  <a:prstClr val="black"/>
                </a:solidFill>
              </a:rPr>
              <a:t>tán</a:t>
            </a:r>
            <a:r>
              <a:rPr lang="en-US" sz="4000" b="1" dirty="0">
                <a:solidFill>
                  <a:prstClr val="black"/>
                </a:solidFill>
              </a:rPr>
              <a:t> </a:t>
            </a:r>
            <a:r>
              <a:rPr lang="en-US" sz="4000" b="1" dirty="0" err="1">
                <a:solidFill>
                  <a:prstClr val="black"/>
                </a:solidFill>
              </a:rPr>
              <a:t>sắc</a:t>
            </a:r>
            <a:r>
              <a:rPr lang="en-US" sz="4000" b="1" dirty="0">
                <a:solidFill>
                  <a:prstClr val="black"/>
                </a:solidFill>
              </a:rPr>
              <a:t> </a:t>
            </a:r>
            <a:r>
              <a:rPr lang="en-US" sz="4000" b="1" dirty="0" err="1">
                <a:solidFill>
                  <a:prstClr val="black"/>
                </a:solidFill>
              </a:rPr>
              <a:t>ánh</a:t>
            </a:r>
            <a:r>
              <a:rPr lang="en-US" sz="4000" b="1" dirty="0">
                <a:solidFill>
                  <a:prstClr val="black"/>
                </a:solidFill>
              </a:rPr>
              <a:t> </a:t>
            </a:r>
            <a:r>
              <a:rPr lang="en-US" sz="4000" b="1" dirty="0" err="1">
                <a:solidFill>
                  <a:prstClr val="black"/>
                </a:solidFill>
              </a:rPr>
              <a:t>sáng</a:t>
            </a:r>
            <a:r>
              <a:rPr lang="en-US" sz="4000" b="1" dirty="0">
                <a:solidFill>
                  <a:prstClr val="black"/>
                </a:solidFill>
              </a:rPr>
              <a:t> </a:t>
            </a:r>
            <a:r>
              <a:rPr lang="en-US" sz="4000" b="1" dirty="0" err="1">
                <a:solidFill>
                  <a:prstClr val="black"/>
                </a:solidFill>
              </a:rPr>
              <a:t>mặt</a:t>
            </a:r>
            <a:r>
              <a:rPr lang="en-US" sz="4000" b="1" dirty="0">
                <a:solidFill>
                  <a:prstClr val="black"/>
                </a:solidFill>
              </a:rPr>
              <a:t> </a:t>
            </a:r>
            <a:r>
              <a:rPr lang="en-US" sz="4000" b="1" dirty="0" err="1">
                <a:solidFill>
                  <a:prstClr val="black"/>
                </a:solidFill>
              </a:rPr>
              <a:t>trời</a:t>
            </a:r>
            <a:r>
              <a:rPr lang="en-US" sz="4000" b="1" dirty="0">
                <a:solidFill>
                  <a:prstClr val="black"/>
                </a:solidFill>
              </a:rPr>
              <a:t> qua </a:t>
            </a:r>
            <a:r>
              <a:rPr lang="en-US" sz="4000" b="1" dirty="0" err="1">
                <a:solidFill>
                  <a:prstClr val="black"/>
                </a:solidFill>
              </a:rPr>
              <a:t>lăng</a:t>
            </a:r>
            <a:r>
              <a:rPr lang="en-US" sz="4000" b="1" dirty="0">
                <a:solidFill>
                  <a:prstClr val="black"/>
                </a:solidFill>
              </a:rPr>
              <a:t> </a:t>
            </a:r>
            <a:r>
              <a:rPr lang="en-US" sz="4000" b="1" dirty="0" err="1">
                <a:solidFill>
                  <a:prstClr val="black"/>
                </a:solidFill>
              </a:rPr>
              <a:t>kính</a:t>
            </a:r>
            <a:endParaRPr kumimoji="0" lang="en-US" sz="40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304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FD34B-9512-E1A3-34F2-476D197A86D5}"/>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03BBA1E-1AAF-D077-0D9F-3137E4BE7FCD}"/>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C45F6EF5-79C1-2007-F348-79E126DD58D3}"/>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06D0191B-DD56-C589-E2F3-6D4F2AE7645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F9DADB3C-D200-EB32-5E15-ABEA13D91AF2}"/>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8085FB31-98AB-BB5D-51BC-1915BF20CBDA}"/>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AE812C5-4A4F-9A00-E284-47F64F615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6" name="Group 25">
            <a:extLst>
              <a:ext uri="{FF2B5EF4-FFF2-40B4-BE49-F238E27FC236}">
                <a16:creationId xmlns:a16="http://schemas.microsoft.com/office/drawing/2014/main" id="{B23CDFA9-DD44-1A47-51D0-15B0EBD62E28}"/>
              </a:ext>
            </a:extLst>
          </p:cNvPr>
          <p:cNvGrpSpPr/>
          <p:nvPr/>
        </p:nvGrpSpPr>
        <p:grpSpPr>
          <a:xfrm>
            <a:off x="296339" y="762534"/>
            <a:ext cx="11663265" cy="5973604"/>
            <a:chOff x="128438" y="760446"/>
            <a:chExt cx="11663265" cy="5973604"/>
          </a:xfrm>
        </p:grpSpPr>
        <p:pic>
          <p:nvPicPr>
            <p:cNvPr id="10" name="Picture 9">
              <a:extLst>
                <a:ext uri="{FF2B5EF4-FFF2-40B4-BE49-F238E27FC236}">
                  <a16:creationId xmlns:a16="http://schemas.microsoft.com/office/drawing/2014/main" id="{BDC22F2F-DADE-0D95-77EE-79000C561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760446"/>
              <a:ext cx="11426468" cy="5923007"/>
            </a:xfrm>
            <a:prstGeom prst="rect">
              <a:avLst/>
            </a:prstGeom>
          </p:spPr>
        </p:pic>
        <p:sp>
          <p:nvSpPr>
            <p:cNvPr id="16" name="Rectangle 15">
              <a:extLst>
                <a:ext uri="{FF2B5EF4-FFF2-40B4-BE49-F238E27FC236}">
                  <a16:creationId xmlns:a16="http://schemas.microsoft.com/office/drawing/2014/main" id="{E4452528-9996-42E7-B860-E924FBE6A1EB}"/>
                </a:ext>
              </a:extLst>
            </p:cNvPr>
            <p:cNvSpPr/>
            <p:nvPr/>
          </p:nvSpPr>
          <p:spPr>
            <a:xfrm>
              <a:off x="8709172" y="1613445"/>
              <a:ext cx="2948474" cy="91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3386A2-29BD-E7E9-8FFD-A6D39310A2C3}"/>
                </a:ext>
              </a:extLst>
            </p:cNvPr>
            <p:cNvSpPr txBox="1"/>
            <p:nvPr/>
          </p:nvSpPr>
          <p:spPr>
            <a:xfrm>
              <a:off x="128438" y="760446"/>
              <a:ext cx="11663265" cy="62895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3200" b="1" dirty="0"/>
                <a:t>SỰ TÁN SẮC CỦA ÁNH SÁNG MẶT TRỜI QUA LĂNG KÍNH</a:t>
              </a:r>
              <a:endParaRPr lang="en-US" sz="2800" b="1" dirty="0"/>
            </a:p>
          </p:txBody>
        </p:sp>
        <p:sp>
          <p:nvSpPr>
            <p:cNvPr id="12" name="TextBox 11">
              <a:extLst>
                <a:ext uri="{FF2B5EF4-FFF2-40B4-BE49-F238E27FC236}">
                  <a16:creationId xmlns:a16="http://schemas.microsoft.com/office/drawing/2014/main" id="{2419F054-1BA7-11DC-B4AC-8535C1525D96}"/>
                </a:ext>
              </a:extLst>
            </p:cNvPr>
            <p:cNvSpPr txBox="1"/>
            <p:nvPr/>
          </p:nvSpPr>
          <p:spPr>
            <a:xfrm>
              <a:off x="3705174" y="6255707"/>
              <a:ext cx="1282886"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Khe</a:t>
              </a:r>
              <a:r>
                <a:rPr lang="en-US" b="1" dirty="0"/>
                <a:t> </a:t>
              </a:r>
              <a:r>
                <a:rPr lang="en-US" b="1" dirty="0" err="1"/>
                <a:t>Hẹp</a:t>
              </a:r>
              <a:endParaRPr lang="en-US" sz="1800" b="1" dirty="0"/>
            </a:p>
          </p:txBody>
        </p:sp>
        <p:sp>
          <p:nvSpPr>
            <p:cNvPr id="13" name="TextBox 12">
              <a:extLst>
                <a:ext uri="{FF2B5EF4-FFF2-40B4-BE49-F238E27FC236}">
                  <a16:creationId xmlns:a16="http://schemas.microsoft.com/office/drawing/2014/main" id="{95CCFF70-E5D9-C0F8-EA83-68E85092497D}"/>
                </a:ext>
              </a:extLst>
            </p:cNvPr>
            <p:cNvSpPr txBox="1"/>
            <p:nvPr/>
          </p:nvSpPr>
          <p:spPr>
            <a:xfrm>
              <a:off x="6546984" y="6297226"/>
              <a:ext cx="1899413"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Lăng</a:t>
              </a:r>
              <a:r>
                <a:rPr lang="en-US" b="1" dirty="0"/>
                <a:t> </a:t>
              </a:r>
              <a:r>
                <a:rPr lang="en-US" b="1" dirty="0" err="1"/>
                <a:t>Kính</a:t>
              </a:r>
              <a:endParaRPr lang="en-US" sz="1800" b="1" dirty="0"/>
            </a:p>
          </p:txBody>
        </p:sp>
        <p:sp>
          <p:nvSpPr>
            <p:cNvPr id="14" name="TextBox 13">
              <a:extLst>
                <a:ext uri="{FF2B5EF4-FFF2-40B4-BE49-F238E27FC236}">
                  <a16:creationId xmlns:a16="http://schemas.microsoft.com/office/drawing/2014/main" id="{7C6C424B-48BC-03F8-04B3-02AD34BA27F9}"/>
                </a:ext>
              </a:extLst>
            </p:cNvPr>
            <p:cNvSpPr txBox="1"/>
            <p:nvPr/>
          </p:nvSpPr>
          <p:spPr>
            <a:xfrm>
              <a:off x="160778" y="5936972"/>
              <a:ext cx="1815228" cy="797078"/>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Ánh</a:t>
              </a:r>
              <a:r>
                <a:rPr lang="en-US" b="1" dirty="0"/>
                <a:t> </a:t>
              </a:r>
              <a:r>
                <a:rPr lang="en-US" b="1" dirty="0" err="1"/>
                <a:t>Sáng</a:t>
              </a:r>
              <a:r>
                <a:rPr lang="en-US" b="1" dirty="0"/>
                <a:t> </a:t>
              </a:r>
              <a:r>
                <a:rPr lang="en-US" b="1" dirty="0" err="1"/>
                <a:t>Mặt</a:t>
              </a:r>
              <a:r>
                <a:rPr lang="en-US" b="1" dirty="0"/>
                <a:t> </a:t>
              </a:r>
              <a:r>
                <a:rPr lang="en-US" b="1" dirty="0" err="1"/>
                <a:t>Trời</a:t>
              </a:r>
              <a:endParaRPr lang="en-US" b="1" dirty="0"/>
            </a:p>
          </p:txBody>
        </p:sp>
        <p:sp>
          <p:nvSpPr>
            <p:cNvPr id="15" name="TextBox 14">
              <a:extLst>
                <a:ext uri="{FF2B5EF4-FFF2-40B4-BE49-F238E27FC236}">
                  <a16:creationId xmlns:a16="http://schemas.microsoft.com/office/drawing/2014/main" id="{1FACA443-2426-B357-D77C-D1A27AC528EF}"/>
                </a:ext>
              </a:extLst>
            </p:cNvPr>
            <p:cNvSpPr txBox="1"/>
            <p:nvPr/>
          </p:nvSpPr>
          <p:spPr>
            <a:xfrm>
              <a:off x="9440670" y="1912025"/>
              <a:ext cx="2045314" cy="494751"/>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400" b="1" dirty="0"/>
                <a:t>Quang </a:t>
              </a:r>
              <a:r>
                <a:rPr lang="en-US" sz="2400" b="1" dirty="0" err="1"/>
                <a:t>Phổ</a:t>
              </a:r>
              <a:endParaRPr lang="en-US" sz="2400" b="1" dirty="0"/>
            </a:p>
          </p:txBody>
        </p:sp>
      </p:grpSp>
    </p:spTree>
    <p:extLst>
      <p:ext uri="{BB962C8B-B14F-4D97-AF65-F5344CB8AC3E}">
        <p14:creationId xmlns:p14="http://schemas.microsoft.com/office/powerpoint/2010/main" val="39868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4CBB-4A06-A825-6D06-CDBF5DA4EA2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AE7C24-A9E2-3F2B-D706-D5625144B1CD}"/>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2568533" y="242671"/>
            <a:ext cx="7054933" cy="2974394"/>
          </a:xfrm>
          <a:prstGeom prst="rect">
            <a:avLst/>
          </a:prstGeom>
          <a:ln>
            <a:solidFill>
              <a:srgbClr val="2516EE"/>
            </a:solidFill>
          </a:ln>
        </p:spPr>
      </p:pic>
      <p:grpSp>
        <p:nvGrpSpPr>
          <p:cNvPr id="17" name="Group 16">
            <a:extLst>
              <a:ext uri="{FF2B5EF4-FFF2-40B4-BE49-F238E27FC236}">
                <a16:creationId xmlns:a16="http://schemas.microsoft.com/office/drawing/2014/main" id="{5D3E0138-31B4-0F28-9BEF-D7C022FD5725}"/>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6B09817B-8660-4933-B056-C863837A62D0}"/>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7059A6CE-8787-B529-24CC-EDCF98002F67}"/>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E28C4218-BA47-3FB6-4F99-ECF85B461DBD}"/>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C1F1D0CF-18AA-FF08-5843-A7B837F6E8F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170F249E-5025-AC00-E12D-E4C96A444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2C287297-E5D6-EF44-615E-8FFD22F771B5}"/>
              </a:ext>
            </a:extLst>
          </p:cNvPr>
          <p:cNvSpPr txBox="1"/>
          <p:nvPr/>
        </p:nvSpPr>
        <p:spPr>
          <a:xfrm>
            <a:off x="868217" y="3977196"/>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25" name="Picture 2" descr="Prism">
            <a:extLst>
              <a:ext uri="{FF2B5EF4-FFF2-40B4-BE49-F238E27FC236}">
                <a16:creationId xmlns:a16="http://schemas.microsoft.com/office/drawing/2014/main" id="{004E1597-1316-0F6D-6C3B-958BF00B2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24" y="397719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84A2D78F-5AC5-A2CF-BB6E-56CC9FB2702B}"/>
              </a:ext>
            </a:extLst>
          </p:cNvPr>
          <p:cNvSpPr txBox="1"/>
          <p:nvPr/>
        </p:nvSpPr>
        <p:spPr>
          <a:xfrm>
            <a:off x="868217" y="4508960"/>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E0C66E1A-1EF0-20C0-4CF9-F06C43EE1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451309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653DC3-FAB7-C7B2-833B-43E697496268}"/>
              </a:ext>
            </a:extLst>
          </p:cNvPr>
          <p:cNvSpPr txBox="1"/>
          <p:nvPr/>
        </p:nvSpPr>
        <p:spPr>
          <a:xfrm>
            <a:off x="2981366" y="4959883"/>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4" name="Graphic 3" descr="Line arrow Slight curve">
            <a:extLst>
              <a:ext uri="{FF2B5EF4-FFF2-40B4-BE49-F238E27FC236}">
                <a16:creationId xmlns:a16="http://schemas.microsoft.com/office/drawing/2014/main" id="{F0655949-BDCD-6C38-53D9-65B90C0B93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8308" y="5531347"/>
            <a:ext cx="676022" cy="676022"/>
          </a:xfrm>
          <a:prstGeom prst="rect">
            <a:avLst/>
          </a:prstGeom>
        </p:spPr>
      </p:pic>
      <p:pic>
        <p:nvPicPr>
          <p:cNvPr id="5" name="Picture 2" descr="Prism">
            <a:extLst>
              <a:ext uri="{FF2B5EF4-FFF2-40B4-BE49-F238E27FC236}">
                <a16:creationId xmlns:a16="http://schemas.microsoft.com/office/drawing/2014/main" id="{4743406B-35C1-25BC-1706-D213DEB96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5525134"/>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58C38A-B2A9-8B39-F7EB-5CCCA9D897AB}"/>
              </a:ext>
            </a:extLst>
          </p:cNvPr>
          <p:cNvSpPr txBox="1"/>
          <p:nvPr/>
        </p:nvSpPr>
        <p:spPr>
          <a:xfrm>
            <a:off x="868216" y="5543690"/>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7" name="TextBox 6">
            <a:extLst>
              <a:ext uri="{FF2B5EF4-FFF2-40B4-BE49-F238E27FC236}">
                <a16:creationId xmlns:a16="http://schemas.microsoft.com/office/drawing/2014/main" id="{7C88B575-C90B-7A81-81E8-71FA03143612}"/>
              </a:ext>
            </a:extLst>
          </p:cNvPr>
          <p:cNvSpPr txBox="1"/>
          <p:nvPr/>
        </p:nvSpPr>
        <p:spPr>
          <a:xfrm>
            <a:off x="4211687" y="5543690"/>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8" name="Graphic 7" descr="Line arrow Slight curve">
            <a:extLst>
              <a:ext uri="{FF2B5EF4-FFF2-40B4-BE49-F238E27FC236}">
                <a16:creationId xmlns:a16="http://schemas.microsoft.com/office/drawing/2014/main" id="{EA1E872F-41AA-31A8-B77D-27D642236C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6609" y="6134010"/>
            <a:ext cx="676022" cy="676022"/>
          </a:xfrm>
          <a:prstGeom prst="rect">
            <a:avLst/>
          </a:prstGeom>
        </p:spPr>
      </p:pic>
      <p:sp>
        <p:nvSpPr>
          <p:cNvPr id="11" name="TextBox 10">
            <a:extLst>
              <a:ext uri="{FF2B5EF4-FFF2-40B4-BE49-F238E27FC236}">
                <a16:creationId xmlns:a16="http://schemas.microsoft.com/office/drawing/2014/main" id="{28A84710-9708-5D41-E92F-D2D66FBFE2AF}"/>
              </a:ext>
            </a:extLst>
          </p:cNvPr>
          <p:cNvSpPr txBox="1"/>
          <p:nvPr/>
        </p:nvSpPr>
        <p:spPr>
          <a:xfrm>
            <a:off x="883131" y="3444346"/>
            <a:ext cx="7613170"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Ánh sáng mặt trời là hỗn hợp của nhi</a:t>
            </a:r>
            <a:r>
              <a:rPr lang="en-US" dirty="0"/>
              <a:t>ề</a:t>
            </a:r>
            <a:r>
              <a:rPr lang="vi-VN" dirty="0"/>
              <a:t>u ánh sáng màu</a:t>
            </a:r>
            <a:endParaRPr lang="en-US" dirty="0"/>
          </a:p>
        </p:txBody>
      </p:sp>
      <p:pic>
        <p:nvPicPr>
          <p:cNvPr id="12" name="Picture 2" descr="Prism">
            <a:extLst>
              <a:ext uri="{FF2B5EF4-FFF2-40B4-BE49-F238E27FC236}">
                <a16:creationId xmlns:a16="http://schemas.microsoft.com/office/drawing/2014/main" id="{AD95E66C-BFB2-A902-4171-7117A5532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37" y="344434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92A1C77-1554-2C18-23DE-AF17403C12EB}"/>
              </a:ext>
            </a:extLst>
          </p:cNvPr>
          <p:cNvSpPr txBox="1"/>
          <p:nvPr/>
        </p:nvSpPr>
        <p:spPr>
          <a:xfrm>
            <a:off x="1192154" y="6201371"/>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mặt trời là dải màu từ đỏ đến tím</a:t>
            </a:r>
            <a:endParaRPr lang="en-US" b="1" dirty="0">
              <a:solidFill>
                <a:srgbClr val="C00000"/>
              </a:solidFill>
            </a:endParaRPr>
          </a:p>
        </p:txBody>
      </p:sp>
    </p:spTree>
    <p:extLst>
      <p:ext uri="{BB962C8B-B14F-4D97-AF65-F5344CB8AC3E}">
        <p14:creationId xmlns:p14="http://schemas.microsoft.com/office/powerpoint/2010/main" val="14268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73"/>
                                        </p:tgtEl>
                                        <p:attrNameLst>
                                          <p:attrName>style.visibility</p:attrName>
                                        </p:attrNameLst>
                                      </p:cBhvr>
                                      <p:to>
                                        <p:strVal val="visible"/>
                                      </p:to>
                                    </p:set>
                                    <p:animEffect transition="in" filter="randombar(horizontal)">
                                      <p:cBhvr>
                                        <p:cTn id="35" dur="500"/>
                                        <p:tgtEl>
                                          <p:spTgt spid="3073"/>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randombar(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 grpId="0"/>
      <p:bldP spid="6" grpId="0"/>
      <p:bldP spid="7" grpId="0"/>
      <p:bldP spid="1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924;p44">
            <a:extLst>
              <a:ext uri="{FF2B5EF4-FFF2-40B4-BE49-F238E27FC236}">
                <a16:creationId xmlns:a16="http://schemas.microsoft.com/office/drawing/2014/main" id="{D8DDC781-7F51-F0AA-EDC4-A1DFEAA426CE}"/>
              </a:ext>
            </a:extLst>
          </p:cNvPr>
          <p:cNvSpPr txBox="1">
            <a:spLocks/>
          </p:cNvSpPr>
          <p:nvPr/>
        </p:nvSpPr>
        <p:spPr>
          <a:xfrm>
            <a:off x="1057410" y="5530771"/>
            <a:ext cx="9848835"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mặt</a:t>
            </a:r>
            <a:r>
              <a:rPr lang="en-US" sz="4800" dirty="0">
                <a:solidFill>
                  <a:srgbClr val="002060"/>
                </a:solidFill>
              </a:rPr>
              <a:t> </a:t>
            </a:r>
            <a:r>
              <a:rPr lang="en-US" sz="4800" dirty="0" err="1">
                <a:solidFill>
                  <a:srgbClr val="002060"/>
                </a:solidFill>
              </a:rPr>
              <a:t>trời</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endParaRPr lang="en-US" sz="4800" dirty="0">
              <a:solidFill>
                <a:srgbClr val="002060"/>
              </a:solidFill>
            </a:endParaRPr>
          </a:p>
        </p:txBody>
      </p:sp>
      <p:pic>
        <p:nvPicPr>
          <p:cNvPr id="30" name="Picture 29">
            <a:extLst>
              <a:ext uri="{FF2B5EF4-FFF2-40B4-BE49-F238E27FC236}">
                <a16:creationId xmlns:a16="http://schemas.microsoft.com/office/drawing/2014/main" id="{0F6703A6-663D-FA4F-D7A3-C80E162CC9C4}"/>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482795" y="801818"/>
            <a:ext cx="11226410" cy="4733109"/>
          </a:xfrm>
          <a:prstGeom prst="rect">
            <a:avLst/>
          </a:prstGeom>
          <a:ln>
            <a:noFill/>
          </a:ln>
        </p:spPr>
      </p:pic>
      <p:grpSp>
        <p:nvGrpSpPr>
          <p:cNvPr id="2" name="Group 1">
            <a:extLst>
              <a:ext uri="{FF2B5EF4-FFF2-40B4-BE49-F238E27FC236}">
                <a16:creationId xmlns:a16="http://schemas.microsoft.com/office/drawing/2014/main" id="{FB0386F6-3E0F-1742-E50D-C7FB15376F21}"/>
              </a:ext>
            </a:extLst>
          </p:cNvPr>
          <p:cNvGrpSpPr/>
          <p:nvPr/>
        </p:nvGrpSpPr>
        <p:grpSpPr>
          <a:xfrm>
            <a:off x="240027" y="288485"/>
            <a:ext cx="4460872" cy="500641"/>
            <a:chOff x="489662" y="435125"/>
            <a:chExt cx="5161330" cy="579253"/>
          </a:xfrm>
        </p:grpSpPr>
        <p:sp>
          <p:nvSpPr>
            <p:cNvPr id="3" name="Rectangle: Rounded Corners 2">
              <a:extLst>
                <a:ext uri="{FF2B5EF4-FFF2-40B4-BE49-F238E27FC236}">
                  <a16:creationId xmlns:a16="http://schemas.microsoft.com/office/drawing/2014/main" id="{ECAF1315-84FF-B3E4-AFDB-FF71336E095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3258C193-68D2-FE9C-919B-FBD7BB2EF23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a:extLst>
                <a:ext uri="{FF2B5EF4-FFF2-40B4-BE49-F238E27FC236}">
                  <a16:creationId xmlns:a16="http://schemas.microsoft.com/office/drawing/2014/main" id="{B799161E-6B8C-CF60-CDC1-83BCFDDEE01B}"/>
                </a:ext>
              </a:extLst>
            </p:cNvPr>
            <p:cNvGrpSpPr/>
            <p:nvPr/>
          </p:nvGrpSpPr>
          <p:grpSpPr>
            <a:xfrm>
              <a:off x="489662" y="435125"/>
              <a:ext cx="579253" cy="579253"/>
              <a:chOff x="1321149" y="2630212"/>
              <a:chExt cx="1675995" cy="1675995"/>
            </a:xfrm>
          </p:grpSpPr>
          <p:sp>
            <p:nvSpPr>
              <p:cNvPr id="7" name="Oval 6">
                <a:extLst>
                  <a:ext uri="{FF2B5EF4-FFF2-40B4-BE49-F238E27FC236}">
                    <a16:creationId xmlns:a16="http://schemas.microsoft.com/office/drawing/2014/main" id="{F1A91AC4-0C58-B808-3C73-424915C45B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4" descr="Prism ">
                <a:extLst>
                  <a:ext uri="{FF2B5EF4-FFF2-40B4-BE49-F238E27FC236}">
                    <a16:creationId xmlns:a16="http://schemas.microsoft.com/office/drawing/2014/main" id="{E75CAFC2-0E0A-E4E4-0EBF-B17E0B52D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89178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15C73-55A2-000D-67A0-C8C71D9EDC67}"/>
            </a:ext>
          </a:extLst>
        </p:cNvPr>
        <p:cNvGrpSpPr/>
        <p:nvPr/>
      </p:nvGrpSpPr>
      <p:grpSpPr>
        <a:xfrm>
          <a:off x="0" y="0"/>
          <a:ext cx="0" cy="0"/>
          <a:chOff x="0" y="0"/>
          <a:chExt cx="0" cy="0"/>
        </a:xfrm>
      </p:grpSpPr>
      <p:pic>
        <p:nvPicPr>
          <p:cNvPr id="23" name="Picture 2" descr="Optics physics. The white light shines through the prism. Produce rainbow colors in 3D illustrator.">
            <a:extLst>
              <a:ext uri="{FF2B5EF4-FFF2-40B4-BE49-F238E27FC236}">
                <a16:creationId xmlns:a16="http://schemas.microsoft.com/office/drawing/2014/main" id="{29135639-1AB7-E882-6C88-7DFF66F9EA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p:blipFill>
        <p:spPr bwMode="auto">
          <a:xfrm>
            <a:off x="64846" y="1136800"/>
            <a:ext cx="5693266" cy="26509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8F46553-9E21-D0F9-E79C-F02DC06F268F}"/>
              </a:ext>
            </a:extLst>
          </p:cNvPr>
          <p:cNvPicPr>
            <a:picLocks noChangeAspect="1"/>
          </p:cNvPicPr>
          <p:nvPr/>
        </p:nvPicPr>
        <p:blipFill rotWithShape="1">
          <a:blip r:embed="rId3">
            <a:extLst>
              <a:ext uri="{28A0092B-C50C-407E-A947-70E740481C1C}">
                <a14:useLocalDpi xmlns:a14="http://schemas.microsoft.com/office/drawing/2010/main" val="0"/>
              </a:ext>
            </a:extLst>
          </a:blip>
          <a:srcRect t="18414"/>
          <a:stretch/>
        </p:blipFill>
        <p:spPr>
          <a:xfrm>
            <a:off x="5822501" y="1136800"/>
            <a:ext cx="6287875" cy="2650999"/>
          </a:xfrm>
          <a:prstGeom prst="rect">
            <a:avLst/>
          </a:prstGeom>
          <a:ln>
            <a:solidFill>
              <a:srgbClr val="2516EE"/>
            </a:solidFill>
          </a:ln>
        </p:spPr>
      </p:pic>
      <p:grpSp>
        <p:nvGrpSpPr>
          <p:cNvPr id="17" name="Group 16">
            <a:extLst>
              <a:ext uri="{FF2B5EF4-FFF2-40B4-BE49-F238E27FC236}">
                <a16:creationId xmlns:a16="http://schemas.microsoft.com/office/drawing/2014/main" id="{3E3FE327-29FD-E7FC-D7A0-D72C9B439C9D}"/>
              </a:ext>
            </a:extLst>
          </p:cNvPr>
          <p:cNvGrpSpPr/>
          <p:nvPr/>
        </p:nvGrpSpPr>
        <p:grpSpPr>
          <a:xfrm>
            <a:off x="246837" y="357482"/>
            <a:ext cx="4460872" cy="500641"/>
            <a:chOff x="489662" y="435125"/>
            <a:chExt cx="5161330" cy="579253"/>
          </a:xfrm>
        </p:grpSpPr>
        <p:sp>
          <p:nvSpPr>
            <p:cNvPr id="18" name="Rectangle: Rounded Corners 17">
              <a:extLst>
                <a:ext uri="{FF2B5EF4-FFF2-40B4-BE49-F238E27FC236}">
                  <a16:creationId xmlns:a16="http://schemas.microsoft.com/office/drawing/2014/main" id="{AB50D90E-2917-F62A-55FB-A33108075F8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FF346DC-61A6-6BB2-457F-D501FFF10D6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D294B0E9-5C11-DB3B-464A-1344530DD13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F38BEB0C-7477-7508-8B43-E3D35C0831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F08823BA-95F9-9E14-119E-4529FE3B8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EEB1897E-1F92-8E35-90AF-79FBC9265255}"/>
              </a:ext>
            </a:extLst>
          </p:cNvPr>
          <p:cNvSpPr txBox="1">
            <a:spLocks/>
          </p:cNvSpPr>
          <p:nvPr/>
        </p:nvSpPr>
        <p:spPr>
          <a:xfrm>
            <a:off x="2941205" y="4099072"/>
            <a:ext cx="8591381" cy="255454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dirty="0">
                <a:solidFill>
                  <a:srgbClr val="002060"/>
                </a:solidFill>
              </a:rPr>
              <a:t>a) </a:t>
            </a:r>
            <a:r>
              <a:rPr lang="en-US" dirty="0" err="1">
                <a:solidFill>
                  <a:srgbClr val="002060"/>
                </a:solidFill>
              </a:rPr>
              <a:t>Sự</a:t>
            </a:r>
            <a:r>
              <a:rPr lang="en-US" dirty="0">
                <a:solidFill>
                  <a:srgbClr val="002060"/>
                </a:solidFill>
              </a:rPr>
              <a:t> </a:t>
            </a:r>
            <a:r>
              <a:rPr lang="en-US" dirty="0" err="1">
                <a:solidFill>
                  <a:srgbClr val="002060"/>
                </a:solidFill>
              </a:rPr>
              <a:t>sắp</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 qua </a:t>
            </a:r>
            <a:r>
              <a:rPr lang="en-US" dirty="0" err="1">
                <a:solidFill>
                  <a:srgbClr val="002060"/>
                </a:solidFill>
              </a:rPr>
              <a:t>lăng</a:t>
            </a:r>
            <a:r>
              <a:rPr lang="en-US" dirty="0">
                <a:solidFill>
                  <a:srgbClr val="002060"/>
                </a:solidFill>
              </a:rPr>
              <a:t> </a:t>
            </a:r>
            <a:r>
              <a:rPr lang="en-US" dirty="0" err="1">
                <a:solidFill>
                  <a:srgbClr val="002060"/>
                </a:solidFill>
              </a:rPr>
              <a:t>kính</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nhau</a:t>
            </a:r>
            <a:r>
              <a:rPr lang="en-US" dirty="0">
                <a:solidFill>
                  <a:srgbClr val="002060"/>
                </a:solidFill>
              </a:rPr>
              <a:t>?</a:t>
            </a:r>
          </a:p>
          <a:p>
            <a:r>
              <a:rPr lang="en-US" dirty="0">
                <a:solidFill>
                  <a:srgbClr val="002060"/>
                </a:solidFill>
              </a:rPr>
              <a:t>b) </a:t>
            </a:r>
            <a:r>
              <a:rPr lang="en-US" dirty="0" err="1">
                <a:solidFill>
                  <a:srgbClr val="002060"/>
                </a:solidFill>
              </a:rPr>
              <a:t>Vì</a:t>
            </a:r>
            <a:r>
              <a:rPr lang="en-US" dirty="0">
                <a:solidFill>
                  <a:srgbClr val="002060"/>
                </a:solidFill>
              </a:rPr>
              <a:t> </a:t>
            </a:r>
            <a:r>
              <a:rPr lang="en-US" dirty="0" err="1">
                <a:solidFill>
                  <a:srgbClr val="002060"/>
                </a:solidFill>
              </a:rPr>
              <a:t>sao</a:t>
            </a:r>
            <a:r>
              <a:rPr lang="en-US" dirty="0">
                <a:solidFill>
                  <a:srgbClr val="002060"/>
                </a:solidFill>
              </a:rPr>
              <a:t> ta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luận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a:t>
            </a:r>
          </a:p>
        </p:txBody>
      </p:sp>
      <p:grpSp>
        <p:nvGrpSpPr>
          <p:cNvPr id="2" name="Group 1">
            <a:extLst>
              <a:ext uri="{FF2B5EF4-FFF2-40B4-BE49-F238E27FC236}">
                <a16:creationId xmlns:a16="http://schemas.microsoft.com/office/drawing/2014/main" id="{7F11D2CC-BB90-0FE8-182B-C2B9A7D15111}"/>
              </a:ext>
            </a:extLst>
          </p:cNvPr>
          <p:cNvGrpSpPr/>
          <p:nvPr/>
        </p:nvGrpSpPr>
        <p:grpSpPr>
          <a:xfrm flipH="1">
            <a:off x="622849" y="4210759"/>
            <a:ext cx="2123223" cy="2329896"/>
            <a:chOff x="990170" y="843223"/>
            <a:chExt cx="1305941" cy="1433061"/>
          </a:xfrm>
        </p:grpSpPr>
        <p:sp>
          <p:nvSpPr>
            <p:cNvPr id="3" name="Google Shape;506;p14">
              <a:extLst>
                <a:ext uri="{FF2B5EF4-FFF2-40B4-BE49-F238E27FC236}">
                  <a16:creationId xmlns:a16="http://schemas.microsoft.com/office/drawing/2014/main" id="{6157AB2B-968C-2783-6638-8524A9225CB6}"/>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A5516066-6FBA-39C6-FC2A-720341B4A0A6}"/>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DE613404-4E4B-F24D-1FE1-F960D251F1B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165D1083-02DD-19FE-6D5B-12D99165A66A}"/>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CAD61B0A-165E-F198-A9B1-686A2791A20E}"/>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BD4C1B07-FAC9-482D-91EB-D4424E1A2B82}"/>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549F8FEA-FA20-7C2B-1B98-851048FD50A1}"/>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5F64C6DD-42CF-80DE-7FC1-EA623F7AA8FA}"/>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5E692BF-ED88-4EE1-D2E5-2035223E4E58}"/>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009D36B9-7AA8-312F-478E-E6177811D8E8}"/>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631DCA40-3348-268E-9B3F-82D5AA91E6F5}"/>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A148C42E-5675-63EF-5BB6-9BD196FEC97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E9994C3-4112-9300-4D2F-DD43BA013297}"/>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57226D01-7F58-80EB-EAE5-EAEA1B9B442B}"/>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54D59542-EE3F-2282-CA87-3BB214E0814F}"/>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3F78D537-5D0D-9D98-8DFC-D3CDDA93640E}"/>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5C909B66-7886-C8EC-B56A-841361F9B594}"/>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318C3A37-80B3-5EDF-949B-5195B176822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12019A5D-39C8-31C7-CFC4-E70BB7ABBE22}"/>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788181DA-D0D7-F638-106C-FD7D3CC41C37}"/>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DDC67ABD-7E3E-786C-4196-8168F28D9801}"/>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73CD28ED-BAC0-DAFF-847C-9B261F869BE5}"/>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FF48EB2B-FBFC-C001-08AD-E837239BAE71}"/>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BD16A85C-25D1-1B6D-8077-4E7D2A427E23}"/>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8FD6E61A-7323-CA9F-CF5E-3376C1FD917E}"/>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16FD7D3B-D03D-1CA0-B036-8683F0613652}"/>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7D239460-CBF5-BA3C-1DD6-51E5E3D47740}"/>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E39A3D35-606D-266A-FD94-D73050791FA6}"/>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15B13360-7D52-9384-EA45-D71EE664ABA5}"/>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01C673A0-2D07-4D0F-3895-D201F64D60D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43A7C54A-E248-9412-6DFB-1984F6833AE3}"/>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5075313-A907-87FD-31EC-58B65A15AB13}"/>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C41E6913-F535-C428-B873-721ECE7071F7}"/>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6A3F1B76-2E07-EBEF-BE4D-33824CF20C2F}"/>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C43CCABC-A0E7-A3B4-3577-820450554E1F}"/>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79762B27-CB5C-CF47-2896-2AF2A4BD1F5C}"/>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8D5BD539-1EB7-CEF3-7A8A-94BD10AB4AA3}"/>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BDBCBA98-E2C7-AF2D-D380-75F6BDC0258D}"/>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4282A0F5-67EC-DDB2-BC70-B8E91DB5311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660AEF8A-2B16-A118-161C-EA8DB4654BB5}"/>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44BADCB-0B1B-C970-C162-CCB5A29DFCC0}"/>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37A3A420-BDAD-C317-915B-6FA67856B486}"/>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A121E8C9-3371-0A5B-7ECB-43FD258D12B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FABD6D31-D900-A27A-FC41-897B34645E09}"/>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E9BF4CBA-B8B6-778A-519B-78781E28CF68}"/>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F22A8196-0EA5-0060-23F8-77518DCB560A}"/>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0FDD1023-6139-ABB8-568D-78F2C1D142F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71BA6E9A-728B-C16E-E81C-46D898651071}"/>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5C0EB63C-CE81-77FE-8C18-1E9CA51FD7B5}"/>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9EE67390-DE2B-BCE7-E9E9-981E2D78756D}"/>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E6CB0122-D37C-2233-DA82-26FAA2E875A3}"/>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483A9DBF-0358-757D-FC6B-C2A57C8D09F2}"/>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4BBBFB50-6F94-2DCA-4DB8-4C138651D2B0}"/>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8839DB45-50A1-A6DE-E2DC-CF31926C901F}"/>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9D565FB2-6C64-C96B-26F9-C857ED61698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776A798A-187B-0678-EE47-894470AB9B23}"/>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06EC9FDD-DA11-C109-7CE7-E412E50420A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55FFF5E9-5436-6EAA-26B7-B10888760787}"/>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A03C610D-9F7F-0FB9-A587-DCBF8FF1BC42}"/>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7A1FC069-B3BC-6287-EC80-084CE2E7549B}"/>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43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wipe(left)">
                                      <p:cBhvr>
                                        <p:cTn id="13"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731153"/>
            <a:ext cx="10821113" cy="4269747"/>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28554" y="-11040"/>
                          <a:pt x="791817" y="-29652"/>
                          <a:pt x="1005564" y="0"/>
                        </a:cubicBezTo>
                        <a:cubicBezTo>
                          <a:pt x="1267527" y="16143"/>
                          <a:pt x="1414410" y="-5754"/>
                          <a:pt x="1803632" y="0"/>
                        </a:cubicBezTo>
                        <a:cubicBezTo>
                          <a:pt x="2193061" y="12050"/>
                          <a:pt x="2145859" y="12497"/>
                          <a:pt x="2394202" y="0"/>
                        </a:cubicBezTo>
                        <a:cubicBezTo>
                          <a:pt x="2613176" y="-31389"/>
                          <a:pt x="2939303" y="-34128"/>
                          <a:pt x="3296017" y="0"/>
                        </a:cubicBezTo>
                        <a:cubicBezTo>
                          <a:pt x="3630130" y="8835"/>
                          <a:pt x="3862602" y="18442"/>
                          <a:pt x="4094084" y="0"/>
                        </a:cubicBezTo>
                        <a:cubicBezTo>
                          <a:pt x="4274518" y="-66423"/>
                          <a:pt x="4793806" y="16218"/>
                          <a:pt x="5099649" y="0"/>
                        </a:cubicBezTo>
                        <a:cubicBezTo>
                          <a:pt x="5363806" y="-1619"/>
                          <a:pt x="5402702" y="22204"/>
                          <a:pt x="5690219" y="0"/>
                        </a:cubicBezTo>
                        <a:cubicBezTo>
                          <a:pt x="5822258" y="72798"/>
                          <a:pt x="6171169" y="70007"/>
                          <a:pt x="6592035" y="0"/>
                        </a:cubicBezTo>
                        <a:cubicBezTo>
                          <a:pt x="6955846" y="-41453"/>
                          <a:pt x="6974079" y="-23792"/>
                          <a:pt x="7286354" y="0"/>
                        </a:cubicBezTo>
                        <a:cubicBezTo>
                          <a:pt x="7582482" y="28096"/>
                          <a:pt x="7754380" y="-21450"/>
                          <a:pt x="7876924" y="0"/>
                        </a:cubicBezTo>
                        <a:cubicBezTo>
                          <a:pt x="7971915" y="-7773"/>
                          <a:pt x="8307633" y="8465"/>
                          <a:pt x="8467493" y="0"/>
                        </a:cubicBezTo>
                        <a:cubicBezTo>
                          <a:pt x="8653457" y="42905"/>
                          <a:pt x="8936442" y="-36327"/>
                          <a:pt x="9161811" y="0"/>
                        </a:cubicBezTo>
                        <a:cubicBezTo>
                          <a:pt x="9388862" y="9985"/>
                          <a:pt x="9882967" y="1031"/>
                          <a:pt x="10374874" y="0"/>
                        </a:cubicBezTo>
                        <a:cubicBezTo>
                          <a:pt x="10570128" y="316875"/>
                          <a:pt x="10590354" y="383699"/>
                          <a:pt x="10821113" y="711639"/>
                        </a:cubicBezTo>
                        <a:cubicBezTo>
                          <a:pt x="10799990" y="1106767"/>
                          <a:pt x="10818026" y="1628543"/>
                          <a:pt x="10821113" y="1826512"/>
                        </a:cubicBezTo>
                        <a:cubicBezTo>
                          <a:pt x="10853387" y="2050172"/>
                          <a:pt x="10819929" y="2694494"/>
                          <a:pt x="10821113" y="3012548"/>
                        </a:cubicBezTo>
                        <a:cubicBezTo>
                          <a:pt x="10770113" y="3307393"/>
                          <a:pt x="10869235" y="3786940"/>
                          <a:pt x="10821113" y="4269747"/>
                        </a:cubicBezTo>
                        <a:cubicBezTo>
                          <a:pt x="10713765" y="4243869"/>
                          <a:pt x="10535029" y="4269266"/>
                          <a:pt x="10372810" y="4269747"/>
                        </a:cubicBezTo>
                        <a:cubicBezTo>
                          <a:pt x="10141730" y="4283872"/>
                          <a:pt x="9768267" y="4254390"/>
                          <a:pt x="9383450" y="4269747"/>
                        </a:cubicBezTo>
                        <a:cubicBezTo>
                          <a:pt x="9020480" y="4253975"/>
                          <a:pt x="8709843" y="4250782"/>
                          <a:pt x="8394092" y="4269747"/>
                        </a:cubicBezTo>
                        <a:cubicBezTo>
                          <a:pt x="8107104" y="4226133"/>
                          <a:pt x="7832374" y="4176814"/>
                          <a:pt x="7404732" y="4269747"/>
                        </a:cubicBezTo>
                        <a:cubicBezTo>
                          <a:pt x="7005529" y="4352788"/>
                          <a:pt x="6878765" y="4201851"/>
                          <a:pt x="6631796" y="4269747"/>
                        </a:cubicBezTo>
                        <a:cubicBezTo>
                          <a:pt x="6381395" y="4351185"/>
                          <a:pt x="5875183" y="4219988"/>
                          <a:pt x="5642436" y="4269747"/>
                        </a:cubicBezTo>
                        <a:cubicBezTo>
                          <a:pt x="5466989" y="4250121"/>
                          <a:pt x="5118634" y="4286013"/>
                          <a:pt x="4761290" y="4269747"/>
                        </a:cubicBezTo>
                        <a:cubicBezTo>
                          <a:pt x="4436023" y="4321462"/>
                          <a:pt x="4486882" y="4256929"/>
                          <a:pt x="4312986" y="4269747"/>
                        </a:cubicBezTo>
                        <a:cubicBezTo>
                          <a:pt x="4136794" y="4299859"/>
                          <a:pt x="3931762" y="4228532"/>
                          <a:pt x="3756471" y="4269747"/>
                        </a:cubicBezTo>
                        <a:cubicBezTo>
                          <a:pt x="3590158" y="4279336"/>
                          <a:pt x="3167676" y="4310264"/>
                          <a:pt x="2875324" y="4269747"/>
                        </a:cubicBezTo>
                        <a:cubicBezTo>
                          <a:pt x="2535668" y="4211232"/>
                          <a:pt x="2240252" y="4282959"/>
                          <a:pt x="2102387" y="4269747"/>
                        </a:cubicBezTo>
                        <a:cubicBezTo>
                          <a:pt x="1945764" y="4239384"/>
                          <a:pt x="1576658" y="4211473"/>
                          <a:pt x="1329450" y="4269747"/>
                        </a:cubicBezTo>
                        <a:cubicBezTo>
                          <a:pt x="1091750" y="4313309"/>
                          <a:pt x="339942" y="4172146"/>
                          <a:pt x="0" y="4269747"/>
                        </a:cubicBezTo>
                        <a:cubicBezTo>
                          <a:pt x="-70826" y="3900168"/>
                          <a:pt x="-74073" y="3655433"/>
                          <a:pt x="0" y="3159613"/>
                        </a:cubicBezTo>
                        <a:cubicBezTo>
                          <a:pt x="7628" y="2677770"/>
                          <a:pt x="-59393" y="2404432"/>
                          <a:pt x="0" y="2092176"/>
                        </a:cubicBezTo>
                        <a:cubicBezTo>
                          <a:pt x="8808" y="1768044"/>
                          <a:pt x="7825" y="1276729"/>
                          <a:pt x="0" y="1024740"/>
                        </a:cubicBezTo>
                        <a:cubicBezTo>
                          <a:pt x="-23269" y="740656"/>
                          <a:pt x="13354" y="461441"/>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893;p23">
            <a:extLst>
              <a:ext uri="{FF2B5EF4-FFF2-40B4-BE49-F238E27FC236}">
                <a16:creationId xmlns:a16="http://schemas.microsoft.com/office/drawing/2014/main" id="{4234E55F-7CB4-E276-E441-620C61D70D56}"/>
              </a:ext>
            </a:extLst>
          </p:cNvPr>
          <p:cNvSpPr/>
          <p:nvPr/>
        </p:nvSpPr>
        <p:spPr>
          <a:xfrm>
            <a:off x="592870" y="1964334"/>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560968" y="1241710"/>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bg1"/>
                </a:solidFill>
                <a:latin typeface="#9Slide07 IcielCadena" panose="02000503000000020004" pitchFamily="2" charset="0"/>
              </a:rPr>
              <a:t>GIẢI</a:t>
            </a:r>
            <a:endParaRPr sz="2800" dirty="0">
              <a:solidFill>
                <a:schemeClr val="bg1"/>
              </a:solidFill>
              <a:latin typeface="#9Slide07 IcielCadena" panose="02000503000000020004" pitchFamily="2" charset="0"/>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2" name="TextBox 1">
            <a:extLst>
              <a:ext uri="{FF2B5EF4-FFF2-40B4-BE49-F238E27FC236}">
                <a16:creationId xmlns:a16="http://schemas.microsoft.com/office/drawing/2014/main" id="{6323573F-865A-924E-D242-45813C308CC1}"/>
              </a:ext>
            </a:extLst>
          </p:cNvPr>
          <p:cNvSpPr txBox="1"/>
          <p:nvPr/>
        </p:nvSpPr>
        <p:spPr>
          <a:xfrm>
            <a:off x="1256870" y="2694472"/>
            <a:ext cx="9621584" cy="93794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Hai quang phổ </a:t>
            </a:r>
            <a:r>
              <a:rPr lang="en-US" sz="2400" dirty="0" err="1"/>
              <a:t>của</a:t>
            </a:r>
            <a:r>
              <a:rPr lang="en-US" sz="2400" dirty="0"/>
              <a:t> </a:t>
            </a:r>
            <a:r>
              <a:rPr lang="en-US" sz="2400" dirty="0" err="1"/>
              <a:t>Mặt</a:t>
            </a:r>
            <a:r>
              <a:rPr lang="en-US" sz="2400" dirty="0"/>
              <a:t> </a:t>
            </a:r>
            <a:r>
              <a:rPr lang="en-US" sz="2400" dirty="0" err="1"/>
              <a:t>Trời</a:t>
            </a:r>
            <a:r>
              <a:rPr lang="en-US" sz="2400" dirty="0"/>
              <a:t> </a:t>
            </a:r>
            <a:r>
              <a:rPr lang="en-US" sz="2400" dirty="0" err="1"/>
              <a:t>và</a:t>
            </a:r>
            <a:r>
              <a:rPr lang="en-US" sz="2400" dirty="0"/>
              <a:t> </a:t>
            </a:r>
            <a:r>
              <a:rPr lang="en-US" sz="2400" dirty="0" err="1"/>
              <a:t>ánh</a:t>
            </a:r>
            <a:r>
              <a:rPr lang="en-US" sz="2400" dirty="0"/>
              <a:t> </a:t>
            </a:r>
            <a:r>
              <a:rPr lang="en-US" sz="2400" dirty="0" err="1"/>
              <a:t>sáng</a:t>
            </a:r>
            <a:r>
              <a:rPr lang="en-US" sz="2400" dirty="0"/>
              <a:t> </a:t>
            </a:r>
            <a:r>
              <a:rPr lang="en-US" sz="2400" dirty="0" err="1"/>
              <a:t>trắng</a:t>
            </a:r>
            <a:r>
              <a:rPr lang="en-US" sz="2400" dirty="0"/>
              <a:t> </a:t>
            </a:r>
            <a:r>
              <a:rPr lang="vi-VN" sz="2400" dirty="0"/>
              <a:t>đều có dải ánh sáng đơn sắc màu cầu vồng</a:t>
            </a:r>
            <a:endParaRPr lang="en-US" sz="2400" dirty="0"/>
          </a:p>
        </p:txBody>
      </p:sp>
      <p:sp>
        <p:nvSpPr>
          <p:cNvPr id="6" name="Google Shape;1924;p44">
            <a:extLst>
              <a:ext uri="{FF2B5EF4-FFF2-40B4-BE49-F238E27FC236}">
                <a16:creationId xmlns:a16="http://schemas.microsoft.com/office/drawing/2014/main" id="{9226855D-964E-7A82-E740-0C36443C99E5}"/>
              </a:ext>
            </a:extLst>
          </p:cNvPr>
          <p:cNvSpPr txBox="1">
            <a:spLocks/>
          </p:cNvSpPr>
          <p:nvPr/>
        </p:nvSpPr>
        <p:spPr>
          <a:xfrm>
            <a:off x="1256870" y="2175535"/>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a)</a:t>
            </a:r>
          </a:p>
        </p:txBody>
      </p:sp>
      <p:sp>
        <p:nvSpPr>
          <p:cNvPr id="11" name="TextBox 10">
            <a:extLst>
              <a:ext uri="{FF2B5EF4-FFF2-40B4-BE49-F238E27FC236}">
                <a16:creationId xmlns:a16="http://schemas.microsoft.com/office/drawing/2014/main" id="{AB2DC6A8-84F8-C9FC-291D-C63123304A81}"/>
              </a:ext>
            </a:extLst>
          </p:cNvPr>
          <p:cNvSpPr txBox="1"/>
          <p:nvPr/>
        </p:nvSpPr>
        <p:spPr>
          <a:xfrm>
            <a:off x="3912984" y="4215603"/>
            <a:ext cx="7419044" cy="138114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Vì khi chiếu ánh sáng mặt trời qua lăng kính, ánh sáng mặt trời bị phân tích thành một dải mày đơn sắc như cầu vồng</a:t>
            </a:r>
            <a:endParaRPr lang="en-US" sz="2400" dirty="0"/>
          </a:p>
        </p:txBody>
      </p:sp>
      <p:sp>
        <p:nvSpPr>
          <p:cNvPr id="12" name="Google Shape;1924;p44">
            <a:extLst>
              <a:ext uri="{FF2B5EF4-FFF2-40B4-BE49-F238E27FC236}">
                <a16:creationId xmlns:a16="http://schemas.microsoft.com/office/drawing/2014/main" id="{0888E754-50D5-8724-12B6-3F35172ED50B}"/>
              </a:ext>
            </a:extLst>
          </p:cNvPr>
          <p:cNvSpPr txBox="1">
            <a:spLocks/>
          </p:cNvSpPr>
          <p:nvPr/>
        </p:nvSpPr>
        <p:spPr>
          <a:xfrm>
            <a:off x="3912984" y="3696666"/>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b)</a:t>
            </a:r>
          </a:p>
        </p:txBody>
      </p:sp>
    </p:spTree>
    <p:extLst>
      <p:ext uri="{BB962C8B-B14F-4D97-AF65-F5344CB8AC3E}">
        <p14:creationId xmlns:p14="http://schemas.microsoft.com/office/powerpoint/2010/main" val="33505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P spid="6"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70;p42">
            <a:extLst>
              <a:ext uri="{FF2B5EF4-FFF2-40B4-BE49-F238E27FC236}">
                <a16:creationId xmlns:a16="http://schemas.microsoft.com/office/drawing/2014/main" id="{8F55F11B-D076-F19D-3406-20FBF71217B3}"/>
              </a:ext>
            </a:extLst>
          </p:cNvPr>
          <p:cNvSpPr txBox="1">
            <a:spLocks/>
          </p:cNvSpPr>
          <p:nvPr/>
        </p:nvSpPr>
        <p:spPr>
          <a:xfrm>
            <a:off x="5290235" y="2893144"/>
            <a:ext cx="6901765" cy="297834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chemeClr val="bg1"/>
                </a:solidFill>
                <a:latin typeface="Fira Sans Black" panose="020B0A03050000020004" pitchFamily="34" charset="0"/>
              </a:rPr>
              <a:t>III. SỰ TRUYỀN ÁNH SÁNG ĐƠN SẮC QUA LĂNG KÍNH</a:t>
            </a:r>
            <a:endParaRPr kumimoji="0" lang="en" sz="6000" b="0" i="0" u="none" strike="noStrike" kern="1200" cap="none" spc="0" normalizeH="0" baseline="0" noProof="0" dirty="0">
              <a:ln>
                <a:noFill/>
              </a:ln>
              <a:solidFill>
                <a:schemeClr val="bg1"/>
              </a:solidFill>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3A3CD618-5959-E3DA-E06D-88FE08C61FF8}"/>
              </a:ext>
            </a:extLst>
          </p:cNvPr>
          <p:cNvGrpSpPr/>
          <p:nvPr/>
        </p:nvGrpSpPr>
        <p:grpSpPr>
          <a:xfrm>
            <a:off x="7833140" y="986512"/>
            <a:ext cx="1675995" cy="1675995"/>
            <a:chOff x="4619606" y="1709577"/>
            <a:chExt cx="1675995" cy="1675995"/>
          </a:xfrm>
        </p:grpSpPr>
        <p:sp>
          <p:nvSpPr>
            <p:cNvPr id="5" name="Oval 4">
              <a:extLst>
                <a:ext uri="{FF2B5EF4-FFF2-40B4-BE49-F238E27FC236}">
                  <a16:creationId xmlns:a16="http://schemas.microsoft.com/office/drawing/2014/main" id="{84215BAF-37D2-B0DF-2AA9-6BF9E25F15CC}"/>
                </a:ext>
              </a:extLst>
            </p:cNvPr>
            <p:cNvSpPr/>
            <p:nvPr/>
          </p:nvSpPr>
          <p:spPr>
            <a:xfrm>
              <a:off x="4619606" y="1709577"/>
              <a:ext cx="1675995" cy="1675995"/>
            </a:xfrm>
            <a:prstGeom prst="ellipse">
              <a:avLst/>
            </a:prstGeom>
            <a:solidFill>
              <a:schemeClr val="bg1"/>
            </a:solidFill>
            <a:ln>
              <a:noFill/>
            </a:ln>
            <a:effectLst>
              <a:glow rad="1397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rism">
              <a:extLst>
                <a:ext uri="{FF2B5EF4-FFF2-40B4-BE49-F238E27FC236}">
                  <a16:creationId xmlns:a16="http://schemas.microsoft.com/office/drawing/2014/main" id="{5D667452-A55C-114D-C19B-157090EBB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6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3A1E4-B331-B5D4-4CAD-53C8FB4C9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2FE812-35DA-68F6-1F42-AC3285FAD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DF873B9-1D73-4E10-70E2-0B85A9A01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D8C573C0-6180-C0BA-6750-9204B01BC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14D45EB-4D82-E82E-467D-CCE0A7947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23254F-D255-5C6E-0B95-5A52F2DE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85" y="714288"/>
            <a:ext cx="9505950" cy="5321167"/>
          </a:xfrm>
          <a:prstGeom prst="rect">
            <a:avLst/>
          </a:prstGeom>
        </p:spPr>
      </p:pic>
      <p:sp>
        <p:nvSpPr>
          <p:cNvPr id="31" name="Google Shape;1924;p44">
            <a:extLst>
              <a:ext uri="{FF2B5EF4-FFF2-40B4-BE49-F238E27FC236}">
                <a16:creationId xmlns:a16="http://schemas.microsoft.com/office/drawing/2014/main" id="{1BB2797C-D21F-621B-F801-BF5BE16567B8}"/>
              </a:ext>
            </a:extLst>
          </p:cNvPr>
          <p:cNvSpPr txBox="1">
            <a:spLocks/>
          </p:cNvSpPr>
          <p:nvPr/>
        </p:nvSpPr>
        <p:spPr>
          <a:xfrm>
            <a:off x="653077" y="6080040"/>
            <a:ext cx="10934565"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rPr>
              <a:t>Chùm</a:t>
            </a:r>
            <a:r>
              <a:rPr lang="en-US" sz="3600" dirty="0">
                <a:solidFill>
                  <a:srgbClr val="002060"/>
                </a:solidFill>
              </a:rPr>
              <a:t> </a:t>
            </a:r>
            <a:r>
              <a:rPr lang="en-US" sz="3600" dirty="0" err="1">
                <a:solidFill>
                  <a:srgbClr val="002060"/>
                </a:solidFill>
              </a:rPr>
              <a:t>tia</a:t>
            </a:r>
            <a:r>
              <a:rPr lang="en-US" sz="3600" dirty="0">
                <a:solidFill>
                  <a:srgbClr val="002060"/>
                </a:solidFill>
              </a:rPr>
              <a:t> </a:t>
            </a:r>
            <a:r>
              <a:rPr lang="en-US" sz="3600" dirty="0" err="1">
                <a:solidFill>
                  <a:srgbClr val="002060"/>
                </a:solidFill>
              </a:rPr>
              <a:t>sáng</a:t>
            </a:r>
            <a:r>
              <a:rPr lang="en-US" sz="3600" dirty="0">
                <a:solidFill>
                  <a:srgbClr val="002060"/>
                </a:solidFill>
              </a:rPr>
              <a:t> </a:t>
            </a:r>
            <a:r>
              <a:rPr lang="en-US" sz="3600" dirty="0" err="1">
                <a:solidFill>
                  <a:srgbClr val="002060"/>
                </a:solidFill>
              </a:rPr>
              <a:t>hẹp</a:t>
            </a:r>
            <a:r>
              <a:rPr lang="en-US" sz="3600" dirty="0">
                <a:solidFill>
                  <a:srgbClr val="002060"/>
                </a:solidFill>
              </a:rPr>
              <a:t> </a:t>
            </a:r>
            <a:r>
              <a:rPr lang="en-US" sz="3600" dirty="0" err="1">
                <a:solidFill>
                  <a:srgbClr val="002060"/>
                </a:solidFill>
              </a:rPr>
              <a:t>màu</a:t>
            </a:r>
            <a:r>
              <a:rPr lang="en-US" sz="3600" dirty="0">
                <a:solidFill>
                  <a:srgbClr val="002060"/>
                </a:solidFill>
              </a:rPr>
              <a:t> </a:t>
            </a:r>
            <a:r>
              <a:rPr lang="en-US" sz="3600" dirty="0" err="1">
                <a:solidFill>
                  <a:srgbClr val="002060"/>
                </a:solidFill>
              </a:rPr>
              <a:t>đỏ</a:t>
            </a:r>
            <a:r>
              <a:rPr lang="en-US" sz="3600" dirty="0">
                <a:solidFill>
                  <a:srgbClr val="002060"/>
                </a:solidFill>
              </a:rPr>
              <a:t> qua </a:t>
            </a:r>
            <a:r>
              <a:rPr lang="en-US" sz="3600" dirty="0" err="1">
                <a:solidFill>
                  <a:srgbClr val="002060"/>
                </a:solidFill>
              </a:rPr>
              <a:t>lăng</a:t>
            </a:r>
            <a:r>
              <a:rPr lang="en-US" sz="3600" dirty="0">
                <a:solidFill>
                  <a:srgbClr val="002060"/>
                </a:solidFill>
              </a:rPr>
              <a:t> </a:t>
            </a:r>
            <a:r>
              <a:rPr lang="en-US" sz="3600" dirty="0" err="1">
                <a:solidFill>
                  <a:srgbClr val="002060"/>
                </a:solidFill>
              </a:rPr>
              <a:t>kính</a:t>
            </a:r>
            <a:endParaRPr lang="en-US" sz="3600" dirty="0">
              <a:solidFill>
                <a:srgbClr val="002060"/>
              </a:solidFill>
            </a:endParaRPr>
          </a:p>
        </p:txBody>
      </p:sp>
      <p:grpSp>
        <p:nvGrpSpPr>
          <p:cNvPr id="2" name="Group 1">
            <a:extLst>
              <a:ext uri="{FF2B5EF4-FFF2-40B4-BE49-F238E27FC236}">
                <a16:creationId xmlns:a16="http://schemas.microsoft.com/office/drawing/2014/main" id="{D9FB086A-A24C-ABA5-6787-89209BDD0BD7}"/>
              </a:ext>
            </a:extLst>
          </p:cNvPr>
          <p:cNvGrpSpPr/>
          <p:nvPr/>
        </p:nvGrpSpPr>
        <p:grpSpPr>
          <a:xfrm>
            <a:off x="186373" y="283005"/>
            <a:ext cx="4954794" cy="447570"/>
            <a:chOff x="115470" y="245832"/>
            <a:chExt cx="6109628" cy="551887"/>
          </a:xfrm>
        </p:grpSpPr>
        <p:sp>
          <p:nvSpPr>
            <p:cNvPr id="3" name="Rectangle: Rounded Corners 2">
              <a:extLst>
                <a:ext uri="{FF2B5EF4-FFF2-40B4-BE49-F238E27FC236}">
                  <a16:creationId xmlns:a16="http://schemas.microsoft.com/office/drawing/2014/main" id="{DC7BC305-17EB-123E-AAF3-791476ADFA8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611A765B-4B9E-6D71-5818-7CEF409FF129}"/>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a:extLst>
                <a:ext uri="{FF2B5EF4-FFF2-40B4-BE49-F238E27FC236}">
                  <a16:creationId xmlns:a16="http://schemas.microsoft.com/office/drawing/2014/main" id="{A7808B89-61A9-E312-D5BB-580A536EE521}"/>
                </a:ext>
              </a:extLst>
            </p:cNvPr>
            <p:cNvGrpSpPr/>
            <p:nvPr/>
          </p:nvGrpSpPr>
          <p:grpSpPr>
            <a:xfrm>
              <a:off x="115470" y="247272"/>
              <a:ext cx="550447" cy="550447"/>
              <a:chOff x="4619606" y="1709577"/>
              <a:chExt cx="1675995" cy="1675995"/>
            </a:xfrm>
          </p:grpSpPr>
          <p:sp>
            <p:nvSpPr>
              <p:cNvPr id="7" name="Oval 6">
                <a:extLst>
                  <a:ext uri="{FF2B5EF4-FFF2-40B4-BE49-F238E27FC236}">
                    <a16:creationId xmlns:a16="http://schemas.microsoft.com/office/drawing/2014/main" id="{19203ABE-EBCD-D945-C1FB-4C872397817C}"/>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6" descr="Prism">
                <a:extLst>
                  <a:ext uri="{FF2B5EF4-FFF2-40B4-BE49-F238E27FC236}">
                    <a16:creationId xmlns:a16="http://schemas.microsoft.com/office/drawing/2014/main" id="{CA4FBCBC-0BCA-D4E6-954A-D67EB6C38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6200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77353F-758E-964C-E4EE-6758B79C8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0254" y="1312909"/>
            <a:ext cx="6041746" cy="4384581"/>
          </a:xfrm>
          <a:prstGeom prst="rect">
            <a:avLst/>
          </a:prstGeom>
        </p:spPr>
      </p:pic>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E3268F-92F5-9EED-3E20-3AF091B1528F}"/>
              </a:ext>
            </a:extLst>
          </p:cNvPr>
          <p:cNvSpPr txBox="1"/>
          <p:nvPr/>
        </p:nvSpPr>
        <p:spPr>
          <a:xfrm>
            <a:off x="835262" y="1225366"/>
            <a:ext cx="6242376" cy="494751"/>
          </a:xfrm>
          <a:prstGeom prst="rect">
            <a:avLst/>
          </a:prstGeom>
          <a:noFill/>
        </p:spPr>
        <p:txBody>
          <a:bodyPr wrap="square">
            <a:spAutoFit/>
          </a:bodyPr>
          <a:lstStyle/>
          <a:p>
            <a:pPr>
              <a:lnSpc>
                <a:spcPct val="120000"/>
              </a:lnSpc>
            </a:pP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Chiếu</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SI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mặt</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bên</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AB</a:t>
            </a:r>
            <a:endParaRPr lang="en-US" sz="2400" dirty="0">
              <a:latin typeface="Arial" panose="020B0604020202020204" pitchFamily="34" charset="0"/>
              <a:cs typeface="Arial" panose="020B0604020202020204" pitchFamily="34" charset="0"/>
            </a:endParaRPr>
          </a:p>
        </p:txBody>
      </p:sp>
      <p:pic>
        <p:nvPicPr>
          <p:cNvPr id="2050" name="Picture 2" descr="Neural ">
            <a:extLst>
              <a:ext uri="{FF2B5EF4-FFF2-40B4-BE49-F238E27FC236}">
                <a16:creationId xmlns:a16="http://schemas.microsoft.com/office/drawing/2014/main" id="{434E7DAE-590A-994F-C65E-8E27BA11B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11568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0D75F6-D393-2973-0754-712CD1DEA6C7}"/>
              </a:ext>
            </a:extLst>
          </p:cNvPr>
          <p:cNvSpPr txBox="1"/>
          <p:nvPr/>
        </p:nvSpPr>
        <p:spPr>
          <a:xfrm>
            <a:off x="861931" y="1927273"/>
            <a:ext cx="6242376" cy="937949"/>
          </a:xfrm>
          <a:prstGeom prst="rect">
            <a:avLst/>
          </a:prstGeom>
          <a:noFill/>
        </p:spPr>
        <p:txBody>
          <a:bodyPr wrap="square">
            <a:spAutoFit/>
          </a:bodyPr>
          <a:lstStyle/>
          <a:p>
            <a:pPr>
              <a:lnSpc>
                <a:spcPct val="120000"/>
              </a:lnSpc>
            </a:pP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SI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tại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cho</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IJ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r</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endParaRPr lang="en-US" sz="2400" baseline="-25000" dirty="0">
              <a:latin typeface="Arial" panose="020B0604020202020204" pitchFamily="34" charset="0"/>
              <a:cs typeface="Arial" panose="020B0604020202020204" pitchFamily="34" charset="0"/>
            </a:endParaRPr>
          </a:p>
        </p:txBody>
      </p:sp>
      <p:pic>
        <p:nvPicPr>
          <p:cNvPr id="22" name="Picture 2" descr="Neural ">
            <a:extLst>
              <a:ext uri="{FF2B5EF4-FFF2-40B4-BE49-F238E27FC236}">
                <a16:creationId xmlns:a16="http://schemas.microsoft.com/office/drawing/2014/main" id="{45D62386-A86E-6453-84D3-DEEFA0484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848519"/>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38DB18-84BF-DE66-7F2B-448FA6E051C8}"/>
              </a:ext>
            </a:extLst>
          </p:cNvPr>
          <p:cNvSpPr txBox="1"/>
          <p:nvPr/>
        </p:nvSpPr>
        <p:spPr>
          <a:xfrm>
            <a:off x="835262" y="3103955"/>
            <a:ext cx="6242376" cy="937949"/>
          </a:xfrm>
          <a:prstGeom prst="rect">
            <a:avLst/>
          </a:prstGeom>
          <a:noFill/>
        </p:spPr>
        <p:txBody>
          <a:bodyPr wrap="square">
            <a:spAutoFit/>
          </a:bodyPr>
          <a:lstStyle/>
          <a:p>
            <a:pPr>
              <a:lnSpc>
                <a:spcPct val="120000"/>
              </a:lnSpc>
            </a:pP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IJ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AC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bị</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tại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J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cho</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JR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ló</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ra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ngoài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r</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endParaRPr lang="en-US" sz="2400" baseline="-25000" dirty="0">
              <a:latin typeface="Arial" panose="020B0604020202020204" pitchFamily="34" charset="0"/>
              <a:cs typeface="Arial" panose="020B0604020202020204" pitchFamily="34" charset="0"/>
            </a:endParaRPr>
          </a:p>
        </p:txBody>
      </p:sp>
      <p:pic>
        <p:nvPicPr>
          <p:cNvPr id="24" name="Picture 2" descr="Neural ">
            <a:extLst>
              <a:ext uri="{FF2B5EF4-FFF2-40B4-BE49-F238E27FC236}">
                <a16:creationId xmlns:a16="http://schemas.microsoft.com/office/drawing/2014/main" id="{8C05F677-5515-EF76-DE03-2B54C16CB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21" y="302520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75C08CE-51EE-2C39-F0D5-38D39E7D6984}"/>
              </a:ext>
            </a:extLst>
          </p:cNvPr>
          <p:cNvSpPr txBox="1"/>
          <p:nvPr/>
        </p:nvSpPr>
        <p:spPr>
          <a:xfrm>
            <a:off x="789768" y="4280637"/>
            <a:ext cx="6242376" cy="937949"/>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cs typeface="Arial" panose="020B0604020202020204" pitchFamily="34" charset="0"/>
              </a:rPr>
              <a:t>Đường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SIJR </a:t>
            </a:r>
            <a:r>
              <a:rPr lang="en-US" sz="2400" dirty="0" err="1">
                <a:solidFill>
                  <a:srgbClr val="000000"/>
                </a:solidFill>
                <a:latin typeface="Arial" panose="020B0604020202020204" pitchFamily="34" charset="0"/>
                <a:cs typeface="Arial" panose="020B0604020202020204" pitchFamily="34" charset="0"/>
              </a:rPr>
              <a:t>nằm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trong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mặt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phẳng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tiết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diện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chính</a:t>
            </a:r>
            <a:r>
              <a:rPr lang="en-US" sz="2400" dirty="0">
                <a:solidFill>
                  <a:srgbClr val="000000"/>
                </a:solidFill>
                <a:latin typeface="Arial" panose="020B0604020202020204" pitchFamily="34" charset="0"/>
                <a:cs typeface="Arial" panose="020B0604020202020204" pitchFamily="34" charset="0"/>
              </a:rPr>
              <a:t> ABC</a:t>
            </a:r>
            <a:endParaRPr lang="en-US" sz="2400" baseline="-25000" dirty="0">
              <a:latin typeface="Arial" panose="020B0604020202020204" pitchFamily="34" charset="0"/>
              <a:cs typeface="Arial" panose="020B0604020202020204" pitchFamily="34" charset="0"/>
            </a:endParaRPr>
          </a:p>
        </p:txBody>
      </p:sp>
      <p:pic>
        <p:nvPicPr>
          <p:cNvPr id="26" name="Picture 2" descr="Neural ">
            <a:extLst>
              <a:ext uri="{FF2B5EF4-FFF2-40B4-BE49-F238E27FC236}">
                <a16:creationId xmlns:a16="http://schemas.microsoft.com/office/drawing/2014/main" id="{7113FC97-B2FE-4DC5-AAEE-3A9C81602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27" y="4201883"/>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62D7CF2-B349-1D17-E0CE-0AC592109992}"/>
              </a:ext>
            </a:extLst>
          </p:cNvPr>
          <p:cNvSpPr txBox="1"/>
          <p:nvPr/>
        </p:nvSpPr>
        <p:spPr>
          <a:xfrm>
            <a:off x="757980" y="5435671"/>
            <a:ext cx="6242376" cy="937949"/>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cs typeface="Arial" panose="020B0604020202020204" pitchFamily="34" charset="0"/>
              </a:rPr>
              <a:t>Góc</a:t>
            </a:r>
            <a:r>
              <a:rPr lang="en-US" sz="2400" dirty="0">
                <a:solidFill>
                  <a:srgbClr val="000000"/>
                </a:solidFill>
                <a:latin typeface="Arial" panose="020B0604020202020204" pitchFamily="34" charset="0"/>
                <a:cs typeface="Arial" panose="020B0604020202020204" pitchFamily="34" charset="0"/>
              </a:rPr>
              <a:t> D </a:t>
            </a:r>
            <a:r>
              <a:rPr lang="en-US" sz="2400" dirty="0" err="1">
                <a:solidFill>
                  <a:srgbClr val="000000"/>
                </a:solidFill>
                <a:latin typeface="Arial" panose="020B0604020202020204" pitchFamily="34" charset="0"/>
                <a:cs typeface="Arial" panose="020B0604020202020204" pitchFamily="34" charset="0"/>
              </a:rPr>
              <a:t>hợp</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bởi</a:t>
            </a:r>
            <a:r>
              <a:rPr lang="en-US" sz="2400" dirty="0">
                <a:solidFill>
                  <a:srgbClr val="000000"/>
                </a:solidFill>
                <a:latin typeface="Arial" panose="020B0604020202020204" pitchFamily="34" charset="0"/>
                <a:cs typeface="Arial" panose="020B0604020202020204" pitchFamily="34" charset="0"/>
              </a:rPr>
              <a:t> SI </a:t>
            </a:r>
            <a:r>
              <a:rPr lang="en-US" sz="2400" dirty="0" err="1">
                <a:solidFill>
                  <a:srgbClr val="000000"/>
                </a:solidFill>
                <a:latin typeface="Arial" panose="020B0604020202020204" pitchFamily="34" charset="0"/>
                <a:cs typeface="Arial" panose="020B0604020202020204" pitchFamily="34" charset="0"/>
              </a:rPr>
              <a:t>và</a:t>
            </a:r>
            <a:r>
              <a:rPr lang="en-US" sz="2400" dirty="0">
                <a:solidFill>
                  <a:srgbClr val="000000"/>
                </a:solidFill>
                <a:latin typeface="Arial" panose="020B0604020202020204" pitchFamily="34" charset="0"/>
                <a:cs typeface="Arial" panose="020B0604020202020204" pitchFamily="34" charset="0"/>
              </a:rPr>
              <a:t> JR </a:t>
            </a:r>
            <a:r>
              <a:rPr lang="en-US" sz="2400" dirty="0" err="1">
                <a:solidFill>
                  <a:srgbClr val="000000"/>
                </a:solidFill>
                <a:latin typeface="Arial" panose="020B0604020202020204" pitchFamily="34" charset="0"/>
                <a:cs typeface="Arial" panose="020B0604020202020204" pitchFamily="34" charset="0"/>
              </a:rPr>
              <a:t>gọi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góc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lệch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sáng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khi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đi</a:t>
            </a:r>
            <a:r>
              <a:rPr lang="en-US" sz="2400" dirty="0">
                <a:solidFill>
                  <a:srgbClr val="000000"/>
                </a:solidFill>
                <a:latin typeface="Arial" panose="020B0604020202020204" pitchFamily="34" charset="0"/>
                <a:cs typeface="Arial" panose="020B0604020202020204" pitchFamily="34" charset="0"/>
              </a:rPr>
              <a:t> qua </a:t>
            </a:r>
            <a:r>
              <a:rPr lang="en-US" sz="2400" dirty="0" err="1">
                <a:solidFill>
                  <a:srgbClr val="000000"/>
                </a:solidFill>
                <a:latin typeface="Arial" panose="020B0604020202020204" pitchFamily="34" charset="0"/>
                <a:cs typeface="Arial" panose="020B0604020202020204" pitchFamily="34" charset="0"/>
              </a:rPr>
              <a:t>lăng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kính</a:t>
            </a:r>
            <a:endParaRPr lang="en-US" sz="2400" baseline="-25000" dirty="0">
              <a:latin typeface="Arial" panose="020B0604020202020204" pitchFamily="34" charset="0"/>
              <a:cs typeface="Arial" panose="020B0604020202020204" pitchFamily="34" charset="0"/>
            </a:endParaRPr>
          </a:p>
        </p:txBody>
      </p:sp>
      <p:pic>
        <p:nvPicPr>
          <p:cNvPr id="28" name="Picture 2" descr="Neural ">
            <a:extLst>
              <a:ext uri="{FF2B5EF4-FFF2-40B4-BE49-F238E27FC236}">
                <a16:creationId xmlns:a16="http://schemas.microsoft.com/office/drawing/2014/main" id="{48642721-93B3-8B4C-195C-F6A8C2E21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9" y="5356917"/>
            <a:ext cx="641072" cy="64107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2ABA108-C24E-7C65-5CB8-8B1BB719B00C}"/>
              </a:ext>
            </a:extLst>
          </p:cNvPr>
          <p:cNvGrpSpPr/>
          <p:nvPr/>
        </p:nvGrpSpPr>
        <p:grpSpPr>
          <a:xfrm>
            <a:off x="186373" y="283005"/>
            <a:ext cx="4954794" cy="447570"/>
            <a:chOff x="115470" y="245832"/>
            <a:chExt cx="6109628" cy="551887"/>
          </a:xfrm>
        </p:grpSpPr>
        <p:sp>
          <p:nvSpPr>
            <p:cNvPr id="30" name="Rectangle: Rounded Corners 29">
              <a:extLst>
                <a:ext uri="{FF2B5EF4-FFF2-40B4-BE49-F238E27FC236}">
                  <a16:creationId xmlns:a16="http://schemas.microsoft.com/office/drawing/2014/main" id="{217B0482-3DC8-19E9-ED69-F64C89E76326}"/>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8" name="TextBox 2047">
              <a:extLst>
                <a:ext uri="{FF2B5EF4-FFF2-40B4-BE49-F238E27FC236}">
                  <a16:creationId xmlns:a16="http://schemas.microsoft.com/office/drawing/2014/main" id="{21849928-9783-BCC0-F7AC-219258E8B5FE}"/>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49" name="Group 2048">
              <a:extLst>
                <a:ext uri="{FF2B5EF4-FFF2-40B4-BE49-F238E27FC236}">
                  <a16:creationId xmlns:a16="http://schemas.microsoft.com/office/drawing/2014/main" id="{5A51E8F3-1469-8267-D146-D85CCCF18426}"/>
                </a:ext>
              </a:extLst>
            </p:cNvPr>
            <p:cNvGrpSpPr/>
            <p:nvPr/>
          </p:nvGrpSpPr>
          <p:grpSpPr>
            <a:xfrm>
              <a:off x="115470" y="247272"/>
              <a:ext cx="550447" cy="550447"/>
              <a:chOff x="4619606" y="1709577"/>
              <a:chExt cx="1675995" cy="1675995"/>
            </a:xfrm>
          </p:grpSpPr>
          <p:sp>
            <p:nvSpPr>
              <p:cNvPr id="2051" name="Oval 2050">
                <a:extLst>
                  <a:ext uri="{FF2B5EF4-FFF2-40B4-BE49-F238E27FC236}">
                    <a16:creationId xmlns:a16="http://schemas.microsoft.com/office/drawing/2014/main" id="{A9D722AC-FA29-5ABD-B1CE-3A0137C84F9E}"/>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052" name="Picture 6" descr="Prism">
                <a:extLst>
                  <a:ext uri="{FF2B5EF4-FFF2-40B4-BE49-F238E27FC236}">
                    <a16:creationId xmlns:a16="http://schemas.microsoft.com/office/drawing/2014/main" id="{A7EA39EC-AD4E-DE5D-84DF-7AEB98927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10376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3" grpId="0"/>
      <p:bldP spid="25"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29C76-5759-C6F1-9E26-01338CCD4658}"/>
              </a:ext>
            </a:extLst>
          </p:cNvPr>
          <p:cNvSpPr txBox="1"/>
          <p:nvPr/>
        </p:nvSpPr>
        <p:spPr>
          <a:xfrm>
            <a:off x="2427549" y="813810"/>
            <a:ext cx="75736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rPr>
              <a:t>NỘI</a:t>
            </a:r>
            <a:r>
              <a:rPr kumimoji="0" lang="en-US" sz="5400" b="0" i="0" u="none" strike="noStrike" kern="1200" cap="none" spc="-150" normalizeH="0" noProof="0" dirty="0">
                <a:ln>
                  <a:noFill/>
                </a:ln>
                <a:solidFill>
                  <a:srgbClr val="F25D07"/>
                </a:solidFill>
                <a:effectLst/>
                <a:uLnTx/>
                <a:uFillTx/>
                <a:latin typeface="Fira Sans Black" panose="020B0A03050000020004" pitchFamily="34" charset="0"/>
                <a:ea typeface="+mn-ea"/>
                <a:cs typeface="+mn-cs"/>
              </a:rPr>
              <a:t> DUNG BÀI HỌC</a:t>
            </a:r>
            <a:endPar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endParaRPr>
          </a:p>
        </p:txBody>
      </p:sp>
      <p:sp>
        <p:nvSpPr>
          <p:cNvPr id="3" name="TextBox 2">
            <a:extLst>
              <a:ext uri="{FF2B5EF4-FFF2-40B4-BE49-F238E27FC236}">
                <a16:creationId xmlns:a16="http://schemas.microsoft.com/office/drawing/2014/main" id="{AF8CB60D-CBF7-2E5D-886D-BDCB4F97FF54}"/>
              </a:ext>
            </a:extLst>
          </p:cNvPr>
          <p:cNvSpPr txBox="1"/>
          <p:nvPr/>
        </p:nvSpPr>
        <p:spPr>
          <a:xfrm>
            <a:off x="3038621" y="4380858"/>
            <a:ext cx="29299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Hiện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Tượng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4" name="TextBox 3">
            <a:extLst>
              <a:ext uri="{FF2B5EF4-FFF2-40B4-BE49-F238E27FC236}">
                <a16:creationId xmlns:a16="http://schemas.microsoft.com/office/drawing/2014/main" id="{594ADF55-B96A-1490-DA84-BF69D6192BCD}"/>
              </a:ext>
            </a:extLst>
          </p:cNvPr>
          <p:cNvSpPr txBox="1"/>
          <p:nvPr/>
        </p:nvSpPr>
        <p:spPr>
          <a:xfrm>
            <a:off x="6085718" y="4336030"/>
            <a:ext cx="30401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Sự</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Truyền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Đơn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5" name="TextBox 4">
            <a:extLst>
              <a:ext uri="{FF2B5EF4-FFF2-40B4-BE49-F238E27FC236}">
                <a16:creationId xmlns:a16="http://schemas.microsoft.com/office/drawing/2014/main" id="{4C30A694-9413-8DC5-506A-4B207B0B9BDE}"/>
              </a:ext>
            </a:extLst>
          </p:cNvPr>
          <p:cNvSpPr txBox="1"/>
          <p:nvPr/>
        </p:nvSpPr>
        <p:spPr>
          <a:xfrm>
            <a:off x="9712692" y="4349201"/>
            <a:ext cx="2098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Màu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Vật</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907FF0CF-85A4-D961-E22B-EF6A51C14BB4}"/>
              </a:ext>
            </a:extLst>
          </p:cNvPr>
          <p:cNvGrpSpPr/>
          <p:nvPr/>
        </p:nvGrpSpPr>
        <p:grpSpPr>
          <a:xfrm>
            <a:off x="3665611" y="2444809"/>
            <a:ext cx="1675995" cy="1675995"/>
            <a:chOff x="1321149" y="2630212"/>
            <a:chExt cx="1675995" cy="1675995"/>
          </a:xfrm>
        </p:grpSpPr>
        <p:sp>
          <p:nvSpPr>
            <p:cNvPr id="6" name="Oval 5">
              <a:extLst>
                <a:ext uri="{FF2B5EF4-FFF2-40B4-BE49-F238E27FC236}">
                  <a16:creationId xmlns:a16="http://schemas.microsoft.com/office/drawing/2014/main" id="{819455C9-0ACC-89EA-8A17-0595BE96BD4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rism ">
              <a:extLst>
                <a:ext uri="{FF2B5EF4-FFF2-40B4-BE49-F238E27FC236}">
                  <a16:creationId xmlns:a16="http://schemas.microsoft.com/office/drawing/2014/main" id="{9B75A213-BB08-6074-EC17-4CBD567BE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DB77FCB-62F9-5737-5FF1-4C924A62C5F0}"/>
              </a:ext>
            </a:extLst>
          </p:cNvPr>
          <p:cNvGrpSpPr/>
          <p:nvPr/>
        </p:nvGrpSpPr>
        <p:grpSpPr>
          <a:xfrm>
            <a:off x="6767813" y="2444809"/>
            <a:ext cx="1675995" cy="1675995"/>
            <a:chOff x="4619606" y="1709577"/>
            <a:chExt cx="1675995" cy="1675995"/>
          </a:xfrm>
        </p:grpSpPr>
        <p:sp>
          <p:nvSpPr>
            <p:cNvPr id="9" name="Oval 8">
              <a:extLst>
                <a:ext uri="{FF2B5EF4-FFF2-40B4-BE49-F238E27FC236}">
                  <a16:creationId xmlns:a16="http://schemas.microsoft.com/office/drawing/2014/main" id="{2462D03B-1B66-285E-2100-291D9DBBFA9F}"/>
                </a:ext>
              </a:extLst>
            </p:cNvPr>
            <p:cNvSpPr/>
            <p:nvPr/>
          </p:nvSpPr>
          <p:spPr>
            <a:xfrm>
              <a:off x="4619606" y="1709577"/>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Prism">
              <a:extLst>
                <a:ext uri="{FF2B5EF4-FFF2-40B4-BE49-F238E27FC236}">
                  <a16:creationId xmlns:a16="http://schemas.microsoft.com/office/drawing/2014/main" id="{4A9BF7D1-121E-8B3B-5F9B-F53BDB947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3973EAF-A460-6DBD-CB57-90EDA913ED21}"/>
              </a:ext>
            </a:extLst>
          </p:cNvPr>
          <p:cNvGrpSpPr/>
          <p:nvPr/>
        </p:nvGrpSpPr>
        <p:grpSpPr>
          <a:xfrm>
            <a:off x="9870014" y="2444808"/>
            <a:ext cx="1675995" cy="1675995"/>
            <a:chOff x="9388348" y="2444808"/>
            <a:chExt cx="1675995" cy="1675995"/>
          </a:xfrm>
        </p:grpSpPr>
        <p:sp>
          <p:nvSpPr>
            <p:cNvPr id="15" name="Oval 14">
              <a:extLst>
                <a:ext uri="{FF2B5EF4-FFF2-40B4-BE49-F238E27FC236}">
                  <a16:creationId xmlns:a16="http://schemas.microsoft.com/office/drawing/2014/main" id="{8757AFDE-A0C0-0C51-B38F-C1ACB7F279E7}"/>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Palette ">
              <a:extLst>
                <a:ext uri="{FF2B5EF4-FFF2-40B4-BE49-F238E27FC236}">
                  <a16:creationId xmlns:a16="http://schemas.microsoft.com/office/drawing/2014/main" id="{A1D5370D-D80C-7384-D14C-969FF52F2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DB39C89-586E-D6F5-FC9E-B2E773884C9D}"/>
              </a:ext>
            </a:extLst>
          </p:cNvPr>
          <p:cNvSpPr txBox="1"/>
          <p:nvPr/>
        </p:nvSpPr>
        <p:spPr>
          <a:xfrm>
            <a:off x="236411" y="4336030"/>
            <a:ext cx="232998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Cấu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Tạo</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6" name="Group 15">
            <a:extLst>
              <a:ext uri="{FF2B5EF4-FFF2-40B4-BE49-F238E27FC236}">
                <a16:creationId xmlns:a16="http://schemas.microsoft.com/office/drawing/2014/main" id="{EEC211F1-94C8-DFF0-4766-F19B9B2A8130}"/>
              </a:ext>
            </a:extLst>
          </p:cNvPr>
          <p:cNvGrpSpPr/>
          <p:nvPr/>
        </p:nvGrpSpPr>
        <p:grpSpPr>
          <a:xfrm>
            <a:off x="563409" y="2444808"/>
            <a:ext cx="1675995" cy="1675995"/>
            <a:chOff x="563409" y="2444808"/>
            <a:chExt cx="1675995" cy="1675995"/>
          </a:xfrm>
        </p:grpSpPr>
        <p:sp>
          <p:nvSpPr>
            <p:cNvPr id="8" name="Oval 7">
              <a:extLst>
                <a:ext uri="{FF2B5EF4-FFF2-40B4-BE49-F238E27FC236}">
                  <a16:creationId xmlns:a16="http://schemas.microsoft.com/office/drawing/2014/main" id="{97B823D8-77A9-B59C-EEF6-8AC99D13DA76}"/>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ism ">
              <a:extLst>
                <a:ext uri="{FF2B5EF4-FFF2-40B4-BE49-F238E27FC236}">
                  <a16:creationId xmlns:a16="http://schemas.microsoft.com/office/drawing/2014/main" id="{BC8EE06D-B2F8-F674-5AC2-23B1329F2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319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a:extLst>
              <a:ext uri="{FF2B5EF4-FFF2-40B4-BE49-F238E27FC236}">
                <a16:creationId xmlns:a16="http://schemas.microsoft.com/office/drawing/2014/main" id="{EE1CC1D6-767B-7391-C2C0-7C30BF976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71" y="1809040"/>
            <a:ext cx="5662329" cy="2905112"/>
          </a:xfrm>
          <a:prstGeom prst="rect">
            <a:avLst/>
          </a:prstGeom>
        </p:spPr>
      </p:pic>
      <p:grpSp>
        <p:nvGrpSpPr>
          <p:cNvPr id="79" name="Group 78">
            <a:extLst>
              <a:ext uri="{FF2B5EF4-FFF2-40B4-BE49-F238E27FC236}">
                <a16:creationId xmlns:a16="http://schemas.microsoft.com/office/drawing/2014/main" id="{536D2EEC-6290-E162-ABC2-B0E55DA6AFD2}"/>
              </a:ext>
            </a:extLst>
          </p:cNvPr>
          <p:cNvGrpSpPr/>
          <p:nvPr/>
        </p:nvGrpSpPr>
        <p:grpSpPr>
          <a:xfrm>
            <a:off x="2899897" y="1935958"/>
            <a:ext cx="3875029" cy="1400063"/>
            <a:chOff x="4326064" y="3656582"/>
            <a:chExt cx="6458314" cy="773064"/>
          </a:xfrm>
        </p:grpSpPr>
        <p:sp>
          <p:nvSpPr>
            <p:cNvPr id="8" name="TextBox 7">
              <a:extLst>
                <a:ext uri="{FF2B5EF4-FFF2-40B4-BE49-F238E27FC236}">
                  <a16:creationId xmlns:a16="http://schemas.microsoft.com/office/drawing/2014/main" id="{7C3BB21A-BEE1-0D88-0FDF-B1989EDAC785}"/>
                </a:ext>
              </a:extLst>
            </p:cNvPr>
            <p:cNvSpPr txBox="1"/>
            <p:nvPr/>
          </p:nvSpPr>
          <p:spPr>
            <a:xfrm>
              <a:off x="4326064" y="3700405"/>
              <a:ext cx="6264348" cy="672530"/>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Vẽ tia tới SI đến một mặt của lăng kính dưới</a:t>
              </a:r>
              <a:r>
                <a:rPr lang="en-US" dirty="0"/>
                <a:t> </a:t>
              </a:r>
              <a:r>
                <a:rPr lang="vi-VN" dirty="0"/>
                <a:t>góc tới i so với pháp tuyến N</a:t>
              </a:r>
              <a:r>
                <a:rPr lang="en-US" baseline="-25000" dirty="0"/>
                <a:t>1</a:t>
              </a:r>
              <a:r>
                <a:rPr lang="vi-VN" dirty="0"/>
                <a:t>N</a:t>
              </a:r>
              <a:r>
                <a:rPr lang="en-US" dirty="0"/>
                <a:t>’</a:t>
              </a:r>
              <a:r>
                <a:rPr lang="en-US" baseline="-25000" dirty="0"/>
                <a:t>1</a:t>
              </a:r>
              <a:r>
                <a:rPr lang="en-US" dirty="0"/>
                <a:t> </a:t>
              </a:r>
              <a:r>
                <a:rPr lang="vi-VN" dirty="0"/>
                <a:t>tại I.</a:t>
              </a:r>
              <a:endParaRPr lang="en-US" dirty="0"/>
            </a:p>
          </p:txBody>
        </p:sp>
        <p:sp>
          <p:nvSpPr>
            <p:cNvPr id="19" name="Google Shape;3446;p32">
              <a:extLst>
                <a:ext uri="{FF2B5EF4-FFF2-40B4-BE49-F238E27FC236}">
                  <a16:creationId xmlns:a16="http://schemas.microsoft.com/office/drawing/2014/main" id="{4FB8D0BB-633E-A21A-0061-4700239750A2}"/>
                </a:ext>
              </a:extLst>
            </p:cNvPr>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447;p32">
              <a:extLst>
                <a:ext uri="{FF2B5EF4-FFF2-40B4-BE49-F238E27FC236}">
                  <a16:creationId xmlns:a16="http://schemas.microsoft.com/office/drawing/2014/main" id="{0AB8E935-73BE-7E0B-0B32-DEB0E7306725}"/>
                </a:ext>
              </a:extLst>
            </p:cNvPr>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 name="Group 79">
            <a:extLst>
              <a:ext uri="{FF2B5EF4-FFF2-40B4-BE49-F238E27FC236}">
                <a16:creationId xmlns:a16="http://schemas.microsoft.com/office/drawing/2014/main" id="{2A8BDC87-CB7C-4437-009E-712481804556}"/>
              </a:ext>
            </a:extLst>
          </p:cNvPr>
          <p:cNvGrpSpPr/>
          <p:nvPr/>
        </p:nvGrpSpPr>
        <p:grpSpPr>
          <a:xfrm>
            <a:off x="2937073" y="3586272"/>
            <a:ext cx="3856406" cy="1302625"/>
            <a:chOff x="4338508" y="4568802"/>
            <a:chExt cx="6444713" cy="776684"/>
          </a:xfrm>
        </p:grpSpPr>
        <p:sp>
          <p:nvSpPr>
            <p:cNvPr id="12" name="TextBox 11">
              <a:extLst>
                <a:ext uri="{FF2B5EF4-FFF2-40B4-BE49-F238E27FC236}">
                  <a16:creationId xmlns:a16="http://schemas.microsoft.com/office/drawing/2014/main" id="{FC1BB36C-8F8F-0B00-B418-70A6A83F0583}"/>
                </a:ext>
              </a:extLst>
            </p:cNvPr>
            <p:cNvSpPr txBox="1"/>
            <p:nvPr/>
          </p:nvSpPr>
          <p:spPr>
            <a:xfrm>
              <a:off x="4338508" y="4592048"/>
              <a:ext cx="6282768" cy="67395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Tại I, vẽ tia khúc xạ IJ lệch g</a:t>
              </a:r>
              <a:r>
                <a:rPr lang="en-US" dirty="0"/>
                <a:t>ầ</a:t>
              </a:r>
              <a:r>
                <a:rPr lang="vi-VN" dirty="0"/>
                <a:t>n pháp tuyến với góc khúc xạ i</a:t>
              </a:r>
              <a:r>
                <a:rPr lang="en-US" dirty="0"/>
                <a:t>’. </a:t>
              </a:r>
            </a:p>
          </p:txBody>
        </p:sp>
        <p:sp>
          <p:nvSpPr>
            <p:cNvPr id="21" name="Google Shape;3448;p32">
              <a:extLst>
                <a:ext uri="{FF2B5EF4-FFF2-40B4-BE49-F238E27FC236}">
                  <a16:creationId xmlns:a16="http://schemas.microsoft.com/office/drawing/2014/main" id="{55E73443-7829-DF88-5491-88C6FC87F326}"/>
                </a:ext>
              </a:extLst>
            </p:cNvPr>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49;p32">
              <a:extLst>
                <a:ext uri="{FF2B5EF4-FFF2-40B4-BE49-F238E27FC236}">
                  <a16:creationId xmlns:a16="http://schemas.microsoft.com/office/drawing/2014/main" id="{69E3B68C-D9F2-2912-1474-1D9494851521}"/>
                </a:ext>
              </a:extLst>
            </p:cNvPr>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roup 80">
            <a:extLst>
              <a:ext uri="{FF2B5EF4-FFF2-40B4-BE49-F238E27FC236}">
                <a16:creationId xmlns:a16="http://schemas.microsoft.com/office/drawing/2014/main" id="{C74953D1-CBF8-E907-2389-7AC07EDA87BB}"/>
              </a:ext>
            </a:extLst>
          </p:cNvPr>
          <p:cNvGrpSpPr/>
          <p:nvPr/>
        </p:nvGrpSpPr>
        <p:grpSpPr>
          <a:xfrm>
            <a:off x="2948199" y="5224969"/>
            <a:ext cx="7856650" cy="1052375"/>
            <a:chOff x="4357100" y="5472512"/>
            <a:chExt cx="6426988" cy="770643"/>
          </a:xfrm>
        </p:grpSpPr>
        <p:sp>
          <p:nvSpPr>
            <p:cNvPr id="15" name="TextBox 14">
              <a:extLst>
                <a:ext uri="{FF2B5EF4-FFF2-40B4-BE49-F238E27FC236}">
                  <a16:creationId xmlns:a16="http://schemas.microsoft.com/office/drawing/2014/main" id="{5F1F5220-4AFF-D94B-645D-34984F0687D6}"/>
                </a:ext>
              </a:extLst>
            </p:cNvPr>
            <p:cNvSpPr txBox="1"/>
            <p:nvPr/>
          </p:nvSpPr>
          <p:spPr>
            <a:xfrm>
              <a:off x="4368820" y="5503937"/>
              <a:ext cx="6222141" cy="63524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Tia IJ tới mặt bên AC dưới góc tới</a:t>
              </a:r>
              <a:r>
                <a:rPr lang="en-US" dirty="0"/>
                <a:t> j.</a:t>
              </a:r>
              <a:r>
                <a:rPr lang="vi-VN" dirty="0"/>
                <a:t> Tại J, vẽ tia khúc xạ JR lệch xa pháp</a:t>
              </a:r>
              <a:r>
                <a:rPr lang="en-US" dirty="0"/>
                <a:t> </a:t>
              </a:r>
              <a:r>
                <a:rPr lang="vi-VN" dirty="0"/>
                <a:t>tuyến N</a:t>
              </a:r>
              <a:r>
                <a:rPr lang="en-US" baseline="-25000" dirty="0"/>
                <a:t>2</a:t>
              </a:r>
              <a:r>
                <a:rPr lang="vi-VN" dirty="0"/>
                <a:t>N</a:t>
              </a:r>
              <a:r>
                <a:rPr lang="en-US" dirty="0"/>
                <a:t>’</a:t>
              </a:r>
              <a:r>
                <a:rPr lang="en-US" baseline="-25000" dirty="0"/>
                <a:t>2</a:t>
              </a:r>
              <a:r>
                <a:rPr lang="vi-VN" dirty="0"/>
                <a:t> với góc khúc xạ</a:t>
              </a:r>
              <a:r>
                <a:rPr lang="en-US" dirty="0"/>
                <a:t> j’</a:t>
              </a:r>
              <a:r>
                <a:rPr lang="vi-VN" dirty="0"/>
                <a:t>.</a:t>
              </a:r>
              <a:endParaRPr lang="en-US" dirty="0"/>
            </a:p>
          </p:txBody>
        </p:sp>
        <p:sp>
          <p:nvSpPr>
            <p:cNvPr id="23" name="Google Shape;3450;p32">
              <a:extLst>
                <a:ext uri="{FF2B5EF4-FFF2-40B4-BE49-F238E27FC236}">
                  <a16:creationId xmlns:a16="http://schemas.microsoft.com/office/drawing/2014/main" id="{0FBBD72B-5352-16A8-F168-7983BFFED2A9}"/>
                </a:ext>
              </a:extLst>
            </p:cNvPr>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51;p32">
              <a:extLst>
                <a:ext uri="{FF2B5EF4-FFF2-40B4-BE49-F238E27FC236}">
                  <a16:creationId xmlns:a16="http://schemas.microsoft.com/office/drawing/2014/main" id="{3718EBA9-6D13-7FF6-3691-90CA86C03D50}"/>
                </a:ext>
              </a:extLst>
            </p:cNvPr>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a:extLst>
              <a:ext uri="{FF2B5EF4-FFF2-40B4-BE49-F238E27FC236}">
                <a16:creationId xmlns:a16="http://schemas.microsoft.com/office/drawing/2014/main" id="{8530AA35-D777-CD54-6A76-F9BF15A2CAD5}"/>
              </a:ext>
            </a:extLst>
          </p:cNvPr>
          <p:cNvGrpSpPr/>
          <p:nvPr/>
        </p:nvGrpSpPr>
        <p:grpSpPr>
          <a:xfrm>
            <a:off x="257983" y="946837"/>
            <a:ext cx="1988894" cy="5871520"/>
            <a:chOff x="872049" y="2550530"/>
            <a:chExt cx="1290116" cy="3808620"/>
          </a:xfrm>
        </p:grpSpPr>
        <p:sp>
          <p:nvSpPr>
            <p:cNvPr id="25" name="Google Shape;3452;p32">
              <a:extLst>
                <a:ext uri="{FF2B5EF4-FFF2-40B4-BE49-F238E27FC236}">
                  <a16:creationId xmlns:a16="http://schemas.microsoft.com/office/drawing/2014/main" id="{41C40212-3FC9-2E8C-574D-BC4F0E6CF653}"/>
                </a:ext>
              </a:extLst>
            </p:cNvPr>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53;p32">
              <a:extLst>
                <a:ext uri="{FF2B5EF4-FFF2-40B4-BE49-F238E27FC236}">
                  <a16:creationId xmlns:a16="http://schemas.microsoft.com/office/drawing/2014/main" id="{E154264C-570E-B5A6-281C-B2145948B56E}"/>
                </a:ext>
              </a:extLst>
            </p:cNvPr>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54;p32">
              <a:extLst>
                <a:ext uri="{FF2B5EF4-FFF2-40B4-BE49-F238E27FC236}">
                  <a16:creationId xmlns:a16="http://schemas.microsoft.com/office/drawing/2014/main" id="{F183B70C-D0B0-B8C0-BB94-EB876D487DC0}"/>
                </a:ext>
              </a:extLst>
            </p:cNvPr>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55;p32">
              <a:extLst>
                <a:ext uri="{FF2B5EF4-FFF2-40B4-BE49-F238E27FC236}">
                  <a16:creationId xmlns:a16="http://schemas.microsoft.com/office/drawing/2014/main" id="{83ECB832-425E-2C8F-2061-9442D6478E9A}"/>
                </a:ext>
              </a:extLst>
            </p:cNvPr>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56;p32">
              <a:extLst>
                <a:ext uri="{FF2B5EF4-FFF2-40B4-BE49-F238E27FC236}">
                  <a16:creationId xmlns:a16="http://schemas.microsoft.com/office/drawing/2014/main" id="{A684930F-BC63-FFF6-C95D-4AF2E207A939}"/>
                </a:ext>
              </a:extLst>
            </p:cNvPr>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57;p32">
              <a:extLst>
                <a:ext uri="{FF2B5EF4-FFF2-40B4-BE49-F238E27FC236}">
                  <a16:creationId xmlns:a16="http://schemas.microsoft.com/office/drawing/2014/main" id="{1E2A790C-3461-3DF0-2A66-6CFDD7339C67}"/>
                </a:ext>
              </a:extLst>
            </p:cNvPr>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58;p32">
              <a:extLst>
                <a:ext uri="{FF2B5EF4-FFF2-40B4-BE49-F238E27FC236}">
                  <a16:creationId xmlns:a16="http://schemas.microsoft.com/office/drawing/2014/main" id="{1B62C89C-2885-5364-C629-287F148FC857}"/>
                </a:ext>
              </a:extLst>
            </p:cNvPr>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59;p32">
              <a:extLst>
                <a:ext uri="{FF2B5EF4-FFF2-40B4-BE49-F238E27FC236}">
                  <a16:creationId xmlns:a16="http://schemas.microsoft.com/office/drawing/2014/main" id="{B34826CE-E6A8-8EB1-EB1C-DF7023BB6701}"/>
                </a:ext>
              </a:extLst>
            </p:cNvPr>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60;p32">
              <a:extLst>
                <a:ext uri="{FF2B5EF4-FFF2-40B4-BE49-F238E27FC236}">
                  <a16:creationId xmlns:a16="http://schemas.microsoft.com/office/drawing/2014/main" id="{670116E3-DA46-2D63-A4D6-C0C388828764}"/>
                </a:ext>
              </a:extLst>
            </p:cNvPr>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61;p32">
              <a:extLst>
                <a:ext uri="{FF2B5EF4-FFF2-40B4-BE49-F238E27FC236}">
                  <a16:creationId xmlns:a16="http://schemas.microsoft.com/office/drawing/2014/main" id="{BA5C5472-A2CE-BE65-A56E-B612223D8823}"/>
                </a:ext>
              </a:extLst>
            </p:cNvPr>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62;p32">
              <a:extLst>
                <a:ext uri="{FF2B5EF4-FFF2-40B4-BE49-F238E27FC236}">
                  <a16:creationId xmlns:a16="http://schemas.microsoft.com/office/drawing/2014/main" id="{BA7E6E48-0D00-CC16-443C-A1B9C6F784E9}"/>
                </a:ext>
              </a:extLst>
            </p:cNvPr>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63;p32">
              <a:extLst>
                <a:ext uri="{FF2B5EF4-FFF2-40B4-BE49-F238E27FC236}">
                  <a16:creationId xmlns:a16="http://schemas.microsoft.com/office/drawing/2014/main" id="{5264E1E2-A4BF-3844-BCD8-B75B555EA321}"/>
                </a:ext>
              </a:extLst>
            </p:cNvPr>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64;p32">
              <a:extLst>
                <a:ext uri="{FF2B5EF4-FFF2-40B4-BE49-F238E27FC236}">
                  <a16:creationId xmlns:a16="http://schemas.microsoft.com/office/drawing/2014/main" id="{76259947-B685-6CAB-0173-953BF145FB8E}"/>
                </a:ext>
              </a:extLst>
            </p:cNvPr>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65;p32">
              <a:extLst>
                <a:ext uri="{FF2B5EF4-FFF2-40B4-BE49-F238E27FC236}">
                  <a16:creationId xmlns:a16="http://schemas.microsoft.com/office/drawing/2014/main" id="{DD64B0A1-DD02-5679-C21C-7B31D666671D}"/>
                </a:ext>
              </a:extLst>
            </p:cNvPr>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66;p32">
              <a:extLst>
                <a:ext uri="{FF2B5EF4-FFF2-40B4-BE49-F238E27FC236}">
                  <a16:creationId xmlns:a16="http://schemas.microsoft.com/office/drawing/2014/main" id="{864CF479-389B-1DD5-5957-FC80CB163E2E}"/>
                </a:ext>
              </a:extLst>
            </p:cNvPr>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67;p32">
              <a:extLst>
                <a:ext uri="{FF2B5EF4-FFF2-40B4-BE49-F238E27FC236}">
                  <a16:creationId xmlns:a16="http://schemas.microsoft.com/office/drawing/2014/main" id="{38E17973-703C-B173-D231-12CA3AB13F84}"/>
                </a:ext>
              </a:extLst>
            </p:cNvPr>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68;p32">
              <a:extLst>
                <a:ext uri="{FF2B5EF4-FFF2-40B4-BE49-F238E27FC236}">
                  <a16:creationId xmlns:a16="http://schemas.microsoft.com/office/drawing/2014/main" id="{CD1663A5-A9BB-E6BF-EDE1-52C4343A69FF}"/>
                </a:ext>
              </a:extLst>
            </p:cNvPr>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69;p32">
              <a:extLst>
                <a:ext uri="{FF2B5EF4-FFF2-40B4-BE49-F238E27FC236}">
                  <a16:creationId xmlns:a16="http://schemas.microsoft.com/office/drawing/2014/main" id="{730F2AE2-CE4D-BBE8-E260-89464D6EFB97}"/>
                </a:ext>
              </a:extLst>
            </p:cNvPr>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0;p32">
              <a:extLst>
                <a:ext uri="{FF2B5EF4-FFF2-40B4-BE49-F238E27FC236}">
                  <a16:creationId xmlns:a16="http://schemas.microsoft.com/office/drawing/2014/main" id="{59E57EB1-DF1F-EF3F-D242-33750368C10B}"/>
                </a:ext>
              </a:extLst>
            </p:cNvPr>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71;p32">
              <a:extLst>
                <a:ext uri="{FF2B5EF4-FFF2-40B4-BE49-F238E27FC236}">
                  <a16:creationId xmlns:a16="http://schemas.microsoft.com/office/drawing/2014/main" id="{7652DC0D-2A3D-FC58-FBA0-E7401681A193}"/>
                </a:ext>
              </a:extLst>
            </p:cNvPr>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72;p32">
              <a:extLst>
                <a:ext uri="{FF2B5EF4-FFF2-40B4-BE49-F238E27FC236}">
                  <a16:creationId xmlns:a16="http://schemas.microsoft.com/office/drawing/2014/main" id="{073A7500-4EFD-21FB-E278-06E697C8F782}"/>
                </a:ext>
              </a:extLst>
            </p:cNvPr>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73;p32">
              <a:extLst>
                <a:ext uri="{FF2B5EF4-FFF2-40B4-BE49-F238E27FC236}">
                  <a16:creationId xmlns:a16="http://schemas.microsoft.com/office/drawing/2014/main" id="{5BCCFF30-A1AA-25BA-82B4-2604ED066870}"/>
                </a:ext>
              </a:extLst>
            </p:cNvPr>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74;p32">
              <a:extLst>
                <a:ext uri="{FF2B5EF4-FFF2-40B4-BE49-F238E27FC236}">
                  <a16:creationId xmlns:a16="http://schemas.microsoft.com/office/drawing/2014/main" id="{5F83F38E-71F2-7AB5-5A70-6055E035D5A9}"/>
                </a:ext>
              </a:extLst>
            </p:cNvPr>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75;p32">
              <a:extLst>
                <a:ext uri="{FF2B5EF4-FFF2-40B4-BE49-F238E27FC236}">
                  <a16:creationId xmlns:a16="http://schemas.microsoft.com/office/drawing/2014/main" id="{63885C18-09EB-E239-2607-E6CBFF8A6A9A}"/>
                </a:ext>
              </a:extLst>
            </p:cNvPr>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76;p32">
              <a:extLst>
                <a:ext uri="{FF2B5EF4-FFF2-40B4-BE49-F238E27FC236}">
                  <a16:creationId xmlns:a16="http://schemas.microsoft.com/office/drawing/2014/main" id="{98CA72BE-F9B5-3418-3203-885D42F7D647}"/>
                </a:ext>
              </a:extLst>
            </p:cNvPr>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77;p32">
              <a:extLst>
                <a:ext uri="{FF2B5EF4-FFF2-40B4-BE49-F238E27FC236}">
                  <a16:creationId xmlns:a16="http://schemas.microsoft.com/office/drawing/2014/main" id="{4313DEB0-5FD8-F7CB-6883-8EFAD214DC02}"/>
                </a:ext>
              </a:extLst>
            </p:cNvPr>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78;p32">
              <a:extLst>
                <a:ext uri="{FF2B5EF4-FFF2-40B4-BE49-F238E27FC236}">
                  <a16:creationId xmlns:a16="http://schemas.microsoft.com/office/drawing/2014/main" id="{654BD39F-78B3-E915-D0C0-0A68C71212FA}"/>
                </a:ext>
              </a:extLst>
            </p:cNvPr>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79;p32">
              <a:extLst>
                <a:ext uri="{FF2B5EF4-FFF2-40B4-BE49-F238E27FC236}">
                  <a16:creationId xmlns:a16="http://schemas.microsoft.com/office/drawing/2014/main" id="{9D81E8C1-58D8-FBA1-C94F-C0C152335A33}"/>
                </a:ext>
              </a:extLst>
            </p:cNvPr>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80;p32">
              <a:extLst>
                <a:ext uri="{FF2B5EF4-FFF2-40B4-BE49-F238E27FC236}">
                  <a16:creationId xmlns:a16="http://schemas.microsoft.com/office/drawing/2014/main" id="{0FBB7743-E5C8-A467-576C-9B8A2F97A950}"/>
                </a:ext>
              </a:extLst>
            </p:cNvPr>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81;p32">
              <a:extLst>
                <a:ext uri="{FF2B5EF4-FFF2-40B4-BE49-F238E27FC236}">
                  <a16:creationId xmlns:a16="http://schemas.microsoft.com/office/drawing/2014/main" id="{73461D5B-EA1E-4C83-5A23-FF18AB1DF4BA}"/>
                </a:ext>
              </a:extLst>
            </p:cNvPr>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82;p32">
              <a:extLst>
                <a:ext uri="{FF2B5EF4-FFF2-40B4-BE49-F238E27FC236}">
                  <a16:creationId xmlns:a16="http://schemas.microsoft.com/office/drawing/2014/main" id="{5A59EE28-9C29-8CAC-41D7-8894038307D8}"/>
                </a:ext>
              </a:extLst>
            </p:cNvPr>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83;p32">
              <a:extLst>
                <a:ext uri="{FF2B5EF4-FFF2-40B4-BE49-F238E27FC236}">
                  <a16:creationId xmlns:a16="http://schemas.microsoft.com/office/drawing/2014/main" id="{684E1CF2-393A-4162-7566-F22709C2FA3C}"/>
                </a:ext>
              </a:extLst>
            </p:cNvPr>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84;p32">
              <a:extLst>
                <a:ext uri="{FF2B5EF4-FFF2-40B4-BE49-F238E27FC236}">
                  <a16:creationId xmlns:a16="http://schemas.microsoft.com/office/drawing/2014/main" id="{5779EF83-BB42-463F-E889-4EBDF0FE03F4}"/>
                </a:ext>
              </a:extLst>
            </p:cNvPr>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85;p32">
              <a:extLst>
                <a:ext uri="{FF2B5EF4-FFF2-40B4-BE49-F238E27FC236}">
                  <a16:creationId xmlns:a16="http://schemas.microsoft.com/office/drawing/2014/main" id="{51BF3C13-AB7A-8453-B2EA-D731B997701D}"/>
                </a:ext>
              </a:extLst>
            </p:cNvPr>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86;p32">
              <a:extLst>
                <a:ext uri="{FF2B5EF4-FFF2-40B4-BE49-F238E27FC236}">
                  <a16:creationId xmlns:a16="http://schemas.microsoft.com/office/drawing/2014/main" id="{D70AD790-EC75-A1C0-DC83-77B5512102D9}"/>
                </a:ext>
              </a:extLst>
            </p:cNvPr>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87;p32">
              <a:extLst>
                <a:ext uri="{FF2B5EF4-FFF2-40B4-BE49-F238E27FC236}">
                  <a16:creationId xmlns:a16="http://schemas.microsoft.com/office/drawing/2014/main" id="{9893F9DE-6CB0-98E2-3910-CABB7743C9EF}"/>
                </a:ext>
              </a:extLst>
            </p:cNvPr>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88;p32">
              <a:extLst>
                <a:ext uri="{FF2B5EF4-FFF2-40B4-BE49-F238E27FC236}">
                  <a16:creationId xmlns:a16="http://schemas.microsoft.com/office/drawing/2014/main" id="{3C930534-2E7D-D3F0-5F54-5CCA701E5AC5}"/>
                </a:ext>
              </a:extLst>
            </p:cNvPr>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89;p32">
              <a:extLst>
                <a:ext uri="{FF2B5EF4-FFF2-40B4-BE49-F238E27FC236}">
                  <a16:creationId xmlns:a16="http://schemas.microsoft.com/office/drawing/2014/main" id="{C2B3DC87-8293-A12C-EAE3-4F6628F73D2C}"/>
                </a:ext>
              </a:extLst>
            </p:cNvPr>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90;p32">
              <a:extLst>
                <a:ext uri="{FF2B5EF4-FFF2-40B4-BE49-F238E27FC236}">
                  <a16:creationId xmlns:a16="http://schemas.microsoft.com/office/drawing/2014/main" id="{D530DEEF-B1AA-BD19-2E9B-42DEF72CB6D2}"/>
                </a:ext>
              </a:extLst>
            </p:cNvPr>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91;p32">
              <a:extLst>
                <a:ext uri="{FF2B5EF4-FFF2-40B4-BE49-F238E27FC236}">
                  <a16:creationId xmlns:a16="http://schemas.microsoft.com/office/drawing/2014/main" id="{2697F098-496E-D982-A314-C386899904BC}"/>
                </a:ext>
              </a:extLst>
            </p:cNvPr>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92;p32">
              <a:extLst>
                <a:ext uri="{FF2B5EF4-FFF2-40B4-BE49-F238E27FC236}">
                  <a16:creationId xmlns:a16="http://schemas.microsoft.com/office/drawing/2014/main" id="{7C99CFFA-383E-012A-4BD7-6745C2FED0AB}"/>
                </a:ext>
              </a:extLst>
            </p:cNvPr>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93;p32">
              <a:extLst>
                <a:ext uri="{FF2B5EF4-FFF2-40B4-BE49-F238E27FC236}">
                  <a16:creationId xmlns:a16="http://schemas.microsoft.com/office/drawing/2014/main" id="{F61B5320-3B58-274B-DB22-E583B22201FF}"/>
                </a:ext>
              </a:extLst>
            </p:cNvPr>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94;p32">
              <a:extLst>
                <a:ext uri="{FF2B5EF4-FFF2-40B4-BE49-F238E27FC236}">
                  <a16:creationId xmlns:a16="http://schemas.microsoft.com/office/drawing/2014/main" id="{460A52EE-FF2F-9AAB-875C-1A5D88450F27}"/>
                </a:ext>
              </a:extLst>
            </p:cNvPr>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95;p32">
              <a:extLst>
                <a:ext uri="{FF2B5EF4-FFF2-40B4-BE49-F238E27FC236}">
                  <a16:creationId xmlns:a16="http://schemas.microsoft.com/office/drawing/2014/main" id="{DAE54998-6DC5-FD42-3AB4-BB447E1C012F}"/>
                </a:ext>
              </a:extLst>
            </p:cNvPr>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6;p32">
              <a:extLst>
                <a:ext uri="{FF2B5EF4-FFF2-40B4-BE49-F238E27FC236}">
                  <a16:creationId xmlns:a16="http://schemas.microsoft.com/office/drawing/2014/main" id="{49376317-7E05-402B-9B61-B773BAA930C4}"/>
                </a:ext>
              </a:extLst>
            </p:cNvPr>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97;p32">
              <a:extLst>
                <a:ext uri="{FF2B5EF4-FFF2-40B4-BE49-F238E27FC236}">
                  <a16:creationId xmlns:a16="http://schemas.microsoft.com/office/drawing/2014/main" id="{D823A8FD-FC5B-B53E-CEAB-6FAB6F81A0D0}"/>
                </a:ext>
              </a:extLst>
            </p:cNvPr>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98;p32">
              <a:extLst>
                <a:ext uri="{FF2B5EF4-FFF2-40B4-BE49-F238E27FC236}">
                  <a16:creationId xmlns:a16="http://schemas.microsoft.com/office/drawing/2014/main" id="{0BF7E620-7CC4-3396-10FC-2BA0106D21C0}"/>
                </a:ext>
              </a:extLst>
            </p:cNvPr>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99;p32">
              <a:extLst>
                <a:ext uri="{FF2B5EF4-FFF2-40B4-BE49-F238E27FC236}">
                  <a16:creationId xmlns:a16="http://schemas.microsoft.com/office/drawing/2014/main" id="{EE751B57-1C63-6684-22B1-600E8E7EFCA7}"/>
                </a:ext>
              </a:extLst>
            </p:cNvPr>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00;p32">
              <a:extLst>
                <a:ext uri="{FF2B5EF4-FFF2-40B4-BE49-F238E27FC236}">
                  <a16:creationId xmlns:a16="http://schemas.microsoft.com/office/drawing/2014/main" id="{7041AD8F-8A1E-4ADE-6A7B-23D743D2A88A}"/>
                </a:ext>
              </a:extLst>
            </p:cNvPr>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roup 17">
            <a:extLst>
              <a:ext uri="{FF2B5EF4-FFF2-40B4-BE49-F238E27FC236}">
                <a16:creationId xmlns:a16="http://schemas.microsoft.com/office/drawing/2014/main" id="{857D190B-9E82-7337-3154-255456518A60}"/>
              </a:ext>
            </a:extLst>
          </p:cNvPr>
          <p:cNvGrpSpPr/>
          <p:nvPr/>
        </p:nvGrpSpPr>
        <p:grpSpPr>
          <a:xfrm rot="20764542">
            <a:off x="1722594" y="2788684"/>
            <a:ext cx="516593" cy="325685"/>
            <a:chOff x="1827232" y="3995902"/>
            <a:chExt cx="1461520" cy="295567"/>
          </a:xfrm>
        </p:grpSpPr>
        <p:sp>
          <p:nvSpPr>
            <p:cNvPr id="76" name="Google Shape;3503;p32">
              <a:extLst>
                <a:ext uri="{FF2B5EF4-FFF2-40B4-BE49-F238E27FC236}">
                  <a16:creationId xmlns:a16="http://schemas.microsoft.com/office/drawing/2014/main" id="{9BAC71D8-BE12-C3C4-D6B7-48F3C240F28C}"/>
                </a:ext>
              </a:extLst>
            </p:cNvPr>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09;p32">
              <a:extLst>
                <a:ext uri="{FF2B5EF4-FFF2-40B4-BE49-F238E27FC236}">
                  <a16:creationId xmlns:a16="http://schemas.microsoft.com/office/drawing/2014/main" id="{3F61FFB3-A157-EFD0-F397-86AB95B3AE4C}"/>
                </a:ext>
              </a:extLst>
            </p:cNvPr>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roup 73">
            <a:extLst>
              <a:ext uri="{FF2B5EF4-FFF2-40B4-BE49-F238E27FC236}">
                <a16:creationId xmlns:a16="http://schemas.microsoft.com/office/drawing/2014/main" id="{D2C60E0F-84BE-F89A-1436-08E5C48C92BD}"/>
              </a:ext>
            </a:extLst>
          </p:cNvPr>
          <p:cNvGrpSpPr/>
          <p:nvPr/>
        </p:nvGrpSpPr>
        <p:grpSpPr>
          <a:xfrm rot="21261046">
            <a:off x="1666569" y="4020355"/>
            <a:ext cx="557120" cy="89775"/>
            <a:chOff x="1827232" y="4854232"/>
            <a:chExt cx="1461520" cy="148293"/>
          </a:xfrm>
        </p:grpSpPr>
        <p:sp>
          <p:nvSpPr>
            <p:cNvPr id="77" name="Google Shape;3504;p32">
              <a:extLst>
                <a:ext uri="{FF2B5EF4-FFF2-40B4-BE49-F238E27FC236}">
                  <a16:creationId xmlns:a16="http://schemas.microsoft.com/office/drawing/2014/main" id="{589F8C3D-CF8A-2244-9B97-E58575E9FCE1}"/>
                </a:ext>
              </a:extLst>
            </p:cNvPr>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10;p32">
              <a:extLst>
                <a:ext uri="{FF2B5EF4-FFF2-40B4-BE49-F238E27FC236}">
                  <a16:creationId xmlns:a16="http://schemas.microsoft.com/office/drawing/2014/main" id="{26839E73-008B-2A90-296A-81BF8A5EBB8A}"/>
                </a:ext>
              </a:extLst>
            </p:cNvPr>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roup 74">
            <a:extLst>
              <a:ext uri="{FF2B5EF4-FFF2-40B4-BE49-F238E27FC236}">
                <a16:creationId xmlns:a16="http://schemas.microsoft.com/office/drawing/2014/main" id="{81D00B68-28B9-C107-B04F-8DD03573980E}"/>
              </a:ext>
            </a:extLst>
          </p:cNvPr>
          <p:cNvGrpSpPr/>
          <p:nvPr/>
        </p:nvGrpSpPr>
        <p:grpSpPr>
          <a:xfrm rot="801012">
            <a:off x="1722735" y="5011288"/>
            <a:ext cx="477067" cy="357169"/>
            <a:chOff x="1826212" y="5420062"/>
            <a:chExt cx="1462540" cy="492262"/>
          </a:xfrm>
        </p:grpSpPr>
        <p:sp>
          <p:nvSpPr>
            <p:cNvPr id="78" name="Google Shape;3505;p32">
              <a:extLst>
                <a:ext uri="{FF2B5EF4-FFF2-40B4-BE49-F238E27FC236}">
                  <a16:creationId xmlns:a16="http://schemas.microsoft.com/office/drawing/2014/main" id="{5C7B9800-8537-FFAA-425E-BAAD6909C3B4}"/>
                </a:ext>
              </a:extLst>
            </p:cNvPr>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11;p32">
              <a:extLst>
                <a:ext uri="{FF2B5EF4-FFF2-40B4-BE49-F238E27FC236}">
                  <a16:creationId xmlns:a16="http://schemas.microsoft.com/office/drawing/2014/main" id="{A0168516-A398-BBEB-FE06-4CCEA9D85CA6}"/>
                </a:ext>
              </a:extLst>
            </p:cNvPr>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3529;p32">
            <a:extLst>
              <a:ext uri="{FF2B5EF4-FFF2-40B4-BE49-F238E27FC236}">
                <a16:creationId xmlns:a16="http://schemas.microsoft.com/office/drawing/2014/main" id="{F3938469-AEB6-D896-932D-F275BF09E34C}"/>
              </a:ext>
            </a:extLst>
          </p:cNvPr>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Fira Sans Extra Condensed Black" panose="020B0A03050000020004" pitchFamily="34" charset="0"/>
              </a:rPr>
              <a:t>1</a:t>
            </a:r>
            <a:endParaRPr sz="2800" b="1" dirty="0">
              <a:solidFill>
                <a:srgbClr val="002060"/>
              </a:solidFill>
              <a:latin typeface="Fira Sans Extra Condensed Black" panose="020B0A03050000020004" pitchFamily="34" charset="0"/>
            </a:endParaRPr>
          </a:p>
        </p:txBody>
      </p:sp>
      <p:sp>
        <p:nvSpPr>
          <p:cNvPr id="123" name="Google Shape;3550;p32">
            <a:extLst>
              <a:ext uri="{FF2B5EF4-FFF2-40B4-BE49-F238E27FC236}">
                <a16:creationId xmlns:a16="http://schemas.microsoft.com/office/drawing/2014/main" id="{68810ED6-672C-1ED6-A7A3-7FDFDC7B10AA}"/>
              </a:ext>
            </a:extLst>
          </p:cNvPr>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2</a:t>
            </a:r>
            <a:endParaRPr sz="2800" b="1" dirty="0">
              <a:solidFill>
                <a:srgbClr val="002060"/>
              </a:solidFill>
              <a:latin typeface="Fira Sans Extra Condensed Black" panose="020B0A03050000020004" pitchFamily="34" charset="0"/>
            </a:endParaRPr>
          </a:p>
        </p:txBody>
      </p:sp>
      <p:sp>
        <p:nvSpPr>
          <p:cNvPr id="141" name="Google Shape;3568;p32">
            <a:extLst>
              <a:ext uri="{FF2B5EF4-FFF2-40B4-BE49-F238E27FC236}">
                <a16:creationId xmlns:a16="http://schemas.microsoft.com/office/drawing/2014/main" id="{559DBA8C-0BB2-3F52-3D7F-E9C5961835DA}"/>
              </a:ext>
            </a:extLst>
          </p:cNvPr>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3</a:t>
            </a:r>
            <a:endParaRPr sz="2800" b="1" dirty="0">
              <a:solidFill>
                <a:srgbClr val="002060"/>
              </a:solidFill>
              <a:latin typeface="Fira Sans Extra Condensed Black" panose="020B0A03050000020004" pitchFamily="34" charset="0"/>
            </a:endParaRPr>
          </a:p>
        </p:txBody>
      </p:sp>
      <p:sp>
        <p:nvSpPr>
          <p:cNvPr id="88" name="TextBox 87">
            <a:extLst>
              <a:ext uri="{FF2B5EF4-FFF2-40B4-BE49-F238E27FC236}">
                <a16:creationId xmlns:a16="http://schemas.microsoft.com/office/drawing/2014/main" id="{7B2D54AA-CAF6-B731-3184-113BC2489600}"/>
              </a:ext>
            </a:extLst>
          </p:cNvPr>
          <p:cNvSpPr txBox="1"/>
          <p:nvPr/>
        </p:nvSpPr>
        <p:spPr>
          <a:xfrm>
            <a:off x="2090376" y="1218714"/>
            <a:ext cx="6951501" cy="461665"/>
          </a:xfrm>
          <a:prstGeom prst="rect">
            <a:avLst/>
          </a:prstGeom>
          <a:noFill/>
        </p:spPr>
        <p:txBody>
          <a:bodyPr wrap="square">
            <a:spAutoFit/>
          </a:bodyPr>
          <a:lstStyle/>
          <a:p>
            <a:pPr algn="ctr"/>
            <a:r>
              <a:rPr lang="en-US" sz="2400" b="1" dirty="0" err="1">
                <a:solidFill>
                  <a:srgbClr val="000000"/>
                </a:solidFill>
                <a:effectLst/>
                <a:latin typeface="Fira Sans Black" panose="020B0A03050000020004" pitchFamily="34" charset="0"/>
                <a:ea typeface="Courier New" panose="02070309020205020404" pitchFamily="49" charset="0"/>
              </a:rPr>
              <a:t>Các</a:t>
            </a:r>
            <a:r>
              <a:rPr lang="en-US" sz="2400" b="1" dirty="0">
                <a:solidFill>
                  <a:srgbClr val="000000"/>
                </a:solidFill>
                <a:effectLst/>
                <a:latin typeface="Fira Sans Black" panose="020B0A03050000020004" pitchFamily="34" charset="0"/>
                <a:ea typeface="Courier New" panose="02070309020205020404" pitchFamily="49" charset="0"/>
              </a:rPr>
              <a:t> </a:t>
            </a:r>
            <a:r>
              <a:rPr lang="en-US" sz="2400" b="1" dirty="0" err="1">
                <a:solidFill>
                  <a:srgbClr val="000000"/>
                </a:solidFill>
                <a:effectLst/>
                <a:latin typeface="Fira Sans Black" panose="020B0A03050000020004" pitchFamily="34" charset="0"/>
                <a:ea typeface="Courier New" panose="02070309020205020404" pitchFamily="49" charset="0"/>
              </a:rPr>
              <a:t>bước</a:t>
            </a:r>
            <a:r>
              <a:rPr lang="en-US" sz="2400" b="1" dirty="0">
                <a:solidFill>
                  <a:srgbClr val="000000"/>
                </a:solidFill>
                <a:effectLst/>
                <a:latin typeface="Fira Sans Black" panose="020B0A03050000020004" pitchFamily="34" charset="0"/>
                <a:ea typeface="Courier New" panose="02070309020205020404" pitchFamily="49" charset="0"/>
              </a:rPr>
              <a:t> </a:t>
            </a:r>
            <a:r>
              <a:rPr lang="vi-VN" sz="2400" b="1" dirty="0">
                <a:solidFill>
                  <a:srgbClr val="000000"/>
                </a:solidFill>
                <a:effectLst/>
                <a:latin typeface="Fira Sans Black" panose="020B0A03050000020004" pitchFamily="34" charset="0"/>
                <a:ea typeface="Courier New" panose="02070309020205020404" pitchFamily="49" charset="0"/>
              </a:rPr>
              <a:t>vẽ đường đi của tia sáng qua lăng kính</a:t>
            </a:r>
            <a:endParaRPr lang="en-US" sz="2400" b="1" dirty="0">
              <a:latin typeface="Fira Sans Black" panose="020B0A03050000020004" pitchFamily="34" charset="0"/>
            </a:endParaRPr>
          </a:p>
        </p:txBody>
      </p:sp>
      <p:grpSp>
        <p:nvGrpSpPr>
          <p:cNvPr id="3" name="Group 2">
            <a:extLst>
              <a:ext uri="{FF2B5EF4-FFF2-40B4-BE49-F238E27FC236}">
                <a16:creationId xmlns:a16="http://schemas.microsoft.com/office/drawing/2014/main" id="{330A18A7-ABFE-5BA4-F196-4BFCBD989F79}"/>
              </a:ext>
            </a:extLst>
          </p:cNvPr>
          <p:cNvGrpSpPr/>
          <p:nvPr/>
        </p:nvGrpSpPr>
        <p:grpSpPr>
          <a:xfrm>
            <a:off x="186373" y="283005"/>
            <a:ext cx="4954794" cy="447570"/>
            <a:chOff x="115470" y="245832"/>
            <a:chExt cx="6109628" cy="551887"/>
          </a:xfrm>
        </p:grpSpPr>
        <p:sp>
          <p:nvSpPr>
            <p:cNvPr id="4" name="Rectangle: Rounded Corners 3">
              <a:extLst>
                <a:ext uri="{FF2B5EF4-FFF2-40B4-BE49-F238E27FC236}">
                  <a16:creationId xmlns:a16="http://schemas.microsoft.com/office/drawing/2014/main" id="{B8E0B734-B7D2-85A4-16AD-24648FCDB139}"/>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DB81B9A1-D4E2-4F7E-6C23-252736DFDEDE}"/>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B26A4509-1B33-63A3-5CA3-B43142E4990B}"/>
                </a:ext>
              </a:extLst>
            </p:cNvPr>
            <p:cNvGrpSpPr/>
            <p:nvPr/>
          </p:nvGrpSpPr>
          <p:grpSpPr>
            <a:xfrm>
              <a:off x="115470" y="247272"/>
              <a:ext cx="550447" cy="550447"/>
              <a:chOff x="4619606" y="1709577"/>
              <a:chExt cx="1675995" cy="1675995"/>
            </a:xfrm>
          </p:grpSpPr>
          <p:sp>
            <p:nvSpPr>
              <p:cNvPr id="14" name="Oval 13">
                <a:extLst>
                  <a:ext uri="{FF2B5EF4-FFF2-40B4-BE49-F238E27FC236}">
                    <a16:creationId xmlns:a16="http://schemas.microsoft.com/office/drawing/2014/main" id="{F44CCBC8-A2D4-5193-1E97-2DBA752827C3}"/>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6" name="Picture 6" descr="Prism">
                <a:extLst>
                  <a:ext uri="{FF2B5EF4-FFF2-40B4-BE49-F238E27FC236}">
                    <a16:creationId xmlns:a16="http://schemas.microsoft.com/office/drawing/2014/main" id="{4DAF11A4-B7C8-8FBB-D50D-0293385AA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51162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AB2A9F-0F9F-7611-BDA3-CE21B3A69E0F}"/>
              </a:ext>
            </a:extLst>
          </p:cNvPr>
          <p:cNvGrpSpPr/>
          <p:nvPr/>
        </p:nvGrpSpPr>
        <p:grpSpPr>
          <a:xfrm>
            <a:off x="6851653" y="1355041"/>
            <a:ext cx="4889569" cy="3740704"/>
            <a:chOff x="6918328" y="1103697"/>
            <a:chExt cx="4889569" cy="3740704"/>
          </a:xfrm>
        </p:grpSpPr>
        <p:pic>
          <p:nvPicPr>
            <p:cNvPr id="3" name="Picture 2">
              <a:extLst>
                <a:ext uri="{FF2B5EF4-FFF2-40B4-BE49-F238E27FC236}">
                  <a16:creationId xmlns:a16="http://schemas.microsoft.com/office/drawing/2014/main" id="{EE1CAE61-66CF-A0F2-F0D9-6E0B1AD8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1294986"/>
            <a:ext cx="11516077" cy="5086764"/>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516077"/>
                      <a:gd name="connsiteY0" fmla="*/ 0 h 5086764"/>
                      <a:gd name="connsiteX1" fmla="*/ 537417 w 11516077"/>
                      <a:gd name="connsiteY1" fmla="*/ 0 h 5086764"/>
                      <a:gd name="connsiteX2" fmla="*/ 1535476 w 11516077"/>
                      <a:gd name="connsiteY2" fmla="*/ 0 h 5086764"/>
                      <a:gd name="connsiteX3" fmla="*/ 2303215 w 11516077"/>
                      <a:gd name="connsiteY3" fmla="*/ 0 h 5086764"/>
                      <a:gd name="connsiteX4" fmla="*/ 2840632 w 11516077"/>
                      <a:gd name="connsiteY4" fmla="*/ 0 h 5086764"/>
                      <a:gd name="connsiteX5" fmla="*/ 3608370 w 11516077"/>
                      <a:gd name="connsiteY5" fmla="*/ 0 h 5086764"/>
                      <a:gd name="connsiteX6" fmla="*/ 4491270 w 11516077"/>
                      <a:gd name="connsiteY6" fmla="*/ 0 h 5086764"/>
                      <a:gd name="connsiteX7" fmla="*/ 4913526 w 11516077"/>
                      <a:gd name="connsiteY7" fmla="*/ 0 h 5086764"/>
                      <a:gd name="connsiteX8" fmla="*/ 5796424 w 11516077"/>
                      <a:gd name="connsiteY8" fmla="*/ 0 h 5086764"/>
                      <a:gd name="connsiteX9" fmla="*/ 6679324 w 11516077"/>
                      <a:gd name="connsiteY9" fmla="*/ 0 h 5086764"/>
                      <a:gd name="connsiteX10" fmla="*/ 7216742 w 11516077"/>
                      <a:gd name="connsiteY10" fmla="*/ 0 h 5086764"/>
                      <a:gd name="connsiteX11" fmla="*/ 7984479 w 11516077"/>
                      <a:gd name="connsiteY11" fmla="*/ 0 h 5086764"/>
                      <a:gd name="connsiteX12" fmla="*/ 8406736 w 11516077"/>
                      <a:gd name="connsiteY12" fmla="*/ 0 h 5086764"/>
                      <a:gd name="connsiteX13" fmla="*/ 9174475 w 11516077"/>
                      <a:gd name="connsiteY13" fmla="*/ 0 h 5086764"/>
                      <a:gd name="connsiteX14" fmla="*/ 9711891 w 11516077"/>
                      <a:gd name="connsiteY14" fmla="*/ 0 h 5086764"/>
                      <a:gd name="connsiteX15" fmla="*/ 10479630 w 11516077"/>
                      <a:gd name="connsiteY15" fmla="*/ 0 h 5086764"/>
                      <a:gd name="connsiteX16" fmla="*/ 11516077 w 11516077"/>
                      <a:gd name="connsiteY16" fmla="*/ 0 h 5086764"/>
                      <a:gd name="connsiteX17" fmla="*/ 11516077 w 11516077"/>
                      <a:gd name="connsiteY17" fmla="*/ 1119088 h 5086764"/>
                      <a:gd name="connsiteX18" fmla="*/ 11516077 w 11516077"/>
                      <a:gd name="connsiteY18" fmla="*/ 2339912 h 5086764"/>
                      <a:gd name="connsiteX19" fmla="*/ 11516077 w 11516077"/>
                      <a:gd name="connsiteY19" fmla="*/ 3713338 h 5086764"/>
                      <a:gd name="connsiteX20" fmla="*/ 11516077 w 11516077"/>
                      <a:gd name="connsiteY20" fmla="*/ 5086763 h 5086764"/>
                      <a:gd name="connsiteX21" fmla="*/ 10633177 w 11516077"/>
                      <a:gd name="connsiteY21" fmla="*/ 5086763 h 5086764"/>
                      <a:gd name="connsiteX22" fmla="*/ 9865439 w 11516077"/>
                      <a:gd name="connsiteY22" fmla="*/ 5086763 h 5086764"/>
                      <a:gd name="connsiteX23" fmla="*/ 9443183 w 11516077"/>
                      <a:gd name="connsiteY23" fmla="*/ 5086763 h 5086764"/>
                      <a:gd name="connsiteX24" fmla="*/ 9020926 w 11516077"/>
                      <a:gd name="connsiteY24" fmla="*/ 5086763 h 5086764"/>
                      <a:gd name="connsiteX25" fmla="*/ 8138028 w 11516077"/>
                      <a:gd name="connsiteY25" fmla="*/ 5086763 h 5086764"/>
                      <a:gd name="connsiteX26" fmla="*/ 7600610 w 11516077"/>
                      <a:gd name="connsiteY26" fmla="*/ 5086763 h 5086764"/>
                      <a:gd name="connsiteX27" fmla="*/ 6602550 w 11516077"/>
                      <a:gd name="connsiteY27" fmla="*/ 5086763 h 5086764"/>
                      <a:gd name="connsiteX28" fmla="*/ 5604491 w 11516077"/>
                      <a:gd name="connsiteY28" fmla="*/ 5086763 h 5086764"/>
                      <a:gd name="connsiteX29" fmla="*/ 4951913 w 11516077"/>
                      <a:gd name="connsiteY29" fmla="*/ 5086763 h 5086764"/>
                      <a:gd name="connsiteX30" fmla="*/ 4299334 w 11516077"/>
                      <a:gd name="connsiteY30" fmla="*/ 5086763 h 5086764"/>
                      <a:gd name="connsiteX31" fmla="*/ 3761918 w 11516077"/>
                      <a:gd name="connsiteY31" fmla="*/ 5086763 h 5086764"/>
                      <a:gd name="connsiteX32" fmla="*/ 3339662 w 11516077"/>
                      <a:gd name="connsiteY32" fmla="*/ 5086763 h 5086764"/>
                      <a:gd name="connsiteX33" fmla="*/ 2456762 w 11516077"/>
                      <a:gd name="connsiteY33" fmla="*/ 5086763 h 5086764"/>
                      <a:gd name="connsiteX34" fmla="*/ 1919346 w 11516077"/>
                      <a:gd name="connsiteY34" fmla="*/ 5086763 h 5086764"/>
                      <a:gd name="connsiteX35" fmla="*/ 1151607 w 11516077"/>
                      <a:gd name="connsiteY35" fmla="*/ 5086763 h 5086764"/>
                      <a:gd name="connsiteX36" fmla="*/ 0 w 11516077"/>
                      <a:gd name="connsiteY36" fmla="*/ 5086763 h 5086764"/>
                      <a:gd name="connsiteX37" fmla="*/ 0 w 11516077"/>
                      <a:gd name="connsiteY37" fmla="*/ 3967675 h 5086764"/>
                      <a:gd name="connsiteX38" fmla="*/ 0 w 11516077"/>
                      <a:gd name="connsiteY38" fmla="*/ 2746851 h 5086764"/>
                      <a:gd name="connsiteX39" fmla="*/ 0 w 11516077"/>
                      <a:gd name="connsiteY39" fmla="*/ 1373425 h 5086764"/>
                      <a:gd name="connsiteX40" fmla="*/ 0 w 11516077"/>
                      <a:gd name="connsiteY40" fmla="*/ 0 h 5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086764" extrusionOk="0">
                        <a:moveTo>
                          <a:pt x="0" y="0"/>
                        </a:moveTo>
                        <a:cubicBezTo>
                          <a:pt x="203820" y="-31060"/>
                          <a:pt x="267571" y="60125"/>
                          <a:pt x="537417" y="0"/>
                        </a:cubicBezTo>
                        <a:cubicBezTo>
                          <a:pt x="813650" y="-62255"/>
                          <a:pt x="1242279" y="201698"/>
                          <a:pt x="1535476" y="0"/>
                        </a:cubicBezTo>
                        <a:cubicBezTo>
                          <a:pt x="1783358" y="-203253"/>
                          <a:pt x="1936078" y="136618"/>
                          <a:pt x="2303215" y="0"/>
                        </a:cubicBezTo>
                        <a:cubicBezTo>
                          <a:pt x="2683144" y="-84933"/>
                          <a:pt x="2676975" y="61009"/>
                          <a:pt x="2840632" y="0"/>
                        </a:cubicBezTo>
                        <a:cubicBezTo>
                          <a:pt x="3054656" y="-38928"/>
                          <a:pt x="3250749" y="50581"/>
                          <a:pt x="3608370" y="0"/>
                        </a:cubicBezTo>
                        <a:cubicBezTo>
                          <a:pt x="3936329" y="-53112"/>
                          <a:pt x="4127438" y="210793"/>
                          <a:pt x="4491270" y="0"/>
                        </a:cubicBezTo>
                        <a:cubicBezTo>
                          <a:pt x="4897090" y="-139586"/>
                          <a:pt x="4781989" y="23709"/>
                          <a:pt x="4913526" y="0"/>
                        </a:cubicBezTo>
                        <a:cubicBezTo>
                          <a:pt x="5029696" y="-124243"/>
                          <a:pt x="5468815" y="109170"/>
                          <a:pt x="5796424" y="0"/>
                        </a:cubicBezTo>
                        <a:cubicBezTo>
                          <a:pt x="6188568" y="-197411"/>
                          <a:pt x="6397769" y="16191"/>
                          <a:pt x="6679324" y="0"/>
                        </a:cubicBezTo>
                        <a:cubicBezTo>
                          <a:pt x="6957305" y="-30529"/>
                          <a:pt x="7110461" y="20701"/>
                          <a:pt x="7216742" y="0"/>
                        </a:cubicBezTo>
                        <a:cubicBezTo>
                          <a:pt x="7290144" y="-26722"/>
                          <a:pt x="7694794" y="84382"/>
                          <a:pt x="7984479" y="0"/>
                        </a:cubicBezTo>
                        <a:cubicBezTo>
                          <a:pt x="8326841" y="-94801"/>
                          <a:pt x="8339536" y="79435"/>
                          <a:pt x="8406736" y="0"/>
                        </a:cubicBezTo>
                        <a:cubicBezTo>
                          <a:pt x="8561603" y="-5805"/>
                          <a:pt x="8876903" y="189792"/>
                          <a:pt x="9174475" y="0"/>
                        </a:cubicBezTo>
                        <a:cubicBezTo>
                          <a:pt x="9534799" y="-146382"/>
                          <a:pt x="9531661" y="60240"/>
                          <a:pt x="9711891" y="0"/>
                        </a:cubicBezTo>
                        <a:cubicBezTo>
                          <a:pt x="9921899" y="10559"/>
                          <a:pt x="10202325" y="53401"/>
                          <a:pt x="10479630" y="0"/>
                        </a:cubicBezTo>
                        <a:cubicBezTo>
                          <a:pt x="10771128" y="-25451"/>
                          <a:pt x="11250199" y="75931"/>
                          <a:pt x="11516077" y="0"/>
                        </a:cubicBezTo>
                        <a:cubicBezTo>
                          <a:pt x="11573926" y="427841"/>
                          <a:pt x="11468296" y="619578"/>
                          <a:pt x="11516077" y="1119088"/>
                        </a:cubicBezTo>
                        <a:cubicBezTo>
                          <a:pt x="11486164" y="1590854"/>
                          <a:pt x="11508327" y="1791527"/>
                          <a:pt x="11516077" y="2339912"/>
                        </a:cubicBezTo>
                        <a:cubicBezTo>
                          <a:pt x="11546399" y="2908178"/>
                          <a:pt x="11547161" y="3181976"/>
                          <a:pt x="11516077" y="3713338"/>
                        </a:cubicBezTo>
                        <a:cubicBezTo>
                          <a:pt x="11518803" y="4137568"/>
                          <a:pt x="11421239" y="4679294"/>
                          <a:pt x="11516077" y="5086763"/>
                        </a:cubicBezTo>
                        <a:cubicBezTo>
                          <a:pt x="11206499" y="5150897"/>
                          <a:pt x="10880663" y="4916869"/>
                          <a:pt x="10633177" y="5086763"/>
                        </a:cubicBezTo>
                        <a:cubicBezTo>
                          <a:pt x="10457404" y="5241837"/>
                          <a:pt x="10255735" y="5015686"/>
                          <a:pt x="9865439" y="5086763"/>
                        </a:cubicBezTo>
                        <a:cubicBezTo>
                          <a:pt x="9529888" y="5144770"/>
                          <a:pt x="9695693" y="5060584"/>
                          <a:pt x="9443183" y="5086763"/>
                        </a:cubicBezTo>
                        <a:cubicBezTo>
                          <a:pt x="9249001" y="5125737"/>
                          <a:pt x="9156878" y="5048998"/>
                          <a:pt x="9020926" y="5086763"/>
                        </a:cubicBezTo>
                        <a:cubicBezTo>
                          <a:pt x="8818020" y="5153024"/>
                          <a:pt x="8474864" y="5052188"/>
                          <a:pt x="8138028" y="5086763"/>
                        </a:cubicBezTo>
                        <a:cubicBezTo>
                          <a:pt x="7808090" y="5135720"/>
                          <a:pt x="7828004" y="5075970"/>
                          <a:pt x="7600610" y="5086763"/>
                        </a:cubicBezTo>
                        <a:cubicBezTo>
                          <a:pt x="7415635" y="5025299"/>
                          <a:pt x="7011849" y="4956317"/>
                          <a:pt x="6602550" y="5086763"/>
                        </a:cubicBezTo>
                        <a:cubicBezTo>
                          <a:pt x="6166510" y="5248267"/>
                          <a:pt x="5806142" y="5103092"/>
                          <a:pt x="5604491" y="5086763"/>
                        </a:cubicBezTo>
                        <a:cubicBezTo>
                          <a:pt x="5403391" y="5169070"/>
                          <a:pt x="5250538" y="4970080"/>
                          <a:pt x="4951913" y="5086763"/>
                        </a:cubicBezTo>
                        <a:cubicBezTo>
                          <a:pt x="4653493" y="5214190"/>
                          <a:pt x="4602339" y="5093802"/>
                          <a:pt x="4299334" y="5086763"/>
                        </a:cubicBezTo>
                        <a:cubicBezTo>
                          <a:pt x="4029638" y="5077497"/>
                          <a:pt x="3893109" y="5062082"/>
                          <a:pt x="3761918" y="5086763"/>
                        </a:cubicBezTo>
                        <a:cubicBezTo>
                          <a:pt x="3618126" y="5108562"/>
                          <a:pt x="3452358" y="5050098"/>
                          <a:pt x="3339662" y="5086763"/>
                        </a:cubicBezTo>
                        <a:cubicBezTo>
                          <a:pt x="3278338" y="5127409"/>
                          <a:pt x="2750620" y="5117148"/>
                          <a:pt x="2456762" y="5086763"/>
                        </a:cubicBezTo>
                        <a:cubicBezTo>
                          <a:pt x="2094487" y="5068349"/>
                          <a:pt x="2174557" y="5043154"/>
                          <a:pt x="1919346" y="5086763"/>
                        </a:cubicBezTo>
                        <a:cubicBezTo>
                          <a:pt x="1621844" y="5142557"/>
                          <a:pt x="1355277" y="4971436"/>
                          <a:pt x="1151607" y="5086763"/>
                        </a:cubicBezTo>
                        <a:cubicBezTo>
                          <a:pt x="987172" y="5285541"/>
                          <a:pt x="346425" y="4970555"/>
                          <a:pt x="0" y="5086763"/>
                        </a:cubicBezTo>
                        <a:cubicBezTo>
                          <a:pt x="-11579" y="4541524"/>
                          <a:pt x="58899" y="4402617"/>
                          <a:pt x="0" y="3967675"/>
                        </a:cubicBezTo>
                        <a:cubicBezTo>
                          <a:pt x="-46015" y="3552614"/>
                          <a:pt x="19829" y="3091796"/>
                          <a:pt x="0" y="2746851"/>
                        </a:cubicBezTo>
                        <a:cubicBezTo>
                          <a:pt x="10706" y="2386208"/>
                          <a:pt x="102475" y="1852387"/>
                          <a:pt x="0" y="1373425"/>
                        </a:cubicBezTo>
                        <a:cubicBezTo>
                          <a:pt x="-69023" y="801575"/>
                          <a:pt x="-25702" y="316708"/>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F338B48-88AB-6170-66FD-CB3753D63308}"/>
              </a:ext>
            </a:extLst>
          </p:cNvPr>
          <p:cNvSpPr txBox="1"/>
          <p:nvPr/>
        </p:nvSpPr>
        <p:spPr>
          <a:xfrm>
            <a:off x="668118" y="3753169"/>
            <a:ext cx="6608981" cy="1523302"/>
          </a:xfrm>
          <a:prstGeom prst="rect">
            <a:avLst/>
          </a:prstGeom>
          <a:noFill/>
        </p:spPr>
        <p:txBody>
          <a:bodyPr wrap="square">
            <a:spAutoFit/>
          </a:bodyPr>
          <a:lstStyle/>
          <a:p>
            <a:pPr marR="0" lvl="0">
              <a:lnSpc>
                <a:spcPct val="134000"/>
              </a:lnSpc>
              <a:spcBef>
                <a:spcPts val="0"/>
              </a:spcBef>
              <a:spcAft>
                <a:spcPts val="300"/>
              </a:spcAft>
              <a:buClr>
                <a:srgbClr val="2B2928"/>
              </a:buClr>
              <a:buSzPts val="900"/>
              <a:tabLst>
                <a:tab pos="48196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2. </a:t>
            </a:r>
            <a:r>
              <a:rPr lang="vi-VN" sz="2400" dirty="0">
                <a:solidFill>
                  <a:srgbClr val="2B2928"/>
                </a:solidFill>
                <a:ea typeface="Tahoma" panose="020B0604030504040204" pitchFamily="34" charset="0"/>
                <a:cs typeface="Arial" panose="020B0604020202020204" pitchFamily="34" charset="0"/>
              </a:rPr>
              <a:t>Khi ánh sáng truyền từ lăng kính ra không khí, tại sao tia khúc xạ JR lệch xa pháp tuyến hơn so với tia tới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970570"/>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658021" y="2299109"/>
            <a:ext cx="6798270"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1. </a:t>
            </a:r>
            <a:r>
              <a:rPr lang="vi-VN" sz="2400" dirty="0">
                <a:solidFill>
                  <a:srgbClr val="2B2928"/>
                </a:solidFill>
                <a:ea typeface="Tahoma" panose="020B0604030504040204" pitchFamily="34" charset="0"/>
                <a:cs typeface="Arial" panose="020B0604020202020204" pitchFamily="34" charset="0"/>
              </a:rPr>
              <a:t>Khi ánh sáng truyền từ không khí vào lăng kính, tại sao tia khúc xạ IJ lệch gần pháp tuyến 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0D20D67-93CA-E980-982A-43936C4E2BD9}"/>
              </a:ext>
            </a:extLst>
          </p:cNvPr>
          <p:cNvGrpSpPr/>
          <p:nvPr/>
        </p:nvGrpSpPr>
        <p:grpSpPr>
          <a:xfrm>
            <a:off x="186373" y="283005"/>
            <a:ext cx="4954794" cy="447570"/>
            <a:chOff x="115470" y="245832"/>
            <a:chExt cx="6109628"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1" name="TextBox 100">
            <a:extLst>
              <a:ext uri="{FF2B5EF4-FFF2-40B4-BE49-F238E27FC236}">
                <a16:creationId xmlns:a16="http://schemas.microsoft.com/office/drawing/2014/main" id="{B64949C6-EBE1-8630-6AD4-24B75BEDE690}"/>
              </a:ext>
            </a:extLst>
          </p:cNvPr>
          <p:cNvSpPr txBox="1"/>
          <p:nvPr/>
        </p:nvSpPr>
        <p:spPr>
          <a:xfrm>
            <a:off x="339399" y="1870886"/>
            <a:ext cx="7890202" cy="494751"/>
          </a:xfrm>
          <a:prstGeom prst="rect">
            <a:avLst/>
          </a:prstGeom>
          <a:noFill/>
        </p:spPr>
        <p:txBody>
          <a:bodyPr wrap="square">
            <a:spAutoFit/>
          </a:bodyPr>
          <a:lstStyle/>
          <a:p>
            <a:pPr>
              <a:lnSpc>
                <a:spcPct val="120000"/>
              </a:lnSpc>
            </a:pPr>
            <a:r>
              <a:rPr lang="vi-VN" sz="2400" b="1" dirty="0">
                <a:solidFill>
                  <a:srgbClr val="000000"/>
                </a:solidFill>
                <a:latin typeface="Arial" panose="020B0604020202020204" pitchFamily="34" charset="0"/>
                <a:ea typeface="Courier New" panose="02070309020205020404" pitchFamily="49" charset="0"/>
                <a:cs typeface="Arial" panose="020B0604020202020204" pitchFamily="34" charset="0"/>
              </a:rPr>
              <a:t>Quan sát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hình</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7.6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và</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cho</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biết</a:t>
            </a:r>
            <a:r>
              <a:rPr lang="vi-VN" sz="2400" b="1" dirty="0">
                <a:solidFill>
                  <a:srgbClr val="000000"/>
                </a:solidFill>
                <a:latin typeface="Arial" panose="020B0604020202020204" pitchFamily="34" charset="0"/>
                <a:ea typeface="Courier New" panose="02070309020205020404" pitchFamily="49" charset="0"/>
                <a:cs typeface="Arial" panose="020B0604020202020204" pitchFamily="34" charset="0"/>
              </a:rPr>
              <a:t>:</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03" name="TextBox 102">
            <a:extLst>
              <a:ext uri="{FF2B5EF4-FFF2-40B4-BE49-F238E27FC236}">
                <a16:creationId xmlns:a16="http://schemas.microsoft.com/office/drawing/2014/main" id="{1B259308-DBF0-8655-402F-2A746B5B9387}"/>
              </a:ext>
            </a:extLst>
          </p:cNvPr>
          <p:cNvSpPr txBox="1"/>
          <p:nvPr/>
        </p:nvSpPr>
        <p:spPr>
          <a:xfrm>
            <a:off x="668118" y="5318885"/>
            <a:ext cx="9185603" cy="830997"/>
          </a:xfrm>
          <a:prstGeom prst="rect">
            <a:avLst/>
          </a:prstGeom>
          <a:noFill/>
        </p:spPr>
        <p:txBody>
          <a:bodyPr wrap="square">
            <a:spAutoFit/>
          </a:bodyPr>
          <a:lstStyle/>
          <a:p>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3. </a:t>
            </a:r>
            <a:r>
              <a:rPr lang="vi-VN" sz="2400" dirty="0">
                <a:solidFill>
                  <a:srgbClr val="000000"/>
                </a:solidFill>
                <a:ea typeface="Courier New" panose="02070309020205020404" pitchFamily="49" charset="0"/>
                <a:cs typeface="Arial" panose="020B0604020202020204" pitchFamily="34" charset="0"/>
              </a:rPr>
              <a:t>Dựa vào sự truyền sáng qua lăng kính, hãy giải thích hiện tượng tán sắc ánh sáng.</a:t>
            </a:r>
            <a:r>
              <a:rPr lang="en-US" sz="2400" dirty="0">
                <a:solidFill>
                  <a:srgbClr val="000000"/>
                </a:solidFill>
                <a:ea typeface="Courier New" panose="02070309020205020404" pitchFamily="49"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3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up)">
                                      <p:cBhvr>
                                        <p:cTn id="13" dur="500"/>
                                        <p:tgtEl>
                                          <p:spTgt spid="9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left)">
                                      <p:cBhvr>
                                        <p:cTn id="18" dur="500"/>
                                        <p:tgtEl>
                                          <p:spTgt spid="101"/>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randombar(horizontal)">
                                      <p:cBhvr>
                                        <p:cTn id="25" dur="500"/>
                                        <p:tgtEl>
                                          <p:spTgt spid="95"/>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left)">
                                      <p:cBhvr>
                                        <p:cTn id="3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p:bldP spid="95" grpId="0"/>
      <p:bldP spid="101" grpId="0"/>
      <p:bldP spid="10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E9FC4C-A9BB-0645-828F-E2112CA2B1A7}"/>
              </a:ext>
            </a:extLst>
          </p:cNvPr>
          <p:cNvGrpSpPr/>
          <p:nvPr/>
        </p:nvGrpSpPr>
        <p:grpSpPr>
          <a:xfrm>
            <a:off x="231723" y="1292380"/>
            <a:ext cx="5297182" cy="4076390"/>
            <a:chOff x="6918328" y="1103697"/>
            <a:chExt cx="4889569" cy="3740704"/>
          </a:xfrm>
        </p:grpSpPr>
        <p:pic>
          <p:nvPicPr>
            <p:cNvPr id="4" name="Picture 3">
              <a:extLst>
                <a:ext uri="{FF2B5EF4-FFF2-40B4-BE49-F238E27FC236}">
                  <a16:creationId xmlns:a16="http://schemas.microsoft.com/office/drawing/2014/main" id="{030CEA9A-53E6-B49D-CC3C-181B94F06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AE6C08FC-ECCB-01FE-66DB-3BDE1A555EE9}"/>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 Tia SI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qua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là</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1,00293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&gt;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nhỏ</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0253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21230F-1414-E5E9-071A-F4C5A7FEE3B6}"/>
              </a:ext>
            </a:extLst>
          </p:cNvPr>
          <p:cNvGrpSpPr/>
          <p:nvPr/>
        </p:nvGrpSpPr>
        <p:grpSpPr>
          <a:xfrm>
            <a:off x="331135" y="1264547"/>
            <a:ext cx="5433728" cy="4157006"/>
            <a:chOff x="6918328" y="1103697"/>
            <a:chExt cx="4889569" cy="3740704"/>
          </a:xfrm>
        </p:grpSpPr>
        <p:pic>
          <p:nvPicPr>
            <p:cNvPr id="4" name="Picture 3">
              <a:extLst>
                <a:ext uri="{FF2B5EF4-FFF2-40B4-BE49-F238E27FC236}">
                  <a16:creationId xmlns:a16="http://schemas.microsoft.com/office/drawing/2014/main" id="{2361F5F8-F644-45E8-F86C-77014B8AF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36D03E95-3A78-BFDB-877B-E60A91738049}"/>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2.</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IJ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JR ở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1,00293</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&lt;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lớn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dirty="0">
                <a:solidFill>
                  <a:srgbClr val="2B2928"/>
                </a:solidFill>
                <a:ea typeface="Tahoma" panose="020B0604030504040204" pitchFamily="34" charset="0"/>
                <a:cs typeface="Arial" panose="020B0604020202020204" pitchFamily="34" charset="0"/>
              </a:rPr>
              <a:t>Tia khúc xạ JR lệch xa pháp tuyến hơn so với tia tới 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J</a:t>
            </a:r>
            <a:r>
              <a:rPr lang="vi-VN" sz="2400" dirty="0">
                <a:solidFill>
                  <a:srgbClr val="2B2928"/>
                </a:solidFill>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35255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F06A66-283E-D089-71A5-BF3E6FB98559}"/>
              </a:ext>
            </a:extLst>
          </p:cNvPr>
          <p:cNvGrpSpPr/>
          <p:nvPr/>
        </p:nvGrpSpPr>
        <p:grpSpPr>
          <a:xfrm>
            <a:off x="3987468" y="711832"/>
            <a:ext cx="3369893" cy="2593265"/>
            <a:chOff x="6918328" y="1103697"/>
            <a:chExt cx="4889569" cy="3740704"/>
          </a:xfrm>
        </p:grpSpPr>
        <p:pic>
          <p:nvPicPr>
            <p:cNvPr id="4" name="Picture 3">
              <a:extLst>
                <a:ext uri="{FF2B5EF4-FFF2-40B4-BE49-F238E27FC236}">
                  <a16:creationId xmlns:a16="http://schemas.microsoft.com/office/drawing/2014/main" id="{A8DAC0D8-D255-1D76-72C8-63CEFAE72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9A4090B1-42A5-AD4C-0993-B9D67C91E6F5}"/>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685800"/>
            <a:ext cx="11516077" cy="5406069"/>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637" y="-19885"/>
                          <a:pt x="237358" y="73401"/>
                          <a:pt x="537417" y="0"/>
                        </a:cubicBezTo>
                        <a:cubicBezTo>
                          <a:pt x="886151" y="-89651"/>
                          <a:pt x="1252048" y="205886"/>
                          <a:pt x="1535476" y="0"/>
                        </a:cubicBezTo>
                        <a:cubicBezTo>
                          <a:pt x="1782975" y="-207617"/>
                          <a:pt x="1935862" y="142658"/>
                          <a:pt x="2303215" y="0"/>
                        </a:cubicBezTo>
                        <a:cubicBezTo>
                          <a:pt x="2687177" y="-92257"/>
                          <a:pt x="2666056" y="77623"/>
                          <a:pt x="2840632" y="0"/>
                        </a:cubicBezTo>
                        <a:cubicBezTo>
                          <a:pt x="3008859" y="-54109"/>
                          <a:pt x="3248982" y="46029"/>
                          <a:pt x="3608370" y="0"/>
                        </a:cubicBezTo>
                        <a:cubicBezTo>
                          <a:pt x="3927554" y="-32162"/>
                          <a:pt x="4094786" y="185917"/>
                          <a:pt x="4491270" y="0"/>
                        </a:cubicBezTo>
                        <a:cubicBezTo>
                          <a:pt x="4895309" y="-168576"/>
                          <a:pt x="4780524" y="24565"/>
                          <a:pt x="4913526" y="0"/>
                        </a:cubicBezTo>
                        <a:cubicBezTo>
                          <a:pt x="5027732" y="-148563"/>
                          <a:pt x="5429479" y="131622"/>
                          <a:pt x="5796424" y="0"/>
                        </a:cubicBezTo>
                        <a:cubicBezTo>
                          <a:pt x="6184287" y="-154090"/>
                          <a:pt x="6433527" y="-18202"/>
                          <a:pt x="6679324" y="0"/>
                        </a:cubicBezTo>
                        <a:cubicBezTo>
                          <a:pt x="6966180" y="-34427"/>
                          <a:pt x="7095948" y="36918"/>
                          <a:pt x="7216742" y="0"/>
                        </a:cubicBezTo>
                        <a:cubicBezTo>
                          <a:pt x="7310297" y="-33234"/>
                          <a:pt x="7726542" y="86866"/>
                          <a:pt x="7984479" y="0"/>
                        </a:cubicBezTo>
                        <a:cubicBezTo>
                          <a:pt x="8336544" y="-115278"/>
                          <a:pt x="8340233" y="84216"/>
                          <a:pt x="8406736" y="0"/>
                        </a:cubicBezTo>
                        <a:cubicBezTo>
                          <a:pt x="8538899" y="-31858"/>
                          <a:pt x="8851588" y="151340"/>
                          <a:pt x="9174475" y="0"/>
                        </a:cubicBezTo>
                        <a:cubicBezTo>
                          <a:pt x="9527076" y="-144773"/>
                          <a:pt x="9528535" y="55365"/>
                          <a:pt x="9711891" y="0"/>
                        </a:cubicBezTo>
                        <a:cubicBezTo>
                          <a:pt x="9911974" y="-18210"/>
                          <a:pt x="10188658" y="87253"/>
                          <a:pt x="10479630" y="0"/>
                        </a:cubicBezTo>
                        <a:cubicBezTo>
                          <a:pt x="10770101" y="-21666"/>
                          <a:pt x="11252050" y="76856"/>
                          <a:pt x="11516077" y="0"/>
                        </a:cubicBezTo>
                        <a:cubicBezTo>
                          <a:pt x="11554298" y="436560"/>
                          <a:pt x="11431749" y="652107"/>
                          <a:pt x="11516077" y="1189336"/>
                        </a:cubicBezTo>
                        <a:cubicBezTo>
                          <a:pt x="11499195" y="1698304"/>
                          <a:pt x="11507823" y="1903279"/>
                          <a:pt x="11516077" y="2486792"/>
                        </a:cubicBezTo>
                        <a:cubicBezTo>
                          <a:pt x="11576841" y="3127987"/>
                          <a:pt x="11563597" y="3368913"/>
                          <a:pt x="11516077" y="3946430"/>
                        </a:cubicBezTo>
                        <a:cubicBezTo>
                          <a:pt x="11513080" y="4359549"/>
                          <a:pt x="11401587" y="4921578"/>
                          <a:pt x="11516077" y="5406069"/>
                        </a:cubicBezTo>
                        <a:cubicBezTo>
                          <a:pt x="11208066" y="5432960"/>
                          <a:pt x="10873419" y="5227764"/>
                          <a:pt x="10633177" y="5406069"/>
                        </a:cubicBezTo>
                        <a:cubicBezTo>
                          <a:pt x="10526879" y="5551777"/>
                          <a:pt x="10235258" y="5333654"/>
                          <a:pt x="9865439" y="5406069"/>
                        </a:cubicBezTo>
                        <a:cubicBezTo>
                          <a:pt x="9537854" y="5464948"/>
                          <a:pt x="9701350" y="5378656"/>
                          <a:pt x="9443183" y="5406069"/>
                        </a:cubicBezTo>
                        <a:cubicBezTo>
                          <a:pt x="9239513" y="5442551"/>
                          <a:pt x="9156475" y="5366133"/>
                          <a:pt x="9020926" y="5406069"/>
                        </a:cubicBezTo>
                        <a:cubicBezTo>
                          <a:pt x="8828118" y="5470574"/>
                          <a:pt x="8486036" y="5441295"/>
                          <a:pt x="8138028" y="5406069"/>
                        </a:cubicBezTo>
                        <a:cubicBezTo>
                          <a:pt x="7805768" y="5465864"/>
                          <a:pt x="7815438" y="5382707"/>
                          <a:pt x="7600610" y="5406069"/>
                        </a:cubicBezTo>
                        <a:cubicBezTo>
                          <a:pt x="7421200" y="5326887"/>
                          <a:pt x="7010966" y="5267441"/>
                          <a:pt x="6602550" y="5406069"/>
                        </a:cubicBezTo>
                        <a:cubicBezTo>
                          <a:pt x="6159891" y="5590215"/>
                          <a:pt x="5805595" y="5424258"/>
                          <a:pt x="5604491" y="5406069"/>
                        </a:cubicBezTo>
                        <a:cubicBezTo>
                          <a:pt x="5400853" y="5476911"/>
                          <a:pt x="5269394" y="5319943"/>
                          <a:pt x="4951913" y="5406069"/>
                        </a:cubicBezTo>
                        <a:cubicBezTo>
                          <a:pt x="4645363" y="5556455"/>
                          <a:pt x="4601995" y="5412615"/>
                          <a:pt x="4299334" y="5406069"/>
                        </a:cubicBezTo>
                        <a:cubicBezTo>
                          <a:pt x="4028448" y="5399079"/>
                          <a:pt x="3889743" y="5389377"/>
                          <a:pt x="3761918" y="5406069"/>
                        </a:cubicBezTo>
                        <a:cubicBezTo>
                          <a:pt x="3620099" y="5427158"/>
                          <a:pt x="3431947" y="5359600"/>
                          <a:pt x="3339662" y="5406069"/>
                        </a:cubicBezTo>
                        <a:cubicBezTo>
                          <a:pt x="3278114" y="5449553"/>
                          <a:pt x="2751434" y="5436069"/>
                          <a:pt x="2456762" y="5406069"/>
                        </a:cubicBezTo>
                        <a:cubicBezTo>
                          <a:pt x="2084573" y="5404506"/>
                          <a:pt x="2176957" y="5367500"/>
                          <a:pt x="1919346" y="5406069"/>
                        </a:cubicBezTo>
                        <a:cubicBezTo>
                          <a:pt x="1646304" y="5467487"/>
                          <a:pt x="1354462" y="5292317"/>
                          <a:pt x="1151607" y="5406069"/>
                        </a:cubicBezTo>
                        <a:cubicBezTo>
                          <a:pt x="993188" y="5622931"/>
                          <a:pt x="336482" y="5316778"/>
                          <a:pt x="0" y="5406069"/>
                        </a:cubicBezTo>
                        <a:cubicBezTo>
                          <a:pt x="-11380" y="4831763"/>
                          <a:pt x="91190" y="4702530"/>
                          <a:pt x="0" y="4216732"/>
                        </a:cubicBezTo>
                        <a:cubicBezTo>
                          <a:pt x="-62677" y="3832211"/>
                          <a:pt x="12908" y="3285855"/>
                          <a:pt x="0" y="2919276"/>
                        </a:cubicBezTo>
                        <a:cubicBezTo>
                          <a:pt x="11050" y="2536898"/>
                          <a:pt x="113442" y="1950747"/>
                          <a:pt x="0" y="1459638"/>
                        </a:cubicBezTo>
                        <a:cubicBezTo>
                          <a:pt x="-113771" y="876276"/>
                          <a:pt x="-34042" y="341922"/>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48877" y="417636"/>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6" name="TextBox 5">
            <a:extLst>
              <a:ext uri="{FF2B5EF4-FFF2-40B4-BE49-F238E27FC236}">
                <a16:creationId xmlns:a16="http://schemas.microsoft.com/office/drawing/2014/main" id="{2BD46F94-AA4A-0AD1-CD11-1E0DDDA090C9}"/>
              </a:ext>
            </a:extLst>
          </p:cNvPr>
          <p:cNvSpPr txBox="1"/>
          <p:nvPr/>
        </p:nvSpPr>
        <p:spPr>
          <a:xfrm>
            <a:off x="1159366" y="3259033"/>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7" name="Picture 2" descr="Prism">
            <a:extLst>
              <a:ext uri="{FF2B5EF4-FFF2-40B4-BE49-F238E27FC236}">
                <a16:creationId xmlns:a16="http://schemas.microsoft.com/office/drawing/2014/main" id="{9EE24CB3-04E8-A92E-D7C4-CD9AB5D4A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73" y="325903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82C89F-28A5-7595-70D2-D5B931768173}"/>
              </a:ext>
            </a:extLst>
          </p:cNvPr>
          <p:cNvSpPr txBox="1"/>
          <p:nvPr/>
        </p:nvSpPr>
        <p:spPr>
          <a:xfrm>
            <a:off x="1159366" y="3790797"/>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9" name="Picture 2" descr="Prism">
            <a:extLst>
              <a:ext uri="{FF2B5EF4-FFF2-40B4-BE49-F238E27FC236}">
                <a16:creationId xmlns:a16="http://schemas.microsoft.com/office/drawing/2014/main" id="{BBA2F5A0-C162-7117-C683-9E14AD86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3794928"/>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CFF048-A8AD-2531-7561-C6F288B117A8}"/>
              </a:ext>
            </a:extLst>
          </p:cNvPr>
          <p:cNvSpPr txBox="1"/>
          <p:nvPr/>
        </p:nvSpPr>
        <p:spPr>
          <a:xfrm>
            <a:off x="3272515" y="4241720"/>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11" name="Graphic 10" descr="Line arrow Slight curve">
            <a:extLst>
              <a:ext uri="{FF2B5EF4-FFF2-40B4-BE49-F238E27FC236}">
                <a16:creationId xmlns:a16="http://schemas.microsoft.com/office/drawing/2014/main" id="{2935F996-8FCC-82C5-118D-9C504D5330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9457" y="4813184"/>
            <a:ext cx="676022" cy="676022"/>
          </a:xfrm>
          <a:prstGeom prst="rect">
            <a:avLst/>
          </a:prstGeom>
        </p:spPr>
      </p:pic>
      <p:pic>
        <p:nvPicPr>
          <p:cNvPr id="12" name="Picture 2" descr="Prism">
            <a:extLst>
              <a:ext uri="{FF2B5EF4-FFF2-40B4-BE49-F238E27FC236}">
                <a16:creationId xmlns:a16="http://schemas.microsoft.com/office/drawing/2014/main" id="{C7D938C7-50C0-24C3-30A4-72CD7D5C8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480697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BB7A5E-1B6B-EAF5-0179-48A6CE1C17DA}"/>
              </a:ext>
            </a:extLst>
          </p:cNvPr>
          <p:cNvSpPr txBox="1"/>
          <p:nvPr/>
        </p:nvSpPr>
        <p:spPr>
          <a:xfrm>
            <a:off x="1159365" y="4825527"/>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14" name="TextBox 13">
            <a:extLst>
              <a:ext uri="{FF2B5EF4-FFF2-40B4-BE49-F238E27FC236}">
                <a16:creationId xmlns:a16="http://schemas.microsoft.com/office/drawing/2014/main" id="{780F7338-1599-9D0A-C792-95946D05E91E}"/>
              </a:ext>
            </a:extLst>
          </p:cNvPr>
          <p:cNvSpPr txBox="1"/>
          <p:nvPr/>
        </p:nvSpPr>
        <p:spPr>
          <a:xfrm>
            <a:off x="4502836" y="4825527"/>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15" name="Graphic 14" descr="Line arrow Slight curve">
            <a:extLst>
              <a:ext uri="{FF2B5EF4-FFF2-40B4-BE49-F238E27FC236}">
                <a16:creationId xmlns:a16="http://schemas.microsoft.com/office/drawing/2014/main" id="{D28AEBCB-50F1-9138-83F4-98C4B114CB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758" y="5415847"/>
            <a:ext cx="676022" cy="676022"/>
          </a:xfrm>
          <a:prstGeom prst="rect">
            <a:avLst/>
          </a:prstGeom>
        </p:spPr>
      </p:pic>
      <p:sp>
        <p:nvSpPr>
          <p:cNvPr id="16" name="TextBox 15">
            <a:extLst>
              <a:ext uri="{FF2B5EF4-FFF2-40B4-BE49-F238E27FC236}">
                <a16:creationId xmlns:a16="http://schemas.microsoft.com/office/drawing/2014/main" id="{A7BC2D40-6DEA-7F2B-E74D-B55F0B8ACEE0}"/>
              </a:ext>
            </a:extLst>
          </p:cNvPr>
          <p:cNvSpPr txBox="1"/>
          <p:nvPr/>
        </p:nvSpPr>
        <p:spPr>
          <a:xfrm>
            <a:off x="1483303" y="5483208"/>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là dải màu từ đỏ đến tím</a:t>
            </a:r>
            <a:endParaRPr lang="en-US" b="1" dirty="0">
              <a:solidFill>
                <a:srgbClr val="C00000"/>
              </a:solidFill>
            </a:endParaRPr>
          </a:p>
        </p:txBody>
      </p:sp>
    </p:spTree>
    <p:extLst>
      <p:ext uri="{BB962C8B-B14F-4D97-AF65-F5344CB8AC3E}">
        <p14:creationId xmlns:p14="http://schemas.microsoft.com/office/powerpoint/2010/main" val="250624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1500"/>
                            </p:stCondLst>
                            <p:childTnLst>
                              <p:par>
                                <p:cTn id="45" presetID="14" presetClass="entr" presetSubtype="1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raction of light through a glass prism. Physics resources for teachers and students. Vector illustration.">
            <a:extLst>
              <a:ext uri="{FF2B5EF4-FFF2-40B4-BE49-F238E27FC236}">
                <a16:creationId xmlns:a16="http://schemas.microsoft.com/office/drawing/2014/main" id="{5479A27D-D7F7-49B4-692F-25558F62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654" y="841486"/>
            <a:ext cx="6530691" cy="39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E20DB8B-27EA-B87E-D34A-1335833A165C}"/>
              </a:ext>
            </a:extLst>
          </p:cNvPr>
          <p:cNvSpPr/>
          <p:nvPr/>
        </p:nvSpPr>
        <p:spPr>
          <a:xfrm>
            <a:off x="320188" y="624048"/>
            <a:ext cx="11483160" cy="5926940"/>
          </a:xfrm>
          <a:prstGeom prst="roundRect">
            <a:avLst>
              <a:gd name="adj" fmla="val 1804"/>
            </a:avLst>
          </a:prstGeom>
          <a:noFill/>
          <a:ln w="381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0D20D67-93CA-E980-982A-43936C4E2BD9}"/>
              </a:ext>
            </a:extLst>
          </p:cNvPr>
          <p:cNvGrpSpPr/>
          <p:nvPr/>
        </p:nvGrpSpPr>
        <p:grpSpPr>
          <a:xfrm>
            <a:off x="320188" y="305306"/>
            <a:ext cx="7633618" cy="653697"/>
            <a:chOff x="115470" y="245832"/>
            <a:chExt cx="6444720"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0" y="245832"/>
              <a:ext cx="623816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5863143" cy="4417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dirty="0">
                  <a:solidFill>
                    <a:schemeClr val="bg1"/>
                  </a:solidFill>
                  <a:latin typeface="Fira Sans Condensed Medium" panose="020B0603050000020004" pitchFamily="34" charset="0"/>
                </a:rPr>
                <a:t>III. Sự truyền ánh sáng đơn sắc qua lăng kính</a:t>
              </a:r>
              <a:endParaRPr kumimoji="0" lang="en-US" sz="28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a:extLst>
              <a:ext uri="{FF2B5EF4-FFF2-40B4-BE49-F238E27FC236}">
                <a16:creationId xmlns:a16="http://schemas.microsoft.com/office/drawing/2014/main" id="{27775B1B-EF84-4493-A2BD-A81181362CDE}"/>
              </a:ext>
            </a:extLst>
          </p:cNvPr>
          <p:cNvSpPr txBox="1"/>
          <p:nvPr/>
        </p:nvSpPr>
        <p:spPr>
          <a:xfrm>
            <a:off x="1341026" y="4724768"/>
            <a:ext cx="1037890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dirty="0"/>
              <a:t>C</a:t>
            </a:r>
            <a:r>
              <a:rPr lang="vi-VN" sz="2400" dirty="0"/>
              <a:t>hiết su</a:t>
            </a:r>
            <a:r>
              <a:rPr lang="en-US" sz="2400" dirty="0"/>
              <a:t>ấ</a:t>
            </a:r>
            <a:r>
              <a:rPr lang="vi-VN" sz="2400" dirty="0"/>
              <a:t>t của môi trường ứng với mỗi tia sáng đơn sắc khác nhau là khác nhau nên góc lệch ứng với mỗi tia sáng cũng khác nhau</a:t>
            </a:r>
            <a:endParaRPr lang="en-US" sz="2200" dirty="0"/>
          </a:p>
        </p:txBody>
      </p:sp>
      <p:pic>
        <p:nvPicPr>
          <p:cNvPr id="12" name="Picture 2" descr="Prism">
            <a:extLst>
              <a:ext uri="{FF2B5EF4-FFF2-40B4-BE49-F238E27FC236}">
                <a16:creationId xmlns:a16="http://schemas.microsoft.com/office/drawing/2014/main" id="{B1AEDFC1-FEF7-637C-CBB4-FEFEE8D55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4955399"/>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4B5D65-0DFE-762A-A57C-26066C2F094B}"/>
              </a:ext>
            </a:extLst>
          </p:cNvPr>
          <p:cNvSpPr txBox="1"/>
          <p:nvPr/>
        </p:nvSpPr>
        <p:spPr>
          <a:xfrm>
            <a:off x="1341026" y="5849711"/>
            <a:ext cx="10378905" cy="494751"/>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dirty="0"/>
              <a:t>C</a:t>
            </a:r>
            <a:r>
              <a:rPr lang="vi-VN" dirty="0"/>
              <a:t>hùm sáng đi ra khỏi lăng kính luôn lệch vế phía đáy cùa nó</a:t>
            </a:r>
            <a:endParaRPr lang="en-US" dirty="0"/>
          </a:p>
        </p:txBody>
      </p:sp>
      <p:pic>
        <p:nvPicPr>
          <p:cNvPr id="14" name="Picture 2" descr="Prism">
            <a:extLst>
              <a:ext uri="{FF2B5EF4-FFF2-40B4-BE49-F238E27FC236}">
                <a16:creationId xmlns:a16="http://schemas.microsoft.com/office/drawing/2014/main" id="{D77BAF58-750F-399F-63F1-D724B001E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5867777"/>
            <a:ext cx="476685"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1487117"/>
            <a:ext cx="10392416" cy="4833856"/>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718359"/>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333455" y="91301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038712" y="1590688"/>
            <a:ext cx="81487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Hình vẽ nào trong Hình 7.7 chỉ đúng đường đi của tia sáng qua lăng kính khi lăng kính đặt trong không khí?</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1221957" y="4393907"/>
            <a:ext cx="9736430" cy="1824346"/>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Một lăng kính thủy tinh có chiết suất n = 1,41. Mặt phẳng tiết diện chính của lăng kính là tam giác đều ABC. Chiếu một tia sáng nằm trong mặt phẳng tiết diện chính tới mặt bên AB của lăng kính với góc tới i</a:t>
            </a:r>
            <a:r>
              <a:rPr lang="vi-VN" sz="2400" baseline="-25000" dirty="0">
                <a:solidFill>
                  <a:prstClr val="black"/>
                </a:solidFill>
              </a:rPr>
              <a:t>1</a:t>
            </a:r>
            <a:r>
              <a:rPr lang="vi-VN" sz="2400" dirty="0">
                <a:solidFill>
                  <a:prstClr val="black"/>
                </a:solidFill>
              </a:rPr>
              <a:t> = 45°. Về đường truyền của tia sáng qua lăng k</a:t>
            </a:r>
            <a:r>
              <a:rPr lang="en-US" sz="2400" dirty="0">
                <a:solidFill>
                  <a:prstClr val="black"/>
                </a:solidFill>
              </a:rPr>
              <a:t>í</a:t>
            </a:r>
            <a:r>
              <a:rPr lang="vi-VN" sz="2400" dirty="0">
                <a:solidFill>
                  <a:prstClr val="black"/>
                </a:solidFill>
              </a:rPr>
              <a:t>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1EFCF9C8-0C87-905A-AA02-801728200F0A}"/>
              </a:ext>
            </a:extLst>
          </p:cNvPr>
          <p:cNvGrpSpPr/>
          <p:nvPr/>
        </p:nvGrpSpPr>
        <p:grpSpPr>
          <a:xfrm>
            <a:off x="186373" y="283005"/>
            <a:ext cx="5160068" cy="447570"/>
            <a:chOff x="115470" y="245832"/>
            <a:chExt cx="5688725" cy="551887"/>
          </a:xfrm>
        </p:grpSpPr>
        <p:sp>
          <p:nvSpPr>
            <p:cNvPr id="3073" name="Rectangle: Rounded Corners 3072">
              <a:extLst>
                <a:ext uri="{FF2B5EF4-FFF2-40B4-BE49-F238E27FC236}">
                  <a16:creationId xmlns:a16="http://schemas.microsoft.com/office/drawing/2014/main" id="{A631395B-8586-0A74-BE90-5D0F958A3A3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75" name="TextBox 3074">
              <a:extLst>
                <a:ext uri="{FF2B5EF4-FFF2-40B4-BE49-F238E27FC236}">
                  <a16:creationId xmlns:a16="http://schemas.microsoft.com/office/drawing/2014/main" id="{A09A343C-63D5-2842-39C4-FC453FDD2E62}"/>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076" name="Group 3075">
              <a:extLst>
                <a:ext uri="{FF2B5EF4-FFF2-40B4-BE49-F238E27FC236}">
                  <a16:creationId xmlns:a16="http://schemas.microsoft.com/office/drawing/2014/main" id="{BE842B6F-0BFF-55EE-F2BA-FCC4194DE52D}"/>
                </a:ext>
              </a:extLst>
            </p:cNvPr>
            <p:cNvGrpSpPr/>
            <p:nvPr/>
          </p:nvGrpSpPr>
          <p:grpSpPr>
            <a:xfrm>
              <a:off x="115470" y="247272"/>
              <a:ext cx="550447" cy="550447"/>
              <a:chOff x="4619606" y="1709577"/>
              <a:chExt cx="1675995" cy="1675995"/>
            </a:xfrm>
          </p:grpSpPr>
          <p:sp>
            <p:nvSpPr>
              <p:cNvPr id="3117" name="Oval 3116">
                <a:extLst>
                  <a:ext uri="{FF2B5EF4-FFF2-40B4-BE49-F238E27FC236}">
                    <a16:creationId xmlns:a16="http://schemas.microsoft.com/office/drawing/2014/main" id="{B6CCF82B-E471-85D4-9E83-B57CD8468BB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118" name="Picture 6" descr="Prism">
                <a:extLst>
                  <a:ext uri="{FF2B5EF4-FFF2-40B4-BE49-F238E27FC236}">
                    <a16:creationId xmlns:a16="http://schemas.microsoft.com/office/drawing/2014/main" id="{7D1B6DBE-79E6-238A-694E-20D44EB59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120" name="Picture 3119">
            <a:extLst>
              <a:ext uri="{FF2B5EF4-FFF2-40B4-BE49-F238E27FC236}">
                <a16:creationId xmlns:a16="http://schemas.microsoft.com/office/drawing/2014/main" id="{DCB32AA8-D5E8-F9D9-1BEF-290D8D07C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442" y="2664151"/>
            <a:ext cx="7192215" cy="1674772"/>
          </a:xfrm>
          <a:prstGeom prst="rect">
            <a:avLst/>
          </a:prstGeom>
        </p:spPr>
      </p:pic>
    </p:spTree>
    <p:extLst>
      <p:ext uri="{BB962C8B-B14F-4D97-AF65-F5344CB8AC3E}">
        <p14:creationId xmlns:p14="http://schemas.microsoft.com/office/powerpoint/2010/main" val="102213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20"/>
                                        </p:tgtEl>
                                        <p:attrNameLst>
                                          <p:attrName>style.visibility</p:attrName>
                                        </p:attrNameLst>
                                      </p:cBhvr>
                                      <p:to>
                                        <p:strVal val="visible"/>
                                      </p:to>
                                    </p:set>
                                    <p:animEffect transition="in" filter="randombar(horizontal)">
                                      <p:cBhvr>
                                        <p:cTn id="27" dur="500"/>
                                        <p:tgtEl>
                                          <p:spTgt spid="31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p:bldP spid="24"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476485"/>
            <a:ext cx="10821113" cy="5241555"/>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5241555"/>
                      <a:gd name="connsiteX1" fmla="*/ 1005564 w 10821113"/>
                      <a:gd name="connsiteY1" fmla="*/ 0 h 5241555"/>
                      <a:gd name="connsiteX2" fmla="*/ 1803632 w 10821113"/>
                      <a:gd name="connsiteY2" fmla="*/ 0 h 5241555"/>
                      <a:gd name="connsiteX3" fmla="*/ 2394202 w 10821113"/>
                      <a:gd name="connsiteY3" fmla="*/ 0 h 5241555"/>
                      <a:gd name="connsiteX4" fmla="*/ 3296017 w 10821113"/>
                      <a:gd name="connsiteY4" fmla="*/ 0 h 5241555"/>
                      <a:gd name="connsiteX5" fmla="*/ 4094084 w 10821113"/>
                      <a:gd name="connsiteY5" fmla="*/ 0 h 5241555"/>
                      <a:gd name="connsiteX6" fmla="*/ 5099649 w 10821113"/>
                      <a:gd name="connsiteY6" fmla="*/ 0 h 5241555"/>
                      <a:gd name="connsiteX7" fmla="*/ 5690219 w 10821113"/>
                      <a:gd name="connsiteY7" fmla="*/ 0 h 5241555"/>
                      <a:gd name="connsiteX8" fmla="*/ 6592035 w 10821113"/>
                      <a:gd name="connsiteY8" fmla="*/ 0 h 5241555"/>
                      <a:gd name="connsiteX9" fmla="*/ 7286354 w 10821113"/>
                      <a:gd name="connsiteY9" fmla="*/ 0 h 5241555"/>
                      <a:gd name="connsiteX10" fmla="*/ 7876924 w 10821113"/>
                      <a:gd name="connsiteY10" fmla="*/ 0 h 5241555"/>
                      <a:gd name="connsiteX11" fmla="*/ 8467493 w 10821113"/>
                      <a:gd name="connsiteY11" fmla="*/ 0 h 5241555"/>
                      <a:gd name="connsiteX12" fmla="*/ 9161811 w 10821113"/>
                      <a:gd name="connsiteY12" fmla="*/ 0 h 5241555"/>
                      <a:gd name="connsiteX13" fmla="*/ 10374874 w 10821113"/>
                      <a:gd name="connsiteY13" fmla="*/ 0 h 5241555"/>
                      <a:gd name="connsiteX14" fmla="*/ 10821113 w 10821113"/>
                      <a:gd name="connsiteY14" fmla="*/ 873610 h 5241555"/>
                      <a:gd name="connsiteX15" fmla="*/ 10821113 w 10821113"/>
                      <a:gd name="connsiteY15" fmla="*/ 2242232 h 5241555"/>
                      <a:gd name="connsiteX16" fmla="*/ 10821113 w 10821113"/>
                      <a:gd name="connsiteY16" fmla="*/ 3698213 h 5241555"/>
                      <a:gd name="connsiteX17" fmla="*/ 10821113 w 10821113"/>
                      <a:gd name="connsiteY17" fmla="*/ 5241555 h 5241555"/>
                      <a:gd name="connsiteX18" fmla="*/ 10372810 w 10821113"/>
                      <a:gd name="connsiteY18" fmla="*/ 5241555 h 5241555"/>
                      <a:gd name="connsiteX19" fmla="*/ 9383450 w 10821113"/>
                      <a:gd name="connsiteY19" fmla="*/ 5241555 h 5241555"/>
                      <a:gd name="connsiteX20" fmla="*/ 8394092 w 10821113"/>
                      <a:gd name="connsiteY20" fmla="*/ 5241555 h 5241555"/>
                      <a:gd name="connsiteX21" fmla="*/ 7404732 w 10821113"/>
                      <a:gd name="connsiteY21" fmla="*/ 5241555 h 5241555"/>
                      <a:gd name="connsiteX22" fmla="*/ 6631796 w 10821113"/>
                      <a:gd name="connsiteY22" fmla="*/ 5241555 h 5241555"/>
                      <a:gd name="connsiteX23" fmla="*/ 5642436 w 10821113"/>
                      <a:gd name="connsiteY23" fmla="*/ 5241555 h 5241555"/>
                      <a:gd name="connsiteX24" fmla="*/ 4761290 w 10821113"/>
                      <a:gd name="connsiteY24" fmla="*/ 5241555 h 5241555"/>
                      <a:gd name="connsiteX25" fmla="*/ 4312986 w 10821113"/>
                      <a:gd name="connsiteY25" fmla="*/ 5241555 h 5241555"/>
                      <a:gd name="connsiteX26" fmla="*/ 3756471 w 10821113"/>
                      <a:gd name="connsiteY26" fmla="*/ 5241555 h 5241555"/>
                      <a:gd name="connsiteX27" fmla="*/ 2875324 w 10821113"/>
                      <a:gd name="connsiteY27" fmla="*/ 5241555 h 5241555"/>
                      <a:gd name="connsiteX28" fmla="*/ 2102387 w 10821113"/>
                      <a:gd name="connsiteY28" fmla="*/ 5241555 h 5241555"/>
                      <a:gd name="connsiteX29" fmla="*/ 1329450 w 10821113"/>
                      <a:gd name="connsiteY29" fmla="*/ 5241555 h 5241555"/>
                      <a:gd name="connsiteX30" fmla="*/ 0 w 10821113"/>
                      <a:gd name="connsiteY30" fmla="*/ 5241555 h 5241555"/>
                      <a:gd name="connsiteX31" fmla="*/ 0 w 10821113"/>
                      <a:gd name="connsiteY31" fmla="*/ 3878751 h 5241555"/>
                      <a:gd name="connsiteX32" fmla="*/ 0 w 10821113"/>
                      <a:gd name="connsiteY32" fmla="*/ 2568363 h 5241555"/>
                      <a:gd name="connsiteX33" fmla="*/ 0 w 10821113"/>
                      <a:gd name="connsiteY33" fmla="*/ 1257974 h 5241555"/>
                      <a:gd name="connsiteX34" fmla="*/ 0 w 10821113"/>
                      <a:gd name="connsiteY34" fmla="*/ 0 h 524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241555" extrusionOk="0">
                        <a:moveTo>
                          <a:pt x="0" y="0"/>
                        </a:moveTo>
                        <a:cubicBezTo>
                          <a:pt x="235894" y="-18413"/>
                          <a:pt x="745725" y="-16637"/>
                          <a:pt x="1005564" y="0"/>
                        </a:cubicBezTo>
                        <a:cubicBezTo>
                          <a:pt x="1264926" y="20528"/>
                          <a:pt x="1415536" y="-1807"/>
                          <a:pt x="1803632" y="0"/>
                        </a:cubicBezTo>
                        <a:cubicBezTo>
                          <a:pt x="2194472" y="24549"/>
                          <a:pt x="2143631" y="15536"/>
                          <a:pt x="2394202" y="0"/>
                        </a:cubicBezTo>
                        <a:cubicBezTo>
                          <a:pt x="2594362" y="-52172"/>
                          <a:pt x="2955097" y="-45071"/>
                          <a:pt x="3296017" y="0"/>
                        </a:cubicBezTo>
                        <a:cubicBezTo>
                          <a:pt x="3632360" y="13315"/>
                          <a:pt x="3860628" y="24207"/>
                          <a:pt x="4094084" y="0"/>
                        </a:cubicBezTo>
                        <a:cubicBezTo>
                          <a:pt x="4271239" y="-91636"/>
                          <a:pt x="4822371" y="5594"/>
                          <a:pt x="5099649" y="0"/>
                        </a:cubicBezTo>
                        <a:cubicBezTo>
                          <a:pt x="5363806" y="-1619"/>
                          <a:pt x="5402702" y="22204"/>
                          <a:pt x="5690219" y="0"/>
                        </a:cubicBezTo>
                        <a:cubicBezTo>
                          <a:pt x="5833437" y="30708"/>
                          <a:pt x="6225725" y="57547"/>
                          <a:pt x="6592035" y="0"/>
                        </a:cubicBezTo>
                        <a:cubicBezTo>
                          <a:pt x="6955534" y="-51670"/>
                          <a:pt x="6973155" y="-20543"/>
                          <a:pt x="7286354" y="0"/>
                        </a:cubicBezTo>
                        <a:cubicBezTo>
                          <a:pt x="7593991" y="23305"/>
                          <a:pt x="7742855" y="-33674"/>
                          <a:pt x="7876924" y="0"/>
                        </a:cubicBezTo>
                        <a:cubicBezTo>
                          <a:pt x="7974795" y="-146"/>
                          <a:pt x="8314028" y="13481"/>
                          <a:pt x="8467493" y="0"/>
                        </a:cubicBezTo>
                        <a:cubicBezTo>
                          <a:pt x="8649176" y="30687"/>
                          <a:pt x="8934344" y="-31354"/>
                          <a:pt x="9161811" y="0"/>
                        </a:cubicBezTo>
                        <a:cubicBezTo>
                          <a:pt x="9359246" y="31109"/>
                          <a:pt x="9915294" y="-50371"/>
                          <a:pt x="10374874" y="0"/>
                        </a:cubicBezTo>
                        <a:cubicBezTo>
                          <a:pt x="10586896" y="381116"/>
                          <a:pt x="10582967" y="471913"/>
                          <a:pt x="10821113" y="873610"/>
                        </a:cubicBezTo>
                        <a:cubicBezTo>
                          <a:pt x="10834779" y="1356885"/>
                          <a:pt x="10824109" y="2018654"/>
                          <a:pt x="10821113" y="2242232"/>
                        </a:cubicBezTo>
                        <a:cubicBezTo>
                          <a:pt x="10856777" y="2517535"/>
                          <a:pt x="10828687" y="3327771"/>
                          <a:pt x="10821113" y="3698213"/>
                        </a:cubicBezTo>
                        <a:cubicBezTo>
                          <a:pt x="10693053" y="4085012"/>
                          <a:pt x="10877626" y="4681978"/>
                          <a:pt x="10821113" y="5241555"/>
                        </a:cubicBezTo>
                        <a:cubicBezTo>
                          <a:pt x="10729870" y="5202891"/>
                          <a:pt x="10537581" y="5237327"/>
                          <a:pt x="10372810" y="5241555"/>
                        </a:cubicBezTo>
                        <a:cubicBezTo>
                          <a:pt x="10170179" y="5243274"/>
                          <a:pt x="9781890" y="5260298"/>
                          <a:pt x="9383450" y="5241555"/>
                        </a:cubicBezTo>
                        <a:cubicBezTo>
                          <a:pt x="9028514" y="5212506"/>
                          <a:pt x="8707414" y="5258197"/>
                          <a:pt x="8394092" y="5241555"/>
                        </a:cubicBezTo>
                        <a:cubicBezTo>
                          <a:pt x="8142589" y="5186987"/>
                          <a:pt x="7822682" y="5116993"/>
                          <a:pt x="7404732" y="5241555"/>
                        </a:cubicBezTo>
                        <a:cubicBezTo>
                          <a:pt x="6978112" y="5339306"/>
                          <a:pt x="6856176" y="5147412"/>
                          <a:pt x="6631796" y="5241555"/>
                        </a:cubicBezTo>
                        <a:cubicBezTo>
                          <a:pt x="6394632" y="5366128"/>
                          <a:pt x="5872152" y="5220989"/>
                          <a:pt x="5642436" y="5241555"/>
                        </a:cubicBezTo>
                        <a:cubicBezTo>
                          <a:pt x="5456067" y="5224074"/>
                          <a:pt x="5102185" y="5201669"/>
                          <a:pt x="4761290" y="5241555"/>
                        </a:cubicBezTo>
                        <a:cubicBezTo>
                          <a:pt x="4432440" y="5306774"/>
                          <a:pt x="4488157" y="5238329"/>
                          <a:pt x="4312986" y="5241555"/>
                        </a:cubicBezTo>
                        <a:cubicBezTo>
                          <a:pt x="4134884" y="5284197"/>
                          <a:pt x="3932183" y="5193023"/>
                          <a:pt x="3756471" y="5241555"/>
                        </a:cubicBezTo>
                        <a:cubicBezTo>
                          <a:pt x="3594609" y="5271406"/>
                          <a:pt x="3173641" y="5290290"/>
                          <a:pt x="2875324" y="5241555"/>
                        </a:cubicBezTo>
                        <a:cubicBezTo>
                          <a:pt x="2545466" y="5191599"/>
                          <a:pt x="2258250" y="5243561"/>
                          <a:pt x="2102387" y="5241555"/>
                        </a:cubicBezTo>
                        <a:cubicBezTo>
                          <a:pt x="1945108" y="5215798"/>
                          <a:pt x="1566595" y="5182761"/>
                          <a:pt x="1329450" y="5241555"/>
                        </a:cubicBezTo>
                        <a:cubicBezTo>
                          <a:pt x="1041493" y="5312378"/>
                          <a:pt x="360938" y="5128257"/>
                          <a:pt x="0" y="5241555"/>
                        </a:cubicBezTo>
                        <a:cubicBezTo>
                          <a:pt x="-82841" y="4788304"/>
                          <a:pt x="-60441" y="4483722"/>
                          <a:pt x="0" y="3878751"/>
                        </a:cubicBezTo>
                        <a:cubicBezTo>
                          <a:pt x="-43542" y="3309176"/>
                          <a:pt x="-69361" y="2951351"/>
                          <a:pt x="0" y="2568363"/>
                        </a:cubicBezTo>
                        <a:cubicBezTo>
                          <a:pt x="-37718" y="2154184"/>
                          <a:pt x="2007" y="1548037"/>
                          <a:pt x="0" y="1257974"/>
                        </a:cubicBezTo>
                        <a:cubicBezTo>
                          <a:pt x="-44037" y="937471"/>
                          <a:pt x="38504" y="568175"/>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75318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159601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800" dirty="0">
                <a:solidFill>
                  <a:prstClr val="black"/>
                </a:solidFill>
              </a:rPr>
              <a:t>Hình vẽ đúng là Hình C vì ánh sáng truyền từ không khí đi từ dưới lên vào lăng kính thì tia ló sẽ lệch về phía đáy của lăng</a:t>
            </a:r>
            <a:r>
              <a:rPr lang="en-US" sz="2800" dirty="0">
                <a:solidFill>
                  <a:prstClr val="black"/>
                </a:solidFill>
              </a:rPr>
              <a:t> </a:t>
            </a:r>
            <a:r>
              <a:rPr lang="en-US" sz="2800" dirty="0" err="1">
                <a:solidFill>
                  <a:prstClr val="black"/>
                </a:solidFill>
              </a:rPr>
              <a:t>kính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FE688BB-96C5-685C-2AE8-D624C5840663}"/>
              </a:ext>
            </a:extLst>
          </p:cNvPr>
          <p:cNvGrpSpPr/>
          <p:nvPr/>
        </p:nvGrpSpPr>
        <p:grpSpPr>
          <a:xfrm>
            <a:off x="186373" y="283005"/>
            <a:ext cx="5160068" cy="498326"/>
            <a:chOff x="115470" y="245832"/>
            <a:chExt cx="5688725" cy="551887"/>
          </a:xfrm>
        </p:grpSpPr>
        <p:sp>
          <p:nvSpPr>
            <p:cNvPr id="6" name="Rectangle: Rounded Corners 5">
              <a:extLst>
                <a:ext uri="{FF2B5EF4-FFF2-40B4-BE49-F238E27FC236}">
                  <a16:creationId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D56E5810-242D-17D8-9C54-161DE1B71D38}"/>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6" descr="Prism">
                <a:extLst>
                  <a:ext uri="{FF2B5EF4-FFF2-40B4-BE49-F238E27FC236}">
                    <a16:creationId xmlns:a16="http://schemas.microsoft.com/office/drawing/2014/main" id="{0EB6111D-E95A-2F3C-F303-874D482B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9" name="Picture 18">
            <a:extLst>
              <a:ext uri="{FF2B5EF4-FFF2-40B4-BE49-F238E27FC236}">
                <a16:creationId xmlns:a16="http://schemas.microsoft.com/office/drawing/2014/main" id="{AABD83E2-277E-E02D-43A4-76C9CA349AEC}"/>
              </a:ext>
            </a:extLst>
          </p:cNvPr>
          <p:cNvPicPr>
            <a:picLocks noChangeAspect="1"/>
          </p:cNvPicPr>
          <p:nvPr/>
        </p:nvPicPr>
        <p:blipFill rotWithShape="1">
          <a:blip r:embed="rId4">
            <a:extLst>
              <a:ext uri="{28A0092B-C50C-407E-A947-70E740481C1C}">
                <a14:useLocalDpi xmlns:a14="http://schemas.microsoft.com/office/drawing/2010/main" val="0"/>
              </a:ext>
            </a:extLst>
          </a:blip>
          <a:srcRect l="49353" r="23763"/>
          <a:stretch/>
        </p:blipFill>
        <p:spPr>
          <a:xfrm>
            <a:off x="4600574" y="2930850"/>
            <a:ext cx="3958885" cy="3428999"/>
          </a:xfrm>
          <a:prstGeom prst="rect">
            <a:avLst/>
          </a:prstGeom>
        </p:spPr>
      </p:pic>
    </p:spTree>
    <p:extLst>
      <p:ext uri="{BB962C8B-B14F-4D97-AF65-F5344CB8AC3E}">
        <p14:creationId xmlns:p14="http://schemas.microsoft.com/office/powerpoint/2010/main" val="60871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590675"/>
            <a:ext cx="10821113" cy="5127365"/>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5127365"/>
                      <a:gd name="connsiteX1" fmla="*/ 1005564 w 10821113"/>
                      <a:gd name="connsiteY1" fmla="*/ 0 h 5127365"/>
                      <a:gd name="connsiteX2" fmla="*/ 1803632 w 10821113"/>
                      <a:gd name="connsiteY2" fmla="*/ 0 h 5127365"/>
                      <a:gd name="connsiteX3" fmla="*/ 2394202 w 10821113"/>
                      <a:gd name="connsiteY3" fmla="*/ 0 h 5127365"/>
                      <a:gd name="connsiteX4" fmla="*/ 3296017 w 10821113"/>
                      <a:gd name="connsiteY4" fmla="*/ 0 h 5127365"/>
                      <a:gd name="connsiteX5" fmla="*/ 4094084 w 10821113"/>
                      <a:gd name="connsiteY5" fmla="*/ 0 h 5127365"/>
                      <a:gd name="connsiteX6" fmla="*/ 5099649 w 10821113"/>
                      <a:gd name="connsiteY6" fmla="*/ 0 h 5127365"/>
                      <a:gd name="connsiteX7" fmla="*/ 5690219 w 10821113"/>
                      <a:gd name="connsiteY7" fmla="*/ 0 h 5127365"/>
                      <a:gd name="connsiteX8" fmla="*/ 6592035 w 10821113"/>
                      <a:gd name="connsiteY8" fmla="*/ 0 h 5127365"/>
                      <a:gd name="connsiteX9" fmla="*/ 7286354 w 10821113"/>
                      <a:gd name="connsiteY9" fmla="*/ 0 h 5127365"/>
                      <a:gd name="connsiteX10" fmla="*/ 7876924 w 10821113"/>
                      <a:gd name="connsiteY10" fmla="*/ 0 h 5127365"/>
                      <a:gd name="connsiteX11" fmla="*/ 8467493 w 10821113"/>
                      <a:gd name="connsiteY11" fmla="*/ 0 h 5127365"/>
                      <a:gd name="connsiteX12" fmla="*/ 9161811 w 10821113"/>
                      <a:gd name="connsiteY12" fmla="*/ 0 h 5127365"/>
                      <a:gd name="connsiteX13" fmla="*/ 10374874 w 10821113"/>
                      <a:gd name="connsiteY13" fmla="*/ 0 h 5127365"/>
                      <a:gd name="connsiteX14" fmla="*/ 10821113 w 10821113"/>
                      <a:gd name="connsiteY14" fmla="*/ 854578 h 5127365"/>
                      <a:gd name="connsiteX15" fmla="*/ 10821113 w 10821113"/>
                      <a:gd name="connsiteY15" fmla="*/ 2193384 h 5127365"/>
                      <a:gd name="connsiteX16" fmla="*/ 10821113 w 10821113"/>
                      <a:gd name="connsiteY16" fmla="*/ 3617646 h 5127365"/>
                      <a:gd name="connsiteX17" fmla="*/ 10821113 w 10821113"/>
                      <a:gd name="connsiteY17" fmla="*/ 5127365 h 5127365"/>
                      <a:gd name="connsiteX18" fmla="*/ 10372810 w 10821113"/>
                      <a:gd name="connsiteY18" fmla="*/ 5127365 h 5127365"/>
                      <a:gd name="connsiteX19" fmla="*/ 9383450 w 10821113"/>
                      <a:gd name="connsiteY19" fmla="*/ 5127365 h 5127365"/>
                      <a:gd name="connsiteX20" fmla="*/ 8394092 w 10821113"/>
                      <a:gd name="connsiteY20" fmla="*/ 5127365 h 5127365"/>
                      <a:gd name="connsiteX21" fmla="*/ 7404732 w 10821113"/>
                      <a:gd name="connsiteY21" fmla="*/ 5127365 h 5127365"/>
                      <a:gd name="connsiteX22" fmla="*/ 6631796 w 10821113"/>
                      <a:gd name="connsiteY22" fmla="*/ 5127365 h 5127365"/>
                      <a:gd name="connsiteX23" fmla="*/ 5642436 w 10821113"/>
                      <a:gd name="connsiteY23" fmla="*/ 5127365 h 5127365"/>
                      <a:gd name="connsiteX24" fmla="*/ 4761290 w 10821113"/>
                      <a:gd name="connsiteY24" fmla="*/ 5127365 h 5127365"/>
                      <a:gd name="connsiteX25" fmla="*/ 4312986 w 10821113"/>
                      <a:gd name="connsiteY25" fmla="*/ 5127365 h 5127365"/>
                      <a:gd name="connsiteX26" fmla="*/ 3756471 w 10821113"/>
                      <a:gd name="connsiteY26" fmla="*/ 5127365 h 5127365"/>
                      <a:gd name="connsiteX27" fmla="*/ 2875324 w 10821113"/>
                      <a:gd name="connsiteY27" fmla="*/ 5127365 h 5127365"/>
                      <a:gd name="connsiteX28" fmla="*/ 2102387 w 10821113"/>
                      <a:gd name="connsiteY28" fmla="*/ 5127365 h 5127365"/>
                      <a:gd name="connsiteX29" fmla="*/ 1329450 w 10821113"/>
                      <a:gd name="connsiteY29" fmla="*/ 5127365 h 5127365"/>
                      <a:gd name="connsiteX30" fmla="*/ 0 w 10821113"/>
                      <a:gd name="connsiteY30" fmla="*/ 5127365 h 5127365"/>
                      <a:gd name="connsiteX31" fmla="*/ 0 w 10821113"/>
                      <a:gd name="connsiteY31" fmla="*/ 3794251 h 5127365"/>
                      <a:gd name="connsiteX32" fmla="*/ 0 w 10821113"/>
                      <a:gd name="connsiteY32" fmla="*/ 2512409 h 5127365"/>
                      <a:gd name="connsiteX33" fmla="*/ 0 w 10821113"/>
                      <a:gd name="connsiteY33" fmla="*/ 1230568 h 5127365"/>
                      <a:gd name="connsiteX34" fmla="*/ 0 w 10821113"/>
                      <a:gd name="connsiteY34" fmla="*/ 0 h 51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127365" extrusionOk="0">
                        <a:moveTo>
                          <a:pt x="0" y="0"/>
                        </a:moveTo>
                        <a:cubicBezTo>
                          <a:pt x="237779" y="-21039"/>
                          <a:pt x="782837" y="-28841"/>
                          <a:pt x="1005564" y="0"/>
                        </a:cubicBezTo>
                        <a:cubicBezTo>
                          <a:pt x="1271058" y="15809"/>
                          <a:pt x="1414457" y="-9754"/>
                          <a:pt x="1803632" y="0"/>
                        </a:cubicBezTo>
                        <a:cubicBezTo>
                          <a:pt x="2192918" y="15658"/>
                          <a:pt x="2148622" y="13445"/>
                          <a:pt x="2394202" y="0"/>
                        </a:cubicBezTo>
                        <a:cubicBezTo>
                          <a:pt x="2602781" y="-43605"/>
                          <a:pt x="2941264" y="-42228"/>
                          <a:pt x="3296017" y="0"/>
                        </a:cubicBezTo>
                        <a:cubicBezTo>
                          <a:pt x="3634016" y="8997"/>
                          <a:pt x="3881699" y="27561"/>
                          <a:pt x="4094084" y="0"/>
                        </a:cubicBezTo>
                        <a:cubicBezTo>
                          <a:pt x="4280292" y="-38265"/>
                          <a:pt x="4818775" y="6928"/>
                          <a:pt x="5099649" y="0"/>
                        </a:cubicBezTo>
                        <a:cubicBezTo>
                          <a:pt x="5363806" y="-1619"/>
                          <a:pt x="5402702" y="22204"/>
                          <a:pt x="5690219" y="0"/>
                        </a:cubicBezTo>
                        <a:cubicBezTo>
                          <a:pt x="5823200" y="68891"/>
                          <a:pt x="6187305" y="72224"/>
                          <a:pt x="6592035" y="0"/>
                        </a:cubicBezTo>
                        <a:cubicBezTo>
                          <a:pt x="6958014" y="-49240"/>
                          <a:pt x="6974304" y="-28576"/>
                          <a:pt x="7286354" y="0"/>
                        </a:cubicBezTo>
                        <a:cubicBezTo>
                          <a:pt x="7578330" y="34235"/>
                          <a:pt x="7750243" y="-28166"/>
                          <a:pt x="7876924" y="0"/>
                        </a:cubicBezTo>
                        <a:cubicBezTo>
                          <a:pt x="7988750" y="14752"/>
                          <a:pt x="8314900" y="14554"/>
                          <a:pt x="8467493" y="0"/>
                        </a:cubicBezTo>
                        <a:cubicBezTo>
                          <a:pt x="8649724" y="32269"/>
                          <a:pt x="8937779" y="-38381"/>
                          <a:pt x="9161811" y="0"/>
                        </a:cubicBezTo>
                        <a:cubicBezTo>
                          <a:pt x="9369929" y="23312"/>
                          <a:pt x="9912887" y="-46853"/>
                          <a:pt x="10374874" y="0"/>
                        </a:cubicBezTo>
                        <a:cubicBezTo>
                          <a:pt x="10581595" y="375182"/>
                          <a:pt x="10582306" y="461776"/>
                          <a:pt x="10821113" y="854578"/>
                        </a:cubicBezTo>
                        <a:cubicBezTo>
                          <a:pt x="10787928" y="1329126"/>
                          <a:pt x="10817334" y="1945138"/>
                          <a:pt x="10821113" y="2193384"/>
                        </a:cubicBezTo>
                        <a:cubicBezTo>
                          <a:pt x="10891279" y="2444626"/>
                          <a:pt x="10820071" y="3242602"/>
                          <a:pt x="10821113" y="3617646"/>
                        </a:cubicBezTo>
                        <a:cubicBezTo>
                          <a:pt x="10712807" y="3989870"/>
                          <a:pt x="10867603" y="4529114"/>
                          <a:pt x="10821113" y="5127365"/>
                        </a:cubicBezTo>
                        <a:cubicBezTo>
                          <a:pt x="10712049" y="5098110"/>
                          <a:pt x="10540369" y="5115928"/>
                          <a:pt x="10372810" y="5127365"/>
                        </a:cubicBezTo>
                        <a:cubicBezTo>
                          <a:pt x="10153367" y="5135196"/>
                          <a:pt x="9786887" y="5161639"/>
                          <a:pt x="9383450" y="5127365"/>
                        </a:cubicBezTo>
                        <a:cubicBezTo>
                          <a:pt x="9025459" y="5105005"/>
                          <a:pt x="8705915" y="5158824"/>
                          <a:pt x="8394092" y="5127365"/>
                        </a:cubicBezTo>
                        <a:cubicBezTo>
                          <a:pt x="8097147" y="5075485"/>
                          <a:pt x="7821126" y="5002698"/>
                          <a:pt x="7404732" y="5127365"/>
                        </a:cubicBezTo>
                        <a:cubicBezTo>
                          <a:pt x="7004907" y="5226117"/>
                          <a:pt x="6853158" y="5033198"/>
                          <a:pt x="6631796" y="5127365"/>
                        </a:cubicBezTo>
                        <a:cubicBezTo>
                          <a:pt x="6393476" y="5247754"/>
                          <a:pt x="5874666" y="5083326"/>
                          <a:pt x="5642436" y="5127365"/>
                        </a:cubicBezTo>
                        <a:cubicBezTo>
                          <a:pt x="5477501" y="5103745"/>
                          <a:pt x="5116272" y="5126523"/>
                          <a:pt x="4761290" y="5127365"/>
                        </a:cubicBezTo>
                        <a:cubicBezTo>
                          <a:pt x="4439229" y="5188752"/>
                          <a:pt x="4487431" y="5116838"/>
                          <a:pt x="4312986" y="5127365"/>
                        </a:cubicBezTo>
                        <a:cubicBezTo>
                          <a:pt x="4132898" y="5178335"/>
                          <a:pt x="3920996" y="5086729"/>
                          <a:pt x="3756471" y="5127365"/>
                        </a:cubicBezTo>
                        <a:cubicBezTo>
                          <a:pt x="3577981" y="5107041"/>
                          <a:pt x="3155834" y="5176356"/>
                          <a:pt x="2875324" y="5127365"/>
                        </a:cubicBezTo>
                        <a:cubicBezTo>
                          <a:pt x="2544174" y="5076157"/>
                          <a:pt x="2255877" y="5130846"/>
                          <a:pt x="2102387" y="5127365"/>
                        </a:cubicBezTo>
                        <a:cubicBezTo>
                          <a:pt x="1942883" y="5116374"/>
                          <a:pt x="1564612" y="5071102"/>
                          <a:pt x="1329450" y="5127365"/>
                        </a:cubicBezTo>
                        <a:cubicBezTo>
                          <a:pt x="1095138" y="5177043"/>
                          <a:pt x="338646" y="5008592"/>
                          <a:pt x="0" y="5127365"/>
                        </a:cubicBezTo>
                        <a:cubicBezTo>
                          <a:pt x="-62132" y="4676189"/>
                          <a:pt x="-36216" y="4382661"/>
                          <a:pt x="0" y="3794251"/>
                        </a:cubicBezTo>
                        <a:cubicBezTo>
                          <a:pt x="-47301" y="3239452"/>
                          <a:pt x="-82899" y="2884560"/>
                          <a:pt x="0" y="2512409"/>
                        </a:cubicBezTo>
                        <a:cubicBezTo>
                          <a:pt x="-38786" y="2106339"/>
                          <a:pt x="7025" y="1537694"/>
                          <a:pt x="0" y="1230568"/>
                        </a:cubicBezTo>
                        <a:cubicBezTo>
                          <a:pt x="-27221" y="893190"/>
                          <a:pt x="28550" y="55496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75318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FE688BB-96C5-685C-2AE8-D624C5840663}"/>
              </a:ext>
            </a:extLst>
          </p:cNvPr>
          <p:cNvGrpSpPr/>
          <p:nvPr/>
        </p:nvGrpSpPr>
        <p:grpSpPr>
          <a:xfrm>
            <a:off x="186373" y="283005"/>
            <a:ext cx="5160068" cy="498326"/>
            <a:chOff x="115470" y="245832"/>
            <a:chExt cx="5688725" cy="551887"/>
          </a:xfrm>
        </p:grpSpPr>
        <p:sp>
          <p:nvSpPr>
            <p:cNvPr id="6" name="Rectangle: Rounded Corners 5">
              <a:extLst>
                <a:ext uri="{FF2B5EF4-FFF2-40B4-BE49-F238E27FC236}">
                  <a16:creationId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D56E5810-242D-17D8-9C54-161DE1B71D38}"/>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6" descr="Prism">
                <a:extLst>
                  <a:ext uri="{FF2B5EF4-FFF2-40B4-BE49-F238E27FC236}">
                    <a16:creationId xmlns:a16="http://schemas.microsoft.com/office/drawing/2014/main" id="{0EB6111D-E95A-2F3C-F303-874D482B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1" name="Group 30">
            <a:extLst>
              <a:ext uri="{FF2B5EF4-FFF2-40B4-BE49-F238E27FC236}">
                <a16:creationId xmlns:a16="http://schemas.microsoft.com/office/drawing/2014/main" id="{6841538F-8868-E8E4-53F4-83F266D2BF6A}"/>
              </a:ext>
            </a:extLst>
          </p:cNvPr>
          <p:cNvGrpSpPr/>
          <p:nvPr/>
        </p:nvGrpSpPr>
        <p:grpSpPr>
          <a:xfrm>
            <a:off x="4051903" y="1966736"/>
            <a:ext cx="5075319" cy="4173008"/>
            <a:chOff x="4051903" y="1966736"/>
            <a:chExt cx="5075319" cy="4173008"/>
          </a:xfrm>
        </p:grpSpPr>
        <p:sp>
          <p:nvSpPr>
            <p:cNvPr id="3" name="Isosceles Triangle 2">
              <a:extLst>
                <a:ext uri="{FF2B5EF4-FFF2-40B4-BE49-F238E27FC236}">
                  <a16:creationId xmlns:a16="http://schemas.microsoft.com/office/drawing/2014/main" id="{B260CF7F-9EFC-47BC-0586-E29142C87402}"/>
                </a:ext>
              </a:extLst>
            </p:cNvPr>
            <p:cNvSpPr/>
            <p:nvPr/>
          </p:nvSpPr>
          <p:spPr>
            <a:xfrm>
              <a:off x="4593370" y="2515099"/>
              <a:ext cx="3977640" cy="3429000"/>
            </a:xfrm>
            <a:prstGeom prst="triangle">
              <a:avLst/>
            </a:prstGeom>
            <a:solidFill>
              <a:srgbClr val="CCECFF"/>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BDFABF-4921-0004-95C9-3488B1CCE335}"/>
                </a:ext>
              </a:extLst>
            </p:cNvPr>
            <p:cNvSpPr txBox="1"/>
            <p:nvPr/>
          </p:nvSpPr>
          <p:spPr>
            <a:xfrm>
              <a:off x="6288373" y="1966736"/>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15582D4-FF31-DA4C-5633-E2E646CC12C2}"/>
                </a:ext>
              </a:extLst>
            </p:cNvPr>
            <p:cNvSpPr txBox="1"/>
            <p:nvPr/>
          </p:nvSpPr>
          <p:spPr>
            <a:xfrm>
              <a:off x="4051903" y="5577859"/>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7148445E-A841-C50F-63DE-AD89E39CDA8D}"/>
                </a:ext>
              </a:extLst>
            </p:cNvPr>
            <p:cNvSpPr txBox="1"/>
            <p:nvPr/>
          </p:nvSpPr>
          <p:spPr>
            <a:xfrm>
              <a:off x="8539589" y="5577859"/>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15" name="Straight Connector 14">
            <a:extLst>
              <a:ext uri="{FF2B5EF4-FFF2-40B4-BE49-F238E27FC236}">
                <a16:creationId xmlns:a16="http://schemas.microsoft.com/office/drawing/2014/main" id="{19BF4D4A-B034-6320-0E09-220ED7F1B7B2}"/>
              </a:ext>
            </a:extLst>
          </p:cNvPr>
          <p:cNvCxnSpPr>
            <a:cxnSpLocks/>
          </p:cNvCxnSpPr>
          <p:nvPr/>
        </p:nvCxnSpPr>
        <p:spPr>
          <a:xfrm flipH="1" flipV="1">
            <a:off x="4699529" y="3605427"/>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8DEC706-D520-F7AA-C93D-DA61B3BB3E82}"/>
              </a:ext>
            </a:extLst>
          </p:cNvPr>
          <p:cNvGrpSpPr/>
          <p:nvPr/>
        </p:nvGrpSpPr>
        <p:grpSpPr>
          <a:xfrm>
            <a:off x="3762817" y="4167402"/>
            <a:ext cx="1871598" cy="214098"/>
            <a:chOff x="3762817" y="4167402"/>
            <a:chExt cx="1871598" cy="214098"/>
          </a:xfrm>
        </p:grpSpPr>
        <p:cxnSp>
          <p:nvCxnSpPr>
            <p:cNvPr id="23" name="Straight Connector 22">
              <a:extLst>
                <a:ext uri="{FF2B5EF4-FFF2-40B4-BE49-F238E27FC236}">
                  <a16:creationId xmlns:a16="http://schemas.microsoft.com/office/drawing/2014/main" id="{85BE65D5-3AA4-2A49-E742-BC675953F53B}"/>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45D6BAC-6515-D517-9DDC-2130F8926D50}"/>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35C21C94-5671-F9FC-EBAF-E4420E3F08B0}"/>
              </a:ext>
            </a:extLst>
          </p:cNvPr>
          <p:cNvSpPr txBox="1"/>
          <p:nvPr/>
        </p:nvSpPr>
        <p:spPr>
          <a:xfrm>
            <a:off x="3218359" y="3991234"/>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A99E250B-4B5D-4E08-EFC7-1F0E2EDA9F7E}"/>
              </a:ext>
            </a:extLst>
          </p:cNvPr>
          <p:cNvSpPr txBox="1"/>
          <p:nvPr/>
        </p:nvSpPr>
        <p:spPr>
          <a:xfrm>
            <a:off x="5355367" y="3605427"/>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4" name="Group 33">
            <a:extLst>
              <a:ext uri="{FF2B5EF4-FFF2-40B4-BE49-F238E27FC236}">
                <a16:creationId xmlns:a16="http://schemas.microsoft.com/office/drawing/2014/main" id="{9D545C16-3CE9-1B5C-B69F-C4684841B5BA}"/>
              </a:ext>
            </a:extLst>
          </p:cNvPr>
          <p:cNvGrpSpPr/>
          <p:nvPr/>
        </p:nvGrpSpPr>
        <p:grpSpPr>
          <a:xfrm rot="265654">
            <a:off x="5606223" y="4097314"/>
            <a:ext cx="1902728" cy="94518"/>
            <a:chOff x="3757287" y="4238446"/>
            <a:chExt cx="1902728" cy="94518"/>
          </a:xfrm>
        </p:grpSpPr>
        <p:cxnSp>
          <p:nvCxnSpPr>
            <p:cNvPr id="35" name="Straight Connector 34">
              <a:extLst>
                <a:ext uri="{FF2B5EF4-FFF2-40B4-BE49-F238E27FC236}">
                  <a16:creationId xmlns:a16="http://schemas.microsoft.com/office/drawing/2014/main" id="{FD0A5360-52D6-F514-7256-CF7B63912DE5}"/>
                </a:ext>
              </a:extLst>
            </p:cNvPr>
            <p:cNvCxnSpPr>
              <a:cxnSpLocks/>
            </p:cNvCxnSpPr>
            <p:nvPr/>
          </p:nvCxnSpPr>
          <p:spPr>
            <a:xfrm rot="21334346" flipV="1">
              <a:off x="3757287" y="4238446"/>
              <a:ext cx="1902728" cy="697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F25764-B6D4-D5A0-FE3A-D478FA7A5314}"/>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5E42D9F8-EDA6-6114-D2E1-9229A88AE9BB}"/>
              </a:ext>
            </a:extLst>
          </p:cNvPr>
          <p:cNvCxnSpPr>
            <a:cxnSpLocks/>
          </p:cNvCxnSpPr>
          <p:nvPr/>
        </p:nvCxnSpPr>
        <p:spPr>
          <a:xfrm flipV="1">
            <a:off x="6456252" y="3581436"/>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F5AD1AF-9970-764C-7D46-B547B1EAEF41}"/>
              </a:ext>
            </a:extLst>
          </p:cNvPr>
          <p:cNvSpPr txBox="1"/>
          <p:nvPr/>
        </p:nvSpPr>
        <p:spPr>
          <a:xfrm>
            <a:off x="7265840" y="3510820"/>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210E4D61-0DD7-8D4C-A44C-C426FE4F39AA}"/>
              </a:ext>
            </a:extLst>
          </p:cNvPr>
          <p:cNvGrpSpPr/>
          <p:nvPr/>
        </p:nvGrpSpPr>
        <p:grpSpPr>
          <a:xfrm rot="1759042">
            <a:off x="7407336" y="4335936"/>
            <a:ext cx="1871598" cy="214098"/>
            <a:chOff x="3762817" y="4167402"/>
            <a:chExt cx="1871598" cy="214098"/>
          </a:xfrm>
        </p:grpSpPr>
        <p:cxnSp>
          <p:nvCxnSpPr>
            <p:cNvPr id="42" name="Straight Connector 41">
              <a:extLst>
                <a:ext uri="{FF2B5EF4-FFF2-40B4-BE49-F238E27FC236}">
                  <a16:creationId xmlns:a16="http://schemas.microsoft.com/office/drawing/2014/main" id="{6CCF9461-5AB5-21EF-57C1-03D75598D1C3}"/>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B1C25BD-D159-C058-5EFF-168C80AE46B5}"/>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76A05761-8E66-14C9-F888-46FB32B8012F}"/>
              </a:ext>
            </a:extLst>
          </p:cNvPr>
          <p:cNvSpPr txBox="1"/>
          <p:nvPr/>
        </p:nvSpPr>
        <p:spPr>
          <a:xfrm>
            <a:off x="9084262" y="4368010"/>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5666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500"/>
                            </p:stCondLst>
                            <p:childTnLst>
                              <p:par>
                                <p:cTn id="35" presetID="16" presetClass="entr" presetSubtype="37"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outVertical)">
                                      <p:cBhvr>
                                        <p:cTn id="37" dur="500"/>
                                        <p:tgtEl>
                                          <p:spTgt spid="3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3" grpId="0"/>
      <p:bldP spid="40" grpId="0"/>
      <p:bldP spid="4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Picture 4" descr="A rainbow colored paint splattered on a white surface&#10;&#10;Description automatically generated">
            <a:extLst>
              <a:ext uri="{FF2B5EF4-FFF2-40B4-BE49-F238E27FC236}">
                <a16:creationId xmlns:a16="http://schemas.microsoft.com/office/drawing/2014/main" id="{F4F14346-9DE4-EB93-7DE5-BACCAF742876}"/>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19" y="-7623"/>
            <a:ext cx="12191981" cy="6887365"/>
          </a:xfrm>
          <a:prstGeom prst="rect">
            <a:avLst/>
          </a:prstGeom>
        </p:spPr>
      </p:pic>
      <p:sp>
        <p:nvSpPr>
          <p:cNvPr id="6" name="Google Shape;1770;p42">
            <a:extLst>
              <a:ext uri="{FF2B5EF4-FFF2-40B4-BE49-F238E27FC236}">
                <a16:creationId xmlns:a16="http://schemas.microsoft.com/office/drawing/2014/main" id="{3207D43F-19DA-B5E3-8A74-2A13185828AD}"/>
              </a:ext>
            </a:extLst>
          </p:cNvPr>
          <p:cNvSpPr txBox="1">
            <a:spLocks/>
          </p:cNvSpPr>
          <p:nvPr/>
        </p:nvSpPr>
        <p:spPr>
          <a:xfrm>
            <a:off x="365095" y="3562881"/>
            <a:ext cx="7487525"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000" dirty="0">
                <a:latin typeface="Fira Sans Black" panose="020B0A03050000020004" pitchFamily="34" charset="0"/>
              </a:rPr>
              <a:t>IV. MÀU SẮC CỦA VẬT</a:t>
            </a:r>
            <a:endParaRPr kumimoji="0" lang="en" sz="6000" b="0" i="0" u="none" strike="noStrike" kern="1200" cap="none" spc="0" normalizeH="0" baseline="0" noProof="0" dirty="0">
              <a:ln>
                <a:noFill/>
              </a:ln>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CB1A1BDF-B21F-3518-EC21-D49211A03AD7}"/>
              </a:ext>
            </a:extLst>
          </p:cNvPr>
          <p:cNvGrpSpPr/>
          <p:nvPr/>
        </p:nvGrpSpPr>
        <p:grpSpPr>
          <a:xfrm>
            <a:off x="2849718" y="1498236"/>
            <a:ext cx="2224087" cy="2224087"/>
            <a:chOff x="9388348" y="2444808"/>
            <a:chExt cx="1675995" cy="1675995"/>
          </a:xfrm>
        </p:grpSpPr>
        <p:sp>
          <p:nvSpPr>
            <p:cNvPr id="3" name="Oval 2">
              <a:extLst>
                <a:ext uri="{FF2B5EF4-FFF2-40B4-BE49-F238E27FC236}">
                  <a16:creationId xmlns:a16="http://schemas.microsoft.com/office/drawing/2014/main" id="{AE3DD3DD-6A25-9B03-F2E4-C5680068B208}"/>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a:extLst>
                <a:ext uri="{FF2B5EF4-FFF2-40B4-BE49-F238E27FC236}">
                  <a16:creationId xmlns:a16="http://schemas.microsoft.com/office/drawing/2014/main" id="{F986109A-F081-B8AD-DD94-F5317509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804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6403013" y="3501386"/>
            <a:ext cx="5454587" cy="204937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 CẤU TẠO CỦA LĂNG KÍNH</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a:extLst>
              <a:ext uri="{FF2B5EF4-FFF2-40B4-BE49-F238E27FC236}">
                <a16:creationId xmlns:a16="http://schemas.microsoft.com/office/drawing/2014/main" id="{F6C1A8C1-8EF6-320A-7643-DA08D80C674D}"/>
              </a:ext>
            </a:extLst>
          </p:cNvPr>
          <p:cNvGrpSpPr/>
          <p:nvPr/>
        </p:nvGrpSpPr>
        <p:grpSpPr>
          <a:xfrm>
            <a:off x="8040718" y="1198938"/>
            <a:ext cx="2049371" cy="2049371"/>
            <a:chOff x="563409" y="2444808"/>
            <a:chExt cx="1675995" cy="1675995"/>
          </a:xfrm>
        </p:grpSpPr>
        <p:sp>
          <p:nvSpPr>
            <p:cNvPr id="12" name="Oval 11">
              <a:extLst>
                <a:ext uri="{FF2B5EF4-FFF2-40B4-BE49-F238E27FC236}">
                  <a16:creationId xmlns:a16="http://schemas.microsoft.com/office/drawing/2014/main" id="{699B33A2-A0A7-D13E-1987-E6A7383BA694}"/>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Prism ">
              <a:extLst>
                <a:ext uri="{FF2B5EF4-FFF2-40B4-BE49-F238E27FC236}">
                  <a16:creationId xmlns:a16="http://schemas.microsoft.com/office/drawing/2014/main" id="{0B1E2638-3184-47A6-CF2A-E930C10B4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055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44654"/>
            <a:ext cx="10392416" cy="3863015"/>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25904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5</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585120"/>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50957" y="2275963"/>
            <a:ext cx="7897301"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Nhớ lại kiến thức đã học, khi nào mắt ta nhìn thấy một vật?</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581185" y="3430713"/>
            <a:ext cx="8453939"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Khi chúng ta thấy các vật màu xanh, đỏ, trắng thì có ánh sáng màu nào truyền từ vật tới mắt ta?</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89E52769-9A3A-95F2-519F-5366EC5CABA3}"/>
              </a:ext>
            </a:extLst>
          </p:cNvPr>
          <p:cNvGrpSpPr/>
          <p:nvPr/>
        </p:nvGrpSpPr>
        <p:grpSpPr>
          <a:xfrm>
            <a:off x="327631" y="297986"/>
            <a:ext cx="3348629" cy="550841"/>
            <a:chOff x="113327" y="269852"/>
            <a:chExt cx="3348629" cy="550841"/>
          </a:xfrm>
        </p:grpSpPr>
        <p:sp>
          <p:nvSpPr>
            <p:cNvPr id="3073" name="Rectangle: Rounded Corners 3072">
              <a:extLst>
                <a:ext uri="{FF2B5EF4-FFF2-40B4-BE49-F238E27FC236}">
                  <a16:creationId xmlns:a16="http://schemas.microsoft.com/office/drawing/2014/main" id="{71482B24-FF7A-4D88-3840-EC38F2F1A852}"/>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75" name="TextBox 3074">
              <a:extLst>
                <a:ext uri="{FF2B5EF4-FFF2-40B4-BE49-F238E27FC236}">
                  <a16:creationId xmlns:a16="http://schemas.microsoft.com/office/drawing/2014/main" id="{883B8A53-A676-AA20-D7F8-7FEED34B88B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076" name="Group 3075">
              <a:extLst>
                <a:ext uri="{FF2B5EF4-FFF2-40B4-BE49-F238E27FC236}">
                  <a16:creationId xmlns:a16="http://schemas.microsoft.com/office/drawing/2014/main" id="{DDDEC377-33D9-1EB9-D6FC-281FDE7AF2EB}"/>
                </a:ext>
              </a:extLst>
            </p:cNvPr>
            <p:cNvGrpSpPr/>
            <p:nvPr/>
          </p:nvGrpSpPr>
          <p:grpSpPr>
            <a:xfrm>
              <a:off x="113327" y="269852"/>
              <a:ext cx="550841" cy="550841"/>
              <a:chOff x="9388348" y="2444808"/>
              <a:chExt cx="1675995" cy="1675995"/>
            </a:xfrm>
          </p:grpSpPr>
          <p:sp>
            <p:nvSpPr>
              <p:cNvPr id="3117" name="Oval 3116">
                <a:extLst>
                  <a:ext uri="{FF2B5EF4-FFF2-40B4-BE49-F238E27FC236}">
                    <a16:creationId xmlns:a16="http://schemas.microsoft.com/office/drawing/2014/main" id="{ABB18288-AE4A-6C13-D77E-33E987E7788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118" name="Picture 8" descr="Palette ">
                <a:extLst>
                  <a:ext uri="{FF2B5EF4-FFF2-40B4-BE49-F238E27FC236}">
                    <a16:creationId xmlns:a16="http://schemas.microsoft.com/office/drawing/2014/main" id="{B70DB411-A7B6-0458-0569-A04AAE2D9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19" name="TextBox 3118">
            <a:extLst>
              <a:ext uri="{FF2B5EF4-FFF2-40B4-BE49-F238E27FC236}">
                <a16:creationId xmlns:a16="http://schemas.microsoft.com/office/drawing/2014/main" id="{AD6E88CC-5CDC-B79D-01A0-27F6F4FD41ED}"/>
              </a:ext>
            </a:extLst>
          </p:cNvPr>
          <p:cNvSpPr txBox="1"/>
          <p:nvPr/>
        </p:nvSpPr>
        <p:spPr>
          <a:xfrm>
            <a:off x="1643073" y="4618513"/>
            <a:ext cx="8453939"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 Ban đêm, khi không có nguồn sáng, ta nhìn thấy các vật có màu gì?</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85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19"/>
                                        </p:tgtEl>
                                        <p:attrNameLst>
                                          <p:attrName>style.visibility</p:attrName>
                                        </p:attrNameLst>
                                      </p:cBhvr>
                                      <p:to>
                                        <p:strVal val="visible"/>
                                      </p:to>
                                    </p:set>
                                    <p:animEffect transition="in" filter="wipe(down)">
                                      <p:cBhvr>
                                        <p:cTn id="32" dur="500"/>
                                        <p:tgtEl>
                                          <p:spTgt spid="3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p:bldP spid="24" grpId="0"/>
      <p:bldP spid="31" grpId="0"/>
      <p:bldP spid="31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06246"/>
            <a:ext cx="10821113" cy="3832294"/>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3832294"/>
                      <a:gd name="connsiteX1" fmla="*/ 1005564 w 10821113"/>
                      <a:gd name="connsiteY1" fmla="*/ 0 h 3832294"/>
                      <a:gd name="connsiteX2" fmla="*/ 1803632 w 10821113"/>
                      <a:gd name="connsiteY2" fmla="*/ 0 h 3832294"/>
                      <a:gd name="connsiteX3" fmla="*/ 2394202 w 10821113"/>
                      <a:gd name="connsiteY3" fmla="*/ 0 h 3832294"/>
                      <a:gd name="connsiteX4" fmla="*/ 3296017 w 10821113"/>
                      <a:gd name="connsiteY4" fmla="*/ 0 h 3832294"/>
                      <a:gd name="connsiteX5" fmla="*/ 4094084 w 10821113"/>
                      <a:gd name="connsiteY5" fmla="*/ 0 h 3832294"/>
                      <a:gd name="connsiteX6" fmla="*/ 5099649 w 10821113"/>
                      <a:gd name="connsiteY6" fmla="*/ 0 h 3832294"/>
                      <a:gd name="connsiteX7" fmla="*/ 5690219 w 10821113"/>
                      <a:gd name="connsiteY7" fmla="*/ 0 h 3832294"/>
                      <a:gd name="connsiteX8" fmla="*/ 6592035 w 10821113"/>
                      <a:gd name="connsiteY8" fmla="*/ 0 h 3832294"/>
                      <a:gd name="connsiteX9" fmla="*/ 7286354 w 10821113"/>
                      <a:gd name="connsiteY9" fmla="*/ 0 h 3832294"/>
                      <a:gd name="connsiteX10" fmla="*/ 7876924 w 10821113"/>
                      <a:gd name="connsiteY10" fmla="*/ 0 h 3832294"/>
                      <a:gd name="connsiteX11" fmla="*/ 8467493 w 10821113"/>
                      <a:gd name="connsiteY11" fmla="*/ 0 h 3832294"/>
                      <a:gd name="connsiteX12" fmla="*/ 9161811 w 10821113"/>
                      <a:gd name="connsiteY12" fmla="*/ 0 h 3832294"/>
                      <a:gd name="connsiteX13" fmla="*/ 10374874 w 10821113"/>
                      <a:gd name="connsiteY13" fmla="*/ 0 h 3832294"/>
                      <a:gd name="connsiteX14" fmla="*/ 10821113 w 10821113"/>
                      <a:gd name="connsiteY14" fmla="*/ 638729 h 3832294"/>
                      <a:gd name="connsiteX15" fmla="*/ 10821113 w 10821113"/>
                      <a:gd name="connsiteY15" fmla="*/ 1639378 h 3832294"/>
                      <a:gd name="connsiteX16" fmla="*/ 10821113 w 10821113"/>
                      <a:gd name="connsiteY16" fmla="*/ 2703900 h 3832294"/>
                      <a:gd name="connsiteX17" fmla="*/ 10821113 w 10821113"/>
                      <a:gd name="connsiteY17" fmla="*/ 3832294 h 3832294"/>
                      <a:gd name="connsiteX18" fmla="*/ 10372810 w 10821113"/>
                      <a:gd name="connsiteY18" fmla="*/ 3832294 h 3832294"/>
                      <a:gd name="connsiteX19" fmla="*/ 9383450 w 10821113"/>
                      <a:gd name="connsiteY19" fmla="*/ 3832294 h 3832294"/>
                      <a:gd name="connsiteX20" fmla="*/ 8394092 w 10821113"/>
                      <a:gd name="connsiteY20" fmla="*/ 3832294 h 3832294"/>
                      <a:gd name="connsiteX21" fmla="*/ 7404732 w 10821113"/>
                      <a:gd name="connsiteY21" fmla="*/ 3832294 h 3832294"/>
                      <a:gd name="connsiteX22" fmla="*/ 6631796 w 10821113"/>
                      <a:gd name="connsiteY22" fmla="*/ 3832294 h 3832294"/>
                      <a:gd name="connsiteX23" fmla="*/ 5642436 w 10821113"/>
                      <a:gd name="connsiteY23" fmla="*/ 3832294 h 3832294"/>
                      <a:gd name="connsiteX24" fmla="*/ 4761290 w 10821113"/>
                      <a:gd name="connsiteY24" fmla="*/ 3832294 h 3832294"/>
                      <a:gd name="connsiteX25" fmla="*/ 4312986 w 10821113"/>
                      <a:gd name="connsiteY25" fmla="*/ 3832294 h 3832294"/>
                      <a:gd name="connsiteX26" fmla="*/ 3756471 w 10821113"/>
                      <a:gd name="connsiteY26" fmla="*/ 3832294 h 3832294"/>
                      <a:gd name="connsiteX27" fmla="*/ 2875324 w 10821113"/>
                      <a:gd name="connsiteY27" fmla="*/ 3832294 h 3832294"/>
                      <a:gd name="connsiteX28" fmla="*/ 2102387 w 10821113"/>
                      <a:gd name="connsiteY28" fmla="*/ 3832294 h 3832294"/>
                      <a:gd name="connsiteX29" fmla="*/ 1329450 w 10821113"/>
                      <a:gd name="connsiteY29" fmla="*/ 3832294 h 3832294"/>
                      <a:gd name="connsiteX30" fmla="*/ 0 w 10821113"/>
                      <a:gd name="connsiteY30" fmla="*/ 3832294 h 3832294"/>
                      <a:gd name="connsiteX31" fmla="*/ 0 w 10821113"/>
                      <a:gd name="connsiteY31" fmla="*/ 2835898 h 3832294"/>
                      <a:gd name="connsiteX32" fmla="*/ 0 w 10821113"/>
                      <a:gd name="connsiteY32" fmla="*/ 1877824 h 3832294"/>
                      <a:gd name="connsiteX33" fmla="*/ 0 w 10821113"/>
                      <a:gd name="connsiteY33" fmla="*/ 919751 h 3832294"/>
                      <a:gd name="connsiteX34" fmla="*/ 0 w 10821113"/>
                      <a:gd name="connsiteY34" fmla="*/ 0 h 383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832294" extrusionOk="0">
                        <a:moveTo>
                          <a:pt x="0" y="0"/>
                        </a:moveTo>
                        <a:cubicBezTo>
                          <a:pt x="233601" y="-18339"/>
                          <a:pt x="786492" y="-26729"/>
                          <a:pt x="1005564" y="0"/>
                        </a:cubicBezTo>
                        <a:cubicBezTo>
                          <a:pt x="1255747" y="23514"/>
                          <a:pt x="1414000" y="-6764"/>
                          <a:pt x="1803632" y="0"/>
                        </a:cubicBezTo>
                        <a:cubicBezTo>
                          <a:pt x="2193352" y="11373"/>
                          <a:pt x="2144478" y="12002"/>
                          <a:pt x="2394202" y="0"/>
                        </a:cubicBezTo>
                        <a:cubicBezTo>
                          <a:pt x="2592837" y="-50453"/>
                          <a:pt x="2934549" y="-29509"/>
                          <a:pt x="3296017" y="0"/>
                        </a:cubicBezTo>
                        <a:cubicBezTo>
                          <a:pt x="3625757" y="13484"/>
                          <a:pt x="3882325" y="19491"/>
                          <a:pt x="4094084" y="0"/>
                        </a:cubicBezTo>
                        <a:cubicBezTo>
                          <a:pt x="4271981" y="-78410"/>
                          <a:pt x="4837726" y="589"/>
                          <a:pt x="5099649" y="0"/>
                        </a:cubicBezTo>
                        <a:cubicBezTo>
                          <a:pt x="5363806" y="-1619"/>
                          <a:pt x="5402702" y="22204"/>
                          <a:pt x="5690219" y="0"/>
                        </a:cubicBezTo>
                        <a:cubicBezTo>
                          <a:pt x="5828488" y="49798"/>
                          <a:pt x="6156119" y="71692"/>
                          <a:pt x="6592035" y="0"/>
                        </a:cubicBezTo>
                        <a:cubicBezTo>
                          <a:pt x="6951761" y="-38980"/>
                          <a:pt x="6973577" y="-18501"/>
                          <a:pt x="7286354" y="0"/>
                        </a:cubicBezTo>
                        <a:cubicBezTo>
                          <a:pt x="7590397" y="20764"/>
                          <a:pt x="7751033" y="-21707"/>
                          <a:pt x="7876924" y="0"/>
                        </a:cubicBezTo>
                        <a:cubicBezTo>
                          <a:pt x="7986151" y="5955"/>
                          <a:pt x="8310899" y="12504"/>
                          <a:pt x="8467493" y="0"/>
                        </a:cubicBezTo>
                        <a:cubicBezTo>
                          <a:pt x="8655097" y="47480"/>
                          <a:pt x="8921993" y="-7456"/>
                          <a:pt x="9161811" y="0"/>
                        </a:cubicBezTo>
                        <a:cubicBezTo>
                          <a:pt x="9335593" y="49627"/>
                          <a:pt x="9877897" y="6996"/>
                          <a:pt x="10374874" y="0"/>
                        </a:cubicBezTo>
                        <a:cubicBezTo>
                          <a:pt x="10574223" y="282314"/>
                          <a:pt x="10581851" y="345747"/>
                          <a:pt x="10821113" y="638729"/>
                        </a:cubicBezTo>
                        <a:cubicBezTo>
                          <a:pt x="10819746" y="992829"/>
                          <a:pt x="10814450" y="1449109"/>
                          <a:pt x="10821113" y="1639378"/>
                        </a:cubicBezTo>
                        <a:cubicBezTo>
                          <a:pt x="10846220" y="1842700"/>
                          <a:pt x="10827449" y="2425683"/>
                          <a:pt x="10821113" y="2703900"/>
                        </a:cubicBezTo>
                        <a:cubicBezTo>
                          <a:pt x="10752236" y="2975869"/>
                          <a:pt x="10864639" y="3379718"/>
                          <a:pt x="10821113" y="3832294"/>
                        </a:cubicBezTo>
                        <a:cubicBezTo>
                          <a:pt x="10724913" y="3803039"/>
                          <a:pt x="10533302" y="3834931"/>
                          <a:pt x="10372810" y="3832294"/>
                        </a:cubicBezTo>
                        <a:cubicBezTo>
                          <a:pt x="10169526" y="3837974"/>
                          <a:pt x="9784193" y="3866903"/>
                          <a:pt x="9383450" y="3832294"/>
                        </a:cubicBezTo>
                        <a:cubicBezTo>
                          <a:pt x="9011135" y="3836416"/>
                          <a:pt x="8705255" y="3857789"/>
                          <a:pt x="8394092" y="3832294"/>
                        </a:cubicBezTo>
                        <a:cubicBezTo>
                          <a:pt x="8097700" y="3793388"/>
                          <a:pt x="7813453" y="3720581"/>
                          <a:pt x="7404732" y="3832294"/>
                        </a:cubicBezTo>
                        <a:cubicBezTo>
                          <a:pt x="6973720" y="3903601"/>
                          <a:pt x="6875940" y="3769093"/>
                          <a:pt x="6631796" y="3832294"/>
                        </a:cubicBezTo>
                        <a:cubicBezTo>
                          <a:pt x="6377664" y="3899241"/>
                          <a:pt x="5871636" y="3814996"/>
                          <a:pt x="5642436" y="3832294"/>
                        </a:cubicBezTo>
                        <a:cubicBezTo>
                          <a:pt x="5423213" y="3825928"/>
                          <a:pt x="5099644" y="3803373"/>
                          <a:pt x="4761290" y="3832294"/>
                        </a:cubicBezTo>
                        <a:cubicBezTo>
                          <a:pt x="4447764" y="3874360"/>
                          <a:pt x="4487127" y="3823930"/>
                          <a:pt x="4312986" y="3832294"/>
                        </a:cubicBezTo>
                        <a:cubicBezTo>
                          <a:pt x="4131403" y="3884478"/>
                          <a:pt x="3928805" y="3796123"/>
                          <a:pt x="3756471" y="3832294"/>
                        </a:cubicBezTo>
                        <a:cubicBezTo>
                          <a:pt x="3575273" y="3794532"/>
                          <a:pt x="3167046" y="3868965"/>
                          <a:pt x="2875324" y="3832294"/>
                        </a:cubicBezTo>
                        <a:cubicBezTo>
                          <a:pt x="2531933" y="3771112"/>
                          <a:pt x="2233391" y="3849794"/>
                          <a:pt x="2102387" y="3832294"/>
                        </a:cubicBezTo>
                        <a:cubicBezTo>
                          <a:pt x="1945308" y="3804853"/>
                          <a:pt x="1578764" y="3776146"/>
                          <a:pt x="1329450" y="3832294"/>
                        </a:cubicBezTo>
                        <a:cubicBezTo>
                          <a:pt x="1094114" y="3871199"/>
                          <a:pt x="392781" y="3764758"/>
                          <a:pt x="0" y="3832294"/>
                        </a:cubicBezTo>
                        <a:cubicBezTo>
                          <a:pt x="-51571" y="3494812"/>
                          <a:pt x="-62154" y="3279972"/>
                          <a:pt x="0" y="2835898"/>
                        </a:cubicBezTo>
                        <a:cubicBezTo>
                          <a:pt x="-30479" y="2421496"/>
                          <a:pt x="-35348" y="2161599"/>
                          <a:pt x="0" y="1877824"/>
                        </a:cubicBezTo>
                        <a:cubicBezTo>
                          <a:pt x="-32070" y="1570837"/>
                          <a:pt x="6534" y="1135174"/>
                          <a:pt x="0" y="919751"/>
                        </a:cubicBezTo>
                        <a:cubicBezTo>
                          <a:pt x="-23282" y="665837"/>
                          <a:pt x="40077" y="41703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6959"/>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1235425"/>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5</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070300" y="2241028"/>
            <a:ext cx="1035970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rPr>
              <a:t>Câu</a:t>
            </a:r>
            <a:r>
              <a:rPr kumimoji="0" lang="vi-VN" sz="2400" b="1" i="0" u="none" strike="noStrike" kern="1200" cap="none" spc="0" normalizeH="0" baseline="0" noProof="0" dirty="0">
                <a:ln>
                  <a:noFill/>
                </a:ln>
                <a:solidFill>
                  <a:prstClr val="black"/>
                </a:solidFill>
                <a:effectLst/>
                <a:uLnTx/>
                <a:uFillTx/>
              </a:rPr>
              <a:t> 1: </a:t>
            </a:r>
            <a:r>
              <a:rPr lang="vi-VN" sz="2400" dirty="0">
                <a:solidFill>
                  <a:prstClr val="black"/>
                </a:solidFill>
              </a:rPr>
              <a:t>Mắt ta nhìn thấy một vật khi có ánh sáng truyền từ vật đến mắt ta</a:t>
            </a:r>
            <a:endParaRPr kumimoji="0" lang="en-US" sz="2400" b="0" i="0" u="none" strike="noStrike" kern="120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1070300" y="2952716"/>
            <a:ext cx="10359700" cy="138114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Khi chúng ta nhìn thấy vật có màu xanh, đỏ thì ánh sáng màu xanh, đỏ truyền đến mắt ta, khi chúng ta nhìn thấy vật màu trắng tức ánh sáng trắng truyền đến mắt ta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1AF333E3-FBB9-6D01-BDA5-1BD77115BE02}"/>
              </a:ext>
            </a:extLst>
          </p:cNvPr>
          <p:cNvGrpSpPr/>
          <p:nvPr/>
        </p:nvGrpSpPr>
        <p:grpSpPr>
          <a:xfrm>
            <a:off x="327631" y="297986"/>
            <a:ext cx="3348629" cy="550841"/>
            <a:chOff x="113327" y="269852"/>
            <a:chExt cx="3348629" cy="550841"/>
          </a:xfrm>
        </p:grpSpPr>
        <p:sp>
          <p:nvSpPr>
            <p:cNvPr id="6" name="Rectangle: Rounded Corners 5">
              <a:extLst>
                <a:ext uri="{FF2B5EF4-FFF2-40B4-BE49-F238E27FC236}">
                  <a16:creationId xmlns:a16="http://schemas.microsoft.com/office/drawing/2014/main" id="{63EE542E-74A1-DFE7-6D8B-D2314C18B939}"/>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9A428F2B-C733-C094-BA75-0B3AED6C6A6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47E53656-6E78-E214-C340-904F20A099B6}"/>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a16="http://schemas.microsoft.com/office/drawing/2014/main" id="{D6119F7D-924A-0F67-2238-4800D3F0405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8" descr="Palette ">
                <a:extLst>
                  <a:ext uri="{FF2B5EF4-FFF2-40B4-BE49-F238E27FC236}">
                    <a16:creationId xmlns:a16="http://schemas.microsoft.com/office/drawing/2014/main" id="{7456B7B8-DE6B-8FB0-5F2E-D62AFA033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FD7303C7-D1C7-AB9D-973B-E1F03DB7578C}"/>
              </a:ext>
            </a:extLst>
          </p:cNvPr>
          <p:cNvSpPr txBox="1"/>
          <p:nvPr/>
        </p:nvSpPr>
        <p:spPr>
          <a:xfrm>
            <a:off x="3429000" y="4439043"/>
            <a:ext cx="753427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Ban đêm, khi không có nguồn sáng, ta nhìn thấy các vật có màu đen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12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red apple with a rainbow and a red arrow&#10;&#10;Description automatically generated">
            <a:extLst>
              <a:ext uri="{FF2B5EF4-FFF2-40B4-BE49-F238E27FC236}">
                <a16:creationId xmlns:a16="http://schemas.microsoft.com/office/drawing/2014/main" id="{9CB70E81-730E-9DAC-ACF4-8270A3D0CDCC}"/>
              </a:ext>
            </a:extLst>
          </p:cNvPr>
          <p:cNvPicPr>
            <a:picLocks noChangeAspect="1"/>
          </p:cNvPicPr>
          <p:nvPr/>
        </p:nvPicPr>
        <p:blipFill rotWithShape="1">
          <a:blip r:embed="rId2">
            <a:extLst>
              <a:ext uri="{28A0092B-C50C-407E-A947-70E740481C1C}">
                <a14:useLocalDpi xmlns:a14="http://schemas.microsoft.com/office/drawing/2010/main" val="0"/>
              </a:ext>
            </a:extLst>
          </a:blip>
          <a:srcRect l="-13391" t="-28625" r="-7236" b="-34813"/>
          <a:stretch/>
        </p:blipFill>
        <p:spPr>
          <a:xfrm>
            <a:off x="4802906" y="0"/>
            <a:ext cx="7515348" cy="6746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extBox 14">
            <a:extLst>
              <a:ext uri="{FF2B5EF4-FFF2-40B4-BE49-F238E27FC236}">
                <a16:creationId xmlns:a16="http://schemas.microsoft.com/office/drawing/2014/main" id="{6F8619AC-D20A-BFCE-6DC8-8FCF2EABB634}"/>
              </a:ext>
            </a:extLst>
          </p:cNvPr>
          <p:cNvSpPr txBox="1"/>
          <p:nvPr/>
        </p:nvSpPr>
        <p:spPr>
          <a:xfrm>
            <a:off x="6094476" y="5409611"/>
            <a:ext cx="6369688" cy="400110"/>
          </a:xfrm>
          <a:prstGeom prst="rect">
            <a:avLst/>
          </a:prstGeom>
          <a:noFill/>
        </p:spPr>
        <p:txBody>
          <a:bodyPr wrap="square">
            <a:spAutoFit/>
          </a:bodyPr>
          <a:lstStyle/>
          <a:p>
            <a:pPr algn="ctr"/>
            <a:r>
              <a:rPr lang="vi-VN" sz="2000" b="1" dirty="0">
                <a:solidFill>
                  <a:srgbClr val="000000"/>
                </a:solidFill>
                <a:effectLst/>
                <a:ea typeface="Courier New" panose="02070309020205020404" pitchFamily="49" charset="0"/>
              </a:rPr>
              <a:t>Quả táo có màu đỏ dưới ánh sáng trắng</a:t>
            </a:r>
            <a:endParaRPr lang="en-US" sz="2000" b="1" dirty="0"/>
          </a:p>
        </p:txBody>
      </p:sp>
      <p:sp>
        <p:nvSpPr>
          <p:cNvPr id="17" name="TextBox 16">
            <a:extLst>
              <a:ext uri="{FF2B5EF4-FFF2-40B4-BE49-F238E27FC236}">
                <a16:creationId xmlns:a16="http://schemas.microsoft.com/office/drawing/2014/main" id="{02294A4C-CC3C-0F99-32A9-4CFFD7AA8E31}"/>
              </a:ext>
            </a:extLst>
          </p:cNvPr>
          <p:cNvSpPr txBox="1"/>
          <p:nvPr/>
        </p:nvSpPr>
        <p:spPr>
          <a:xfrm>
            <a:off x="457528" y="1867689"/>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trắng</a:t>
            </a:r>
            <a:endParaRPr lang="en-US" sz="2400" dirty="0">
              <a:latin typeface="Fira Sans Black" panose="020B0A03050000020004" pitchFamily="34" charset="0"/>
            </a:endParaRPr>
          </a:p>
        </p:txBody>
      </p:sp>
      <p:sp>
        <p:nvSpPr>
          <p:cNvPr id="43" name="Rectangle 42">
            <a:extLst>
              <a:ext uri="{FF2B5EF4-FFF2-40B4-BE49-F238E27FC236}">
                <a16:creationId xmlns:a16="http://schemas.microsoft.com/office/drawing/2014/main" id="{8A5D0EA3-FFF8-624F-D0B0-E26FBEB90288}"/>
              </a:ext>
            </a:extLst>
          </p:cNvPr>
          <p:cNvSpPr/>
          <p:nvPr/>
        </p:nvSpPr>
        <p:spPr>
          <a:xfrm>
            <a:off x="468288" y="2421069"/>
            <a:ext cx="4531184"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34A012-D56E-0BCC-99AA-34083434D601}"/>
              </a:ext>
            </a:extLst>
          </p:cNvPr>
          <p:cNvSpPr txBox="1"/>
          <p:nvPr/>
        </p:nvSpPr>
        <p:spPr>
          <a:xfrm>
            <a:off x="457527" y="2742358"/>
            <a:ext cx="5119789" cy="1685846"/>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err="1"/>
              <a:t>Quả</a:t>
            </a:r>
            <a:r>
              <a:rPr lang="en-US" dirty="0"/>
              <a:t> </a:t>
            </a:r>
            <a:r>
              <a:rPr lang="en-US" dirty="0" err="1"/>
              <a:t>táo</a:t>
            </a:r>
            <a:r>
              <a:rPr lang="en-US" dirty="0"/>
              <a:t> </a:t>
            </a:r>
            <a:r>
              <a:rPr lang="en-US" dirty="0" err="1"/>
              <a:t>phản</a:t>
            </a:r>
            <a:r>
              <a:rPr lang="en-US" dirty="0"/>
              <a:t> </a:t>
            </a:r>
            <a:r>
              <a:rPr lang="en-US" dirty="0" err="1"/>
              <a:t>xạ</a:t>
            </a:r>
            <a:r>
              <a:rPr lang="en-US" dirty="0"/>
              <a:t> </a:t>
            </a:r>
            <a:r>
              <a:rPr lang="en-US" dirty="0" err="1"/>
              <a:t>mạnh</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đỏ</a:t>
            </a:r>
            <a:r>
              <a:rPr lang="en-US" dirty="0"/>
              <a:t> </a:t>
            </a:r>
            <a:r>
              <a:rPr lang="en-US" dirty="0" err="1"/>
              <a:t>và</a:t>
            </a:r>
            <a:r>
              <a:rPr lang="en-US" dirty="0"/>
              <a:t> </a:t>
            </a:r>
            <a:r>
              <a:rPr lang="en-US" dirty="0" err="1"/>
              <a:t>hấp</a:t>
            </a:r>
            <a:r>
              <a:rPr lang="en-US" dirty="0"/>
              <a:t> </a:t>
            </a:r>
            <a:r>
              <a:rPr lang="en-US" dirty="0" err="1"/>
              <a:t>thụ</a:t>
            </a:r>
            <a:r>
              <a:rPr lang="en-US" dirty="0"/>
              <a:t> </a:t>
            </a:r>
            <a:r>
              <a:rPr lang="en-US" dirty="0" err="1"/>
              <a:t>hầu</a:t>
            </a:r>
            <a:r>
              <a:rPr lang="en-US" dirty="0"/>
              <a:t> </a:t>
            </a:r>
            <a:r>
              <a:rPr lang="en-US" dirty="0" err="1"/>
              <a:t>hết</a:t>
            </a:r>
            <a:r>
              <a:rPr lang="en-US" dirty="0"/>
              <a:t> </a:t>
            </a:r>
            <a:r>
              <a:rPr lang="en-US" dirty="0" err="1"/>
              <a:t>các</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còn</a:t>
            </a:r>
            <a:r>
              <a:rPr lang="en-US" dirty="0"/>
              <a:t> </a:t>
            </a:r>
            <a:r>
              <a:rPr lang="en-US" dirty="0" err="1"/>
              <a:t>lại</a:t>
            </a:r>
            <a:endParaRPr lang="en-US" dirty="0"/>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04072C29-0202-5CB2-61EB-96D371ED92A4}"/>
              </a:ext>
            </a:extLst>
          </p:cNvPr>
          <p:cNvSpPr txBox="1"/>
          <p:nvPr/>
        </p:nvSpPr>
        <p:spPr>
          <a:xfrm>
            <a:off x="457527" y="4809447"/>
            <a:ext cx="5119789" cy="6001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Ta </a:t>
            </a:r>
            <a:r>
              <a:rPr lang="en-US" dirty="0" err="1"/>
              <a:t>thấy</a:t>
            </a:r>
            <a:r>
              <a:rPr lang="en-US" dirty="0"/>
              <a:t> </a:t>
            </a:r>
            <a:r>
              <a:rPr lang="en-US" dirty="0" err="1"/>
              <a:t>quả</a:t>
            </a:r>
            <a:r>
              <a:rPr lang="en-US" dirty="0"/>
              <a:t> </a:t>
            </a:r>
            <a:r>
              <a:rPr lang="en-US" dirty="0" err="1"/>
              <a:t>táo</a:t>
            </a:r>
            <a:r>
              <a:rPr lang="en-US" dirty="0"/>
              <a:t> </a:t>
            </a:r>
            <a:r>
              <a:rPr lang="en-US" dirty="0" err="1"/>
              <a:t>này</a:t>
            </a:r>
            <a:r>
              <a:rPr lang="en-US" dirty="0"/>
              <a:t> </a:t>
            </a:r>
            <a:r>
              <a:rPr lang="en-US" dirty="0" err="1"/>
              <a:t>có</a:t>
            </a:r>
            <a:r>
              <a:rPr lang="en-US" dirty="0"/>
              <a:t> </a:t>
            </a:r>
            <a:r>
              <a:rPr lang="en-US" b="1" dirty="0" err="1">
                <a:solidFill>
                  <a:srgbClr val="C00000"/>
                </a:solidFill>
              </a:rPr>
              <a:t>màu</a:t>
            </a:r>
            <a:r>
              <a:rPr lang="en-US" b="1" dirty="0">
                <a:solidFill>
                  <a:srgbClr val="C00000"/>
                </a:solidFill>
              </a:rPr>
              <a:t> </a:t>
            </a:r>
            <a:r>
              <a:rPr lang="en-US" b="1" dirty="0" err="1">
                <a:solidFill>
                  <a:srgbClr val="C00000"/>
                </a:solidFill>
              </a:rPr>
              <a:t>đỏ</a:t>
            </a:r>
            <a:r>
              <a:rPr lang="en-US" dirty="0"/>
              <a:t>.</a:t>
            </a:r>
          </a:p>
        </p:txBody>
      </p:sp>
    </p:spTree>
    <p:extLst>
      <p:ext uri="{BB962C8B-B14F-4D97-AF65-F5344CB8AC3E}">
        <p14:creationId xmlns:p14="http://schemas.microsoft.com/office/powerpoint/2010/main" val="326693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21121"/>
            <a:ext cx="3348629" cy="550841"/>
            <a:chOff x="113327" y="269852"/>
            <a:chExt cx="3348629"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a16="http://schemas.microsoft.com/office/drawing/2014/main" id="{366CD02A-E5A7-A760-345E-A706E8183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926303"/>
            <a:ext cx="12192000" cy="2987040"/>
          </a:xfrm>
          <a:prstGeom prst="rect">
            <a:avLst/>
          </a:prstGeom>
        </p:spPr>
      </p:pic>
      <p:sp>
        <p:nvSpPr>
          <p:cNvPr id="2" name="TextBox 1">
            <a:extLst>
              <a:ext uri="{FF2B5EF4-FFF2-40B4-BE49-F238E27FC236}">
                <a16:creationId xmlns:a16="http://schemas.microsoft.com/office/drawing/2014/main" id="{E3DFB1BA-7146-632B-A853-98D3C2DE57AD}"/>
              </a:ext>
            </a:extLst>
          </p:cNvPr>
          <p:cNvSpPr txBox="1"/>
          <p:nvPr/>
        </p:nvSpPr>
        <p:spPr>
          <a:xfrm>
            <a:off x="929658" y="4060128"/>
            <a:ext cx="10421955" cy="867482"/>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t>Màu sắc của một vật được nhìn thấy phụ thuộc vào màu sắc của ánh sáng bị vật đó hấp thụ và phản xạ.</a:t>
            </a:r>
            <a:endParaRPr lang="en-US" sz="2200" dirty="0"/>
          </a:p>
        </p:txBody>
      </p:sp>
      <p:pic>
        <p:nvPicPr>
          <p:cNvPr id="5122" name="Picture 2" descr="Books ">
            <a:extLst>
              <a:ext uri="{FF2B5EF4-FFF2-40B4-BE49-F238E27FC236}">
                <a16:creationId xmlns:a16="http://schemas.microsoft.com/office/drawing/2014/main" id="{27B92CD5-3F6A-7580-06A2-FC7717CD2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93" y="4096779"/>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F8A76F-99AF-1827-9875-91351EBF0827}"/>
              </a:ext>
            </a:extLst>
          </p:cNvPr>
          <p:cNvSpPr txBox="1"/>
          <p:nvPr/>
        </p:nvSpPr>
        <p:spPr>
          <a:xfrm>
            <a:off x="836045" y="5110031"/>
            <a:ext cx="11170460" cy="461217"/>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sz="2200" dirty="0"/>
              <a:t>V</a:t>
            </a:r>
            <a:r>
              <a:rPr lang="vi-VN" sz="2200" dirty="0"/>
              <a:t>ật có màu là do nó phản xạ ánh sáng màu đó vào mắt ta và hấp thụ những màu còn lại</a:t>
            </a:r>
            <a:endParaRPr lang="en-US" sz="2200" dirty="0"/>
          </a:p>
        </p:txBody>
      </p:sp>
      <p:pic>
        <p:nvPicPr>
          <p:cNvPr id="9" name="Picture 2" descr="Books ">
            <a:extLst>
              <a:ext uri="{FF2B5EF4-FFF2-40B4-BE49-F238E27FC236}">
                <a16:creationId xmlns:a16="http://schemas.microsoft.com/office/drawing/2014/main" id="{08A109FB-94BC-E130-6525-23EB1DE72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95" y="4993830"/>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38477E-E8D0-81EE-77F7-DE79B4256E80}"/>
              </a:ext>
            </a:extLst>
          </p:cNvPr>
          <p:cNvSpPr txBox="1"/>
          <p:nvPr/>
        </p:nvSpPr>
        <p:spPr>
          <a:xfrm>
            <a:off x="836045" y="5843733"/>
            <a:ext cx="11170460" cy="867482"/>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t>Vật màu đen hấp thụ tẫt cả các ánh sáng màu và không có ánh sáng phản xạ. Ta nhận ra vật có màu đen vì nó được đặt bên cạnh những vật có màu sắc khác.</a:t>
            </a:r>
            <a:endParaRPr lang="en-US" sz="2200" dirty="0"/>
          </a:p>
        </p:txBody>
      </p:sp>
      <p:pic>
        <p:nvPicPr>
          <p:cNvPr id="20" name="Picture 2" descr="Books ">
            <a:extLst>
              <a:ext uri="{FF2B5EF4-FFF2-40B4-BE49-F238E27FC236}">
                <a16:creationId xmlns:a16="http://schemas.microsoft.com/office/drawing/2014/main" id="{D1471F1E-849A-E6F7-08EF-A2E434A47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95" y="5859024"/>
            <a:ext cx="677979" cy="67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971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743" y="4357712"/>
            <a:ext cx="2774373" cy="2774373"/>
          </a:xfrm>
          <a:prstGeom prst="rect">
            <a:avLst/>
          </a:prstGeom>
        </p:spPr>
      </p:pic>
      <p:sp>
        <p:nvSpPr>
          <p:cNvPr id="5" name="Rectangle: Single Corner Snipped 4">
            <a:extLst>
              <a:ext uri="{FF2B5EF4-FFF2-40B4-BE49-F238E27FC236}">
                <a16:creationId xmlns:a16="http://schemas.microsoft.com/office/drawing/2014/main" id="{E3184C17-85FA-BE75-710D-289E7AAB4D90}"/>
              </a:ext>
            </a:extLst>
          </p:cNvPr>
          <p:cNvSpPr/>
          <p:nvPr/>
        </p:nvSpPr>
        <p:spPr>
          <a:xfrm>
            <a:off x="2712026" y="2407278"/>
            <a:ext cx="9178865" cy="2271048"/>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prstGeom prst="snip1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672070-93D5-A4A6-8E7F-1F11F1E4059D}"/>
              </a:ext>
            </a:extLst>
          </p:cNvPr>
          <p:cNvSpPr txBox="1"/>
          <p:nvPr/>
        </p:nvSpPr>
        <p:spPr>
          <a:xfrm>
            <a:off x="2929823" y="2630369"/>
            <a:ext cx="8634371" cy="922304"/>
          </a:xfrm>
          <a:prstGeom prst="rect">
            <a:avLst/>
          </a:prstGeom>
          <a:noFill/>
        </p:spPr>
        <p:txBody>
          <a:bodyPr wrap="square" rtlCol="0">
            <a:spAutoFit/>
          </a:bodyPr>
          <a:lstStyle/>
          <a:p>
            <a:pPr lvl="0" indent="342900" algn="just">
              <a:lnSpc>
                <a:spcPct val="150000"/>
              </a:lnSpc>
            </a:pPr>
            <a:r>
              <a:rPr lang="vi-VN" sz="1900" dirty="0"/>
              <a:t>Màu sắc của một vật được nhìn thẩy phụ thuộc vào màu sắc của ánh sáng bị vật đó hấp thụ và phản xạ. </a:t>
            </a:r>
            <a:endParaRPr lang="en-US" sz="1900" dirty="0"/>
          </a:p>
        </p:txBody>
      </p:sp>
      <p:sp>
        <p:nvSpPr>
          <p:cNvPr id="9" name="Google Shape;1893;p23">
            <a:extLst>
              <a:ext uri="{FF2B5EF4-FFF2-40B4-BE49-F238E27FC236}">
                <a16:creationId xmlns:a16="http://schemas.microsoft.com/office/drawing/2014/main" id="{4234E55F-7CB4-E276-E441-620C61D70D56}"/>
              </a:ext>
            </a:extLst>
          </p:cNvPr>
          <p:cNvSpPr/>
          <p:nvPr/>
        </p:nvSpPr>
        <p:spPr>
          <a:xfrm>
            <a:off x="2393754" y="2379228"/>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2361852" y="1656604"/>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1"/>
                </a:solidFill>
                <a:latin typeface="#9Slide07 IcielCadena" panose="02000503000000020004" pitchFamily="2" charset="0"/>
              </a:rPr>
              <a:t>Khái</a:t>
            </a:r>
            <a:r>
              <a:rPr lang="en-US" sz="2800" dirty="0">
                <a:solidFill>
                  <a:schemeClr val="bg1"/>
                </a:solidFill>
                <a:latin typeface="#9Slide07 IcielCadena" panose="02000503000000020004" pitchFamily="2" charset="0"/>
              </a:rPr>
              <a:t> </a:t>
            </a:r>
            <a:r>
              <a:rPr lang="en-US" sz="2800" dirty="0" err="1">
                <a:solidFill>
                  <a:schemeClr val="bg1"/>
                </a:solidFill>
                <a:latin typeface="#9Slide07 IcielCadena" panose="02000503000000020004" pitchFamily="2" charset="0"/>
              </a:rPr>
              <a:t>niệm</a:t>
            </a:r>
            <a:endParaRPr sz="2800" dirty="0">
              <a:solidFill>
                <a:schemeClr val="bg1"/>
              </a:solidFill>
              <a:latin typeface="#9Slide07 IcielCadena" panose="02000503000000020004" pitchFamily="2" charset="0"/>
            </a:endParaRPr>
          </a:p>
        </p:txBody>
      </p:sp>
      <p:sp>
        <p:nvSpPr>
          <p:cNvPr id="11" name="TextBox 10">
            <a:extLst>
              <a:ext uri="{FF2B5EF4-FFF2-40B4-BE49-F238E27FC236}">
                <a16:creationId xmlns:a16="http://schemas.microsoft.com/office/drawing/2014/main" id="{09FD3130-438F-BFFD-F09A-1992442EEC11}"/>
              </a:ext>
            </a:extLst>
          </p:cNvPr>
          <p:cNvSpPr txBox="1"/>
          <p:nvPr/>
        </p:nvSpPr>
        <p:spPr>
          <a:xfrm>
            <a:off x="2820924" y="3624808"/>
            <a:ext cx="8743270" cy="922304"/>
          </a:xfrm>
          <a:prstGeom prst="rect">
            <a:avLst/>
          </a:prstGeom>
          <a:noFill/>
        </p:spPr>
        <p:txBody>
          <a:bodyPr wrap="square" rtlCol="0">
            <a:spAutoFit/>
          </a:bodyPr>
          <a:lstStyle/>
          <a:p>
            <a:pPr indent="404813" algn="just">
              <a:lnSpc>
                <a:spcPct val="150000"/>
              </a:lnSpc>
            </a:pPr>
            <a:r>
              <a:rPr lang="vi-VN" sz="1900" dirty="0"/>
              <a:t>Vật có màu nào thì phản xạ mạnh ánh sáng màu đó và hẩp thụ các ánh sáng màu còn lại.</a:t>
            </a:r>
            <a:endParaRPr lang="en-US" sz="1900" dirty="0"/>
          </a:p>
        </p:txBody>
      </p:sp>
      <p:grpSp>
        <p:nvGrpSpPr>
          <p:cNvPr id="3" name="Group 2">
            <a:extLst>
              <a:ext uri="{FF2B5EF4-FFF2-40B4-BE49-F238E27FC236}">
                <a16:creationId xmlns:a16="http://schemas.microsoft.com/office/drawing/2014/main" id="{58926FEA-395F-853C-BBD5-CFB83E658AA4}"/>
              </a:ext>
            </a:extLst>
          </p:cNvPr>
          <p:cNvGrpSpPr/>
          <p:nvPr/>
        </p:nvGrpSpPr>
        <p:grpSpPr>
          <a:xfrm>
            <a:off x="327631" y="297986"/>
            <a:ext cx="3348629" cy="550841"/>
            <a:chOff x="113327" y="269852"/>
            <a:chExt cx="3348629" cy="550841"/>
          </a:xfrm>
        </p:grpSpPr>
        <p:sp>
          <p:nvSpPr>
            <p:cNvPr id="7" name="Rectangle: Rounded Corners 6">
              <a:extLst>
                <a:ext uri="{FF2B5EF4-FFF2-40B4-BE49-F238E27FC236}">
                  <a16:creationId xmlns:a16="http://schemas.microsoft.com/office/drawing/2014/main" id="{6C633220-9D1A-230C-BFF5-76E8829C784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87C4E5B1-896D-40C5-71DF-98EEB62BC40B}"/>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012E8D73-26BB-8D2C-2F3F-15249E99A593}"/>
                </a:ext>
              </a:extLst>
            </p:cNvPr>
            <p:cNvGrpSpPr/>
            <p:nvPr/>
          </p:nvGrpSpPr>
          <p:grpSpPr>
            <a:xfrm>
              <a:off x="113327" y="269852"/>
              <a:ext cx="550841" cy="550841"/>
              <a:chOff x="9388348" y="2444808"/>
              <a:chExt cx="1675995" cy="1675995"/>
            </a:xfrm>
          </p:grpSpPr>
          <p:sp>
            <p:nvSpPr>
              <p:cNvPr id="14" name="Oval 13">
                <a:extLst>
                  <a:ext uri="{FF2B5EF4-FFF2-40B4-BE49-F238E27FC236}">
                    <a16:creationId xmlns:a16="http://schemas.microsoft.com/office/drawing/2014/main" id="{CECBE046-6CFA-91DD-FED0-3B23ABD084BA}"/>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8" descr="Palette ">
                <a:extLst>
                  <a:ext uri="{FF2B5EF4-FFF2-40B4-BE49-F238E27FC236}">
                    <a16:creationId xmlns:a16="http://schemas.microsoft.com/office/drawing/2014/main" id="{59B78EA7-0395-CA23-A2B1-8677B7FBF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018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pic>
        <p:nvPicPr>
          <p:cNvPr id="2055" name="Picture 2054">
            <a:extLst>
              <a:ext uri="{FF2B5EF4-FFF2-40B4-BE49-F238E27FC236}">
                <a16:creationId xmlns:a16="http://schemas.microsoft.com/office/drawing/2014/main" id="{29D18A93-CE71-DDA0-4439-E21ABCF24E99}"/>
              </a:ext>
            </a:extLst>
          </p:cNvPr>
          <p:cNvPicPr>
            <a:picLocks noChangeAspect="1"/>
          </p:cNvPicPr>
          <p:nvPr/>
        </p:nvPicPr>
        <p:blipFill>
          <a:blip r:embed="rId2"/>
          <a:stretch>
            <a:fillRect/>
          </a:stretch>
        </p:blipFill>
        <p:spPr>
          <a:xfrm>
            <a:off x="7272416" y="1394129"/>
            <a:ext cx="4276452" cy="2313725"/>
          </a:xfrm>
          <a:prstGeom prst="rect">
            <a:avLst/>
          </a:prstGeom>
        </p:spPr>
      </p:pic>
      <p:sp>
        <p:nvSpPr>
          <p:cNvPr id="3076" name="Rectangle: Rounded Corners 3075">
            <a:extLst>
              <a:ext uri="{FF2B5EF4-FFF2-40B4-BE49-F238E27FC236}">
                <a16:creationId xmlns:a16="http://schemas.microsoft.com/office/drawing/2014/main" id="{8A228489-AFE6-7220-207A-839F16115C97}"/>
              </a:ext>
            </a:extLst>
          </p:cNvPr>
          <p:cNvSpPr/>
          <p:nvPr/>
        </p:nvSpPr>
        <p:spPr>
          <a:xfrm>
            <a:off x="837340" y="1099457"/>
            <a:ext cx="11202260"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962507" y="1730162"/>
            <a:ext cx="6184742" cy="95410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1. </a:t>
            </a:r>
            <a:r>
              <a:rPr lang="vi-VN" dirty="0"/>
              <a:t>Em hãy biểu diễn các tia sáng đến mắt đối với vật ta quan sát thấy màu trắng</a:t>
            </a:r>
            <a:endParaRPr lang="en-US" dirty="0"/>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a:extLst>
              <a:ext uri="{FF2B5EF4-FFF2-40B4-BE49-F238E27FC236}">
                <a16:creationId xmlns:a16="http://schemas.microsoft.com/office/drawing/2014/main" id="{398D7FDD-FC5F-4846-2D6A-342B022520D6}"/>
              </a:ext>
            </a:extLst>
          </p:cNvPr>
          <p:cNvSpPr txBox="1">
            <a:spLocks/>
          </p:cNvSpPr>
          <p:nvPr/>
        </p:nvSpPr>
        <p:spPr>
          <a:xfrm>
            <a:off x="6277437" y="4173732"/>
            <a:ext cx="5914563" cy="181588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r>
              <a:rPr lang="vi-VN" dirty="0"/>
              <a:t>Quan sát bông hoa hướng dương, giải thích tại sao chúng ta nhìn thấy cánh hoa màu vàng, lá màu xanh và phần nhuy có màu nâu</a:t>
            </a:r>
            <a:endParaRPr lang="en-US" dirty="0"/>
          </a:p>
        </p:txBody>
      </p:sp>
      <p:grpSp>
        <p:nvGrpSpPr>
          <p:cNvPr id="17" name="Group 16">
            <a:extLst>
              <a:ext uri="{FF2B5EF4-FFF2-40B4-BE49-F238E27FC236}">
                <a16:creationId xmlns:a16="http://schemas.microsoft.com/office/drawing/2014/main" id="{5F893861-4751-0FE4-0765-E7F9C3534616}"/>
              </a:ext>
            </a:extLst>
          </p:cNvPr>
          <p:cNvGrpSpPr/>
          <p:nvPr/>
        </p:nvGrpSpPr>
        <p:grpSpPr>
          <a:xfrm>
            <a:off x="327631" y="297986"/>
            <a:ext cx="3348629" cy="550841"/>
            <a:chOff x="113327" y="269852"/>
            <a:chExt cx="3348629" cy="550841"/>
          </a:xfrm>
        </p:grpSpPr>
        <p:sp>
          <p:nvSpPr>
            <p:cNvPr id="18" name="Rectangle: Rounded Corners 17">
              <a:extLst>
                <a:ext uri="{FF2B5EF4-FFF2-40B4-BE49-F238E27FC236}">
                  <a16:creationId xmlns:a16="http://schemas.microsoft.com/office/drawing/2014/main" id="{F97CFE93-9BD2-A08D-B98D-90695664BC10}"/>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2680717E-2DF6-DC14-107A-3A1C9227F7C7}"/>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E8DAFE32-8107-D37A-7B76-D172E3110414}"/>
                </a:ext>
              </a:extLst>
            </p:cNvPr>
            <p:cNvGrpSpPr/>
            <p:nvPr/>
          </p:nvGrpSpPr>
          <p:grpSpPr>
            <a:xfrm>
              <a:off x="113327" y="269852"/>
              <a:ext cx="550841" cy="550841"/>
              <a:chOff x="9388348" y="2444808"/>
              <a:chExt cx="1675995" cy="1675995"/>
            </a:xfrm>
          </p:grpSpPr>
          <p:sp>
            <p:nvSpPr>
              <p:cNvPr id="21" name="Oval 20">
                <a:extLst>
                  <a:ext uri="{FF2B5EF4-FFF2-40B4-BE49-F238E27FC236}">
                    <a16:creationId xmlns:a16="http://schemas.microsoft.com/office/drawing/2014/main" id="{11D49FE2-79D2-3B40-E370-1F17447A675F}"/>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2" name="Picture 8" descr="Palette ">
                <a:extLst>
                  <a:ext uri="{FF2B5EF4-FFF2-40B4-BE49-F238E27FC236}">
                    <a16:creationId xmlns:a16="http://schemas.microsoft.com/office/drawing/2014/main" id="{092C6954-5EBD-D24C-B803-FAA02F06C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290" name="Picture 2" descr="Sự thật về hoa hướng dương xung quanh ta mà bạn nên biết chi tiết ngay">
            <a:extLst>
              <a:ext uri="{FF2B5EF4-FFF2-40B4-BE49-F238E27FC236}">
                <a16:creationId xmlns:a16="http://schemas.microsoft.com/office/drawing/2014/main" id="{2E2D5608-8EDC-201B-2AB4-E399B2EF9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873" y="2911572"/>
            <a:ext cx="3536228" cy="367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randombar(horizontal)">
                                      <p:cBhvr>
                                        <p:cTn id="11" dur="500"/>
                                        <p:tgtEl>
                                          <p:spTgt spid="20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500"/>
                                        <p:tgtEl>
                                          <p:spTgt spid="205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randombar(horizontal)">
                                      <p:cBhvr>
                                        <p:cTn id="2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821139" y="1629702"/>
            <a:ext cx="8834332" cy="49475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b="1" dirty="0"/>
              <a:t>1. </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a16="http://schemas.microsoft.com/office/drawing/2014/main" id="{52438110-B646-393C-BD14-C13417A165F1}"/>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05F4CA7-9599-1876-A14C-D1DAB37A96F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8C364BB-21F9-4D98-4BD6-9A6F354D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a16="http://schemas.microsoft.com/office/drawing/2014/main" id="{7A05B4B2-7B02-29ED-DB69-130EA56DAADC}"/>
              </a:ext>
            </a:extLst>
          </p:cNvPr>
          <p:cNvPicPr>
            <a:picLocks noChangeAspect="1"/>
          </p:cNvPicPr>
          <p:nvPr/>
        </p:nvPicPr>
        <p:blipFill>
          <a:blip r:embed="rId3"/>
          <a:stretch>
            <a:fillRect/>
          </a:stretch>
        </p:blipFill>
        <p:spPr>
          <a:xfrm>
            <a:off x="2378563" y="1944969"/>
            <a:ext cx="7790347" cy="4214878"/>
          </a:xfrm>
          <a:prstGeom prst="rect">
            <a:avLst/>
          </a:prstGeom>
        </p:spPr>
      </p:pic>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322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1375856" y="2301506"/>
            <a:ext cx="5449032" cy="2992679"/>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sz="3200" b="1" dirty="0"/>
              <a:t>1. </a:t>
            </a:r>
            <a:r>
              <a:rPr lang="en-US" sz="3200" dirty="0"/>
              <a:t>Ta </a:t>
            </a:r>
            <a:r>
              <a:rPr lang="en-US" sz="3200" dirty="0" err="1"/>
              <a:t>thấy</a:t>
            </a:r>
            <a:r>
              <a:rPr lang="en-US" sz="3200" dirty="0"/>
              <a:t> </a:t>
            </a:r>
            <a:r>
              <a:rPr lang="en-US" sz="3200" dirty="0" err="1"/>
              <a:t>cánh</a:t>
            </a:r>
            <a:r>
              <a:rPr lang="en-US" sz="3200" dirty="0"/>
              <a:t> </a:t>
            </a:r>
            <a:r>
              <a:rPr lang="en-US" sz="3200" dirty="0" err="1"/>
              <a:t>hoa</a:t>
            </a:r>
            <a:r>
              <a:rPr lang="en-US" sz="3200" dirty="0"/>
              <a:t> </a:t>
            </a:r>
            <a:r>
              <a:rPr lang="en-US" sz="3200" dirty="0" err="1"/>
              <a:t>màu</a:t>
            </a:r>
            <a:r>
              <a:rPr lang="en-US" sz="3200" dirty="0"/>
              <a:t> </a:t>
            </a:r>
            <a:r>
              <a:rPr lang="en-US" sz="3200" dirty="0" err="1"/>
              <a:t>vàng</a:t>
            </a:r>
            <a:r>
              <a:rPr lang="en-US" sz="3200" dirty="0"/>
              <a:t>, </a:t>
            </a:r>
            <a:r>
              <a:rPr lang="en-US" sz="3200" dirty="0" err="1"/>
              <a:t>lá</a:t>
            </a:r>
            <a:r>
              <a:rPr lang="en-US" sz="3200" dirty="0"/>
              <a:t> </a:t>
            </a:r>
            <a:r>
              <a:rPr lang="en-US" sz="3200" dirty="0" err="1"/>
              <a:t>màu</a:t>
            </a:r>
            <a:r>
              <a:rPr lang="en-US" sz="3200" dirty="0"/>
              <a:t> </a:t>
            </a:r>
            <a:r>
              <a:rPr lang="en-US" sz="3200" dirty="0" err="1"/>
              <a:t>xanh</a:t>
            </a:r>
            <a:r>
              <a:rPr lang="en-US" sz="3200" dirty="0"/>
              <a:t> </a:t>
            </a:r>
            <a:r>
              <a:rPr lang="en-US" sz="3200" dirty="0" err="1"/>
              <a:t>và</a:t>
            </a:r>
            <a:r>
              <a:rPr lang="en-US" sz="3200" dirty="0"/>
              <a:t> </a:t>
            </a:r>
            <a:r>
              <a:rPr lang="en-US" sz="3200" dirty="0" err="1"/>
              <a:t>phần</a:t>
            </a:r>
            <a:r>
              <a:rPr lang="en-US" sz="3200" dirty="0"/>
              <a:t> </a:t>
            </a:r>
            <a:r>
              <a:rPr lang="en-US" sz="3200" dirty="0" err="1"/>
              <a:t>nhuy</a:t>
            </a:r>
            <a:r>
              <a:rPr lang="en-US" sz="3200" dirty="0"/>
              <a:t> </a:t>
            </a:r>
            <a:r>
              <a:rPr lang="en-US" sz="3200" dirty="0" err="1"/>
              <a:t>có</a:t>
            </a:r>
            <a:r>
              <a:rPr lang="en-US" sz="3200" dirty="0"/>
              <a:t> </a:t>
            </a:r>
            <a:r>
              <a:rPr lang="en-US" sz="3200" dirty="0" err="1"/>
              <a:t>màu</a:t>
            </a:r>
            <a:r>
              <a:rPr lang="en-US" sz="3200" dirty="0"/>
              <a:t> </a:t>
            </a:r>
            <a:r>
              <a:rPr lang="en-US" sz="3200" dirty="0" err="1"/>
              <a:t>nâu</a:t>
            </a:r>
            <a:r>
              <a:rPr lang="en-US" sz="3200" dirty="0"/>
              <a:t> </a:t>
            </a:r>
            <a:r>
              <a:rPr lang="en-US" sz="3200" dirty="0" err="1"/>
              <a:t>vì</a:t>
            </a:r>
            <a:r>
              <a:rPr lang="en-US" sz="3200" dirty="0"/>
              <a:t> </a:t>
            </a:r>
            <a:r>
              <a:rPr lang="en-US" sz="3200" dirty="0" err="1"/>
              <a:t>chúng</a:t>
            </a:r>
            <a:r>
              <a:rPr lang="en-US" sz="3200" dirty="0"/>
              <a:t> </a:t>
            </a:r>
            <a:r>
              <a:rPr lang="en-US" sz="3200" dirty="0" err="1"/>
              <a:t>phản</a:t>
            </a:r>
            <a:r>
              <a:rPr lang="en-US" sz="3200" dirty="0"/>
              <a:t> </a:t>
            </a:r>
            <a:r>
              <a:rPr lang="en-US" sz="3200" dirty="0" err="1"/>
              <a:t>xạ</a:t>
            </a:r>
            <a:r>
              <a:rPr lang="en-US" sz="3200" dirty="0"/>
              <a:t> </a:t>
            </a:r>
            <a:r>
              <a:rPr lang="en-US" sz="3200" dirty="0" err="1"/>
              <a:t>các</a:t>
            </a:r>
            <a:r>
              <a:rPr lang="en-US" sz="3200" dirty="0"/>
              <a:t> </a:t>
            </a:r>
            <a:r>
              <a:rPr lang="en-US" sz="3200" dirty="0" err="1"/>
              <a:t>màu</a:t>
            </a:r>
            <a:r>
              <a:rPr lang="en-US" sz="3200" dirty="0"/>
              <a:t> </a:t>
            </a:r>
            <a:r>
              <a:rPr lang="en-US" sz="3200" dirty="0" err="1"/>
              <a:t>sắc</a:t>
            </a:r>
            <a:r>
              <a:rPr lang="en-US" sz="3200" dirty="0"/>
              <a:t> </a:t>
            </a:r>
            <a:r>
              <a:rPr lang="en-US" sz="3200" dirty="0" err="1"/>
              <a:t>đó</a:t>
            </a:r>
            <a:r>
              <a:rPr lang="en-US" sz="3200" dirty="0"/>
              <a:t> </a:t>
            </a:r>
            <a:r>
              <a:rPr lang="en-US" sz="3200" dirty="0" err="1"/>
              <a:t>đến</a:t>
            </a:r>
            <a:r>
              <a:rPr lang="en-US" sz="3200" dirty="0"/>
              <a:t> </a:t>
            </a:r>
            <a:r>
              <a:rPr lang="en-US" sz="3200" dirty="0" err="1"/>
              <a:t>mắt</a:t>
            </a:r>
            <a:r>
              <a:rPr lang="en-US" sz="3200" dirty="0"/>
              <a:t> </a:t>
            </a:r>
            <a:r>
              <a:rPr lang="en-US" sz="3200" dirty="0" err="1"/>
              <a:t>chúng</a:t>
            </a:r>
            <a:r>
              <a:rPr lang="en-US" sz="3200" dirty="0"/>
              <a:t> ta</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a16="http://schemas.microsoft.com/office/drawing/2014/main" id="{52438110-B646-393C-BD14-C13417A165F1}"/>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05F4CA7-9599-1876-A14C-D1DAB37A96F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8C364BB-21F9-4D98-4BD6-9A6F354D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descr="Sự thật về hoa hướng dương xung quanh ta mà bạn nên biết chi tiết ngay">
            <a:extLst>
              <a:ext uri="{FF2B5EF4-FFF2-40B4-BE49-F238E27FC236}">
                <a16:creationId xmlns:a16="http://schemas.microsoft.com/office/drawing/2014/main" id="{52BBD983-2E02-E56D-B85E-2E8DBCC63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991" y="1571689"/>
            <a:ext cx="4491135" cy="466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3741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n apple with an arrow pointing to the end&#10;&#10;Description automatically generated">
            <a:extLst>
              <a:ext uri="{FF2B5EF4-FFF2-40B4-BE49-F238E27FC236}">
                <a16:creationId xmlns:a16="http://schemas.microsoft.com/office/drawing/2014/main" id="{C021474F-8FBC-9C68-83E1-43A3219C6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31" y="1375849"/>
            <a:ext cx="4984373" cy="3450121"/>
          </a:xfrm>
          <a:prstGeom prst="rect">
            <a:avLst/>
          </a:prstGeom>
        </p:spPr>
      </p:pic>
      <p:pic>
        <p:nvPicPr>
          <p:cNvPr id="17" name="Picture 16" descr="An apple with a green arrow pointing to the eye&#10;&#10;Description automatically generated">
            <a:extLst>
              <a:ext uri="{FF2B5EF4-FFF2-40B4-BE49-F238E27FC236}">
                <a16:creationId xmlns:a16="http://schemas.microsoft.com/office/drawing/2014/main" id="{E755A295-5A99-8C13-84B7-326F9078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604" y="848827"/>
            <a:ext cx="4424790" cy="4006509"/>
          </a:xfrm>
          <a:prstGeom prst="rect">
            <a:avLst/>
          </a:prstGeom>
        </p:spPr>
      </p:pic>
      <p:sp>
        <p:nvSpPr>
          <p:cNvPr id="18" name="Google Shape;2397;p27">
            <a:extLst>
              <a:ext uri="{FF2B5EF4-FFF2-40B4-BE49-F238E27FC236}">
                <a16:creationId xmlns:a16="http://schemas.microsoft.com/office/drawing/2014/main" id="{C6931EA1-3F30-8EAF-60BA-32C0EB073C1F}"/>
              </a:ext>
            </a:extLst>
          </p:cNvPr>
          <p:cNvSpPr/>
          <p:nvPr/>
        </p:nvSpPr>
        <p:spPr>
          <a:xfrm>
            <a:off x="327631" y="4944327"/>
            <a:ext cx="5490156"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a:extLst>
              <a:ext uri="{FF2B5EF4-FFF2-40B4-BE49-F238E27FC236}">
                <a16:creationId xmlns:a16="http://schemas.microsoft.com/office/drawing/2014/main" id="{276DFA14-5185-6C02-26AA-8969E2030B59}"/>
              </a:ext>
            </a:extLst>
          </p:cNvPr>
          <p:cNvSpPr txBox="1"/>
          <p:nvPr/>
        </p:nvSpPr>
        <p:spPr>
          <a:xfrm>
            <a:off x="357495" y="5408459"/>
            <a:ext cx="538581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phản xạ mạnh ánh sáng màu đỏ nên ta thấy quả táo có màu đỏ</a:t>
            </a:r>
            <a:r>
              <a:rPr lang="en-US" dirty="0"/>
              <a:t>.</a:t>
            </a:r>
            <a:r>
              <a:rPr lang="vi-VN" dirty="0"/>
              <a:t> </a:t>
            </a:r>
            <a:endParaRPr lang="en-US" dirty="0"/>
          </a:p>
        </p:txBody>
      </p:sp>
      <p:sp>
        <p:nvSpPr>
          <p:cNvPr id="14" name="TextBox 13">
            <a:extLst>
              <a:ext uri="{FF2B5EF4-FFF2-40B4-BE49-F238E27FC236}">
                <a16:creationId xmlns:a16="http://schemas.microsoft.com/office/drawing/2014/main" id="{531DDA7B-3F40-8CFC-9A4D-56A1E2623AFD}"/>
              </a:ext>
            </a:extLst>
          </p:cNvPr>
          <p:cNvSpPr txBox="1"/>
          <p:nvPr/>
        </p:nvSpPr>
        <p:spPr>
          <a:xfrm>
            <a:off x="3473656" y="795827"/>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màu</a:t>
            </a:r>
            <a:endParaRPr lang="en-US" sz="2400" dirty="0">
              <a:latin typeface="Fira Sans Black" panose="020B0A03050000020004" pitchFamily="34" charset="0"/>
            </a:endParaRPr>
          </a:p>
        </p:txBody>
      </p:sp>
      <p:sp>
        <p:nvSpPr>
          <p:cNvPr id="41" name="TextBox 40">
            <a:extLst>
              <a:ext uri="{FF2B5EF4-FFF2-40B4-BE49-F238E27FC236}">
                <a16:creationId xmlns:a16="http://schemas.microsoft.com/office/drawing/2014/main" id="{3C398694-54C6-5008-E9D2-9A3897E9CCFB}"/>
              </a:ext>
            </a:extLst>
          </p:cNvPr>
          <p:cNvSpPr txBox="1"/>
          <p:nvPr/>
        </p:nvSpPr>
        <p:spPr>
          <a:xfrm>
            <a:off x="383513" y="5029272"/>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đỏ</a:t>
            </a:r>
            <a:endParaRPr lang="en-US" sz="2200" dirty="0">
              <a:latin typeface="Fira Sans Black" panose="020B0A03050000020004" pitchFamily="34" charset="0"/>
            </a:endParaRPr>
          </a:p>
        </p:txBody>
      </p:sp>
      <p:sp>
        <p:nvSpPr>
          <p:cNvPr id="46" name="Google Shape;2397;p27">
            <a:extLst>
              <a:ext uri="{FF2B5EF4-FFF2-40B4-BE49-F238E27FC236}">
                <a16:creationId xmlns:a16="http://schemas.microsoft.com/office/drawing/2014/main" id="{5722D609-A99E-A035-A7E4-B2121B636BB3}"/>
              </a:ext>
            </a:extLst>
          </p:cNvPr>
          <p:cNvSpPr/>
          <p:nvPr/>
        </p:nvSpPr>
        <p:spPr>
          <a:xfrm>
            <a:off x="6004100" y="4959468"/>
            <a:ext cx="6016720"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extBox 48">
            <a:extLst>
              <a:ext uri="{FF2B5EF4-FFF2-40B4-BE49-F238E27FC236}">
                <a16:creationId xmlns:a16="http://schemas.microsoft.com/office/drawing/2014/main" id="{A20FFBE2-A238-4885-FBDC-463F2C393B98}"/>
              </a:ext>
            </a:extLst>
          </p:cNvPr>
          <p:cNvSpPr txBox="1"/>
          <p:nvPr/>
        </p:nvSpPr>
        <p:spPr>
          <a:xfrm>
            <a:off x="6033964" y="5423600"/>
            <a:ext cx="6016720"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h</a:t>
            </a:r>
            <a:r>
              <a:rPr lang="en-US" dirty="0"/>
              <a:t>ấ</a:t>
            </a:r>
            <a:r>
              <a:rPr lang="vi-VN" dirty="0"/>
              <a:t>p thụ hầu hết ánh sáng màu lục nên ta thấy quả táo có màu g</a:t>
            </a:r>
            <a:r>
              <a:rPr lang="en-US" dirty="0"/>
              <a:t>ầ</a:t>
            </a:r>
            <a:r>
              <a:rPr lang="vi-VN" dirty="0"/>
              <a:t>n như đen</a:t>
            </a:r>
            <a:r>
              <a:rPr lang="en-US" dirty="0"/>
              <a:t>.</a:t>
            </a:r>
            <a:r>
              <a:rPr lang="vi-VN" dirty="0"/>
              <a:t> </a:t>
            </a:r>
            <a:endParaRPr lang="en-US" dirty="0"/>
          </a:p>
        </p:txBody>
      </p:sp>
      <p:sp>
        <p:nvSpPr>
          <p:cNvPr id="50" name="TextBox 49">
            <a:extLst>
              <a:ext uri="{FF2B5EF4-FFF2-40B4-BE49-F238E27FC236}">
                <a16:creationId xmlns:a16="http://schemas.microsoft.com/office/drawing/2014/main" id="{5F772E2C-421C-3C36-9CDB-4A528A16B1F0}"/>
              </a:ext>
            </a:extLst>
          </p:cNvPr>
          <p:cNvSpPr txBox="1"/>
          <p:nvPr/>
        </p:nvSpPr>
        <p:spPr>
          <a:xfrm>
            <a:off x="6059982" y="5044413"/>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lục</a:t>
            </a:r>
            <a:endParaRPr lang="en-US" sz="2200" dirty="0">
              <a:latin typeface="Fira Sans Black" panose="020B0A03050000020004" pitchFamily="34" charset="0"/>
            </a:endParaRPr>
          </a:p>
        </p:txBody>
      </p:sp>
      <p:grpSp>
        <p:nvGrpSpPr>
          <p:cNvPr id="2" name="Group 1">
            <a:extLst>
              <a:ext uri="{FF2B5EF4-FFF2-40B4-BE49-F238E27FC236}">
                <a16:creationId xmlns:a16="http://schemas.microsoft.com/office/drawing/2014/main" id="{B40DD8B4-3E38-DE20-4AC5-23BB6268390B}"/>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1B5074FA-BCA3-1CCF-BB42-2C37AAF2EDB4}"/>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8575B2-7628-CD4B-A2F7-E430F9A496D7}"/>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CA68564E-53CE-B72F-D721-9D7095330CC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F13DC35E-A988-482A-0145-DEF2F6FF97D8}"/>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3156F3E4-F6C3-05C6-B189-6C150430A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6134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3" grpId="0"/>
      <p:bldP spid="14" grpId="0"/>
      <p:bldP spid="41" grpId="0"/>
      <p:bldP spid="46" grpId="0" animBg="1"/>
      <p:bldP spid="49" grpId="0"/>
      <p:bldP spid="5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382" y="-429146"/>
            <a:ext cx="10086975" cy="77162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0" y="1760785"/>
            <a:ext cx="5775615" cy="4001095"/>
          </a:xfrm>
          <a:prstGeom prst="rect">
            <a:avLst/>
          </a:prstGeom>
          <a:noFill/>
        </p:spPr>
        <p:txBody>
          <a:bodyPr wrap="square">
            <a:spAutoFit/>
          </a:bodyPr>
          <a:lstStyle/>
          <a:p>
            <a:pPr marL="292100" marR="0" algn="ctr">
              <a:lnSpc>
                <a:spcPct val="107000"/>
              </a:lnSpc>
              <a:spcBef>
                <a:spcPts val="0"/>
              </a:spcBef>
              <a:spcAft>
                <a:spcPts val="0"/>
              </a:spcAft>
            </a:pPr>
            <a:r>
              <a:rPr lang="en-US" sz="6000" dirty="0">
                <a:solidFill>
                  <a:srgbClr val="2B2928"/>
                </a:solidFill>
                <a:effectLst/>
                <a:latin typeface="Fira Sans Condensed Medium" panose="020B0603050000020004" pitchFamily="34" charset="0"/>
                <a:ea typeface="Times New Roman" panose="02020603050405020304" pitchFamily="18" charset="0"/>
              </a:rPr>
              <a:t>V</a:t>
            </a:r>
            <a:r>
              <a:rPr lang="vi-VN" sz="6000" dirty="0">
                <a:solidFill>
                  <a:srgbClr val="2B2928"/>
                </a:solidFill>
                <a:effectLst/>
                <a:latin typeface="Fira Sans Condensed Medium" panose="020B0603050000020004" pitchFamily="34" charset="0"/>
                <a:ea typeface="Times New Roman" panose="02020603050405020304" pitchFamily="18" charset="0"/>
              </a:rPr>
              <a:t>ì sao lá cây thường có màu lục dưới ánh sáng mặt trời?</a:t>
            </a:r>
            <a:endParaRPr lang="en-US" sz="6000" dirty="0">
              <a:solidFill>
                <a:srgbClr val="2B2928"/>
              </a:solidFill>
              <a:effectLst/>
              <a:latin typeface="Fira Sans Condensed Medium" panose="020B0603050000020004" pitchFamily="34" charset="0"/>
              <a:ea typeface="Times New Roman" panose="02020603050405020304" pitchFamily="18" charset="0"/>
            </a:endParaRPr>
          </a:p>
        </p:txBody>
      </p:sp>
      <p:grpSp>
        <p:nvGrpSpPr>
          <p:cNvPr id="2" name="Group 1">
            <a:extLst>
              <a:ext uri="{FF2B5EF4-FFF2-40B4-BE49-F238E27FC236}">
                <a16:creationId xmlns:a16="http://schemas.microsoft.com/office/drawing/2014/main" id="{4A174D6B-5663-DFB3-CFA1-A95349D8F847}"/>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3F2C334D-D0CE-BA7C-F118-ACF1BDF0B3BB}"/>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E4261C8C-217D-2E33-F2F8-0E966D3929B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29EB3649-D0F7-B297-ACAA-6B553DA4F1D8}"/>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B2F76984-1CB3-16A0-08A3-691D55D3E8D3}"/>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44D76AA5-1F26-3AB4-B9EB-A63EF58E1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45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B510B8D-2FC2-62AC-FA61-F5E5EC1703E9}"/>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0162"/>
          <a:stretch/>
        </p:blipFill>
        <p:spPr>
          <a:xfrm>
            <a:off x="138944" y="3264086"/>
            <a:ext cx="5789676" cy="3663734"/>
          </a:xfrm>
          <a:prstGeom prst="rect">
            <a:avLst/>
          </a:prstGeom>
        </p:spPr>
      </p:pic>
      <p:pic>
        <p:nvPicPr>
          <p:cNvPr id="27" name="Picture 26" descr="A clear glass pyramid on a black surface&#10;&#10;Description automatically generated">
            <a:extLst>
              <a:ext uri="{FF2B5EF4-FFF2-40B4-BE49-F238E27FC236}">
                <a16:creationId xmlns:a16="http://schemas.microsoft.com/office/drawing/2014/main" id="{E8E440CF-85F3-1EBB-4C8E-0E403314AB56}"/>
              </a:ext>
            </a:extLst>
          </p:cNvPr>
          <p:cNvPicPr>
            <a:picLocks noChangeAspect="1"/>
          </p:cNvPicPr>
          <p:nvPr/>
        </p:nvPicPr>
        <p:blipFill rotWithShape="1">
          <a:blip r:embed="rId3">
            <a:extLst>
              <a:ext uri="{28A0092B-C50C-407E-A947-70E740481C1C}">
                <a14:useLocalDpi xmlns:a14="http://schemas.microsoft.com/office/drawing/2010/main" val="0"/>
              </a:ext>
            </a:extLst>
          </a:blip>
          <a:srcRect l="8784" t="4667" b="3508"/>
          <a:stretch/>
        </p:blipFill>
        <p:spPr>
          <a:xfrm>
            <a:off x="7857641" y="380503"/>
            <a:ext cx="3991149" cy="4017780"/>
          </a:xfrm>
          <a:prstGeom prst="rect">
            <a:avLst/>
          </a:prstGeom>
          <a:ln>
            <a:noFill/>
          </a:ln>
          <a:effectLst>
            <a:softEdge rad="112500"/>
          </a:effectLst>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626574"/>
            <a:ext cx="6437929" cy="1188810"/>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Lăng kính là một khối trong suốt, đống ch</a:t>
            </a:r>
            <a:r>
              <a:rPr lang="en-US" dirty="0"/>
              <a:t>ấ</a:t>
            </a:r>
            <a:r>
              <a:rPr lang="vi-VN" dirty="0"/>
              <a:t>t (thuỷ tinh, nhựa,...) thường có dạng lăng trụ tam giác</a:t>
            </a:r>
            <a:endParaRPr lang="en-US" dirty="0"/>
          </a:p>
        </p:txBody>
      </p:sp>
      <p:sp>
        <p:nvSpPr>
          <p:cNvPr id="20" name="TextBox 19">
            <a:extLst>
              <a:ext uri="{FF2B5EF4-FFF2-40B4-BE49-F238E27FC236}">
                <a16:creationId xmlns:a16="http://schemas.microsoft.com/office/drawing/2014/main" id="{52296FA8-57CD-D489-55B9-FCF1C3E5F641}"/>
              </a:ext>
            </a:extLst>
          </p:cNvPr>
          <p:cNvSpPr txBox="1"/>
          <p:nvPr/>
        </p:nvSpPr>
        <p:spPr>
          <a:xfrm>
            <a:off x="5535361" y="4722319"/>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err="1">
                <a:solidFill>
                  <a:schemeClr val="bg1"/>
                </a:solidFill>
              </a:rPr>
              <a:t>Lăng</a:t>
            </a:r>
            <a:r>
              <a:rPr lang="en-US" dirty="0">
                <a:solidFill>
                  <a:schemeClr val="bg1"/>
                </a:solidFill>
              </a:rPr>
              <a:t> </a:t>
            </a:r>
            <a:r>
              <a:rPr lang="en-US" dirty="0" err="1">
                <a:solidFill>
                  <a:schemeClr val="bg1"/>
                </a:solidFill>
              </a:rPr>
              <a:t>kính</a:t>
            </a:r>
            <a:r>
              <a:rPr lang="en-US" dirty="0">
                <a:solidFill>
                  <a:schemeClr val="bg1"/>
                </a:solidFill>
              </a:rPr>
              <a:t> </a:t>
            </a:r>
            <a:r>
              <a:rPr lang="en-US" dirty="0" err="1">
                <a:solidFill>
                  <a:schemeClr val="bg1"/>
                </a:solidFill>
              </a:rPr>
              <a:t>gồm</a:t>
            </a:r>
            <a:r>
              <a:rPr lang="en-US" dirty="0">
                <a:solidFill>
                  <a:schemeClr val="bg1"/>
                </a:solidFill>
              </a:rPr>
              <a:t>: </a:t>
            </a:r>
            <a:r>
              <a:rPr lang="en-US" dirty="0" err="1">
                <a:solidFill>
                  <a:schemeClr val="bg1"/>
                </a:solidFill>
              </a:rPr>
              <a:t>cạnh</a:t>
            </a:r>
            <a:r>
              <a:rPr lang="en-US" dirty="0">
                <a:solidFill>
                  <a:schemeClr val="bg1"/>
                </a:solidFill>
              </a:rPr>
              <a:t>, </a:t>
            </a:r>
            <a:r>
              <a:rPr lang="en-US" dirty="0" err="1">
                <a:solidFill>
                  <a:schemeClr val="bg1"/>
                </a:solidFill>
              </a:rPr>
              <a:t>đáy</a:t>
            </a:r>
            <a:r>
              <a:rPr lang="en-US" dirty="0">
                <a:solidFill>
                  <a:schemeClr val="bg1"/>
                </a:solidFill>
              </a:rPr>
              <a:t>, </a:t>
            </a:r>
            <a:r>
              <a:rPr lang="en-US" dirty="0" err="1">
                <a:solidFill>
                  <a:schemeClr val="bg1"/>
                </a:solidFill>
              </a:rPr>
              <a:t>hai</a:t>
            </a:r>
            <a:r>
              <a:rPr lang="en-US" dirty="0">
                <a:solidFill>
                  <a:schemeClr val="bg1"/>
                </a:solidFill>
              </a:rPr>
              <a:t> </a:t>
            </a:r>
            <a:r>
              <a:rPr lang="en-US" dirty="0" err="1">
                <a:solidFill>
                  <a:schemeClr val="bg1"/>
                </a:solidFill>
              </a:rPr>
              <a:t>mặt</a:t>
            </a:r>
            <a:r>
              <a:rPr lang="en-US" dirty="0">
                <a:solidFill>
                  <a:schemeClr val="bg1"/>
                </a:solidFill>
              </a:rPr>
              <a:t> </a:t>
            </a:r>
            <a:r>
              <a:rPr lang="en-US" dirty="0" err="1">
                <a:solidFill>
                  <a:schemeClr val="bg1"/>
                </a:solidFill>
              </a:rPr>
              <a:t>bên</a:t>
            </a:r>
            <a:endParaRPr lang="en-US" dirty="0">
              <a:solidFill>
                <a:schemeClr val="bg1"/>
              </a:solidFill>
            </a:endParaRPr>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481756" y="404881"/>
            <a:ext cx="3948932"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5652BD-B3C6-44BD-507B-FD64291704BA}"/>
              </a:ext>
            </a:extLst>
          </p:cNvPr>
          <p:cNvSpPr txBox="1"/>
          <p:nvPr/>
        </p:nvSpPr>
        <p:spPr>
          <a:xfrm>
            <a:off x="843382" y="443134"/>
            <a:ext cx="35873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 </a:t>
            </a:r>
            <a:r>
              <a:rPr lang="en-US" sz="2400" dirty="0" err="1">
                <a:solidFill>
                  <a:schemeClr val="bg1"/>
                </a:solidFill>
                <a:latin typeface="Fira Sans Condensed Medium" panose="020B0603050000020004" pitchFamily="34" charset="0"/>
              </a:rPr>
              <a:t>Cấu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tạo</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535361" y="5230176"/>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a:solidFill>
                  <a:schemeClr val="bg1"/>
                </a:solidFill>
              </a:rPr>
              <a:t>ABC – </a:t>
            </a:r>
            <a:r>
              <a:rPr lang="en-US" dirty="0" err="1">
                <a:solidFill>
                  <a:schemeClr val="bg1"/>
                </a:solidFill>
              </a:rPr>
              <a:t>tiết</a:t>
            </a:r>
            <a:r>
              <a:rPr lang="en-US" dirty="0">
                <a:solidFill>
                  <a:schemeClr val="bg1"/>
                </a:solidFill>
              </a:rPr>
              <a:t> </a:t>
            </a:r>
            <a:r>
              <a:rPr lang="en-US" dirty="0" err="1">
                <a:solidFill>
                  <a:schemeClr val="bg1"/>
                </a:solidFill>
              </a:rPr>
              <a:t>diện</a:t>
            </a:r>
            <a:r>
              <a:rPr lang="en-US" dirty="0">
                <a:solidFill>
                  <a:schemeClr val="bg1"/>
                </a:solidFill>
              </a:rPr>
              <a:t> </a:t>
            </a:r>
            <a:r>
              <a:rPr lang="en-US" dirty="0" err="1">
                <a:solidFill>
                  <a:schemeClr val="bg1"/>
                </a:solidFill>
              </a:rPr>
              <a:t>chính</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lăng</a:t>
            </a:r>
            <a:r>
              <a:rPr lang="en-US" dirty="0">
                <a:solidFill>
                  <a:schemeClr val="bg1"/>
                </a:solidFill>
              </a:rPr>
              <a:t> </a:t>
            </a:r>
            <a:r>
              <a:rPr lang="en-US" dirty="0" err="1">
                <a:solidFill>
                  <a:schemeClr val="bg1"/>
                </a:solidFill>
              </a:rPr>
              <a:t>kính</a:t>
            </a:r>
            <a:endParaRPr lang="en-US" dirty="0">
              <a:solidFill>
                <a:schemeClr val="bg1"/>
              </a:solidFill>
            </a:endParaRPr>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70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35" y="297986"/>
            <a:ext cx="10086975" cy="6887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8302020" y="773760"/>
            <a:ext cx="3562349" cy="556383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Ánh sáng mặt trời là chùm ánh sáng trắng, khi chiếu ánh sáng mặt trời vào lá cây, thường thì lá cây sẽ hấp thụ hầu hết ánh sáng màu khác và phản xạ mạnh ánh sáng màu lục nên lá cây thường có màu lục dưới ánh sáng mặt trời</a:t>
            </a:r>
            <a:endParaRPr lang="en-US" dirty="0"/>
          </a:p>
        </p:txBody>
      </p:sp>
      <p:grpSp>
        <p:nvGrpSpPr>
          <p:cNvPr id="2" name="Group 1">
            <a:extLst>
              <a:ext uri="{FF2B5EF4-FFF2-40B4-BE49-F238E27FC236}">
                <a16:creationId xmlns:a16="http://schemas.microsoft.com/office/drawing/2014/main" id="{3985E093-FA13-58F9-BAD3-55C2DAC966C6}"/>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0CFDCA2B-0889-1A5B-0FAF-B91A42F3B7E7}"/>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4A103B5-7B14-5CB1-601C-7CC1A3E070A9}"/>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3EFE1941-6A27-302D-070D-FB62EBE2AA2C}"/>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944580C5-556A-934A-A6BA-DD29531B203C}"/>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CFBFF1A6-9004-8AFA-60B8-C483CCC07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0494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7" name="Picture 4186">
            <a:extLst>
              <a:ext uri="{FF2B5EF4-FFF2-40B4-BE49-F238E27FC236}">
                <a16:creationId xmlns:a16="http://schemas.microsoft.com/office/drawing/2014/main" id="{11BC99E4-DF12-D0BC-7224-25D338AE2290}"/>
              </a:ext>
            </a:extLst>
          </p:cNvPr>
          <p:cNvPicPr>
            <a:picLocks noChangeAspect="1"/>
          </p:cNvPicPr>
          <p:nvPr/>
        </p:nvPicPr>
        <p:blipFill>
          <a:blip r:embed="rId2"/>
          <a:stretch>
            <a:fillRect/>
          </a:stretch>
        </p:blipFill>
        <p:spPr>
          <a:xfrm flipH="1">
            <a:off x="6403069" y="136727"/>
            <a:ext cx="5461300" cy="6584546"/>
          </a:xfrm>
          <a:prstGeom prst="rect">
            <a:avLst/>
          </a:prstGeom>
        </p:spPr>
      </p:pic>
      <p:sp>
        <p:nvSpPr>
          <p:cNvPr id="4190" name="TextBox 4189">
            <a:extLst>
              <a:ext uri="{FF2B5EF4-FFF2-40B4-BE49-F238E27FC236}">
                <a16:creationId xmlns:a16="http://schemas.microsoft.com/office/drawing/2014/main" id="{144DD137-187F-528D-3B91-0004740E35AA}"/>
              </a:ext>
            </a:extLst>
          </p:cNvPr>
          <p:cNvSpPr txBox="1"/>
          <p:nvPr/>
        </p:nvSpPr>
        <p:spPr>
          <a:xfrm>
            <a:off x="507874" y="1648313"/>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trắng phản xạ hầu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4191" name="TextBox 4190">
            <a:extLst>
              <a:ext uri="{FF2B5EF4-FFF2-40B4-BE49-F238E27FC236}">
                <a16:creationId xmlns:a16="http://schemas.microsoft.com/office/drawing/2014/main" id="{701B9661-09BB-AA99-D860-399FB13E11E8}"/>
              </a:ext>
            </a:extLst>
          </p:cNvPr>
          <p:cNvSpPr txBox="1"/>
          <p:nvPr/>
        </p:nvSpPr>
        <p:spPr>
          <a:xfrm>
            <a:off x="507874" y="2851771"/>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a:t>
            </a:r>
            <a:r>
              <a:rPr lang="en-US" dirty="0"/>
              <a:t>đ</a:t>
            </a:r>
            <a:r>
              <a:rPr lang="vi-VN" dirty="0"/>
              <a:t>en hấp thụ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3072" name="TextBox 3071">
            <a:extLst>
              <a:ext uri="{FF2B5EF4-FFF2-40B4-BE49-F238E27FC236}">
                <a16:creationId xmlns:a16="http://schemas.microsoft.com/office/drawing/2014/main" id="{EF9B5138-0815-0CEE-3098-456B692ED1FC}"/>
              </a:ext>
            </a:extLst>
          </p:cNvPr>
          <p:cNvSpPr txBox="1"/>
          <p:nvPr/>
        </p:nvSpPr>
        <p:spPr>
          <a:xfrm>
            <a:off x="507874" y="4241974"/>
            <a:ext cx="6097554" cy="1685846"/>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Vì vậy vào mùa hè, nếu mặc quẩn áo màu trắng, ta cám thấy mát mẻ hơn so với mặc quán áo màu đen.</a:t>
            </a:r>
            <a:endParaRPr lang="en-US" dirty="0"/>
          </a:p>
        </p:txBody>
      </p:sp>
      <p:grpSp>
        <p:nvGrpSpPr>
          <p:cNvPr id="2" name="Group 1">
            <a:extLst>
              <a:ext uri="{FF2B5EF4-FFF2-40B4-BE49-F238E27FC236}">
                <a16:creationId xmlns:a16="http://schemas.microsoft.com/office/drawing/2014/main" id="{97E257EB-4610-19A6-1578-4DEE9576986A}"/>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496ABD5C-B8E8-6140-E474-0A314587A90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C477CCB8-302B-D020-11C1-26A8A0EF8B82}"/>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C5DE4A7-F9C2-9670-AEE8-5F9391344F6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1EDC158B-286E-2B25-AAC0-F176EDC59F2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0AF7ED37-4189-0DC9-F4AC-141210C16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7186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randombar(horizontal)">
                                      <p:cBhvr>
                                        <p:cTn id="7" dur="500"/>
                                        <p:tgtEl>
                                          <p:spTgt spid="41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91"/>
                                        </p:tgtEl>
                                        <p:attrNameLst>
                                          <p:attrName>style.visibility</p:attrName>
                                        </p:attrNameLst>
                                      </p:cBhvr>
                                      <p:to>
                                        <p:strVal val="visible"/>
                                      </p:to>
                                    </p:set>
                                    <p:animEffect transition="in" filter="randombar(horizontal)">
                                      <p:cBhvr>
                                        <p:cTn id="12" dur="500"/>
                                        <p:tgtEl>
                                          <p:spTgt spid="41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randombar(horizontal)">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0" grpId="0"/>
      <p:bldP spid="4191" grpId="0"/>
      <p:bldP spid="307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1121213" y="1269490"/>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95" y="1269490"/>
            <a:ext cx="3862396" cy="4243320"/>
          </a:xfrm>
          <a:prstGeom prst="rect">
            <a:avLst/>
          </a:prstGeom>
        </p:spPr>
      </p:pic>
      <p:grpSp>
        <p:nvGrpSpPr>
          <p:cNvPr id="17" name="Google Shape;3826;p36">
            <a:extLst>
              <a:ext uri="{FF2B5EF4-FFF2-40B4-BE49-F238E27FC236}">
                <a16:creationId xmlns:a16="http://schemas.microsoft.com/office/drawing/2014/main" id="{D9D0A749-40CB-2EF1-30C6-5837687405F3}"/>
              </a:ext>
            </a:extLst>
          </p:cNvPr>
          <p:cNvGrpSpPr/>
          <p:nvPr/>
        </p:nvGrpSpPr>
        <p:grpSpPr>
          <a:xfrm>
            <a:off x="289564" y="1744726"/>
            <a:ext cx="1017050" cy="5013841"/>
            <a:chOff x="4064859" y="992250"/>
            <a:chExt cx="1014283" cy="3410444"/>
          </a:xfrm>
        </p:grpSpPr>
        <p:sp>
          <p:nvSpPr>
            <p:cNvPr id="18" name="Google Shape;3827;p36">
              <a:extLst>
                <a:ext uri="{FF2B5EF4-FFF2-40B4-BE49-F238E27FC236}">
                  <a16:creationId xmlns:a16="http://schemas.microsoft.com/office/drawing/2014/main" id="{BCCF731A-CF72-2323-D98C-A48A78170351}"/>
                </a:ext>
              </a:extLst>
            </p:cNvPr>
            <p:cNvSpPr/>
            <p:nvPr/>
          </p:nvSpPr>
          <p:spPr>
            <a:xfrm>
              <a:off x="4131414" y="992250"/>
              <a:ext cx="436520" cy="552525"/>
            </a:xfrm>
            <a:custGeom>
              <a:avLst/>
              <a:gdLst/>
              <a:ahLst/>
              <a:cxnLst/>
              <a:rect l="l" t="t" r="r" b="b"/>
              <a:pathLst>
                <a:path w="14062" h="17799" extrusionOk="0">
                  <a:moveTo>
                    <a:pt x="7506" y="1"/>
                  </a:moveTo>
                  <a:cubicBezTo>
                    <a:pt x="3357" y="1"/>
                    <a:pt x="0" y="3389"/>
                    <a:pt x="0" y="7538"/>
                  </a:cubicBezTo>
                  <a:lnTo>
                    <a:pt x="0" y="10293"/>
                  </a:lnTo>
                  <a:cubicBezTo>
                    <a:pt x="0" y="14442"/>
                    <a:pt x="3357" y="17799"/>
                    <a:pt x="7506" y="17799"/>
                  </a:cubicBezTo>
                  <a:lnTo>
                    <a:pt x="14061" y="17799"/>
                  </a:lnTo>
                  <a:cubicBezTo>
                    <a:pt x="9913" y="17799"/>
                    <a:pt x="6556" y="14442"/>
                    <a:pt x="6556" y="10293"/>
                  </a:cubicBezTo>
                  <a:lnTo>
                    <a:pt x="7474" y="7538"/>
                  </a:lnTo>
                  <a:cubicBezTo>
                    <a:pt x="7474" y="3389"/>
                    <a:pt x="9913" y="1"/>
                    <a:pt x="14061"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28;p36">
              <a:extLst>
                <a:ext uri="{FF2B5EF4-FFF2-40B4-BE49-F238E27FC236}">
                  <a16:creationId xmlns:a16="http://schemas.microsoft.com/office/drawing/2014/main" id="{241A823E-76F4-905A-D69F-3983264583C2}"/>
                </a:ext>
              </a:extLst>
            </p:cNvPr>
            <p:cNvSpPr/>
            <p:nvPr/>
          </p:nvSpPr>
          <p:spPr>
            <a:xfrm>
              <a:off x="4334896" y="992250"/>
              <a:ext cx="744244" cy="552525"/>
            </a:xfrm>
            <a:custGeom>
              <a:avLst/>
              <a:gdLst/>
              <a:ahLst/>
              <a:cxnLst/>
              <a:rect l="l" t="t" r="r" b="b"/>
              <a:pathLst>
                <a:path w="23975" h="17799" extrusionOk="0">
                  <a:moveTo>
                    <a:pt x="7506" y="1"/>
                  </a:moveTo>
                  <a:cubicBezTo>
                    <a:pt x="3358" y="1"/>
                    <a:pt x="1" y="3389"/>
                    <a:pt x="1" y="7538"/>
                  </a:cubicBezTo>
                  <a:lnTo>
                    <a:pt x="1" y="10293"/>
                  </a:lnTo>
                  <a:cubicBezTo>
                    <a:pt x="1" y="14442"/>
                    <a:pt x="3358" y="17799"/>
                    <a:pt x="7506" y="17799"/>
                  </a:cubicBezTo>
                  <a:lnTo>
                    <a:pt x="16469" y="17799"/>
                  </a:lnTo>
                  <a:cubicBezTo>
                    <a:pt x="20617" y="17799"/>
                    <a:pt x="23974" y="14442"/>
                    <a:pt x="23974" y="10293"/>
                  </a:cubicBezTo>
                  <a:lnTo>
                    <a:pt x="23974" y="7538"/>
                  </a:lnTo>
                  <a:cubicBezTo>
                    <a:pt x="23974" y="3389"/>
                    <a:pt x="20617" y="1"/>
                    <a:pt x="16469"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9;p36">
              <a:extLst>
                <a:ext uri="{FF2B5EF4-FFF2-40B4-BE49-F238E27FC236}">
                  <a16:creationId xmlns:a16="http://schemas.microsoft.com/office/drawing/2014/main" id="{887DEA95-8008-27AC-18EE-9FC7B5D2322B}"/>
                </a:ext>
              </a:extLst>
            </p:cNvPr>
            <p:cNvSpPr/>
            <p:nvPr/>
          </p:nvSpPr>
          <p:spPr>
            <a:xfrm>
              <a:off x="4064859" y="4256546"/>
              <a:ext cx="983644" cy="146148"/>
            </a:xfrm>
            <a:custGeom>
              <a:avLst/>
              <a:gdLst/>
              <a:ahLst/>
              <a:cxnLst/>
              <a:rect l="l" t="t" r="r" b="b"/>
              <a:pathLst>
                <a:path w="31687" h="4708" extrusionOk="0">
                  <a:moveTo>
                    <a:pt x="18206" y="1"/>
                  </a:moveTo>
                  <a:cubicBezTo>
                    <a:pt x="9240" y="1"/>
                    <a:pt x="1" y="1322"/>
                    <a:pt x="6008" y="3543"/>
                  </a:cubicBezTo>
                  <a:cubicBezTo>
                    <a:pt x="8305" y="4349"/>
                    <a:pt x="12679" y="4708"/>
                    <a:pt x="17158" y="4708"/>
                  </a:cubicBezTo>
                  <a:cubicBezTo>
                    <a:pt x="24290" y="4708"/>
                    <a:pt x="31686" y="3798"/>
                    <a:pt x="31375" y="2339"/>
                  </a:cubicBezTo>
                  <a:cubicBezTo>
                    <a:pt x="31321" y="724"/>
                    <a:pt x="24838" y="1"/>
                    <a:pt x="18206"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30;p36">
              <a:extLst>
                <a:ext uri="{FF2B5EF4-FFF2-40B4-BE49-F238E27FC236}">
                  <a16:creationId xmlns:a16="http://schemas.microsoft.com/office/drawing/2014/main" id="{D2D4C634-4DBF-1FB3-AD2C-8BD688077CCB}"/>
                </a:ext>
              </a:extLst>
            </p:cNvPr>
            <p:cNvSpPr/>
            <p:nvPr/>
          </p:nvSpPr>
          <p:spPr>
            <a:xfrm>
              <a:off x="4131414" y="1282278"/>
              <a:ext cx="947728" cy="231049"/>
            </a:xfrm>
            <a:custGeom>
              <a:avLst/>
              <a:gdLst/>
              <a:ahLst/>
              <a:cxnLst/>
              <a:rect l="l" t="t" r="r" b="b"/>
              <a:pathLst>
                <a:path w="30530" h="7443" extrusionOk="0">
                  <a:moveTo>
                    <a:pt x="0" y="0"/>
                  </a:moveTo>
                  <a:lnTo>
                    <a:pt x="0" y="7442"/>
                  </a:lnTo>
                  <a:lnTo>
                    <a:pt x="30529" y="7442"/>
                  </a:lnTo>
                  <a:lnTo>
                    <a:pt x="3052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31;p36">
              <a:extLst>
                <a:ext uri="{FF2B5EF4-FFF2-40B4-BE49-F238E27FC236}">
                  <a16:creationId xmlns:a16="http://schemas.microsoft.com/office/drawing/2014/main" id="{30040C0C-AC9B-A54D-7876-C3F071124AC7}"/>
                </a:ext>
              </a:extLst>
            </p:cNvPr>
            <p:cNvSpPr/>
            <p:nvPr/>
          </p:nvSpPr>
          <p:spPr>
            <a:xfrm>
              <a:off x="4131414" y="1256699"/>
              <a:ext cx="947728" cy="25610"/>
            </a:xfrm>
            <a:custGeom>
              <a:avLst/>
              <a:gdLst/>
              <a:ahLst/>
              <a:cxnLst/>
              <a:rect l="l" t="t" r="r" b="b"/>
              <a:pathLst>
                <a:path w="30530" h="825" extrusionOk="0">
                  <a:moveTo>
                    <a:pt x="0" y="1"/>
                  </a:moveTo>
                  <a:lnTo>
                    <a:pt x="0" y="824"/>
                  </a:lnTo>
                  <a:lnTo>
                    <a:pt x="30529" y="824"/>
                  </a:lnTo>
                  <a:lnTo>
                    <a:pt x="30529"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32;p36">
              <a:extLst>
                <a:ext uri="{FF2B5EF4-FFF2-40B4-BE49-F238E27FC236}">
                  <a16:creationId xmlns:a16="http://schemas.microsoft.com/office/drawing/2014/main" id="{49E499A2-DF8E-B25E-2386-7DA2E25C550E}"/>
                </a:ext>
              </a:extLst>
            </p:cNvPr>
            <p:cNvSpPr/>
            <p:nvPr/>
          </p:nvSpPr>
          <p:spPr>
            <a:xfrm>
              <a:off x="4131414" y="1513295"/>
              <a:ext cx="947728" cy="25579"/>
            </a:xfrm>
            <a:custGeom>
              <a:avLst/>
              <a:gdLst/>
              <a:ahLst/>
              <a:cxnLst/>
              <a:rect l="l" t="t" r="r" b="b"/>
              <a:pathLst>
                <a:path w="30530" h="824" extrusionOk="0">
                  <a:moveTo>
                    <a:pt x="0" y="0"/>
                  </a:moveTo>
                  <a:lnTo>
                    <a:pt x="0" y="824"/>
                  </a:lnTo>
                  <a:lnTo>
                    <a:pt x="30529" y="824"/>
                  </a:lnTo>
                  <a:lnTo>
                    <a:pt x="30529"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3;p36">
              <a:extLst>
                <a:ext uri="{FF2B5EF4-FFF2-40B4-BE49-F238E27FC236}">
                  <a16:creationId xmlns:a16="http://schemas.microsoft.com/office/drawing/2014/main" id="{CEE0DA07-5F89-6298-924C-B456AA1F5431}"/>
                </a:ext>
              </a:extLst>
            </p:cNvPr>
            <p:cNvSpPr/>
            <p:nvPr/>
          </p:nvSpPr>
          <p:spPr>
            <a:xfrm>
              <a:off x="4390588" y="3867451"/>
              <a:ext cx="234992" cy="260540"/>
            </a:xfrm>
            <a:custGeom>
              <a:avLst/>
              <a:gdLst/>
              <a:ahLst/>
              <a:cxnLst/>
              <a:rect l="l" t="t" r="r" b="b"/>
              <a:pathLst>
                <a:path w="7570" h="8393" extrusionOk="0">
                  <a:moveTo>
                    <a:pt x="0" y="0"/>
                  </a:moveTo>
                  <a:lnTo>
                    <a:pt x="7569" y="8393"/>
                  </a:lnTo>
                  <a:lnTo>
                    <a:pt x="7569" y="8393"/>
                  </a:lnTo>
                  <a:lnTo>
                    <a:pt x="3896"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4;p36">
              <a:extLst>
                <a:ext uri="{FF2B5EF4-FFF2-40B4-BE49-F238E27FC236}">
                  <a16:creationId xmlns:a16="http://schemas.microsoft.com/office/drawing/2014/main" id="{F55C6881-39DD-34FE-C1E2-C7B6CBA7102F}"/>
                </a:ext>
              </a:extLst>
            </p:cNvPr>
            <p:cNvSpPr/>
            <p:nvPr/>
          </p:nvSpPr>
          <p:spPr>
            <a:xfrm>
              <a:off x="4601582" y="3881349"/>
              <a:ext cx="224158" cy="267090"/>
            </a:xfrm>
            <a:custGeom>
              <a:avLst/>
              <a:gdLst/>
              <a:ahLst/>
              <a:cxnLst/>
              <a:rect l="l" t="t" r="r" b="b"/>
              <a:pathLst>
                <a:path w="7221" h="8604" extrusionOk="0">
                  <a:moveTo>
                    <a:pt x="6312" y="0"/>
                  </a:moveTo>
                  <a:cubicBezTo>
                    <a:pt x="5820" y="0"/>
                    <a:pt x="5312" y="116"/>
                    <a:pt x="4909" y="116"/>
                  </a:cubicBezTo>
                  <a:cubicBezTo>
                    <a:pt x="3959" y="116"/>
                    <a:pt x="3325" y="211"/>
                    <a:pt x="3325" y="211"/>
                  </a:cubicBezTo>
                  <a:cubicBezTo>
                    <a:pt x="3325" y="211"/>
                    <a:pt x="2850" y="1035"/>
                    <a:pt x="2122" y="2808"/>
                  </a:cubicBezTo>
                  <a:cubicBezTo>
                    <a:pt x="1584" y="4170"/>
                    <a:pt x="982" y="6102"/>
                    <a:pt x="0" y="8604"/>
                  </a:cubicBezTo>
                  <a:lnTo>
                    <a:pt x="7221" y="211"/>
                  </a:lnTo>
                  <a:cubicBezTo>
                    <a:pt x="6946" y="49"/>
                    <a:pt x="6632" y="0"/>
                    <a:pt x="6312"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5;p36">
              <a:extLst>
                <a:ext uri="{FF2B5EF4-FFF2-40B4-BE49-F238E27FC236}">
                  <a16:creationId xmlns:a16="http://schemas.microsoft.com/office/drawing/2014/main" id="{BAEB4616-44FB-F219-5906-4BC14612D57C}"/>
                </a:ext>
              </a:extLst>
            </p:cNvPr>
            <p:cNvSpPr/>
            <p:nvPr/>
          </p:nvSpPr>
          <p:spPr>
            <a:xfrm>
              <a:off x="4719292" y="3610170"/>
              <a:ext cx="359845" cy="277613"/>
            </a:xfrm>
            <a:custGeom>
              <a:avLst/>
              <a:gdLst/>
              <a:ahLst/>
              <a:cxnLst/>
              <a:rect l="l" t="t" r="r" b="b"/>
              <a:pathLst>
                <a:path w="11592" h="8943" extrusionOk="0">
                  <a:moveTo>
                    <a:pt x="2941" y="1"/>
                  </a:moveTo>
                  <a:cubicBezTo>
                    <a:pt x="2053" y="1"/>
                    <a:pt x="0" y="8942"/>
                    <a:pt x="0" y="8942"/>
                  </a:cubicBezTo>
                  <a:lnTo>
                    <a:pt x="3896" y="8942"/>
                  </a:lnTo>
                  <a:cubicBezTo>
                    <a:pt x="3896" y="8942"/>
                    <a:pt x="5131" y="7454"/>
                    <a:pt x="11591" y="43"/>
                  </a:cubicBezTo>
                  <a:lnTo>
                    <a:pt x="3041" y="43"/>
                  </a:lnTo>
                  <a:cubicBezTo>
                    <a:pt x="3009" y="15"/>
                    <a:pt x="2976" y="1"/>
                    <a:pt x="294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36;p36">
              <a:extLst>
                <a:ext uri="{FF2B5EF4-FFF2-40B4-BE49-F238E27FC236}">
                  <a16:creationId xmlns:a16="http://schemas.microsoft.com/office/drawing/2014/main" id="{C91FAC96-988C-7D9E-402F-507347A73D85}"/>
                </a:ext>
              </a:extLst>
            </p:cNvPr>
            <p:cNvSpPr/>
            <p:nvPr/>
          </p:nvSpPr>
          <p:spPr>
            <a:xfrm>
              <a:off x="4813660" y="3092447"/>
              <a:ext cx="265475" cy="519093"/>
            </a:xfrm>
            <a:custGeom>
              <a:avLst/>
              <a:gdLst/>
              <a:ahLst/>
              <a:cxnLst/>
              <a:rect l="l" t="t" r="r" b="b"/>
              <a:pathLst>
                <a:path w="8552" h="16722" extrusionOk="0">
                  <a:moveTo>
                    <a:pt x="1" y="0"/>
                  </a:moveTo>
                  <a:lnTo>
                    <a:pt x="1" y="16721"/>
                  </a:lnTo>
                  <a:lnTo>
                    <a:pt x="8551" y="16721"/>
                  </a:lnTo>
                  <a:lnTo>
                    <a:pt x="8551"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38;p36">
              <a:extLst>
                <a:ext uri="{FF2B5EF4-FFF2-40B4-BE49-F238E27FC236}">
                  <a16:creationId xmlns:a16="http://schemas.microsoft.com/office/drawing/2014/main" id="{C695936A-A001-E35A-2E0B-70F068E6F2C7}"/>
                </a:ext>
              </a:extLst>
            </p:cNvPr>
            <p:cNvSpPr/>
            <p:nvPr/>
          </p:nvSpPr>
          <p:spPr>
            <a:xfrm>
              <a:off x="4813660" y="2575996"/>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39;p36">
              <a:extLst>
                <a:ext uri="{FF2B5EF4-FFF2-40B4-BE49-F238E27FC236}">
                  <a16:creationId xmlns:a16="http://schemas.microsoft.com/office/drawing/2014/main" id="{D11A43C2-E37B-62A5-FB9F-FEC2E184D6CC}"/>
                </a:ext>
              </a:extLst>
            </p:cNvPr>
            <p:cNvSpPr/>
            <p:nvPr/>
          </p:nvSpPr>
          <p:spPr>
            <a:xfrm>
              <a:off x="4813660" y="2056938"/>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40;p36">
              <a:extLst>
                <a:ext uri="{FF2B5EF4-FFF2-40B4-BE49-F238E27FC236}">
                  <a16:creationId xmlns:a16="http://schemas.microsoft.com/office/drawing/2014/main" id="{8E5B80F7-0919-9ED7-32B2-CBFF42F547F8}"/>
                </a:ext>
              </a:extLst>
            </p:cNvPr>
            <p:cNvSpPr/>
            <p:nvPr/>
          </p:nvSpPr>
          <p:spPr>
            <a:xfrm>
              <a:off x="4813660" y="1538842"/>
              <a:ext cx="265475" cy="518130"/>
            </a:xfrm>
            <a:custGeom>
              <a:avLst/>
              <a:gdLst/>
              <a:ahLst/>
              <a:cxnLst/>
              <a:rect l="l" t="t" r="r" b="b"/>
              <a:pathLst>
                <a:path w="8552" h="16691" extrusionOk="0">
                  <a:moveTo>
                    <a:pt x="1" y="1"/>
                  </a:moveTo>
                  <a:lnTo>
                    <a:pt x="1" y="16690"/>
                  </a:lnTo>
                  <a:lnTo>
                    <a:pt x="8551" y="16690"/>
                  </a:lnTo>
                  <a:lnTo>
                    <a:pt x="8551"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41;p36">
              <a:extLst>
                <a:ext uri="{FF2B5EF4-FFF2-40B4-BE49-F238E27FC236}">
                  <a16:creationId xmlns:a16="http://schemas.microsoft.com/office/drawing/2014/main" id="{B75EF3CE-A552-747F-8623-E6D57331061C}"/>
                </a:ext>
              </a:extLst>
            </p:cNvPr>
            <p:cNvSpPr/>
            <p:nvPr/>
          </p:nvSpPr>
          <p:spPr>
            <a:xfrm>
              <a:off x="4393876" y="3611505"/>
              <a:ext cx="419819" cy="276278"/>
            </a:xfrm>
            <a:custGeom>
              <a:avLst/>
              <a:gdLst/>
              <a:ahLst/>
              <a:cxnLst/>
              <a:rect l="l" t="t" r="r" b="b"/>
              <a:pathLst>
                <a:path w="13524" h="8900" extrusionOk="0">
                  <a:moveTo>
                    <a:pt x="1" y="0"/>
                  </a:moveTo>
                  <a:lnTo>
                    <a:pt x="3485" y="8899"/>
                  </a:lnTo>
                  <a:lnTo>
                    <a:pt x="10483" y="8899"/>
                  </a:lnTo>
                  <a:lnTo>
                    <a:pt x="1352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42;p36">
              <a:extLst>
                <a:ext uri="{FF2B5EF4-FFF2-40B4-BE49-F238E27FC236}">
                  <a16:creationId xmlns:a16="http://schemas.microsoft.com/office/drawing/2014/main" id="{9F20713C-2C50-77E6-91C1-2149DC44473E}"/>
                </a:ext>
              </a:extLst>
            </p:cNvPr>
            <p:cNvSpPr/>
            <p:nvPr/>
          </p:nvSpPr>
          <p:spPr>
            <a:xfrm>
              <a:off x="4131414" y="3611505"/>
              <a:ext cx="370647" cy="276278"/>
            </a:xfrm>
            <a:custGeom>
              <a:avLst/>
              <a:gdLst/>
              <a:ahLst/>
              <a:cxnLst/>
              <a:rect l="l" t="t" r="r" b="b"/>
              <a:pathLst>
                <a:path w="11940" h="8900" extrusionOk="0">
                  <a:moveTo>
                    <a:pt x="0" y="0"/>
                  </a:moveTo>
                  <a:lnTo>
                    <a:pt x="8044" y="8899"/>
                  </a:lnTo>
                  <a:lnTo>
                    <a:pt x="11940" y="8899"/>
                  </a:lnTo>
                  <a:lnTo>
                    <a:pt x="8456"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43;p36">
              <a:extLst>
                <a:ext uri="{FF2B5EF4-FFF2-40B4-BE49-F238E27FC236}">
                  <a16:creationId xmlns:a16="http://schemas.microsoft.com/office/drawing/2014/main" id="{E9EC9C8F-D865-11D0-4E96-D70A5DE4E8E5}"/>
                </a:ext>
              </a:extLst>
            </p:cNvPr>
            <p:cNvSpPr/>
            <p:nvPr/>
          </p:nvSpPr>
          <p:spPr>
            <a:xfrm>
              <a:off x="4131414" y="3092447"/>
              <a:ext cx="269387" cy="519093"/>
            </a:xfrm>
            <a:custGeom>
              <a:avLst/>
              <a:gdLst/>
              <a:ahLst/>
              <a:cxnLst/>
              <a:rect l="l" t="t" r="r" b="b"/>
              <a:pathLst>
                <a:path w="8678" h="16722" extrusionOk="0">
                  <a:moveTo>
                    <a:pt x="0" y="0"/>
                  </a:moveTo>
                  <a:lnTo>
                    <a:pt x="0" y="16721"/>
                  </a:lnTo>
                  <a:lnTo>
                    <a:pt x="8678" y="16721"/>
                  </a:lnTo>
                  <a:lnTo>
                    <a:pt x="8678" y="0"/>
                  </a:lnTo>
                  <a:close/>
                </a:path>
              </a:pathLst>
            </a:custGeom>
            <a:solidFill>
              <a:srgbClr val="D6B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45;p36">
              <a:extLst>
                <a:ext uri="{FF2B5EF4-FFF2-40B4-BE49-F238E27FC236}">
                  <a16:creationId xmlns:a16="http://schemas.microsoft.com/office/drawing/2014/main" id="{ED6FFAD1-A4EE-3D7D-6809-AC66F67485C5}"/>
                </a:ext>
              </a:extLst>
            </p:cNvPr>
            <p:cNvSpPr/>
            <p:nvPr/>
          </p:nvSpPr>
          <p:spPr>
            <a:xfrm>
              <a:off x="4131414" y="2575996"/>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46;p36">
              <a:extLst>
                <a:ext uri="{FF2B5EF4-FFF2-40B4-BE49-F238E27FC236}">
                  <a16:creationId xmlns:a16="http://schemas.microsoft.com/office/drawing/2014/main" id="{BFE5271B-E980-2D16-0908-6DD9B458108E}"/>
                </a:ext>
              </a:extLst>
            </p:cNvPr>
            <p:cNvSpPr/>
            <p:nvPr/>
          </p:nvSpPr>
          <p:spPr>
            <a:xfrm>
              <a:off x="4131414" y="2056938"/>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47;p36">
              <a:extLst>
                <a:ext uri="{FF2B5EF4-FFF2-40B4-BE49-F238E27FC236}">
                  <a16:creationId xmlns:a16="http://schemas.microsoft.com/office/drawing/2014/main" id="{CFB4924E-E831-0EEB-F2D7-E865CD08BFBC}"/>
                </a:ext>
              </a:extLst>
            </p:cNvPr>
            <p:cNvSpPr/>
            <p:nvPr/>
          </p:nvSpPr>
          <p:spPr>
            <a:xfrm>
              <a:off x="4131414" y="1538842"/>
              <a:ext cx="269387" cy="518130"/>
            </a:xfrm>
            <a:custGeom>
              <a:avLst/>
              <a:gdLst/>
              <a:ahLst/>
              <a:cxnLst/>
              <a:rect l="l" t="t" r="r" b="b"/>
              <a:pathLst>
                <a:path w="8678" h="16691" extrusionOk="0">
                  <a:moveTo>
                    <a:pt x="0" y="1"/>
                  </a:moveTo>
                  <a:lnTo>
                    <a:pt x="0" y="16690"/>
                  </a:lnTo>
                  <a:lnTo>
                    <a:pt x="8678" y="16690"/>
                  </a:lnTo>
                  <a:lnTo>
                    <a:pt x="8678" y="1"/>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48;p36">
              <a:extLst>
                <a:ext uri="{FF2B5EF4-FFF2-40B4-BE49-F238E27FC236}">
                  <a16:creationId xmlns:a16="http://schemas.microsoft.com/office/drawing/2014/main" id="{13E4CD80-9207-68B6-7870-4B23BA3EFAF3}"/>
                </a:ext>
              </a:extLst>
            </p:cNvPr>
            <p:cNvSpPr/>
            <p:nvPr/>
          </p:nvSpPr>
          <p:spPr>
            <a:xfrm>
              <a:off x="4393876" y="3092447"/>
              <a:ext cx="420812" cy="519093"/>
            </a:xfrm>
            <a:custGeom>
              <a:avLst/>
              <a:gdLst/>
              <a:ahLst/>
              <a:cxnLst/>
              <a:rect l="l" t="t" r="r" b="b"/>
              <a:pathLst>
                <a:path w="13556" h="16722" extrusionOk="0">
                  <a:moveTo>
                    <a:pt x="1" y="0"/>
                  </a:moveTo>
                  <a:lnTo>
                    <a:pt x="1" y="16721"/>
                  </a:lnTo>
                  <a:lnTo>
                    <a:pt x="13555" y="16721"/>
                  </a:lnTo>
                  <a:lnTo>
                    <a:pt x="13555" y="0"/>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38" name="Google Shape;3850;p36">
              <a:extLst>
                <a:ext uri="{FF2B5EF4-FFF2-40B4-BE49-F238E27FC236}">
                  <a16:creationId xmlns:a16="http://schemas.microsoft.com/office/drawing/2014/main" id="{8B0AA686-15A3-1B3A-75CF-9E970B649590}"/>
                </a:ext>
              </a:extLst>
            </p:cNvPr>
            <p:cNvSpPr/>
            <p:nvPr/>
          </p:nvSpPr>
          <p:spPr>
            <a:xfrm>
              <a:off x="4393876" y="2575996"/>
              <a:ext cx="421774" cy="518099"/>
            </a:xfrm>
            <a:custGeom>
              <a:avLst/>
              <a:gdLst/>
              <a:ahLst/>
              <a:cxnLst/>
              <a:rect l="l" t="t" r="r" b="b"/>
              <a:pathLst>
                <a:path w="13587" h="16690" extrusionOk="0">
                  <a:moveTo>
                    <a:pt x="1" y="0"/>
                  </a:moveTo>
                  <a:lnTo>
                    <a:pt x="1" y="16690"/>
                  </a:lnTo>
                  <a:lnTo>
                    <a:pt x="13587" y="16690"/>
                  </a:lnTo>
                  <a:lnTo>
                    <a:pt x="13587" y="0"/>
                  </a:lnTo>
                  <a:close/>
                </a:path>
              </a:pathLst>
            </a:custGeom>
            <a:solidFill>
              <a:srgbClr val="ACE5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2</a:t>
              </a:r>
              <a:endParaRPr sz="2800" b="1" dirty="0">
                <a:latin typeface="Fira Sans"/>
                <a:ea typeface="Fira Sans"/>
                <a:cs typeface="Fira Sans"/>
                <a:sym typeface="Fira Sans"/>
              </a:endParaRPr>
            </a:p>
          </p:txBody>
        </p:sp>
        <p:sp>
          <p:nvSpPr>
            <p:cNvPr id="39" name="Google Shape;3851;p36">
              <a:extLst>
                <a:ext uri="{FF2B5EF4-FFF2-40B4-BE49-F238E27FC236}">
                  <a16:creationId xmlns:a16="http://schemas.microsoft.com/office/drawing/2014/main" id="{25C4B3AE-5695-A46B-000A-E592D3F0399E}"/>
                </a:ext>
              </a:extLst>
            </p:cNvPr>
            <p:cNvSpPr/>
            <p:nvPr/>
          </p:nvSpPr>
          <p:spPr>
            <a:xfrm>
              <a:off x="4398812" y="2056938"/>
              <a:ext cx="416839" cy="518099"/>
            </a:xfrm>
            <a:custGeom>
              <a:avLst/>
              <a:gdLst/>
              <a:ahLst/>
              <a:cxnLst/>
              <a:rect l="l" t="t" r="r" b="b"/>
              <a:pathLst>
                <a:path w="13428" h="16690" extrusionOk="0">
                  <a:moveTo>
                    <a:pt x="0" y="0"/>
                  </a:moveTo>
                  <a:lnTo>
                    <a:pt x="0" y="16690"/>
                  </a:lnTo>
                  <a:lnTo>
                    <a:pt x="13428" y="16690"/>
                  </a:lnTo>
                  <a:lnTo>
                    <a:pt x="13428" y="0"/>
                  </a:lnTo>
                  <a:close/>
                </a:path>
              </a:pathLst>
            </a:custGeom>
            <a:solidFill>
              <a:srgbClr val="C6C6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1</a:t>
              </a:r>
              <a:endParaRPr sz="2800" b="1" dirty="0">
                <a:latin typeface="Fira Sans"/>
                <a:ea typeface="Fira Sans"/>
                <a:cs typeface="Fira Sans"/>
                <a:sym typeface="Fira Sans"/>
              </a:endParaRPr>
            </a:p>
          </p:txBody>
        </p:sp>
        <p:sp>
          <p:nvSpPr>
            <p:cNvPr id="40" name="Google Shape;3852;p36">
              <a:extLst>
                <a:ext uri="{FF2B5EF4-FFF2-40B4-BE49-F238E27FC236}">
                  <a16:creationId xmlns:a16="http://schemas.microsoft.com/office/drawing/2014/main" id="{0308664C-E00A-1A7E-9793-80881564397A}"/>
                </a:ext>
              </a:extLst>
            </p:cNvPr>
            <p:cNvSpPr/>
            <p:nvPr/>
          </p:nvSpPr>
          <p:spPr>
            <a:xfrm>
              <a:off x="4398812" y="1538842"/>
              <a:ext cx="416839" cy="518130"/>
            </a:xfrm>
            <a:custGeom>
              <a:avLst/>
              <a:gdLst/>
              <a:ahLst/>
              <a:cxnLst/>
              <a:rect l="l" t="t" r="r" b="b"/>
              <a:pathLst>
                <a:path w="13428" h="16691" extrusionOk="0">
                  <a:moveTo>
                    <a:pt x="0" y="1"/>
                  </a:moveTo>
                  <a:lnTo>
                    <a:pt x="0" y="16690"/>
                  </a:lnTo>
                  <a:lnTo>
                    <a:pt x="13428" y="16690"/>
                  </a:lnTo>
                  <a:lnTo>
                    <a:pt x="13428" y="1"/>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41" name="Google Shape;3853;p36">
              <a:extLst>
                <a:ext uri="{FF2B5EF4-FFF2-40B4-BE49-F238E27FC236}">
                  <a16:creationId xmlns:a16="http://schemas.microsoft.com/office/drawing/2014/main" id="{1EA57C7A-783C-3784-5B46-287770DDE352}"/>
                </a:ext>
              </a:extLst>
            </p:cNvPr>
            <p:cNvSpPr/>
            <p:nvPr/>
          </p:nvSpPr>
          <p:spPr>
            <a:xfrm>
              <a:off x="4502027" y="3887750"/>
              <a:ext cx="217297" cy="260540"/>
            </a:xfrm>
            <a:custGeom>
              <a:avLst/>
              <a:gdLst/>
              <a:ahLst/>
              <a:cxnLst/>
              <a:rect l="l" t="t" r="r" b="b"/>
              <a:pathLst>
                <a:path w="7000" h="8393" extrusionOk="0">
                  <a:moveTo>
                    <a:pt x="1" y="0"/>
                  </a:moveTo>
                  <a:lnTo>
                    <a:pt x="3674" y="8393"/>
                  </a:lnTo>
                  <a:lnTo>
                    <a:pt x="6999"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3499;p32">
            <a:extLst>
              <a:ext uri="{FF2B5EF4-FFF2-40B4-BE49-F238E27FC236}">
                <a16:creationId xmlns:a16="http://schemas.microsoft.com/office/drawing/2014/main" id="{A90D6CD7-24A4-A646-9A85-924F51947ED7}"/>
              </a:ext>
            </a:extLst>
          </p:cNvPr>
          <p:cNvSpPr/>
          <p:nvPr/>
        </p:nvSpPr>
        <p:spPr>
          <a:xfrm>
            <a:off x="1275891" y="445566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00;p32">
            <a:extLst>
              <a:ext uri="{FF2B5EF4-FFF2-40B4-BE49-F238E27FC236}">
                <a16:creationId xmlns:a16="http://schemas.microsoft.com/office/drawing/2014/main" id="{01E673A0-FBC9-7A89-A53A-FA13012232D7}"/>
              </a:ext>
            </a:extLst>
          </p:cNvPr>
          <p:cNvSpPr/>
          <p:nvPr/>
        </p:nvSpPr>
        <p:spPr>
          <a:xfrm>
            <a:off x="1319451" y="3476293"/>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3;p32">
            <a:extLst>
              <a:ext uri="{FF2B5EF4-FFF2-40B4-BE49-F238E27FC236}">
                <a16:creationId xmlns:a16="http://schemas.microsoft.com/office/drawing/2014/main" id="{F6E0C39E-FCEE-0D1B-F25E-87467816EA60}"/>
              </a:ext>
            </a:extLst>
          </p:cNvPr>
          <p:cNvSpPr/>
          <p:nvPr/>
        </p:nvSpPr>
        <p:spPr>
          <a:xfrm>
            <a:off x="2182176" y="3323945"/>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04;p32">
            <a:extLst>
              <a:ext uri="{FF2B5EF4-FFF2-40B4-BE49-F238E27FC236}">
                <a16:creationId xmlns:a16="http://schemas.microsoft.com/office/drawing/2014/main" id="{814BEE8A-C429-1E9F-9EBC-6E296D01750C}"/>
              </a:ext>
            </a:extLst>
          </p:cNvPr>
          <p:cNvSpPr/>
          <p:nvPr/>
        </p:nvSpPr>
        <p:spPr>
          <a:xfrm>
            <a:off x="2183950" y="4916665"/>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9;p32">
            <a:extLst>
              <a:ext uri="{FF2B5EF4-FFF2-40B4-BE49-F238E27FC236}">
                <a16:creationId xmlns:a16="http://schemas.microsoft.com/office/drawing/2014/main" id="{C7E09BC9-AD1B-5B76-1D56-57A832FDD72E}"/>
              </a:ext>
            </a:extLst>
          </p:cNvPr>
          <p:cNvSpPr/>
          <p:nvPr/>
        </p:nvSpPr>
        <p:spPr>
          <a:xfrm>
            <a:off x="1366714" y="3399955"/>
            <a:ext cx="872117" cy="103920"/>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10;p32">
            <a:extLst>
              <a:ext uri="{FF2B5EF4-FFF2-40B4-BE49-F238E27FC236}">
                <a16:creationId xmlns:a16="http://schemas.microsoft.com/office/drawing/2014/main" id="{FD58D50E-ED61-76CF-24C7-68D6F6771798}"/>
              </a:ext>
            </a:extLst>
          </p:cNvPr>
          <p:cNvSpPr/>
          <p:nvPr/>
        </p:nvSpPr>
        <p:spPr>
          <a:xfrm rot="1424066">
            <a:off x="1301591" y="4705234"/>
            <a:ext cx="963406" cy="68887"/>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a:extLst>
              <a:ext uri="{FF2B5EF4-FFF2-40B4-BE49-F238E27FC236}">
                <a16:creationId xmlns:a16="http://schemas.microsoft.com/office/drawing/2014/main" id="{0B20C4B5-D658-0389-1F42-DC75B8C61000}"/>
              </a:ext>
            </a:extLst>
          </p:cNvPr>
          <p:cNvSpPr txBox="1"/>
          <p:nvPr/>
        </p:nvSpPr>
        <p:spPr>
          <a:xfrm>
            <a:off x="2303715" y="2625007"/>
            <a:ext cx="5296998" cy="1200329"/>
          </a:xfrm>
          <a:prstGeom prst="rect">
            <a:avLst/>
          </a:prstGeom>
          <a:noFill/>
        </p:spPr>
        <p:txBody>
          <a:bodyPr wrap="square">
            <a:spAutoFit/>
          </a:bodyPr>
          <a:lstStyle/>
          <a:p>
            <a:r>
              <a:rPr lang="vi-VN" sz="2400" dirty="0">
                <a:effectLst/>
                <a:ea typeface="Courier New" panose="02070309020205020404" pitchFamily="49" charset="0"/>
              </a:rPr>
              <a:t>Tấm lọc màu có thể là một tấm kính màu, một mảnh gi</a:t>
            </a:r>
            <a:r>
              <a:rPr lang="en-US" sz="2400" dirty="0">
                <a:effectLst/>
                <a:ea typeface="Courier New" panose="02070309020205020404" pitchFamily="49" charset="0"/>
              </a:rPr>
              <a:t>ấ</a:t>
            </a:r>
            <a:r>
              <a:rPr lang="vi-VN" sz="2400" dirty="0">
                <a:effectLst/>
                <a:ea typeface="Courier New" panose="02070309020205020404" pitchFamily="49" charset="0"/>
              </a:rPr>
              <a:t>y bóng kính có màu, một tăm nhựa trong có màu,... </a:t>
            </a:r>
            <a:endParaRPr lang="en-US" sz="2400" dirty="0"/>
          </a:p>
        </p:txBody>
      </p:sp>
      <p:sp>
        <p:nvSpPr>
          <p:cNvPr id="54" name="TextBox 53">
            <a:extLst>
              <a:ext uri="{FF2B5EF4-FFF2-40B4-BE49-F238E27FC236}">
                <a16:creationId xmlns:a16="http://schemas.microsoft.com/office/drawing/2014/main" id="{09DD3D1C-0D03-4D20-B46C-E94D83FD5ADB}"/>
              </a:ext>
            </a:extLst>
          </p:cNvPr>
          <p:cNvSpPr txBox="1"/>
          <p:nvPr/>
        </p:nvSpPr>
        <p:spPr>
          <a:xfrm>
            <a:off x="2329949" y="4514262"/>
            <a:ext cx="5137514" cy="1200329"/>
          </a:xfrm>
          <a:prstGeom prst="rect">
            <a:avLst/>
          </a:prstGeom>
          <a:noFill/>
        </p:spPr>
        <p:txBody>
          <a:bodyPr wrap="square">
            <a:spAutoFit/>
          </a:bodyPr>
          <a:lstStyle/>
          <a:p>
            <a:pPr algn="just"/>
            <a:r>
              <a:rPr lang="vi-VN" sz="2400" dirty="0">
                <a:effectLst/>
                <a:ea typeface="Courier New" panose="02070309020205020404" pitchFamily="49" charset="0"/>
              </a:rPr>
              <a:t>Tấm lọc có màu nào thì hấp thụ ít ánh sáng có màu đó nh</a:t>
            </a:r>
            <a:r>
              <a:rPr lang="en-US" sz="2400" dirty="0">
                <a:ea typeface="Courier New" panose="02070309020205020404" pitchFamily="49" charset="0"/>
              </a:rPr>
              <a:t>ư</a:t>
            </a:r>
            <a:r>
              <a:rPr lang="vi-VN" sz="2400" dirty="0">
                <a:effectLst/>
                <a:ea typeface="Courier New" panose="02070309020205020404" pitchFamily="49" charset="0"/>
              </a:rPr>
              <a:t>ng hấp thụ mạnh ánh sáng có màu khác</a:t>
            </a:r>
            <a:r>
              <a:rPr lang="en-US" sz="2400" dirty="0">
                <a:effectLst/>
                <a:ea typeface="Courier New" panose="02070309020205020404" pitchFamily="49" charset="0"/>
              </a:rPr>
              <a:t>.</a:t>
            </a:r>
            <a:endParaRPr lang="en-US" sz="2400" dirty="0"/>
          </a:p>
        </p:txBody>
      </p:sp>
      <p:grpSp>
        <p:nvGrpSpPr>
          <p:cNvPr id="60" name="Group 59">
            <a:extLst>
              <a:ext uri="{FF2B5EF4-FFF2-40B4-BE49-F238E27FC236}">
                <a16:creationId xmlns:a16="http://schemas.microsoft.com/office/drawing/2014/main" id="{BC64A3D6-54CA-A196-12EA-40D2C95BAB52}"/>
              </a:ext>
            </a:extLst>
          </p:cNvPr>
          <p:cNvGrpSpPr/>
          <p:nvPr/>
        </p:nvGrpSpPr>
        <p:grpSpPr>
          <a:xfrm>
            <a:off x="2238831" y="2548295"/>
            <a:ext cx="5566192" cy="1336942"/>
            <a:chOff x="4927717" y="2036473"/>
            <a:chExt cx="2877743" cy="770643"/>
          </a:xfrm>
        </p:grpSpPr>
        <p:sp>
          <p:nvSpPr>
            <p:cNvPr id="55" name="Google Shape;3446;p32">
              <a:extLst>
                <a:ext uri="{FF2B5EF4-FFF2-40B4-BE49-F238E27FC236}">
                  <a16:creationId xmlns:a16="http://schemas.microsoft.com/office/drawing/2014/main" id="{E38A3559-548B-433E-FD84-78B7BD2E89B8}"/>
                </a:ext>
              </a:extLst>
            </p:cNvPr>
            <p:cNvSpPr/>
            <p:nvPr/>
          </p:nvSpPr>
          <p:spPr>
            <a:xfrm>
              <a:off x="4927717" y="2036473"/>
              <a:ext cx="2877743"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3447;p32">
              <a:extLst>
                <a:ext uri="{FF2B5EF4-FFF2-40B4-BE49-F238E27FC236}">
                  <a16:creationId xmlns:a16="http://schemas.microsoft.com/office/drawing/2014/main" id="{3A5D5471-878B-4BD1-3EA8-57E278605A42}"/>
                </a:ext>
              </a:extLst>
            </p:cNvPr>
            <p:cNvSpPr/>
            <p:nvPr/>
          </p:nvSpPr>
          <p:spPr>
            <a:xfrm>
              <a:off x="7720615" y="2036473"/>
              <a:ext cx="84753"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roup 58">
            <a:extLst>
              <a:ext uri="{FF2B5EF4-FFF2-40B4-BE49-F238E27FC236}">
                <a16:creationId xmlns:a16="http://schemas.microsoft.com/office/drawing/2014/main" id="{9FC2E71F-C902-FF71-03C5-3E601E4C4726}"/>
              </a:ext>
            </a:extLst>
          </p:cNvPr>
          <p:cNvGrpSpPr/>
          <p:nvPr/>
        </p:nvGrpSpPr>
        <p:grpSpPr>
          <a:xfrm>
            <a:off x="2233093" y="4439505"/>
            <a:ext cx="5551443" cy="1275085"/>
            <a:chOff x="2307553" y="3388951"/>
            <a:chExt cx="2877743" cy="770643"/>
          </a:xfrm>
        </p:grpSpPr>
        <p:sp>
          <p:nvSpPr>
            <p:cNvPr id="57" name="Google Shape;3448;p32">
              <a:extLst>
                <a:ext uri="{FF2B5EF4-FFF2-40B4-BE49-F238E27FC236}">
                  <a16:creationId xmlns:a16="http://schemas.microsoft.com/office/drawing/2014/main" id="{1D925760-D27F-CB9D-F750-0323C18385FC}"/>
                </a:ext>
              </a:extLst>
            </p:cNvPr>
            <p:cNvSpPr/>
            <p:nvPr/>
          </p:nvSpPr>
          <p:spPr>
            <a:xfrm>
              <a:off x="2307553" y="3388951"/>
              <a:ext cx="2877743"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49;p32">
              <a:extLst>
                <a:ext uri="{FF2B5EF4-FFF2-40B4-BE49-F238E27FC236}">
                  <a16:creationId xmlns:a16="http://schemas.microsoft.com/office/drawing/2014/main" id="{9AAEBEE7-B244-C7F0-249E-A813B4F70B43}"/>
                </a:ext>
              </a:extLst>
            </p:cNvPr>
            <p:cNvSpPr/>
            <p:nvPr/>
          </p:nvSpPr>
          <p:spPr>
            <a:xfrm>
              <a:off x="5100451" y="3388951"/>
              <a:ext cx="84753"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extBox 62">
            <a:extLst>
              <a:ext uri="{FF2B5EF4-FFF2-40B4-BE49-F238E27FC236}">
                <a16:creationId xmlns:a16="http://schemas.microsoft.com/office/drawing/2014/main" id="{A268EF53-567D-67F7-5561-FF3E3110A86B}"/>
              </a:ext>
            </a:extLst>
          </p:cNvPr>
          <p:cNvSpPr txBox="1"/>
          <p:nvPr/>
        </p:nvSpPr>
        <p:spPr>
          <a:xfrm>
            <a:off x="8613611" y="5627653"/>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2" name="Group 1">
            <a:extLst>
              <a:ext uri="{FF2B5EF4-FFF2-40B4-BE49-F238E27FC236}">
                <a16:creationId xmlns:a16="http://schemas.microsoft.com/office/drawing/2014/main" id="{17C77842-7705-6EA2-E22F-A8800B29D4B2}"/>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4375E02E-EE20-6336-92CA-3D98E4DEE6C5}"/>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C5570C1-7908-79EB-E82A-52CC79B08DDE}"/>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EA94E749-6D4D-1059-768A-46E1A51B691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DA381AE9-4DFD-D129-FA3A-410E9FBE598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1F3903E-06CB-C7B5-B85C-D4D9FE01D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828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500"/>
                                        <p:tgtEl>
                                          <p:spTgt spid="60"/>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animBg="1"/>
      <p:bldP spid="43" grpId="0" animBg="1"/>
      <p:bldP spid="44" grpId="0" animBg="1"/>
      <p:bldP spid="45" grpId="0" animBg="1"/>
      <p:bldP spid="46" grpId="0" animBg="1"/>
      <p:bldP spid="47" grpId="0" animBg="1"/>
      <p:bldP spid="51" grpId="0"/>
      <p:bldP spid="54" grpId="0"/>
      <p:bldP spid="6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3170456" y="809135"/>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38" y="1493965"/>
            <a:ext cx="3862396" cy="4243320"/>
          </a:xfrm>
          <a:prstGeom prst="rect">
            <a:avLst/>
          </a:prstGeom>
        </p:spPr>
      </p:pic>
      <p:sp>
        <p:nvSpPr>
          <p:cNvPr id="63" name="TextBox 62">
            <a:extLst>
              <a:ext uri="{FF2B5EF4-FFF2-40B4-BE49-F238E27FC236}">
                <a16:creationId xmlns:a16="http://schemas.microsoft.com/office/drawing/2014/main" id="{A268EF53-567D-67F7-5561-FF3E3110A86B}"/>
              </a:ext>
            </a:extLst>
          </p:cNvPr>
          <p:cNvSpPr txBox="1"/>
          <p:nvPr/>
        </p:nvSpPr>
        <p:spPr>
          <a:xfrm>
            <a:off x="1881964" y="5852128"/>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pic>
        <p:nvPicPr>
          <p:cNvPr id="2" name="Picture 1">
            <a:extLst>
              <a:ext uri="{FF2B5EF4-FFF2-40B4-BE49-F238E27FC236}">
                <a16:creationId xmlns:a16="http://schemas.microsoft.com/office/drawing/2014/main" id="{BD20B425-8524-14EC-AE22-A4044A8E0BD0}"/>
              </a:ext>
            </a:extLst>
          </p:cNvPr>
          <p:cNvPicPr>
            <a:picLocks noChangeAspect="1"/>
          </p:cNvPicPr>
          <p:nvPr/>
        </p:nvPicPr>
        <p:blipFill rotWithShape="1">
          <a:blip r:embed="rId3"/>
          <a:srcRect b="14394"/>
          <a:stretch/>
        </p:blipFill>
        <p:spPr>
          <a:xfrm>
            <a:off x="7238017" y="1493965"/>
            <a:ext cx="3567051" cy="4298029"/>
          </a:xfrm>
          <a:prstGeom prst="rect">
            <a:avLst/>
          </a:prstGeom>
        </p:spPr>
      </p:pic>
      <p:sp>
        <p:nvSpPr>
          <p:cNvPr id="3" name="TextBox 2">
            <a:extLst>
              <a:ext uri="{FF2B5EF4-FFF2-40B4-BE49-F238E27FC236}">
                <a16:creationId xmlns:a16="http://schemas.microsoft.com/office/drawing/2014/main" id="{688F7705-8ECF-D3AE-3F97-27099E372747}"/>
              </a:ext>
            </a:extLst>
          </p:cNvPr>
          <p:cNvSpPr txBox="1"/>
          <p:nvPr/>
        </p:nvSpPr>
        <p:spPr>
          <a:xfrm>
            <a:off x="7318850" y="5935717"/>
            <a:ext cx="3405384"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4" name="Group 3">
            <a:extLst>
              <a:ext uri="{FF2B5EF4-FFF2-40B4-BE49-F238E27FC236}">
                <a16:creationId xmlns:a16="http://schemas.microsoft.com/office/drawing/2014/main" id="{AE159B9B-2445-B780-5F6D-5EBBD82F1A98}"/>
              </a:ext>
            </a:extLst>
          </p:cNvPr>
          <p:cNvGrpSpPr/>
          <p:nvPr/>
        </p:nvGrpSpPr>
        <p:grpSpPr>
          <a:xfrm>
            <a:off x="327631" y="297986"/>
            <a:ext cx="3348629" cy="550841"/>
            <a:chOff x="113327" y="269852"/>
            <a:chExt cx="3348629" cy="550841"/>
          </a:xfrm>
        </p:grpSpPr>
        <p:sp>
          <p:nvSpPr>
            <p:cNvPr id="5" name="Rectangle: Rounded Corners 4">
              <a:extLst>
                <a:ext uri="{FF2B5EF4-FFF2-40B4-BE49-F238E27FC236}">
                  <a16:creationId xmlns:a16="http://schemas.microsoft.com/office/drawing/2014/main" id="{9C7E69DD-4964-8524-5A02-CB0A2AC988D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9C4C9C8-49B1-1292-40FC-77F534FB3D1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6AC970C5-D456-E706-542F-8C79FD9B05B8}"/>
                </a:ext>
              </a:extLst>
            </p:cNvPr>
            <p:cNvGrpSpPr/>
            <p:nvPr/>
          </p:nvGrpSpPr>
          <p:grpSpPr>
            <a:xfrm>
              <a:off x="113327" y="269852"/>
              <a:ext cx="550841" cy="550841"/>
              <a:chOff x="9388348" y="2444808"/>
              <a:chExt cx="1675995" cy="1675995"/>
            </a:xfrm>
          </p:grpSpPr>
          <p:sp>
            <p:nvSpPr>
              <p:cNvPr id="8" name="Oval 7">
                <a:extLst>
                  <a:ext uri="{FF2B5EF4-FFF2-40B4-BE49-F238E27FC236}">
                    <a16:creationId xmlns:a16="http://schemas.microsoft.com/office/drawing/2014/main" id="{51DA4327-4A10-CF84-BD7D-2534A92623F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9" name="Picture 8" descr="Palette ">
                <a:extLst>
                  <a:ext uri="{FF2B5EF4-FFF2-40B4-BE49-F238E27FC236}">
                    <a16:creationId xmlns:a16="http://schemas.microsoft.com/office/drawing/2014/main" id="{9994A763-B570-F0A0-D48B-B4F520FE6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0150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randombar(horizontal)">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74344" y="1359528"/>
            <a:ext cx="9448800" cy="4725988"/>
          </a:xfrm>
          <a:prstGeom prst="rect">
            <a:avLst/>
          </a:prstGeom>
          <a:no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5603" name="Rectangle 3"/>
          <p:cNvSpPr>
            <a:spLocks noChangeArrowheads="1"/>
          </p:cNvSpPr>
          <p:nvPr/>
        </p:nvSpPr>
        <p:spPr bwMode="auto">
          <a:xfrm>
            <a:off x="991795" y="1697666"/>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4" name="Rectangle 4"/>
          <p:cNvSpPr>
            <a:spLocks noChangeArrowheads="1"/>
          </p:cNvSpPr>
          <p:nvPr/>
        </p:nvSpPr>
        <p:spPr bwMode="auto">
          <a:xfrm>
            <a:off x="2811069" y="1738941"/>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5" name="Rectangle 5"/>
          <p:cNvSpPr>
            <a:spLocks noChangeArrowheads="1"/>
          </p:cNvSpPr>
          <p:nvPr/>
        </p:nvSpPr>
        <p:spPr bwMode="auto">
          <a:xfrm>
            <a:off x="785420" y="188340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6" name="Rectangle 6"/>
          <p:cNvSpPr>
            <a:spLocks noChangeArrowheads="1"/>
          </p:cNvSpPr>
          <p:nvPr/>
        </p:nvSpPr>
        <p:spPr bwMode="auto">
          <a:xfrm>
            <a:off x="6794107" y="1664328"/>
            <a:ext cx="228600" cy="838200"/>
          </a:xfrm>
          <a:prstGeom prst="rect">
            <a:avLst/>
          </a:prstGeom>
          <a:solidFill>
            <a:srgbClr val="FF00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1</a:t>
            </a:r>
          </a:p>
        </p:txBody>
      </p:sp>
      <p:sp>
        <p:nvSpPr>
          <p:cNvPr id="7175" name="Text Box 7"/>
          <p:cNvSpPr txBox="1">
            <a:spLocks noChangeArrowheads="1"/>
          </p:cNvSpPr>
          <p:nvPr/>
        </p:nvSpPr>
        <p:spPr bwMode="auto">
          <a:xfrm>
            <a:off x="914400" y="1892929"/>
            <a:ext cx="297934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08" name="Rectangle 8"/>
          <p:cNvSpPr>
            <a:spLocks noChangeArrowheads="1"/>
          </p:cNvSpPr>
          <p:nvPr/>
        </p:nvSpPr>
        <p:spPr bwMode="auto">
          <a:xfrm>
            <a:off x="7017944" y="1740528"/>
            <a:ext cx="4038600" cy="533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9" name="Rectangle 9"/>
          <p:cNvSpPr>
            <a:spLocks noChangeArrowheads="1"/>
          </p:cNvSpPr>
          <p:nvPr/>
        </p:nvSpPr>
        <p:spPr bwMode="auto">
          <a:xfrm>
            <a:off x="1007670" y="34518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0" name="Rectangle 10"/>
          <p:cNvSpPr>
            <a:spLocks noChangeArrowheads="1"/>
          </p:cNvSpPr>
          <p:nvPr/>
        </p:nvSpPr>
        <p:spPr bwMode="auto">
          <a:xfrm>
            <a:off x="2826944" y="34931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1" name="Rectangle 11"/>
          <p:cNvSpPr>
            <a:spLocks noChangeArrowheads="1"/>
          </p:cNvSpPr>
          <p:nvPr/>
        </p:nvSpPr>
        <p:spPr bwMode="auto">
          <a:xfrm>
            <a:off x="801295" y="36375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2" name="Rectangle 12"/>
          <p:cNvSpPr>
            <a:spLocks noChangeArrowheads="1"/>
          </p:cNvSpPr>
          <p:nvPr/>
        </p:nvSpPr>
        <p:spPr bwMode="auto">
          <a:xfrm>
            <a:off x="6797282" y="3405816"/>
            <a:ext cx="228600" cy="838200"/>
          </a:xfrm>
          <a:prstGeom prst="rect">
            <a:avLst/>
          </a:prstGeom>
          <a:solidFill>
            <a:srgbClr val="0000FF"/>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2</a:t>
            </a:r>
          </a:p>
        </p:txBody>
      </p:sp>
      <p:sp>
        <p:nvSpPr>
          <p:cNvPr id="25613" name="Text Box 13"/>
          <p:cNvSpPr txBox="1">
            <a:spLocks noChangeArrowheads="1"/>
          </p:cNvSpPr>
          <p:nvPr/>
        </p:nvSpPr>
        <p:spPr bwMode="auto">
          <a:xfrm>
            <a:off x="1074345" y="3666167"/>
            <a:ext cx="2606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14" name="Rectangle 14"/>
          <p:cNvSpPr>
            <a:spLocks noChangeArrowheads="1"/>
          </p:cNvSpPr>
          <p:nvPr/>
        </p:nvSpPr>
        <p:spPr bwMode="auto">
          <a:xfrm>
            <a:off x="7094145" y="3512178"/>
            <a:ext cx="3946525" cy="5334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5" name="Rectangle 15"/>
          <p:cNvSpPr>
            <a:spLocks noChangeArrowheads="1"/>
          </p:cNvSpPr>
          <p:nvPr/>
        </p:nvSpPr>
        <p:spPr bwMode="auto">
          <a:xfrm>
            <a:off x="1007670" y="51282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6" name="Rectangle 16"/>
          <p:cNvSpPr>
            <a:spLocks noChangeArrowheads="1"/>
          </p:cNvSpPr>
          <p:nvPr/>
        </p:nvSpPr>
        <p:spPr bwMode="auto">
          <a:xfrm>
            <a:off x="2826944" y="51695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7" name="Rectangle 17"/>
          <p:cNvSpPr>
            <a:spLocks noChangeArrowheads="1"/>
          </p:cNvSpPr>
          <p:nvPr/>
        </p:nvSpPr>
        <p:spPr bwMode="auto">
          <a:xfrm>
            <a:off x="801295" y="53139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8" name="Rectangle 18"/>
          <p:cNvSpPr>
            <a:spLocks noChangeArrowheads="1"/>
          </p:cNvSpPr>
          <p:nvPr/>
        </p:nvSpPr>
        <p:spPr bwMode="auto">
          <a:xfrm>
            <a:off x="6797282" y="5082216"/>
            <a:ext cx="228600" cy="838200"/>
          </a:xfrm>
          <a:prstGeom prst="rect">
            <a:avLst/>
          </a:prstGeom>
          <a:solidFill>
            <a:srgbClr val="FFFF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3</a:t>
            </a:r>
          </a:p>
        </p:txBody>
      </p:sp>
      <p:sp>
        <p:nvSpPr>
          <p:cNvPr id="25619" name="Text Box 19"/>
          <p:cNvSpPr txBox="1">
            <a:spLocks noChangeArrowheads="1"/>
          </p:cNvSpPr>
          <p:nvPr/>
        </p:nvSpPr>
        <p:spPr bwMode="auto">
          <a:xfrm>
            <a:off x="1007669" y="5321929"/>
            <a:ext cx="2717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20" name="Rectangle 20"/>
          <p:cNvSpPr>
            <a:spLocks noChangeArrowheads="1"/>
          </p:cNvSpPr>
          <p:nvPr/>
        </p:nvSpPr>
        <p:spPr bwMode="auto">
          <a:xfrm>
            <a:off x="7094144" y="5169528"/>
            <a:ext cx="4038600" cy="533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7189" name="Text Box 23"/>
          <p:cNvSpPr txBox="1">
            <a:spLocks noChangeArrowheads="1"/>
          </p:cNvSpPr>
          <p:nvPr/>
        </p:nvSpPr>
        <p:spPr bwMode="auto">
          <a:xfrm>
            <a:off x="763508" y="535594"/>
            <a:ext cx="10070471"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FF00"/>
                </a:solidFill>
                <a:effectLst/>
                <a:uLnTx/>
                <a:uFillTx/>
                <a:cs typeface="Arial" panose="020B0604020202020204" pitchFamily="34" charset="0"/>
              </a:rPr>
              <a:t>Chùm sáng mà ta thu được sau các tấm lọc màu</a:t>
            </a:r>
          </a:p>
        </p:txBody>
      </p:sp>
      <p:sp>
        <p:nvSpPr>
          <p:cNvPr id="7190" name="Text Box 25"/>
          <p:cNvSpPr txBox="1">
            <a:spLocks noChangeArrowheads="1"/>
          </p:cNvSpPr>
          <p:nvPr/>
        </p:nvSpPr>
        <p:spPr bwMode="auto">
          <a:xfrm>
            <a:off x="6122916" y="6160129"/>
            <a:ext cx="1790056"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Tấm lọc màu</a:t>
            </a:r>
          </a:p>
        </p:txBody>
      </p:sp>
      <p:sp>
        <p:nvSpPr>
          <p:cNvPr id="7191" name="Text Box 26"/>
          <p:cNvSpPr txBox="1">
            <a:spLocks noChangeArrowheads="1"/>
          </p:cNvSpPr>
          <p:nvPr/>
        </p:nvSpPr>
        <p:spPr bwMode="auto">
          <a:xfrm>
            <a:off x="8485729" y="6147510"/>
            <a:ext cx="2570815"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Ánh sáng thu được</a:t>
            </a:r>
          </a:p>
        </p:txBody>
      </p:sp>
    </p:spTree>
    <p:extLst>
      <p:ext uri="{BB962C8B-B14F-4D97-AF65-F5344CB8AC3E}">
        <p14:creationId xmlns:p14="http://schemas.microsoft.com/office/powerpoint/2010/main" val="23846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500"/>
                                        <p:tgtEl>
                                          <p:spTgt spid="256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diamond(in)">
                                      <p:cBhvr>
                                        <p:cTn id="10" dur="500"/>
                                        <p:tgtEl>
                                          <p:spTgt spid="256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diamond(in)">
                                      <p:cBhvr>
                                        <p:cTn id="13" dur="500"/>
                                        <p:tgtEl>
                                          <p:spTgt spid="2560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5613"/>
                                        </p:tgtEl>
                                        <p:attrNameLst>
                                          <p:attrName>style.visibility</p:attrName>
                                        </p:attrNameLst>
                                      </p:cBhvr>
                                      <p:to>
                                        <p:strVal val="visible"/>
                                      </p:to>
                                    </p:set>
                                    <p:animEffect transition="in" filter="diamond(in)">
                                      <p:cBhvr>
                                        <p:cTn id="16" dur="500"/>
                                        <p:tgtEl>
                                          <p:spTgt spid="25613"/>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5611"/>
                                        </p:tgtEl>
                                        <p:attrNameLst>
                                          <p:attrName>style.visibility</p:attrName>
                                        </p:attrNameLst>
                                      </p:cBhvr>
                                      <p:to>
                                        <p:strVal val="visible"/>
                                      </p:to>
                                    </p:set>
                                    <p:animEffect transition="in" filter="diamond(in)">
                                      <p:cBhvr>
                                        <p:cTn id="19" dur="500"/>
                                        <p:tgtEl>
                                          <p:spTgt spid="2561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5619"/>
                                        </p:tgtEl>
                                        <p:attrNameLst>
                                          <p:attrName>style.visibility</p:attrName>
                                        </p:attrNameLst>
                                      </p:cBhvr>
                                      <p:to>
                                        <p:strVal val="visible"/>
                                      </p:to>
                                    </p:set>
                                    <p:animEffect transition="in" filter="diamond(in)">
                                      <p:cBhvr>
                                        <p:cTn id="22" dur="500"/>
                                        <p:tgtEl>
                                          <p:spTgt spid="256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615"/>
                                        </p:tgtEl>
                                        <p:attrNameLst>
                                          <p:attrName>style.visibility</p:attrName>
                                        </p:attrNameLst>
                                      </p:cBhvr>
                                      <p:to>
                                        <p:strVal val="visible"/>
                                      </p:to>
                                    </p:set>
                                    <p:animEffect transition="in" filter="diamond(in)">
                                      <p:cBhvr>
                                        <p:cTn id="25" dur="500"/>
                                        <p:tgtEl>
                                          <p:spTgt spid="2561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5617"/>
                                        </p:tgtEl>
                                        <p:attrNameLst>
                                          <p:attrName>style.visibility</p:attrName>
                                        </p:attrNameLst>
                                      </p:cBhvr>
                                      <p:to>
                                        <p:strVal val="visible"/>
                                      </p:to>
                                    </p:set>
                                    <p:animEffect transition="in" filter="diamond(in)">
                                      <p:cBhvr>
                                        <p:cTn id="28" dur="500"/>
                                        <p:tgtEl>
                                          <p:spTgt spid="256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5606"/>
                                        </p:tgtEl>
                                        <p:attrNameLst>
                                          <p:attrName>style.visibility</p:attrName>
                                        </p:attrNameLst>
                                      </p:cBhvr>
                                      <p:to>
                                        <p:strVal val="visible"/>
                                      </p:to>
                                    </p:set>
                                    <p:animEffect transition="in" filter="diamond(in)">
                                      <p:cBhvr>
                                        <p:cTn id="31" dur="500"/>
                                        <p:tgtEl>
                                          <p:spTgt spid="2560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diamond(in)">
                                      <p:cBhvr>
                                        <p:cTn id="34" dur="500"/>
                                        <p:tgtEl>
                                          <p:spTgt spid="2561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5618"/>
                                        </p:tgtEl>
                                        <p:attrNameLst>
                                          <p:attrName>style.visibility</p:attrName>
                                        </p:attrNameLst>
                                      </p:cBhvr>
                                      <p:to>
                                        <p:strVal val="visible"/>
                                      </p:to>
                                    </p:set>
                                    <p:animEffect transition="in" filter="diamond(in)">
                                      <p:cBhvr>
                                        <p:cTn id="37" dur="500"/>
                                        <p:tgtEl>
                                          <p:spTgt spid="25618"/>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604"/>
                                        </p:tgtEl>
                                        <p:attrNameLst>
                                          <p:attrName>style.visibility</p:attrName>
                                        </p:attrNameLst>
                                      </p:cBhvr>
                                      <p:to>
                                        <p:strVal val="visible"/>
                                      </p:to>
                                    </p:set>
                                    <p:animEffect transition="in" filter="wipe(left)">
                                      <p:cBhvr>
                                        <p:cTn id="41" dur="1000"/>
                                        <p:tgtEl>
                                          <p:spTgt spid="25604"/>
                                        </p:tgtEl>
                                      </p:cBhvr>
                                    </p:animEffect>
                                  </p:childTnLst>
                                </p:cTn>
                              </p:par>
                            </p:childTnLst>
                          </p:cTn>
                        </p:par>
                        <p:par>
                          <p:cTn id="42" fill="hold" nodeType="afterGroup">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5608"/>
                                        </p:tgtEl>
                                        <p:attrNameLst>
                                          <p:attrName>style.visibility</p:attrName>
                                        </p:attrNameLst>
                                      </p:cBhvr>
                                      <p:to>
                                        <p:strVal val="visible"/>
                                      </p:to>
                                    </p:set>
                                    <p:animEffect transition="in" filter="wipe(left)">
                                      <p:cBhvr>
                                        <p:cTn id="45" dur="1000"/>
                                        <p:tgtEl>
                                          <p:spTgt spid="25608"/>
                                        </p:tgtEl>
                                      </p:cBhvr>
                                    </p:animEffect>
                                  </p:childTnLst>
                                </p:cTn>
                              </p:par>
                            </p:childTnLst>
                          </p:cTn>
                        </p:par>
                        <p:par>
                          <p:cTn id="46" fill="hold" nodeType="afterGroup">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5610"/>
                                        </p:tgtEl>
                                        <p:attrNameLst>
                                          <p:attrName>style.visibility</p:attrName>
                                        </p:attrNameLst>
                                      </p:cBhvr>
                                      <p:to>
                                        <p:strVal val="visible"/>
                                      </p:to>
                                    </p:set>
                                    <p:animEffect transition="in" filter="wipe(left)">
                                      <p:cBhvr>
                                        <p:cTn id="49" dur="1000"/>
                                        <p:tgtEl>
                                          <p:spTgt spid="25610"/>
                                        </p:tgtEl>
                                      </p:cBhvr>
                                    </p:animEffec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5614"/>
                                        </p:tgtEl>
                                        <p:attrNameLst>
                                          <p:attrName>style.visibility</p:attrName>
                                        </p:attrNameLst>
                                      </p:cBhvr>
                                      <p:to>
                                        <p:strVal val="visible"/>
                                      </p:to>
                                    </p:set>
                                    <p:animEffect transition="in" filter="wipe(left)">
                                      <p:cBhvr>
                                        <p:cTn id="53" dur="1000"/>
                                        <p:tgtEl>
                                          <p:spTgt spid="25614"/>
                                        </p:tgtEl>
                                      </p:cBhvr>
                                    </p:animEffect>
                                  </p:childTnLst>
                                </p:cTn>
                              </p:par>
                            </p:childTnLst>
                          </p:cTn>
                        </p:par>
                        <p:par>
                          <p:cTn id="54" fill="hold" nodeType="afterGroup">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5616"/>
                                        </p:tgtEl>
                                        <p:attrNameLst>
                                          <p:attrName>style.visibility</p:attrName>
                                        </p:attrNameLst>
                                      </p:cBhvr>
                                      <p:to>
                                        <p:strVal val="visible"/>
                                      </p:to>
                                    </p:set>
                                    <p:animEffect transition="in" filter="wipe(left)">
                                      <p:cBhvr>
                                        <p:cTn id="57" dur="1000"/>
                                        <p:tgtEl>
                                          <p:spTgt spid="25616"/>
                                        </p:tgtEl>
                                      </p:cBhvr>
                                    </p:animEffect>
                                  </p:childTnLst>
                                </p:cTn>
                              </p:par>
                            </p:childTnLst>
                          </p:cTn>
                        </p:par>
                        <p:par>
                          <p:cTn id="58" fill="hold" nodeType="afterGroup">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25620"/>
                                        </p:tgtEl>
                                        <p:attrNameLst>
                                          <p:attrName>style.visibility</p:attrName>
                                        </p:attrNameLst>
                                      </p:cBhvr>
                                      <p:to>
                                        <p:strVal val="visible"/>
                                      </p:to>
                                    </p:set>
                                    <p:animEffect transition="in" filter="wipe(left)">
                                      <p:cBhvr>
                                        <p:cTn id="61" dur="1000"/>
                                        <p:tgtEl>
                                          <p:spTgt spid="2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08" grpId="0" animBg="1"/>
      <p:bldP spid="25609" grpId="0" animBg="1"/>
      <p:bldP spid="25610" grpId="0" animBg="1"/>
      <p:bldP spid="25611" grpId="0" animBg="1"/>
      <p:bldP spid="25612" grpId="0" animBg="1"/>
      <p:bldP spid="25613" grpId="0"/>
      <p:bldP spid="25614" grpId="0" animBg="1"/>
      <p:bldP spid="25615" grpId="0" animBg="1"/>
      <p:bldP spid="25616" grpId="0" animBg="1"/>
      <p:bldP spid="25617" grpId="0" animBg="1"/>
      <p:bldP spid="25618" grpId="0" animBg="1"/>
      <p:bldP spid="25619" grpId="0"/>
      <p:bldP spid="256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790746-1FFD-F6E0-3925-36041EF31E24}"/>
              </a:ext>
            </a:extLst>
          </p:cNvPr>
          <p:cNvSpPr/>
          <p:nvPr/>
        </p:nvSpPr>
        <p:spPr>
          <a:xfrm>
            <a:off x="815766" y="2003801"/>
            <a:ext cx="10653268" cy="3267995"/>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9EDFCC-22AA-B3B6-16FB-FC8EEC740B9C}"/>
              </a:ext>
            </a:extLst>
          </p:cNvPr>
          <p:cNvSpPr txBox="1"/>
          <p:nvPr/>
        </p:nvSpPr>
        <p:spPr>
          <a:xfrm>
            <a:off x="1970236" y="2543678"/>
            <a:ext cx="91172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Màu sắc của một vật được nhìn th</a:t>
            </a:r>
            <a:r>
              <a:rPr lang="en-US" sz="2400" dirty="0"/>
              <a:t>ấ</a:t>
            </a:r>
            <a:r>
              <a:rPr lang="vi-VN" sz="2400" dirty="0"/>
              <a:t>y phụ thuộc vào màu sắc của ánh sáng bị vật đó hấp thụ và phản xạ. </a:t>
            </a:r>
            <a:endParaRPr lang="en-US" sz="2400" dirty="0"/>
          </a:p>
        </p:txBody>
      </p:sp>
      <p:pic>
        <p:nvPicPr>
          <p:cNvPr id="8" name="Picture 2" descr="Prism">
            <a:extLst>
              <a:ext uri="{FF2B5EF4-FFF2-40B4-BE49-F238E27FC236}">
                <a16:creationId xmlns:a16="http://schemas.microsoft.com/office/drawing/2014/main" id="{35E79B6A-3B60-3ECB-7057-FCA8C306E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2774311"/>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959" y="3006013"/>
            <a:ext cx="3159041" cy="3159041"/>
          </a:xfrm>
          <a:prstGeom prst="rect">
            <a:avLst/>
          </a:prstGeom>
        </p:spPr>
      </p:pic>
      <p:sp>
        <p:nvSpPr>
          <p:cNvPr id="13" name="TextBox 12">
            <a:extLst>
              <a:ext uri="{FF2B5EF4-FFF2-40B4-BE49-F238E27FC236}">
                <a16:creationId xmlns:a16="http://schemas.microsoft.com/office/drawing/2014/main" id="{2DF73A50-4932-EAFF-3A45-717AEDD27051}"/>
              </a:ext>
            </a:extLst>
          </p:cNvPr>
          <p:cNvSpPr txBox="1"/>
          <p:nvPr/>
        </p:nvSpPr>
        <p:spPr>
          <a:xfrm>
            <a:off x="1970236" y="3715805"/>
            <a:ext cx="6585935"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Vật có màu nào thì phản xạ mạnh ánh sáng màu đó và h</a:t>
            </a:r>
            <a:r>
              <a:rPr lang="en-US" dirty="0"/>
              <a:t>ấ</a:t>
            </a:r>
            <a:r>
              <a:rPr lang="vi-VN" dirty="0"/>
              <a:t>p thụ các ánh sáng màu còn lại.</a:t>
            </a:r>
            <a:endParaRPr lang="en-US" dirty="0"/>
          </a:p>
        </p:txBody>
      </p:sp>
      <p:pic>
        <p:nvPicPr>
          <p:cNvPr id="14" name="Picture 2" descr="Prism">
            <a:extLst>
              <a:ext uri="{FF2B5EF4-FFF2-40B4-BE49-F238E27FC236}">
                <a16:creationId xmlns:a16="http://schemas.microsoft.com/office/drawing/2014/main" id="{42DD404D-529E-E2C7-8EAB-2CE5A2DDB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3946438"/>
            <a:ext cx="476685" cy="4766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8AB98DE-4EC3-DF14-7874-F55D21F87D3E}"/>
              </a:ext>
            </a:extLst>
          </p:cNvPr>
          <p:cNvGrpSpPr/>
          <p:nvPr/>
        </p:nvGrpSpPr>
        <p:grpSpPr>
          <a:xfrm>
            <a:off x="829986" y="1695005"/>
            <a:ext cx="3348629" cy="550841"/>
            <a:chOff x="113327" y="269852"/>
            <a:chExt cx="3348629" cy="550841"/>
          </a:xfrm>
        </p:grpSpPr>
        <p:sp>
          <p:nvSpPr>
            <p:cNvPr id="6" name="Rectangle: Rounded Corners 5">
              <a:extLst>
                <a:ext uri="{FF2B5EF4-FFF2-40B4-BE49-F238E27FC236}">
                  <a16:creationId xmlns:a16="http://schemas.microsoft.com/office/drawing/2014/main" id="{CF7E19BD-601E-8876-93B7-9A693A557C96}"/>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46360F3A-4042-406F-9F4A-E76959BF7A38}"/>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3E2A597A-2424-7E2C-ABDC-21765B07027B}"/>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a16="http://schemas.microsoft.com/office/drawing/2014/main" id="{145F733E-47D6-20FA-F15E-3667EB5D6DBD}"/>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8" descr="Palette ">
                <a:extLst>
                  <a:ext uri="{FF2B5EF4-FFF2-40B4-BE49-F238E27FC236}">
                    <a16:creationId xmlns:a16="http://schemas.microsoft.com/office/drawing/2014/main" id="{81DA0D53-9AC4-5677-0948-25BDE556D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8299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12C386BA-BDB7-1AF6-6AAF-014B3894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111913"/>
            <a:ext cx="8508689" cy="8508689"/>
          </a:xfrm>
          <a:prstGeom prst="rect">
            <a:avLst/>
          </a:prstGeom>
        </p:spPr>
      </p:pic>
      <p:sp>
        <p:nvSpPr>
          <p:cNvPr id="2" name="Google Shape;2657;p49">
            <a:extLst>
              <a:ext uri="{FF2B5EF4-FFF2-40B4-BE49-F238E27FC236}">
                <a16:creationId xmlns:a16="http://schemas.microsoft.com/office/drawing/2014/main" id="{C7729052-D0CD-4664-8545-152937978410}"/>
              </a:ext>
            </a:extLst>
          </p:cNvPr>
          <p:cNvSpPr txBox="1">
            <a:spLocks/>
          </p:cNvSpPr>
          <p:nvPr/>
        </p:nvSpPr>
        <p:spPr>
          <a:xfrm>
            <a:off x="2756427" y="303265"/>
            <a:ext cx="6679146"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0" i="0" u="none" strike="noStrike" kern="1200" cap="none" spc="0" normalizeH="0" baseline="0" noProof="0" dirty="0">
                <a:ln>
                  <a:noFill/>
                </a:ln>
                <a:effectLst/>
                <a:uLnTx/>
                <a:uFillTx/>
                <a:latin typeface="Fira Sans Black" panose="020B0A03050000020004" pitchFamily="34" charset="0"/>
                <a:ea typeface="+mj-ea"/>
                <a:cs typeface="+mj-cs"/>
              </a:rPr>
              <a:t>LUYỆN</a:t>
            </a:r>
            <a:r>
              <a:rPr kumimoji="0" lang="en-US" sz="8000" b="0" i="0" u="none" strike="noStrike" kern="1200" cap="none" spc="0" normalizeH="0" noProof="0" dirty="0">
                <a:ln>
                  <a:noFill/>
                </a:ln>
                <a:effectLst/>
                <a:uLnTx/>
                <a:uFillTx/>
                <a:latin typeface="Fira Sans Black" panose="020B0A03050000020004" pitchFamily="34" charset="0"/>
                <a:ea typeface="+mj-ea"/>
                <a:cs typeface="+mj-cs"/>
              </a:rPr>
              <a:t> TẬP</a:t>
            </a:r>
            <a:endParaRPr kumimoji="0" lang="en-US" sz="8000" b="0" i="0" u="none" strike="noStrike" kern="1200" cap="none" spc="0" normalizeH="0" baseline="0" noProof="0" dirty="0">
              <a:ln>
                <a:noFill/>
              </a:ln>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3281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A</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C</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D</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B</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54" name="TextBox 18"/>
          <p:cNvSpPr txBox="1"/>
          <p:nvPr/>
        </p:nvSpPr>
        <p:spPr>
          <a:xfrm flipH="1">
            <a:off x="1729762" y="4911560"/>
            <a:ext cx="339139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Ánh</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sáng</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màu</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Box 18"/>
          <p:cNvSpPr txBox="1"/>
          <p:nvPr/>
        </p:nvSpPr>
        <p:spPr>
          <a:xfrm flipH="1">
            <a:off x="2280392" y="2097641"/>
            <a:ext cx="3391392"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a:latin typeface="Arial" panose="020B0604020202020204" pitchFamily="34" charset="0"/>
                <a:cs typeface="Arial" panose="020B0604020202020204" pitchFamily="34" charset="0"/>
              </a:rPr>
              <a:t>Quang </a:t>
            </a:r>
            <a:r>
              <a:rPr lang="en-US" sz="2800" dirty="0" err="1">
                <a:latin typeface="Arial" panose="020B0604020202020204" pitchFamily="34" charset="0"/>
                <a:cs typeface="Arial" panose="020B0604020202020204" pitchFamily="34" charset="0"/>
              </a:rPr>
              <a:t>phổ</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 name="TextBox 18"/>
          <p:cNvSpPr txBox="1"/>
          <p:nvPr/>
        </p:nvSpPr>
        <p:spPr>
          <a:xfrm flipH="1">
            <a:off x="8386789" y="2031462"/>
            <a:ext cx="380521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Box 18"/>
          <p:cNvSpPr txBox="1"/>
          <p:nvPr/>
        </p:nvSpPr>
        <p:spPr>
          <a:xfrm flipH="1">
            <a:off x="8427990" y="4982706"/>
            <a:ext cx="3791295"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Đơn</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1" y="309794"/>
            <a:ext cx="9818144"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1: </a:t>
            </a:r>
            <a:r>
              <a:rPr lang="en-US" sz="3200" dirty="0" err="1">
                <a:latin typeface="Fira Sans Black" panose="020B0A03050000020004" pitchFamily="34" charset="0"/>
              </a:rPr>
              <a:t>Dải</a:t>
            </a:r>
            <a:r>
              <a:rPr lang="en-US" sz="3200" dirty="0">
                <a:latin typeface="Fira Sans Black" panose="020B0A03050000020004" pitchFamily="34" charset="0"/>
              </a:rPr>
              <a:t> </a:t>
            </a:r>
            <a:r>
              <a:rPr lang="en-US" sz="3200" dirty="0" err="1">
                <a:latin typeface="Fira Sans Black" panose="020B0A03050000020004" pitchFamily="34" charset="0"/>
              </a:rPr>
              <a:t>màu</a:t>
            </a:r>
            <a:r>
              <a:rPr lang="en-US" sz="3200" dirty="0">
                <a:latin typeface="Fira Sans Black" panose="020B0A03050000020004" pitchFamily="34" charset="0"/>
              </a:rPr>
              <a:t> </a:t>
            </a:r>
            <a:r>
              <a:rPr lang="en-US" sz="3200" dirty="0" err="1">
                <a:latin typeface="Fira Sans Black" panose="020B0A03050000020004" pitchFamily="34" charset="0"/>
              </a:rPr>
              <a:t>như</a:t>
            </a:r>
            <a:r>
              <a:rPr lang="en-US" sz="3200" dirty="0">
                <a:latin typeface="Fira Sans Black" panose="020B0A03050000020004" pitchFamily="34" charset="0"/>
              </a:rPr>
              <a:t> </a:t>
            </a:r>
            <a:r>
              <a:rPr lang="en-US" sz="3200" dirty="0" err="1">
                <a:latin typeface="Fira Sans Black" panose="020B0A03050000020004" pitchFamily="34" charset="0"/>
              </a:rPr>
              <a:t>cầu</a:t>
            </a:r>
            <a:r>
              <a:rPr lang="en-US" sz="3200" dirty="0">
                <a:latin typeface="Fira Sans Black" panose="020B0A03050000020004" pitchFamily="34" charset="0"/>
              </a:rPr>
              <a:t> </a:t>
            </a:r>
            <a:r>
              <a:rPr lang="en-US" sz="3200" dirty="0" err="1">
                <a:latin typeface="Fira Sans Black" panose="020B0A03050000020004" pitchFamily="34" charset="0"/>
              </a:rPr>
              <a:t>vồng</a:t>
            </a:r>
            <a:r>
              <a:rPr lang="en-US" sz="3200" dirty="0">
                <a:latin typeface="Fira Sans Black" panose="020B0A03050000020004" pitchFamily="34" charset="0"/>
              </a:rPr>
              <a:t> </a:t>
            </a:r>
            <a:r>
              <a:rPr lang="en-US" sz="3200" dirty="0" err="1">
                <a:latin typeface="Fira Sans Black" panose="020B0A03050000020004" pitchFamily="34" charset="0"/>
              </a:rPr>
              <a:t>thu</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khi</a:t>
            </a:r>
            <a:r>
              <a:rPr lang="en-US" sz="3200" dirty="0">
                <a:latin typeface="Fira Sans Black" panose="020B0A03050000020004" pitchFamily="34" charset="0"/>
              </a:rPr>
              <a:t> </a:t>
            </a:r>
            <a:r>
              <a:rPr lang="en-US" sz="3200" dirty="0" err="1">
                <a:latin typeface="Fira Sans Black" panose="020B0A03050000020004" pitchFamily="34" charset="0"/>
              </a:rPr>
              <a:t>chiếu</a:t>
            </a:r>
            <a:r>
              <a:rPr lang="en-US" sz="3200" dirty="0">
                <a:latin typeface="Fira Sans Black" panose="020B0A03050000020004" pitchFamily="34" charset="0"/>
              </a:rPr>
              <a:t> </a:t>
            </a:r>
            <a:r>
              <a:rPr lang="en-US" sz="3200" dirty="0" err="1">
                <a:latin typeface="Fira Sans Black" panose="020B0A03050000020004" pitchFamily="34" charset="0"/>
              </a:rPr>
              <a:t>chùm</a:t>
            </a:r>
            <a:r>
              <a:rPr lang="en-US" sz="3200" dirty="0">
                <a:latin typeface="Fira Sans Black" panose="020B0A03050000020004" pitchFamily="34" charset="0"/>
              </a:rPr>
              <a:t> </a:t>
            </a:r>
            <a:r>
              <a:rPr lang="en-US" sz="3200" dirty="0" err="1">
                <a:latin typeface="Fira Sans Black" panose="020B0A03050000020004" pitchFamily="34" charset="0"/>
              </a:rPr>
              <a:t>ánh</a:t>
            </a:r>
            <a:r>
              <a:rPr lang="en-US" sz="3200" dirty="0">
                <a:latin typeface="Fira Sans Black" panose="020B0A03050000020004" pitchFamily="34" charset="0"/>
              </a:rPr>
              <a:t> </a:t>
            </a:r>
            <a:r>
              <a:rPr lang="en-US" sz="3200" dirty="0" err="1">
                <a:latin typeface="Fira Sans Black" panose="020B0A03050000020004" pitchFamily="34" charset="0"/>
              </a:rPr>
              <a:t>sáng</a:t>
            </a:r>
            <a:r>
              <a:rPr lang="en-US" sz="3200" dirty="0">
                <a:latin typeface="Fira Sans Black" panose="020B0A03050000020004" pitchFamily="34" charset="0"/>
              </a:rPr>
              <a:t> </a:t>
            </a:r>
            <a:r>
              <a:rPr lang="en-US" sz="3200" dirty="0" err="1">
                <a:latin typeface="Fira Sans Black" panose="020B0A03050000020004" pitchFamily="34" charset="0"/>
              </a:rPr>
              <a:t>trắng</a:t>
            </a:r>
            <a:r>
              <a:rPr lang="en-US" sz="3200" dirty="0">
                <a:latin typeface="Fira Sans Black" panose="020B0A03050000020004" pitchFamily="34" charset="0"/>
              </a:rPr>
              <a:t> qua </a:t>
            </a:r>
            <a:r>
              <a:rPr lang="en-US" sz="3200" dirty="0" err="1">
                <a:latin typeface="Fira Sans Black" panose="020B0A03050000020004" pitchFamily="34" charset="0"/>
              </a:rPr>
              <a:t>lăng</a:t>
            </a:r>
            <a:r>
              <a:rPr lang="en-US" sz="3200" dirty="0">
                <a:latin typeface="Fira Sans Black" panose="020B0A03050000020004" pitchFamily="34" charset="0"/>
              </a:rPr>
              <a:t> </a:t>
            </a:r>
            <a:r>
              <a:rPr lang="en-US" sz="3200" dirty="0" err="1">
                <a:latin typeface="Fira Sans Black" panose="020B0A03050000020004" pitchFamily="34" charset="0"/>
              </a:rPr>
              <a:t>kính</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gọi</a:t>
            </a:r>
            <a:r>
              <a:rPr lang="en-US" sz="3200" dirty="0">
                <a:latin typeface="Fira Sans Black" panose="020B0A03050000020004" pitchFamily="34" charset="0"/>
              </a:rPr>
              <a:t> </a:t>
            </a:r>
            <a:r>
              <a:rPr lang="en-US" sz="3200" dirty="0" err="1">
                <a:latin typeface="Fira Sans Black" panose="020B0A03050000020004" pitchFamily="34" charset="0"/>
              </a:rPr>
              <a:t>là</a:t>
            </a:r>
            <a:r>
              <a:rPr lang="en-US" sz="3200" dirty="0">
                <a:latin typeface="Fira Sans Black" panose="020B0A03050000020004" pitchFamily="34" charset="0"/>
              </a:rPr>
              <a:t>:</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Yeseva One" panose="00000500000000000000" charset="0"/>
              <a:cs typeface="Roboto Black" charset="0"/>
            </a:endParaRP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2093299" y="1874390"/>
            <a:ext cx="2296799" cy="1077218"/>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1301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7" y="18621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298" y="26977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srgbClr val="FFFFFF">
                      <a:lumMod val="50000"/>
                    </a:srgbClr>
                  </a:solidFill>
                  <a:effectLst/>
                  <a:uLnTx/>
                  <a:uFillTx/>
                  <a:latin typeface="#9Slide03 AmpleSoft" panose="02000000000000000000" pitchFamily="2" charset="0"/>
                  <a:ea typeface="Yeseva One" panose="00000500000000000000" charset="0"/>
                  <a:cs typeface="+mn-cs"/>
                </a:rPr>
                <a:t>
</a:t>
              </a:r>
            </a:p>
          </p:txBody>
        </p:sp>
        <p:sp>
          <p:nvSpPr>
            <p:cNvPr id="17" name="Rectangle 55"/>
            <p:cNvSpPr/>
            <p:nvPr/>
          </p:nvSpPr>
          <p:spPr>
            <a:xfrm>
              <a:off x="1100311" y="2296344"/>
              <a:ext cx="1061829" cy="346249"/>
            </a:xfrm>
            <a:prstGeom prst="rect">
              <a:avLst/>
            </a:prstGeom>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A</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0" name="组合 39"/>
          <p:cNvGrpSpPr/>
          <p:nvPr/>
        </p:nvGrpSpPr>
        <p:grpSpPr>
          <a:xfrm>
            <a:off x="3625433" y="26977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8" name="Rectangle 58"/>
            <p:cNvSpPr/>
            <p:nvPr/>
          </p:nvSpPr>
          <p:spPr>
            <a:xfrm>
              <a:off x="302062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B</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1" name="组合 40"/>
          <p:cNvGrpSpPr/>
          <p:nvPr/>
        </p:nvGrpSpPr>
        <p:grpSpPr>
          <a:xfrm>
            <a:off x="6260547" y="26977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9" name="Rectangle 59"/>
            <p:cNvSpPr/>
            <p:nvPr/>
          </p:nvSpPr>
          <p:spPr>
            <a:xfrm>
              <a:off x="4996073"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C</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2" name="组合 41"/>
          <p:cNvGrpSpPr/>
          <p:nvPr/>
        </p:nvGrpSpPr>
        <p:grpSpPr>
          <a:xfrm>
            <a:off x="8901592" y="26977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20" name="Rectangle 60"/>
            <p:cNvSpPr/>
            <p:nvPr/>
          </p:nvSpPr>
          <p:spPr>
            <a:xfrm>
              <a:off x="699857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D</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9962920" cy="1200329"/>
          </a:xfrm>
          <a:prstGeom prst="rect">
            <a:avLst/>
          </a:prstGeom>
          <a:noFill/>
        </p:spPr>
        <p:txBody>
          <a:bodyPr wrap="square" rtlCol="0">
            <a:spAutoFit/>
          </a:bodyPr>
          <a:lstStyle/>
          <a:p>
            <a:pPr lvl="0" defTabSz="1219170">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2: </a:t>
            </a:r>
            <a:r>
              <a:rPr lang="vi-VN" sz="3600" dirty="0">
                <a:latin typeface="Fira Sans Black" panose="020B0A03050000020004" pitchFamily="34" charset="0"/>
              </a:rPr>
              <a:t>Trong hiện tượng </a:t>
            </a:r>
            <a:r>
              <a:rPr lang="en-US" sz="3600" dirty="0" err="1">
                <a:latin typeface="Fira Sans Black" panose="020B0A03050000020004" pitchFamily="34" charset="0"/>
              </a:rPr>
              <a:t>tán</a:t>
            </a:r>
            <a:r>
              <a:rPr lang="en-US" sz="3600" dirty="0">
                <a:latin typeface="Fira Sans Black" panose="020B0A03050000020004" pitchFamily="34" charset="0"/>
              </a:rPr>
              <a:t> </a:t>
            </a:r>
            <a:r>
              <a:rPr lang="en-US" sz="3600" dirty="0" err="1">
                <a:latin typeface="Fira Sans Black" panose="020B0A03050000020004" pitchFamily="34" charset="0"/>
              </a:rPr>
              <a:t>sắc</a:t>
            </a:r>
            <a:r>
              <a:rPr lang="en-US" sz="3600" dirty="0">
                <a:latin typeface="Fira Sans Black" panose="020B0A03050000020004" pitchFamily="34" charset="0"/>
              </a:rPr>
              <a:t> </a:t>
            </a:r>
            <a:r>
              <a:rPr lang="vi-VN" sz="3600" dirty="0">
                <a:latin typeface="Fira Sans Black" panose="020B0A03050000020004" pitchFamily="34" charset="0"/>
              </a:rPr>
              <a:t>ánh sáng. </a:t>
            </a:r>
            <a:r>
              <a:rPr lang="en-US" sz="3600" dirty="0">
                <a:latin typeface="Fira Sans Black" panose="020B0A03050000020004" pitchFamily="34" charset="0"/>
              </a:rPr>
              <a:t>Tia </a:t>
            </a:r>
            <a:r>
              <a:rPr lang="en-US" sz="3600" dirty="0" err="1">
                <a:latin typeface="Fira Sans Black" panose="020B0A03050000020004" pitchFamily="34" charset="0"/>
              </a:rPr>
              <a:t>màu</a:t>
            </a:r>
            <a:r>
              <a:rPr lang="en-US" sz="3600" dirty="0">
                <a:latin typeface="Fira Sans Black" panose="020B0A03050000020004" pitchFamily="34" charset="0"/>
              </a:rPr>
              <a:t> </a:t>
            </a:r>
            <a:r>
              <a:rPr lang="en-US" sz="3600" dirty="0" err="1">
                <a:latin typeface="Fira Sans Black" panose="020B0A03050000020004" pitchFamily="34" charset="0"/>
              </a:rPr>
              <a:t>nà</a:t>
            </a:r>
            <a:r>
              <a:rPr lang="en-US" sz="3600" dirty="0">
                <a:latin typeface="Fira Sans Black" panose="020B0A03050000020004" pitchFamily="34" charset="0"/>
              </a:rPr>
              <a:t> </a:t>
            </a:r>
            <a:r>
              <a:rPr lang="en-US" sz="3600" dirty="0" err="1">
                <a:latin typeface="Fira Sans Black" panose="020B0A03050000020004" pitchFamily="34" charset="0"/>
              </a:rPr>
              <a:t>bị</a:t>
            </a:r>
            <a:r>
              <a:rPr lang="en-US" sz="3600" dirty="0">
                <a:latin typeface="Fira Sans Black" panose="020B0A03050000020004" pitchFamily="34" charset="0"/>
              </a:rPr>
              <a:t> </a:t>
            </a:r>
            <a:r>
              <a:rPr lang="en-US" sz="3600" dirty="0" err="1">
                <a:latin typeface="Fira Sans Black" panose="020B0A03050000020004" pitchFamily="34" charset="0"/>
              </a:rPr>
              <a:t>lệch</a:t>
            </a:r>
            <a:r>
              <a:rPr lang="en-US" sz="3600" dirty="0">
                <a:latin typeface="Fira Sans Black" panose="020B0A03050000020004" pitchFamily="34" charset="0"/>
              </a:rPr>
              <a:t> </a:t>
            </a:r>
            <a:r>
              <a:rPr lang="en-US" sz="3600" dirty="0" err="1">
                <a:latin typeface="Fira Sans Black" panose="020B0A03050000020004" pitchFamily="34" charset="0"/>
              </a:rPr>
              <a:t>ít</a:t>
            </a:r>
            <a:r>
              <a:rPr lang="en-US" sz="3600" dirty="0">
                <a:latin typeface="Fira Sans Black" panose="020B0A03050000020004" pitchFamily="34" charset="0"/>
              </a:rPr>
              <a:t> </a:t>
            </a:r>
            <a:r>
              <a:rPr lang="en-US" sz="3600" dirty="0" err="1">
                <a:latin typeface="Fira Sans Black" panose="020B0A03050000020004" pitchFamily="34" charset="0"/>
              </a:rPr>
              <a:t>nhất</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endParaRP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15398" y="4766816"/>
            <a:ext cx="2275011" cy="523220"/>
          </a:xfrm>
          <a:prstGeom prst="rect">
            <a:avLst/>
          </a:prstGeom>
          <a:noFill/>
        </p:spPr>
        <p:txBody>
          <a:bodyPr wrap="square" rtlCol="0">
            <a:spAutoFit/>
          </a:bodyPr>
          <a:lstStyle/>
          <a:p>
            <a:pPr lvl="0" algn="ct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tím</a:t>
            </a:r>
            <a:endParaRPr lang="en-US" sz="2800" dirty="0">
              <a:solidFill>
                <a:prstClr val="black"/>
              </a:solidFill>
              <a:latin typeface="Arial" panose="020B0604020202020204" pitchFamily="34" charset="0"/>
              <a:cs typeface="Arial" panose="020B0604020202020204" pitchFamily="34" charset="0"/>
            </a:endParaRP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15927" y="4795222"/>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cam</a:t>
            </a:r>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39660" y="4766816"/>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lam</a:t>
            </a:r>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00367" y="4763221"/>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Màu</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đỏ</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081FA512-41D4-AD3D-A84D-FDCDA3CFB9CB}"/>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01995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3000" tmFilter="0, 0; .2, .5; .8, .5; 1, 0"/>
                                        <p:tgtEl>
                                          <p:spTgt spid="42"/>
                                        </p:tgtEl>
                                      </p:cBhvr>
                                    </p:animEffect>
                                    <p:animScale>
                                      <p:cBhvr>
                                        <p:cTn id="52" dur="1500" autoRev="1" fill="hold"/>
                                        <p:tgtEl>
                                          <p:spTgt spid="42"/>
                                        </p:tgtEl>
                                      </p:cBhvr>
                                      <p:by x="105000" y="105000"/>
                                    </p:animScale>
                                  </p:childTnLst>
                                </p:cTn>
                              </p:par>
                              <p:par>
                                <p:cTn id="53" presetID="26" presetClass="emph" presetSubtype="0" fill="hold" grpId="1" nodeType="withEffect">
                                  <p:stCondLst>
                                    <p:cond delay="0"/>
                                  </p:stCondLst>
                                  <p:childTnLst>
                                    <p:animEffect transition="out" filter="fade">
                                      <p:cBhvr>
                                        <p:cTn id="54" dur="3000" tmFilter="0, 0; .2, .5; .8, .5; 1, 0"/>
                                        <p:tgtEl>
                                          <p:spTgt spid="47"/>
                                        </p:tgtEl>
                                      </p:cBhvr>
                                    </p:animEffect>
                                    <p:animScale>
                                      <p:cBhvr>
                                        <p:cTn id="55" dur="150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7"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2" y="305857"/>
            <a:ext cx="10769597"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kumimoji="0" lang="vi-VN"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3</a:t>
            </a: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200" noProof="0" dirty="0" err="1">
                <a:solidFill>
                  <a:prstClr val="black"/>
                </a:solidFill>
                <a:latin typeface="Fira Sans Black" panose="020B0A03050000020004" pitchFamily="34" charset="0"/>
                <a:ea typeface="Times New Roman" panose="02020603050405020304" pitchFamily="18" charset="0"/>
              </a:rPr>
              <a:t>Điền</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vào</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chỗ</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trống</a:t>
            </a:r>
            <a:r>
              <a:rPr lang="en-US" sz="3200" noProof="0" dirty="0">
                <a:solidFill>
                  <a:prstClr val="black"/>
                </a:solidFill>
                <a:latin typeface="Fira Sans Black" panose="020B0A03050000020004" pitchFamily="34" charset="0"/>
                <a:ea typeface="Times New Roman" panose="02020603050405020304" pitchFamily="18" charset="0"/>
              </a:rPr>
              <a:t>:</a:t>
            </a:r>
          </a:p>
          <a:p>
            <a:pPr lvl="0" defTabSz="1219170">
              <a:defRPr/>
            </a:pP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là</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hỗn</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hợp</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ánh</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sáng</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có</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nhiều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màu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khác</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nhau</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70487" y="1913841"/>
            <a:ext cx="8159633" cy="642484"/>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trắng</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957230"/>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Times New Roman" panose="02020603050405020304" pitchFamily="18" charset="0"/>
                <a:cs typeface="+mn-cs"/>
              </a:rPr>
              <a:t>A</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0487" y="4593887"/>
            <a:ext cx="8668413"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sắc</a:t>
            </a:r>
            <a:endParaRPr lang="en-US" sz="2600" dirty="0">
              <a:solidFill>
                <a:prstClr val="black"/>
              </a:solidFill>
              <a:latin typeface="Arial" panose="020B0604020202020204" pitchFamily="34" charset="0"/>
              <a:cs typeface="Arial" panose="020B0604020202020204" pitchFamily="34" charset="0"/>
            </a:endParaRP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61411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c</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70487" y="3348954"/>
            <a:ext cx="7991207"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màu</a:t>
            </a:r>
            <a:endParaRPr lang="en-US" sz="2600" dirty="0">
              <a:solidFill>
                <a:prstClr val="black"/>
              </a:solidFill>
              <a:latin typeface="Arial" panose="020B0604020202020204" pitchFamily="34" charset="0"/>
              <a:cs typeface="Arial" panose="020B0604020202020204" pitchFamily="34" charset="0"/>
            </a:endParaRP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33356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B</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570487" y="5812262"/>
            <a:ext cx="8190740"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hỗn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hợp</a:t>
            </a:r>
            <a:endParaRPr lang="en-US" sz="2600" dirty="0">
              <a:solidFill>
                <a:prstClr val="black"/>
              </a:solidFill>
              <a:latin typeface="Arial" panose="020B0604020202020204" pitchFamily="34" charset="0"/>
              <a:cs typeface="Arial" panose="020B0604020202020204" pitchFamily="34" charset="0"/>
            </a:endParaRP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781485"/>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796577"/>
            <a:ext cx="8915912" cy="898921"/>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3240783"/>
            <a:ext cx="8870865" cy="87466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492954"/>
            <a:ext cx="8826721" cy="76484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725162"/>
            <a:ext cx="8822201" cy="83820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DB3C14"/>
              </a:solidFill>
              <a:effectLst/>
              <a:uLnTx/>
              <a:uFillTx/>
              <a:latin typeface="Calibri"/>
              <a:cs typeface="+mn-cs"/>
            </a:endParaRPr>
          </a:p>
        </p:txBody>
      </p:sp>
      <p:sp>
        <p:nvSpPr>
          <p:cNvPr id="41" name="Rectangle 40">
            <a:extLst>
              <a:ext uri="{FF2B5EF4-FFF2-40B4-BE49-F238E27FC236}">
                <a16:creationId xmlns:a16="http://schemas.microsoft.com/office/drawing/2014/main" id="{2C4046AE-FCBC-CA0E-4845-6F08E1752A28}"/>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9979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3E3098-DFA5-2068-D3D2-7D64AC7FDE08}"/>
              </a:ext>
            </a:extLst>
          </p:cNvPr>
          <p:cNvPicPr>
            <a:picLocks noChangeAspect="1"/>
          </p:cNvPicPr>
          <p:nvPr/>
        </p:nvPicPr>
        <p:blipFill>
          <a:blip r:embed="rId2"/>
          <a:stretch>
            <a:fillRect/>
          </a:stretch>
        </p:blipFill>
        <p:spPr>
          <a:xfrm>
            <a:off x="620357" y="2954239"/>
            <a:ext cx="4790504" cy="3572229"/>
          </a:xfrm>
          <a:prstGeom prst="rect">
            <a:avLst/>
          </a:prstGeom>
        </p:spPr>
      </p:pic>
      <p:pic>
        <p:nvPicPr>
          <p:cNvPr id="13" name="Picture 12">
            <a:extLst>
              <a:ext uri="{FF2B5EF4-FFF2-40B4-BE49-F238E27FC236}">
                <a16:creationId xmlns:a16="http://schemas.microsoft.com/office/drawing/2014/main" id="{B06067CB-6B0E-BFC3-14C5-19DD8DF4F880}"/>
              </a:ext>
            </a:extLst>
          </p:cNvPr>
          <p:cNvPicPr>
            <a:picLocks noChangeAspect="1"/>
          </p:cNvPicPr>
          <p:nvPr/>
        </p:nvPicPr>
        <p:blipFill>
          <a:blip r:embed="rId3"/>
          <a:stretch>
            <a:fillRect/>
          </a:stretch>
        </p:blipFill>
        <p:spPr>
          <a:xfrm>
            <a:off x="6647676" y="526213"/>
            <a:ext cx="5544324" cy="3410426"/>
          </a:xfrm>
          <a:prstGeom prst="rect">
            <a:avLst/>
          </a:prstGeom>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534884"/>
            <a:ext cx="6437929" cy="1551294"/>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Góc A hợp bởi hai mặt bên của lăng kính được gọi là </a:t>
            </a:r>
            <a:r>
              <a:rPr lang="vi-VN" b="1" i="1" dirty="0"/>
              <a:t>góc chiết quang </a:t>
            </a:r>
            <a:r>
              <a:rPr lang="vi-VN" dirty="0"/>
              <a:t>hay</a:t>
            </a:r>
            <a:r>
              <a:rPr lang="vi-VN" i="1" dirty="0"/>
              <a:t> </a:t>
            </a:r>
            <a:r>
              <a:rPr lang="vi-VN" b="1" i="1" dirty="0"/>
              <a:t>góc ở đỉnh</a:t>
            </a:r>
            <a:r>
              <a:rPr lang="vi-VN" b="1" dirty="0"/>
              <a:t> </a:t>
            </a:r>
            <a:r>
              <a:rPr lang="vi-VN" dirty="0"/>
              <a:t>của lăng kính</a:t>
            </a:r>
            <a:endParaRPr lang="en-US" dirty="0"/>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481756" y="404881"/>
            <a:ext cx="3948932"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5652BD-B3C6-44BD-507B-FD64291704BA}"/>
              </a:ext>
            </a:extLst>
          </p:cNvPr>
          <p:cNvSpPr txBox="1"/>
          <p:nvPr/>
        </p:nvSpPr>
        <p:spPr>
          <a:xfrm>
            <a:off x="843382" y="443134"/>
            <a:ext cx="35873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 </a:t>
            </a:r>
            <a:r>
              <a:rPr lang="en-US" sz="2400" dirty="0" err="1">
                <a:solidFill>
                  <a:schemeClr val="bg1"/>
                </a:solidFill>
                <a:latin typeface="Fira Sans Condensed Medium" panose="020B0603050000020004" pitchFamily="34" charset="0"/>
              </a:rPr>
              <a:t>Cấu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tạo</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710554" y="4740353"/>
            <a:ext cx="5302239" cy="1200329"/>
          </a:xfrm>
          <a:prstGeom prst="rect">
            <a:avLst/>
          </a:prstGeom>
          <a:noFill/>
        </p:spPr>
        <p:txBody>
          <a:bodyPr wrap="square" rtlCol="0">
            <a:spAutoFit/>
          </a:bodyPr>
          <a:lstStyle>
            <a:defPPr>
              <a:defRPr lang="en-US"/>
            </a:defPPr>
            <a:lvl1pPr>
              <a:defRPr sz="2400">
                <a:solidFill>
                  <a:schemeClr val="bg1"/>
                </a:solidFill>
                <a:latin typeface="Arial" panose="020B0604020202020204" pitchFamily="34" charset="0"/>
                <a:cs typeface="Arial" panose="020B0604020202020204" pitchFamily="34" charset="0"/>
              </a:defRPr>
            </a:lvl1pPr>
          </a:lstStyle>
          <a:p>
            <a:r>
              <a:rPr lang="vi-VN" dirty="0"/>
              <a:t>Một mặt phẳng bất kì vuông góc với các cạnh được gọi là mặt phẳng tiết diện chính</a:t>
            </a:r>
            <a:endParaRPr lang="en-US" dirty="0"/>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0938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right)">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a16="http://schemas.microsoft.com/office/drawing/2014/main" id="{8CD721F0-4C89-4F2D-B5BD-FDE9A3129FDF}"/>
                  </a:ext>
                </a:extLst>
              </p14:cNvPr>
              <p14:cNvContentPartPr/>
              <p14:nvPr/>
            </p14:nvContentPartPr>
            <p14:xfrm>
              <a:off x="29028" y="3462887"/>
              <a:ext cx="12192000" cy="1116000"/>
            </p14:xfrm>
          </p:contentPart>
        </mc:Choice>
        <mc:Fallback xmlns="">
          <p:pic>
            <p:nvPicPr>
              <p:cNvPr id="32" name="Ink 31">
                <a:extLst>
                  <a:ext uri="{FF2B5EF4-FFF2-40B4-BE49-F238E27FC236}">
                    <a16:creationId xmlns:a16="http://schemas.microsoft.com/office/drawing/2014/main" id="{8CD721F0-4C89-4F2D-B5BD-FDE9A3129FDF}"/>
                  </a:ext>
                </a:extLst>
              </p:cNvPr>
              <p:cNvPicPr/>
              <p:nvPr/>
            </p:nvPicPr>
            <p:blipFill>
              <a:blip r:embed="rId4"/>
              <a:stretch>
                <a:fillRect/>
              </a:stretch>
            </p:blipFill>
            <p:spPr>
              <a:xfrm>
                <a:off x="16428" y="3450287"/>
                <a:ext cx="12217200" cy="1141200"/>
              </a:xfrm>
              <a:prstGeom prst="rect">
                <a:avLst/>
              </a:prstGeom>
            </p:spPr>
          </p:pic>
        </mc:Fallback>
      </mc:AlternateContent>
      <p:sp>
        <p:nvSpPr>
          <p:cNvPr id="4" name="TextBox 18">
            <a:extLst>
              <a:ext uri="{FF2B5EF4-FFF2-40B4-BE49-F238E27FC236}">
                <a16:creationId xmlns:a16="http://schemas.microsoft.com/office/drawing/2014/main" id="{60C87D5D-9FC0-4DAB-ACFB-F2CF66078CEA}"/>
              </a:ext>
            </a:extLst>
          </p:cNvPr>
          <p:cNvSpPr txBox="1"/>
          <p:nvPr/>
        </p:nvSpPr>
        <p:spPr>
          <a:xfrm flipH="1">
            <a:off x="1575365" y="208186"/>
            <a:ext cx="10475957"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4: </a:t>
            </a:r>
            <a:r>
              <a:rPr lang="en-US" sz="2800" dirty="0" err="1">
                <a:solidFill>
                  <a:prstClr val="black"/>
                </a:solidFill>
                <a:latin typeface="Fira Sans Black" panose="020B0A03050000020004" pitchFamily="34" charset="0"/>
                <a:ea typeface="Times New Roman" panose="02020603050405020304" pitchFamily="18" charset="0"/>
              </a:rPr>
              <a:t>Điền</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vào</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chỗ</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trống</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Fira Sans Black" panose="020B0A03050000020004" pitchFamily="34" charset="0"/>
                <a:cs typeface="+mn-cs"/>
              </a:rPr>
              <a:t>Chùm</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sáng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đi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ra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khỏi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lăng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kính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luôn</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lệch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về</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phía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của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nó</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cs typeface="+mn-cs"/>
            </a:endParaRPr>
          </a:p>
        </p:txBody>
      </p:sp>
      <p:sp>
        <p:nvSpPr>
          <p:cNvPr id="16" name="TextBox 18">
            <a:extLst>
              <a:ext uri="{FF2B5EF4-FFF2-40B4-BE49-F238E27FC236}">
                <a16:creationId xmlns:a16="http://schemas.microsoft.com/office/drawing/2014/main" id="{361F2543-2B1C-4EBD-B89C-2B538E2C99C3}"/>
              </a:ext>
            </a:extLst>
          </p:cNvPr>
          <p:cNvSpPr txBox="1"/>
          <p:nvPr/>
        </p:nvSpPr>
        <p:spPr>
          <a:xfrm flipH="1">
            <a:off x="1631273" y="408260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339868" y="3353265"/>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6981632" y="3900721"/>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9615650" y="3285248"/>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sp>
        <p:nvSpPr>
          <p:cNvPr id="25" name="Cloud 24">
            <a:extLst>
              <a:ext uri="{FF2B5EF4-FFF2-40B4-BE49-F238E27FC236}">
                <a16:creationId xmlns:a16="http://schemas.microsoft.com/office/drawing/2014/main" id="{A392FECF-1018-4B83-8456-30FCCDE7868C}"/>
              </a:ext>
            </a:extLst>
          </p:cNvPr>
          <p:cNvSpPr/>
          <p:nvPr/>
        </p:nvSpPr>
        <p:spPr>
          <a:xfrm>
            <a:off x="3265848" y="4231384"/>
            <a:ext cx="2613289" cy="1430065"/>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Oval 34">
            <a:extLst>
              <a:ext uri="{FF2B5EF4-FFF2-40B4-BE49-F238E27FC236}">
                <a16:creationId xmlns:a16="http://schemas.microsoft.com/office/drawing/2014/main" id="{B540FADD-5A2A-46D6-9F0E-A6CFCE29A688}"/>
              </a:ext>
            </a:extLst>
          </p:cNvPr>
          <p:cNvSpPr/>
          <p:nvPr/>
        </p:nvSpPr>
        <p:spPr>
          <a:xfrm>
            <a:off x="1760588" y="382981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0" name="Oval 39">
            <a:extLst>
              <a:ext uri="{FF2B5EF4-FFF2-40B4-BE49-F238E27FC236}">
                <a16:creationId xmlns:a16="http://schemas.microsoft.com/office/drawing/2014/main" id="{221C18A6-944E-47F4-BBE3-208C1738A65E}"/>
              </a:ext>
            </a:extLst>
          </p:cNvPr>
          <p:cNvSpPr/>
          <p:nvPr/>
        </p:nvSpPr>
        <p:spPr>
          <a:xfrm>
            <a:off x="4469183" y="3995344"/>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1" name="Oval 40">
            <a:extLst>
              <a:ext uri="{FF2B5EF4-FFF2-40B4-BE49-F238E27FC236}">
                <a16:creationId xmlns:a16="http://schemas.microsoft.com/office/drawing/2014/main" id="{F9485B3E-3FE9-4BC3-9554-8E3EBBB2092A}"/>
              </a:ext>
            </a:extLst>
          </p:cNvPr>
          <p:cNvSpPr/>
          <p:nvPr/>
        </p:nvSpPr>
        <p:spPr>
          <a:xfrm>
            <a:off x="7018912" y="3701807"/>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2" name="Oval 41">
            <a:extLst>
              <a:ext uri="{FF2B5EF4-FFF2-40B4-BE49-F238E27FC236}">
                <a16:creationId xmlns:a16="http://schemas.microsoft.com/office/drawing/2014/main" id="{0B1C1982-53CD-4A6B-A154-2B3F8F2CA16C}"/>
              </a:ext>
            </a:extLst>
          </p:cNvPr>
          <p:cNvSpPr/>
          <p:nvPr/>
        </p:nvSpPr>
        <p:spPr>
          <a:xfrm>
            <a:off x="9672189" y="394419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Cloud 38">
            <a:extLst>
              <a:ext uri="{FF2B5EF4-FFF2-40B4-BE49-F238E27FC236}">
                <a16:creationId xmlns:a16="http://schemas.microsoft.com/office/drawing/2014/main" id="{62DF324B-4F66-4FAD-9AEC-DA255DE779D3}"/>
              </a:ext>
            </a:extLst>
          </p:cNvPr>
          <p:cNvSpPr/>
          <p:nvPr/>
        </p:nvSpPr>
        <p:spPr>
          <a:xfrm>
            <a:off x="733152" y="2384321"/>
            <a:ext cx="2262943" cy="1246004"/>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8" name="TextBox 47">
            <a:extLst>
              <a:ext uri="{FF2B5EF4-FFF2-40B4-BE49-F238E27FC236}">
                <a16:creationId xmlns:a16="http://schemas.microsoft.com/office/drawing/2014/main" id="{89E36347-3C6C-4BF4-8A00-B3039F7520BB}"/>
              </a:ext>
            </a:extLst>
          </p:cNvPr>
          <p:cNvSpPr txBox="1"/>
          <p:nvPr/>
        </p:nvSpPr>
        <p:spPr>
          <a:xfrm>
            <a:off x="1159334" y="2702219"/>
            <a:ext cx="141057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noProof="0" dirty="0" err="1">
                <a:solidFill>
                  <a:srgbClr val="FFFFFF"/>
                </a:solidFill>
                <a:latin typeface="Arial" panose="020B0604020202020204" pitchFamily="34" charset="0"/>
                <a:cs typeface="Arial" panose="020B0604020202020204" pitchFamily="34" charset="0"/>
              </a:rPr>
              <a:t>đỉnh</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Cloud 48">
            <a:extLst>
              <a:ext uri="{FF2B5EF4-FFF2-40B4-BE49-F238E27FC236}">
                <a16:creationId xmlns:a16="http://schemas.microsoft.com/office/drawing/2014/main" id="{C482C2F0-ADEA-42F1-B218-4FDC766A945B}"/>
              </a:ext>
            </a:extLst>
          </p:cNvPr>
          <p:cNvSpPr/>
          <p:nvPr/>
        </p:nvSpPr>
        <p:spPr>
          <a:xfrm>
            <a:off x="3487561" y="4387493"/>
            <a:ext cx="2160133" cy="111967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0" name="Cloud 49">
            <a:extLst>
              <a:ext uri="{FF2B5EF4-FFF2-40B4-BE49-F238E27FC236}">
                <a16:creationId xmlns:a16="http://schemas.microsoft.com/office/drawing/2014/main" id="{E06CB4D3-37F2-4635-9788-AFAC26525F57}"/>
              </a:ext>
            </a:extLst>
          </p:cNvPr>
          <p:cNvSpPr/>
          <p:nvPr/>
        </p:nvSpPr>
        <p:spPr>
          <a:xfrm>
            <a:off x="6214056" y="2254619"/>
            <a:ext cx="2109062" cy="117438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1" name="Cloud 50">
            <a:extLst>
              <a:ext uri="{FF2B5EF4-FFF2-40B4-BE49-F238E27FC236}">
                <a16:creationId xmlns:a16="http://schemas.microsoft.com/office/drawing/2014/main" id="{996DD5D1-1847-41D8-9F5C-62DE0C9B9D99}"/>
              </a:ext>
            </a:extLst>
          </p:cNvPr>
          <p:cNvSpPr/>
          <p:nvPr/>
        </p:nvSpPr>
        <p:spPr>
          <a:xfrm>
            <a:off x="8820655" y="4285276"/>
            <a:ext cx="2160588" cy="124586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2" name="TextBox 51">
            <a:extLst>
              <a:ext uri="{FF2B5EF4-FFF2-40B4-BE49-F238E27FC236}">
                <a16:creationId xmlns:a16="http://schemas.microsoft.com/office/drawing/2014/main" id="{054BDE24-51F3-4FD1-8F77-6435BBE8CE6A}"/>
              </a:ext>
            </a:extLst>
          </p:cNvPr>
          <p:cNvSpPr txBox="1"/>
          <p:nvPr/>
        </p:nvSpPr>
        <p:spPr>
          <a:xfrm>
            <a:off x="3685623" y="4653739"/>
            <a:ext cx="1962071"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DE9C0506-E962-4C32-9882-E7005D760E61}"/>
              </a:ext>
            </a:extLst>
          </p:cNvPr>
          <p:cNvSpPr txBox="1"/>
          <p:nvPr/>
        </p:nvSpPr>
        <p:spPr>
          <a:xfrm>
            <a:off x="6457690" y="2617781"/>
            <a:ext cx="178836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tâm</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C0881C0-B98F-4B58-89FC-6B09D88B6F31}"/>
              </a:ext>
            </a:extLst>
          </p:cNvPr>
          <p:cNvSpPr txBox="1"/>
          <p:nvPr/>
        </p:nvSpPr>
        <p:spPr>
          <a:xfrm>
            <a:off x="9064990" y="4489816"/>
            <a:ext cx="1690764" cy="9131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đỉnh</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hoặc</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0F24833C-6D05-F86A-56F9-A008CD1177A4}"/>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417000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drawProgress</p:attrName>
                                        </p:attrNameLst>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1000"/>
                                        <p:tgtEl>
                                          <p:spTgt spid="35"/>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40"/>
                                        </p:tgtEl>
                                        <p:attrNameLst>
                                          <p:attrName>style.visibility</p:attrName>
                                        </p:attrNameLst>
                                      </p:cBhvr>
                                      <p:to>
                                        <p:strVal val="visible"/>
                                      </p:to>
                                    </p:set>
                                    <p:animEffect transition="in" filter="circle(out)">
                                      <p:cBhvr>
                                        <p:cTn id="20" dur="1000"/>
                                        <p:tgtEl>
                                          <p:spTgt spid="40"/>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41"/>
                                        </p:tgtEl>
                                        <p:attrNameLst>
                                          <p:attrName>style.visibility</p:attrName>
                                        </p:attrNameLst>
                                      </p:cBhvr>
                                      <p:to>
                                        <p:strVal val="visible"/>
                                      </p:to>
                                    </p:set>
                                    <p:animEffect transition="in" filter="circle(out)">
                                      <p:cBhvr>
                                        <p:cTn id="26" dur="1000"/>
                                        <p:tgtEl>
                                          <p:spTgt spid="41"/>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1000"/>
                                        <p:tgtEl>
                                          <p:spTgt spid="50"/>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42"/>
                                        </p:tgtEl>
                                        <p:attrNameLst>
                                          <p:attrName>style.visibility</p:attrName>
                                        </p:attrNameLst>
                                      </p:cBhvr>
                                      <p:to>
                                        <p:strVal val="visible"/>
                                      </p:to>
                                    </p:set>
                                    <p:animEffect transition="in" filter="circle(out)">
                                      <p:cBhvr>
                                        <p:cTn id="32" dur="1000"/>
                                        <p:tgtEl>
                                          <p:spTgt spid="42"/>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1000"/>
                                        <p:tgtEl>
                                          <p:spTgt spid="51"/>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heel(1)">
                                      <p:cBhvr>
                                        <p:cTn id="54" dur="1000"/>
                                        <p:tgtEl>
                                          <p:spTgt spid="4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heel(1)">
                                      <p:cBhvr>
                                        <p:cTn id="57" dur="1000"/>
                                        <p:tgtEl>
                                          <p:spTgt spid="5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heel(1)">
                                      <p:cBhvr>
                                        <p:cTn id="60" dur="1000"/>
                                        <p:tgtEl>
                                          <p:spTgt spid="53"/>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heel(1)">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35" grpId="0" animBg="1"/>
      <p:bldP spid="40" grpId="0" animBg="1"/>
      <p:bldP spid="41" grpId="0" animBg="1"/>
      <p:bldP spid="42" grpId="0" animBg="1"/>
      <p:bldP spid="39" grpId="0" animBg="1"/>
      <p:bldP spid="48" grpId="0"/>
      <p:bldP spid="49" grpId="0" animBg="1"/>
      <p:bldP spid="50" grpId="0" animBg="1"/>
      <p:bldP spid="51" grpId="0" animBg="1"/>
      <p:bldP spid="52" grpId="0"/>
      <p:bldP spid="53" grpId="0"/>
      <p:bldP spid="5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460936" y="378024"/>
            <a:ext cx="10065096"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5: </a:t>
            </a:r>
            <a:r>
              <a:rPr kumimoji="0" lang="fr-FR" sz="3200" b="0" i="0" u="none" strike="noStrike" kern="1200" cap="none" spc="0" normalizeH="0" baseline="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Chiếu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chùm</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ánh</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sáng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trắng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đến</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quả</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xoài</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màu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vàng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thì</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Diagonal Corners Snipped 34">
            <a:extLst>
              <a:ext uri="{FF2B5EF4-FFF2-40B4-BE49-F238E27FC236}">
                <a16:creationId xmlns:a16="http://schemas.microsoft.com/office/drawing/2014/main" id="{420ED022-FC7B-4BA5-8498-7312E4E6FE68}"/>
              </a:ext>
            </a:extLst>
          </p:cNvPr>
          <p:cNvSpPr/>
          <p:nvPr/>
        </p:nvSpPr>
        <p:spPr>
          <a:xfrm>
            <a:off x="701154" y="1879896"/>
            <a:ext cx="10960020" cy="867942"/>
          </a:xfrm>
          <a:prstGeom prst="snip2DiagRect">
            <a:avLst>
              <a:gd name="adj1" fmla="val 0"/>
              <a:gd name="adj2" fmla="val 50000"/>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6" name="Rectangle: Diagonal Corners Snipped 35">
            <a:extLst>
              <a:ext uri="{FF2B5EF4-FFF2-40B4-BE49-F238E27FC236}">
                <a16:creationId xmlns:a16="http://schemas.microsoft.com/office/drawing/2014/main" id="{89788820-43D4-4BAD-954F-4494272FC03D}"/>
              </a:ext>
            </a:extLst>
          </p:cNvPr>
          <p:cNvSpPr/>
          <p:nvPr/>
        </p:nvSpPr>
        <p:spPr>
          <a:xfrm>
            <a:off x="725024" y="3066864"/>
            <a:ext cx="10894464" cy="879426"/>
          </a:xfrm>
          <a:prstGeom prst="snip2Diag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7" name="Rectangle: Diagonal Corners Snipped 36">
            <a:extLst>
              <a:ext uri="{FF2B5EF4-FFF2-40B4-BE49-F238E27FC236}">
                <a16:creationId xmlns:a16="http://schemas.microsoft.com/office/drawing/2014/main" id="{A8D0D288-2F1D-4F8C-BA30-D1597A1E92BD}"/>
              </a:ext>
            </a:extLst>
          </p:cNvPr>
          <p:cNvSpPr/>
          <p:nvPr/>
        </p:nvSpPr>
        <p:spPr>
          <a:xfrm>
            <a:off x="661681" y="5523724"/>
            <a:ext cx="10960020" cy="867942"/>
          </a:xfrm>
          <a:prstGeom prst="snip2DiagRect">
            <a:avLst>
              <a:gd name="adj1" fmla="val 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8" name="Rectangle: Diagonal Corners Snipped 37">
            <a:extLst>
              <a:ext uri="{FF2B5EF4-FFF2-40B4-BE49-F238E27FC236}">
                <a16:creationId xmlns:a16="http://schemas.microsoft.com/office/drawing/2014/main" id="{F8DAABC6-5B8E-45F3-AC85-A22165710D70}"/>
              </a:ext>
            </a:extLst>
          </p:cNvPr>
          <p:cNvSpPr/>
          <p:nvPr/>
        </p:nvSpPr>
        <p:spPr>
          <a:xfrm>
            <a:off x="727237" y="4359736"/>
            <a:ext cx="10894464" cy="867942"/>
          </a:xfrm>
          <a:prstGeom prst="snip2DiagRect">
            <a:avLst>
              <a:gd name="adj1" fmla="val 0"/>
              <a:gd name="adj2" fmla="val 50000"/>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TextBox 18">
            <a:extLst>
              <a:ext uri="{FF2B5EF4-FFF2-40B4-BE49-F238E27FC236}">
                <a16:creationId xmlns:a16="http://schemas.microsoft.com/office/drawing/2014/main" id="{E16F7700-C060-4C4B-98C3-97FE9303DCFE}"/>
              </a:ext>
            </a:extLst>
          </p:cNvPr>
          <p:cNvSpPr txBox="1"/>
          <p:nvPr/>
        </p:nvSpPr>
        <p:spPr>
          <a:xfrm flipH="1">
            <a:off x="1108574" y="1879896"/>
            <a:ext cx="9007261"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A.</a:t>
            </a:r>
            <a:r>
              <a:rPr kumimoji="0" lang="fr-FR" sz="2667" b="0"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 </a:t>
            </a:r>
            <a:r>
              <a:rPr lang="en-US" sz="2400" noProof="0" dirty="0" err="1">
                <a:latin typeface="Arial" panose="020B0604020202020204" pitchFamily="34" charset="0"/>
              </a:rPr>
              <a:t>Quả</a:t>
            </a:r>
            <a:r>
              <a:rPr lang="en-US" sz="2400" noProof="0" dirty="0">
                <a:latin typeface="Arial" panose="020B0604020202020204" pitchFamily="34" charset="0"/>
              </a:rPr>
              <a:t> </a:t>
            </a:r>
            <a:r>
              <a:rPr lang="en-US" sz="2400" noProof="0" dirty="0" err="1">
                <a:latin typeface="Arial" panose="020B0604020202020204" pitchFamily="34" charset="0"/>
              </a:rPr>
              <a:t>xoài</a:t>
            </a:r>
            <a:r>
              <a:rPr lang="en-US" sz="2400" noProof="0" dirty="0">
                <a:latin typeface="Arial" panose="020B0604020202020204" pitchFamily="34" charset="0"/>
              </a:rPr>
              <a:t> </a:t>
            </a:r>
            <a:r>
              <a:rPr lang="en-US" sz="2400" noProof="0" dirty="0" err="1">
                <a:latin typeface="Arial" panose="020B0604020202020204" pitchFamily="34" charset="0"/>
              </a:rPr>
              <a:t>phản</a:t>
            </a:r>
            <a:r>
              <a:rPr lang="en-US" sz="2400" noProof="0" dirty="0">
                <a:latin typeface="Arial" panose="020B0604020202020204" pitchFamily="34" charset="0"/>
              </a:rPr>
              <a:t> </a:t>
            </a:r>
            <a:r>
              <a:rPr lang="en-US" sz="2400" noProof="0" dirty="0" err="1">
                <a:latin typeface="Arial" panose="020B0604020202020204" pitchFamily="34" charset="0"/>
              </a:rPr>
              <a:t>xạ</a:t>
            </a:r>
            <a:r>
              <a:rPr lang="en-US" sz="2400" noProof="0" dirty="0">
                <a:latin typeface="Arial" panose="020B0604020202020204" pitchFamily="34" charset="0"/>
              </a:rPr>
              <a:t> </a:t>
            </a:r>
            <a:r>
              <a:rPr lang="en-US" sz="2400" noProof="0" dirty="0" err="1">
                <a:latin typeface="Arial" panose="020B0604020202020204" pitchFamily="34" charset="0"/>
              </a:rPr>
              <a:t>mạnh</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vàng</a:t>
            </a:r>
            <a:r>
              <a:rPr lang="en-US" sz="2400" noProof="0" dirty="0">
                <a:latin typeface="Arial" panose="020B0604020202020204" pitchFamily="34" charset="0"/>
              </a:rPr>
              <a:t> </a:t>
            </a:r>
            <a:r>
              <a:rPr lang="en-US" sz="2400" noProof="0" dirty="0" err="1">
                <a:latin typeface="Arial" panose="020B0604020202020204" pitchFamily="34" charset="0"/>
              </a:rPr>
              <a:t>và</a:t>
            </a:r>
            <a:r>
              <a:rPr lang="en-US" sz="2400" noProof="0" dirty="0">
                <a:latin typeface="Arial" panose="020B0604020202020204" pitchFamily="34" charset="0"/>
              </a:rPr>
              <a:t> </a:t>
            </a:r>
            <a:r>
              <a:rPr lang="en-US" sz="2400" noProof="0" dirty="0" err="1">
                <a:latin typeface="Arial" panose="020B0604020202020204" pitchFamily="34" charset="0"/>
              </a:rPr>
              <a:t>hấp</a:t>
            </a:r>
            <a:r>
              <a:rPr lang="en-US" sz="2400" noProof="0" dirty="0">
                <a:latin typeface="Arial" panose="020B0604020202020204" pitchFamily="34" charset="0"/>
              </a:rPr>
              <a:t> </a:t>
            </a:r>
            <a:r>
              <a:rPr lang="en-US" sz="2400" noProof="0" dirty="0" err="1">
                <a:latin typeface="Arial" panose="020B0604020202020204" pitchFamily="34" charset="0"/>
              </a:rPr>
              <a:t>thụ</a:t>
            </a:r>
            <a:r>
              <a:rPr lang="en-US" sz="2400" noProof="0" dirty="0">
                <a:latin typeface="Arial" panose="020B0604020202020204" pitchFamily="34" charset="0"/>
              </a:rPr>
              <a:t> </a:t>
            </a:r>
            <a:r>
              <a:rPr lang="en-US" sz="2400" noProof="0" dirty="0" err="1">
                <a:latin typeface="Arial" panose="020B0604020202020204" pitchFamily="34" charset="0"/>
              </a:rPr>
              <a:t>hầu</a:t>
            </a:r>
            <a:r>
              <a:rPr lang="en-US" sz="2400" noProof="0" dirty="0">
                <a:latin typeface="Arial" panose="020B0604020202020204" pitchFamily="34" charset="0"/>
              </a:rPr>
              <a:t> </a:t>
            </a:r>
            <a:r>
              <a:rPr lang="en-US" sz="2400" noProof="0" dirty="0" err="1">
                <a:latin typeface="Arial" panose="020B0604020202020204" pitchFamily="34" charset="0"/>
              </a:rPr>
              <a:t>hết</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còn</a:t>
            </a:r>
            <a:r>
              <a:rPr lang="en-US" sz="2400" noProof="0" dirty="0">
                <a:latin typeface="Arial" panose="020B0604020202020204" pitchFamily="34" charset="0"/>
              </a:rPr>
              <a:t> </a:t>
            </a:r>
            <a:r>
              <a:rPr lang="en-US" sz="2400" noProof="0" dirty="0" err="1">
                <a:latin typeface="Arial" panose="020B0604020202020204" pitchFamily="34" charset="0"/>
              </a:rPr>
              <a:t>lại</a:t>
            </a:r>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0" name="TextBox 18">
            <a:extLst>
              <a:ext uri="{FF2B5EF4-FFF2-40B4-BE49-F238E27FC236}">
                <a16:creationId xmlns:a16="http://schemas.microsoft.com/office/drawing/2014/main" id="{B24AB83C-F7B0-4541-9B32-44A9457A18DD}"/>
              </a:ext>
            </a:extLst>
          </p:cNvPr>
          <p:cNvSpPr txBox="1"/>
          <p:nvPr/>
        </p:nvSpPr>
        <p:spPr>
          <a:xfrm flipH="1">
            <a:off x="1228941" y="3077981"/>
            <a:ext cx="8766529"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B.</a:t>
            </a:r>
            <a:r>
              <a:rPr kumimoji="0" lang="fr-FR" sz="2667" b="0"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hầu</a:t>
            </a:r>
            <a:r>
              <a:rPr lang="en-US" sz="2400" dirty="0">
                <a:latin typeface="Arial" panose="020B0604020202020204" pitchFamily="34" charset="0"/>
              </a:rPr>
              <a:t> </a:t>
            </a:r>
            <a:r>
              <a:rPr lang="en-US" sz="2400" dirty="0" err="1">
                <a:latin typeface="Arial" panose="020B0604020202020204" pitchFamily="34" charset="0"/>
              </a:rPr>
              <a:t>hết</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endParaRPr>
          </a:p>
        </p:txBody>
      </p:sp>
      <p:sp>
        <p:nvSpPr>
          <p:cNvPr id="41" name="TextBox 18">
            <a:extLst>
              <a:ext uri="{FF2B5EF4-FFF2-40B4-BE49-F238E27FC236}">
                <a16:creationId xmlns:a16="http://schemas.microsoft.com/office/drawing/2014/main" id="{323CFE75-3A63-4DBC-9777-6465705F6BC2}"/>
              </a:ext>
            </a:extLst>
          </p:cNvPr>
          <p:cNvSpPr txBox="1"/>
          <p:nvPr/>
        </p:nvSpPr>
        <p:spPr>
          <a:xfrm flipH="1">
            <a:off x="1102764" y="4423636"/>
            <a:ext cx="9605935"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C.</a:t>
            </a:r>
            <a:r>
              <a:rPr kumimoji="0" lang="fr-FR"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kém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endParaRPr>
          </a:p>
        </p:txBody>
      </p:sp>
      <p:sp>
        <p:nvSpPr>
          <p:cNvPr id="42" name="TextBox 18">
            <a:extLst>
              <a:ext uri="{FF2B5EF4-FFF2-40B4-BE49-F238E27FC236}">
                <a16:creationId xmlns:a16="http://schemas.microsoft.com/office/drawing/2014/main" id="{FC73DA04-4FA3-4A0F-A382-07506E02D3D1}"/>
              </a:ext>
            </a:extLst>
          </p:cNvPr>
          <p:cNvSpPr txBox="1"/>
          <p:nvPr/>
        </p:nvSpPr>
        <p:spPr>
          <a:xfrm flipH="1">
            <a:off x="943725" y="5560112"/>
            <a:ext cx="9096714"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D.</a:t>
            </a:r>
            <a:r>
              <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kem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5" name="Rectangle: Rounded Corners 44">
            <a:extLst>
              <a:ext uri="{FF2B5EF4-FFF2-40B4-BE49-F238E27FC236}">
                <a16:creationId xmlns:a16="http://schemas.microsoft.com/office/drawing/2014/main" id="{BE2682DE-CABF-450F-843F-312DC22CBAE9}"/>
              </a:ext>
            </a:extLst>
          </p:cNvPr>
          <p:cNvSpPr/>
          <p:nvPr/>
        </p:nvSpPr>
        <p:spPr>
          <a:xfrm>
            <a:off x="661681" y="1712758"/>
            <a:ext cx="10868638" cy="1023963"/>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20" name="Rectangle 19">
            <a:extLst>
              <a:ext uri="{FF2B5EF4-FFF2-40B4-BE49-F238E27FC236}">
                <a16:creationId xmlns:a16="http://schemas.microsoft.com/office/drawing/2014/main" id="{5AFDD2AF-0052-23C5-5455-74E644B39A1B}"/>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84097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750" fill="hold"/>
                                        <p:tgtEl>
                                          <p:spTgt spid="38"/>
                                        </p:tgtEl>
                                        <p:attrNameLst>
                                          <p:attrName>ppt_x</p:attrName>
                                        </p:attrNameLst>
                                      </p:cBhvr>
                                      <p:tavLst>
                                        <p:tav tm="0">
                                          <p:val>
                                            <p:strVal val="0-#ppt_w/2"/>
                                          </p:val>
                                        </p:tav>
                                        <p:tav tm="100000">
                                          <p:val>
                                            <p:strVal val="#ppt_x"/>
                                          </p:val>
                                        </p:tav>
                                      </p:tavLst>
                                    </p:anim>
                                    <p:anim calcmode="lin" valueType="num">
                                      <p:cBhvr additive="base">
                                        <p:cTn id="22" dur="7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375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0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10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10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37" grpId="0" animBg="1"/>
      <p:bldP spid="38" grpId="0" animBg="1"/>
      <p:bldP spid="39" grpId="0"/>
      <p:bldP spid="40" grpId="0"/>
      <p:bldP spid="41" grpId="0"/>
      <p:bldP spid="42" grpId="0"/>
      <p:bldP spid="4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500778" y="321770"/>
            <a:ext cx="10637325" cy="12003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lang="en-US" sz="3600" dirty="0">
                <a:solidFill>
                  <a:prstClr val="black"/>
                </a:solidFill>
                <a:latin typeface="Fira Sans Black" panose="020B0A03050000020004" pitchFamily="34" charset="0"/>
                <a:ea typeface="Times New Roman" panose="02020603050405020304" pitchFamily="18" charset="0"/>
              </a:rPr>
              <a:t>6</a:t>
            </a: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600" dirty="0" err="1">
                <a:solidFill>
                  <a:prstClr val="black"/>
                </a:solidFill>
                <a:latin typeface="Fira Sans Black" panose="020B0A03050000020004" pitchFamily="34" charset="0"/>
                <a:ea typeface="Times New Roman" panose="02020603050405020304" pitchFamily="18" charset="0"/>
              </a:rPr>
              <a:t>Điền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vào</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chỗ</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trống</a:t>
            </a:r>
            <a:endParaRPr lang="en-US" sz="3600" dirty="0">
              <a:solidFill>
                <a:prstClr val="black"/>
              </a:solidFill>
              <a:latin typeface="Fira Sans Black" panose="020B0A03050000020004" pitchFamily="34" charset="0"/>
              <a:ea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Fira Sans Black" panose="020B0A03050000020004" pitchFamily="34" charset="0"/>
                <a:ea typeface="Times New Roman" panose="02020603050405020304" pitchFamily="18" charset="0"/>
              </a:rPr>
              <a:t>Vật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r>
              <a:rPr lang="en-US" sz="3600" dirty="0">
                <a:solidFill>
                  <a:prstClr val="black"/>
                </a:solidFill>
                <a:latin typeface="Fira Sans Black" panose="020B0A03050000020004" pitchFamily="34" charset="0"/>
                <a:ea typeface="Times New Roman" panose="02020603050405020304" pitchFamily="18" charset="0"/>
              </a:rPr>
              <a:t> ……. </a:t>
            </a:r>
            <a:r>
              <a:rPr lang="en-US" sz="3600" dirty="0" err="1">
                <a:solidFill>
                  <a:prstClr val="black"/>
                </a:solidFill>
                <a:latin typeface="Fira Sans Black" panose="020B0A03050000020004" pitchFamily="34" charset="0"/>
                <a:ea typeface="Times New Roman" panose="02020603050405020304" pitchFamily="18" charset="0"/>
              </a:rPr>
              <a:t>phản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xạ</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hầu</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hết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các</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3720418"/>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298904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3081159"/>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3720418"/>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921648" y="1591313"/>
              <a:ext cx="1160416"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a:t>
              </a:r>
              <a:r>
                <a:rPr lang="en-US" sz="3200" dirty="0">
                  <a:solidFill>
                    <a:srgbClr val="FFFFFF"/>
                  </a:solidFill>
                  <a:latin typeface="Arial" panose="020B0604020202020204" pitchFamily="34" charset="0"/>
                  <a:ea typeface="Yeseva One" panose="00000500000000000000" charset="0"/>
                  <a:cs typeface="Arial" panose="020B0604020202020204" pitchFamily="34" charset="0"/>
                </a:rPr>
                <a:t>ỏ</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3764821"/>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02570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Trắng</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5" y="3748546"/>
            <a:ext cx="2500144" cy="1169975"/>
            <a:chOff x="4458622" y="1221246"/>
            <a:chExt cx="187510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463991" y="1570213"/>
              <a:ext cx="1817221"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Đen</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188667" y="3708325"/>
            <a:ext cx="2695586" cy="1391830"/>
            <a:chOff x="6325460" y="1191080"/>
            <a:chExt cx="202168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325460" y="1721320"/>
              <a:ext cx="2021689"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Xanh</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4385937"/>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68384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E0CAF-F550-2D70-71F1-F3F47218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877078"/>
            <a:ext cx="6858000" cy="6858000"/>
          </a:xfrm>
          <a:prstGeom prst="rect">
            <a:avLst/>
          </a:prstGeom>
        </p:spPr>
      </p:pic>
      <p:sp>
        <p:nvSpPr>
          <p:cNvPr id="4" name="TextBox 18">
            <a:extLst>
              <a:ext uri="{FF2B5EF4-FFF2-40B4-BE49-F238E27FC236}">
                <a16:creationId xmlns:a16="http://schemas.microsoft.com/office/drawing/2014/main" id="{77836E74-D7F6-82B8-A95C-86A18482094B}"/>
              </a:ext>
            </a:extLst>
          </p:cNvPr>
          <p:cNvSpPr txBox="1"/>
          <p:nvPr/>
        </p:nvSpPr>
        <p:spPr>
          <a:xfrm flipH="1">
            <a:off x="978263" y="639011"/>
            <a:ext cx="10637325"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THANKS!!!!!!</a:t>
            </a:r>
          </a:p>
        </p:txBody>
      </p:sp>
    </p:spTree>
    <p:extLst>
      <p:ext uri="{BB962C8B-B14F-4D97-AF65-F5344CB8AC3E}">
        <p14:creationId xmlns:p14="http://schemas.microsoft.com/office/powerpoint/2010/main" val="386126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flipH="1">
            <a:off x="5077166" y="609907"/>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154614" y="2211763"/>
            <a:ext cx="5341312"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II. HIỆN TƯỢNG TÁN SẮC ÁNH SÁNG</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7BC65A3-0900-6298-91F4-80B4E8FB3A3D}"/>
              </a:ext>
            </a:extLst>
          </p:cNvPr>
          <p:cNvGrpSpPr/>
          <p:nvPr/>
        </p:nvGrpSpPr>
        <p:grpSpPr>
          <a:xfrm>
            <a:off x="2086956" y="1013365"/>
            <a:ext cx="1675995" cy="1675995"/>
            <a:chOff x="1321149" y="2630212"/>
            <a:chExt cx="1675995" cy="1675995"/>
          </a:xfrm>
        </p:grpSpPr>
        <p:sp>
          <p:nvSpPr>
            <p:cNvPr id="3" name="Oval 2">
              <a:extLst>
                <a:ext uri="{FF2B5EF4-FFF2-40B4-BE49-F238E27FC236}">
                  <a16:creationId xmlns:a16="http://schemas.microsoft.com/office/drawing/2014/main" id="{99B3291C-D9B6-E4C5-8DE7-D5D1269BA8CB}"/>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a:extLst>
                <a:ext uri="{FF2B5EF4-FFF2-40B4-BE49-F238E27FC236}">
                  <a16:creationId xmlns:a16="http://schemas.microsoft.com/office/drawing/2014/main" id="{E4BB3D8A-EE44-CAD1-45AC-AE5F81D4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86525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274697 w 4796479"/>
              <a:gd name="connsiteY0" fmla="*/ 0 h 1648148"/>
              <a:gd name="connsiteX1" fmla="*/ 875448 w 4796479"/>
              <a:gd name="connsiteY1" fmla="*/ 0 h 1648148"/>
              <a:gd name="connsiteX2" fmla="*/ 1521417 w 4796479"/>
              <a:gd name="connsiteY2" fmla="*/ 0 h 1648148"/>
              <a:gd name="connsiteX3" fmla="*/ 2122168 w 4796479"/>
              <a:gd name="connsiteY3" fmla="*/ 0 h 1648148"/>
              <a:gd name="connsiteX4" fmla="*/ 2858572 w 4796479"/>
              <a:gd name="connsiteY4" fmla="*/ 0 h 1648148"/>
              <a:gd name="connsiteX5" fmla="*/ 3414106 w 4796479"/>
              <a:gd name="connsiteY5" fmla="*/ 0 h 1648148"/>
              <a:gd name="connsiteX6" fmla="*/ 4014857 w 4796479"/>
              <a:gd name="connsiteY6" fmla="*/ 0 h 1648148"/>
              <a:gd name="connsiteX7" fmla="*/ 4796479 w 4796479"/>
              <a:gd name="connsiteY7" fmla="*/ 0 h 1648148"/>
              <a:gd name="connsiteX8" fmla="*/ 4796479 w 4796479"/>
              <a:gd name="connsiteY8" fmla="*/ 0 h 1648148"/>
              <a:gd name="connsiteX9" fmla="*/ 4796479 w 4796479"/>
              <a:gd name="connsiteY9" fmla="*/ 659256 h 1648148"/>
              <a:gd name="connsiteX10" fmla="*/ 4796479 w 4796479"/>
              <a:gd name="connsiteY10" fmla="*/ 1373451 h 1648148"/>
              <a:gd name="connsiteX11" fmla="*/ 4521782 w 4796479"/>
              <a:gd name="connsiteY11" fmla="*/ 1648148 h 1648148"/>
              <a:gd name="connsiteX12" fmla="*/ 3921031 w 4796479"/>
              <a:gd name="connsiteY12" fmla="*/ 1648148 h 1648148"/>
              <a:gd name="connsiteX13" fmla="*/ 3320280 w 4796479"/>
              <a:gd name="connsiteY13" fmla="*/ 1648148 h 1648148"/>
              <a:gd name="connsiteX14" fmla="*/ 2629093 w 4796479"/>
              <a:gd name="connsiteY14" fmla="*/ 1648148 h 1648148"/>
              <a:gd name="connsiteX15" fmla="*/ 2118778 w 4796479"/>
              <a:gd name="connsiteY15" fmla="*/ 1648148 h 1648148"/>
              <a:gd name="connsiteX16" fmla="*/ 1472809 w 4796479"/>
              <a:gd name="connsiteY16" fmla="*/ 1648148 h 1648148"/>
              <a:gd name="connsiteX17" fmla="*/ 962494 w 4796479"/>
              <a:gd name="connsiteY17" fmla="*/ 1648148 h 1648148"/>
              <a:gd name="connsiteX18" fmla="*/ 0 w 4796479"/>
              <a:gd name="connsiteY18" fmla="*/ 1648148 h 1648148"/>
              <a:gd name="connsiteX19" fmla="*/ 0 w 4796479"/>
              <a:gd name="connsiteY19" fmla="*/ 1648148 h 1648148"/>
              <a:gd name="connsiteX20" fmla="*/ 0 w 4796479"/>
              <a:gd name="connsiteY20" fmla="*/ 947688 h 1648148"/>
              <a:gd name="connsiteX21" fmla="*/ 0 w 4796479"/>
              <a:gd name="connsiteY21" fmla="*/ 274697 h 1648148"/>
              <a:gd name="connsiteX22" fmla="*/ 274697 w 4796479"/>
              <a:gd name="connsiteY22" fmla="*/ 0 h 16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79" h="1648148" fill="none" extrusionOk="0">
                <a:moveTo>
                  <a:pt x="274697" y="0"/>
                </a:moveTo>
                <a:cubicBezTo>
                  <a:pt x="532174" y="-8545"/>
                  <a:pt x="694071" y="-25139"/>
                  <a:pt x="875448" y="0"/>
                </a:cubicBezTo>
                <a:cubicBezTo>
                  <a:pt x="1056825" y="25139"/>
                  <a:pt x="1252161" y="-12319"/>
                  <a:pt x="1521417" y="0"/>
                </a:cubicBezTo>
                <a:cubicBezTo>
                  <a:pt x="1790673" y="12319"/>
                  <a:pt x="1952296" y="-3488"/>
                  <a:pt x="2122168" y="0"/>
                </a:cubicBezTo>
                <a:cubicBezTo>
                  <a:pt x="2292040" y="3488"/>
                  <a:pt x="2691910" y="14057"/>
                  <a:pt x="2858572" y="0"/>
                </a:cubicBezTo>
                <a:cubicBezTo>
                  <a:pt x="3025234" y="-14057"/>
                  <a:pt x="3276373" y="-20853"/>
                  <a:pt x="3414106" y="0"/>
                </a:cubicBezTo>
                <a:cubicBezTo>
                  <a:pt x="3551839" y="20853"/>
                  <a:pt x="3720310" y="8371"/>
                  <a:pt x="4014857" y="0"/>
                </a:cubicBezTo>
                <a:cubicBezTo>
                  <a:pt x="4309404" y="-8371"/>
                  <a:pt x="4427304" y="-9082"/>
                  <a:pt x="4796479" y="0"/>
                </a:cubicBezTo>
                <a:lnTo>
                  <a:pt x="4796479" y="0"/>
                </a:lnTo>
                <a:cubicBezTo>
                  <a:pt x="4818351" y="181798"/>
                  <a:pt x="4776005" y="475052"/>
                  <a:pt x="4796479" y="659256"/>
                </a:cubicBezTo>
                <a:cubicBezTo>
                  <a:pt x="4816953" y="843460"/>
                  <a:pt x="4825380" y="1105785"/>
                  <a:pt x="4796479" y="1373451"/>
                </a:cubicBezTo>
                <a:cubicBezTo>
                  <a:pt x="4824339" y="1508283"/>
                  <a:pt x="4694474" y="1650911"/>
                  <a:pt x="4521782" y="1648148"/>
                </a:cubicBezTo>
                <a:cubicBezTo>
                  <a:pt x="4370912" y="1660576"/>
                  <a:pt x="4211046" y="1618319"/>
                  <a:pt x="3921031" y="1648148"/>
                </a:cubicBezTo>
                <a:cubicBezTo>
                  <a:pt x="3631016" y="1677977"/>
                  <a:pt x="3493324" y="1655451"/>
                  <a:pt x="3320280" y="1648148"/>
                </a:cubicBezTo>
                <a:cubicBezTo>
                  <a:pt x="3147236" y="1640845"/>
                  <a:pt x="2777945" y="1629048"/>
                  <a:pt x="2629093" y="1648148"/>
                </a:cubicBezTo>
                <a:cubicBezTo>
                  <a:pt x="2480241" y="1667248"/>
                  <a:pt x="2285392" y="1633733"/>
                  <a:pt x="2118778" y="1648148"/>
                </a:cubicBezTo>
                <a:cubicBezTo>
                  <a:pt x="1952164" y="1662563"/>
                  <a:pt x="1697968" y="1668526"/>
                  <a:pt x="1472809" y="1648148"/>
                </a:cubicBezTo>
                <a:cubicBezTo>
                  <a:pt x="1247650" y="1627770"/>
                  <a:pt x="1106780" y="1643226"/>
                  <a:pt x="962494" y="1648148"/>
                </a:cubicBezTo>
                <a:cubicBezTo>
                  <a:pt x="818209" y="1653070"/>
                  <a:pt x="253203" y="1602819"/>
                  <a:pt x="0" y="1648148"/>
                </a:cubicBezTo>
                <a:lnTo>
                  <a:pt x="0" y="1648148"/>
                </a:lnTo>
                <a:cubicBezTo>
                  <a:pt x="-3432" y="1361502"/>
                  <a:pt x="-149" y="1270411"/>
                  <a:pt x="0" y="947688"/>
                </a:cubicBezTo>
                <a:cubicBezTo>
                  <a:pt x="149" y="624965"/>
                  <a:pt x="-25854" y="481516"/>
                  <a:pt x="0" y="274697"/>
                </a:cubicBezTo>
                <a:cubicBezTo>
                  <a:pt x="15190" y="145866"/>
                  <a:pt x="159178" y="-1643"/>
                  <a:pt x="274697" y="0"/>
                </a:cubicBezTo>
                <a:close/>
              </a:path>
              <a:path w="4796479" h="1648148" stroke="0" extrusionOk="0">
                <a:moveTo>
                  <a:pt x="274697" y="0"/>
                </a:moveTo>
                <a:cubicBezTo>
                  <a:pt x="383653" y="-4455"/>
                  <a:pt x="661506" y="13227"/>
                  <a:pt x="785012" y="0"/>
                </a:cubicBezTo>
                <a:cubicBezTo>
                  <a:pt x="908518" y="-13227"/>
                  <a:pt x="1222308" y="-19423"/>
                  <a:pt x="1476199" y="0"/>
                </a:cubicBezTo>
                <a:cubicBezTo>
                  <a:pt x="1730090" y="19423"/>
                  <a:pt x="1857310" y="12407"/>
                  <a:pt x="2076950" y="0"/>
                </a:cubicBezTo>
                <a:cubicBezTo>
                  <a:pt x="2296590" y="-12407"/>
                  <a:pt x="2389211" y="2623"/>
                  <a:pt x="2632483" y="0"/>
                </a:cubicBezTo>
                <a:cubicBezTo>
                  <a:pt x="2875755" y="-2623"/>
                  <a:pt x="2928532" y="-11796"/>
                  <a:pt x="3188017" y="0"/>
                </a:cubicBezTo>
                <a:cubicBezTo>
                  <a:pt x="3447502" y="11796"/>
                  <a:pt x="3676366" y="-25787"/>
                  <a:pt x="3924421" y="0"/>
                </a:cubicBezTo>
                <a:cubicBezTo>
                  <a:pt x="4172476" y="25787"/>
                  <a:pt x="4533235" y="-10406"/>
                  <a:pt x="4796479" y="0"/>
                </a:cubicBezTo>
                <a:lnTo>
                  <a:pt x="4796479" y="0"/>
                </a:lnTo>
                <a:cubicBezTo>
                  <a:pt x="4773699" y="240226"/>
                  <a:pt x="4768029" y="500626"/>
                  <a:pt x="4796479" y="686726"/>
                </a:cubicBezTo>
                <a:cubicBezTo>
                  <a:pt x="4824929" y="872826"/>
                  <a:pt x="4806343" y="1212809"/>
                  <a:pt x="4796479" y="1373451"/>
                </a:cubicBezTo>
                <a:cubicBezTo>
                  <a:pt x="4770650" y="1535016"/>
                  <a:pt x="4690240" y="1617081"/>
                  <a:pt x="4521782" y="1648148"/>
                </a:cubicBezTo>
                <a:cubicBezTo>
                  <a:pt x="4291359" y="1621218"/>
                  <a:pt x="4192053" y="1668267"/>
                  <a:pt x="3875813" y="1648148"/>
                </a:cubicBezTo>
                <a:cubicBezTo>
                  <a:pt x="3559573" y="1628029"/>
                  <a:pt x="3478351" y="1639993"/>
                  <a:pt x="3275062" y="1648148"/>
                </a:cubicBezTo>
                <a:cubicBezTo>
                  <a:pt x="3071773" y="1656303"/>
                  <a:pt x="2838707" y="1659239"/>
                  <a:pt x="2538658" y="1648148"/>
                </a:cubicBezTo>
                <a:cubicBezTo>
                  <a:pt x="2238609" y="1637057"/>
                  <a:pt x="2192199" y="1652099"/>
                  <a:pt x="2028342" y="1648148"/>
                </a:cubicBezTo>
                <a:cubicBezTo>
                  <a:pt x="1864485" y="1644197"/>
                  <a:pt x="1634383" y="1659819"/>
                  <a:pt x="1518027" y="1648148"/>
                </a:cubicBezTo>
                <a:cubicBezTo>
                  <a:pt x="1401671" y="1636477"/>
                  <a:pt x="1123345" y="1659486"/>
                  <a:pt x="872058" y="1648148"/>
                </a:cubicBezTo>
                <a:cubicBezTo>
                  <a:pt x="620771" y="1636810"/>
                  <a:pt x="201620" y="1642998"/>
                  <a:pt x="0" y="1648148"/>
                </a:cubicBezTo>
                <a:lnTo>
                  <a:pt x="0" y="1648148"/>
                </a:lnTo>
                <a:cubicBezTo>
                  <a:pt x="-3197" y="1350421"/>
                  <a:pt x="-15336" y="1120368"/>
                  <a:pt x="0" y="933953"/>
                </a:cubicBezTo>
                <a:cubicBezTo>
                  <a:pt x="15336" y="747539"/>
                  <a:pt x="-5343" y="441340"/>
                  <a:pt x="0" y="274697"/>
                </a:cubicBezTo>
                <a:cubicBezTo>
                  <a:pt x="27561" y="99894"/>
                  <a:pt x="127394" y="-4442"/>
                  <a:pt x="274697" y="0"/>
                </a:cubicBezTo>
                <a:close/>
              </a:path>
            </a:pathLst>
          </a:custGeom>
          <a:solidFill>
            <a:schemeClr val="bg1"/>
          </a:solidFill>
          <a:ln w="28575">
            <a:solidFill>
              <a:schemeClr val="accent4"/>
            </a:solidFill>
            <a:extLst>
              <a:ext uri="{C807C97D-BFC1-408E-A445-0C87EB9F89A2}">
                <ask:lineSketchStyleProp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bg1"/>
                </a:solidFill>
                <a:latin typeface="Fira Sans Condensed Medium" panose="020B0603050000020004" pitchFamily="34" charset="0"/>
              </a:rPr>
              <a:t>Thí</a:t>
            </a:r>
            <a:r>
              <a:rPr lang="en-US" sz="2400" b="1" dirty="0">
                <a:solidFill>
                  <a:schemeClr val="bg1"/>
                </a:solidFill>
                <a:latin typeface="Fira Sans Condensed Medium" panose="020B0603050000020004" pitchFamily="34" charset="0"/>
              </a:rPr>
              <a:t> </a:t>
            </a:r>
            <a:r>
              <a:rPr lang="en-US" sz="2400" b="1" dirty="0" err="1">
                <a:solidFill>
                  <a:schemeClr val="bg1"/>
                </a:solidFill>
                <a:latin typeface="Fira Sans Condensed Medium" panose="020B0603050000020004" pitchFamily="34" charset="0"/>
              </a:rPr>
              <a:t>Nghiệm</a:t>
            </a:r>
            <a:r>
              <a:rPr lang="en-US" sz="2400" b="1" dirty="0">
                <a:solidFill>
                  <a:schemeClr val="bg1"/>
                </a:solidFill>
                <a:latin typeface="Fira Sans Condensed Medium" panose="020B0603050000020004" pitchFamily="34" charset="0"/>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575286"/>
          </a:xfrm>
          <a:prstGeom prst="rect">
            <a:avLst/>
          </a:prstGeom>
          <a:noFill/>
        </p:spPr>
        <p:txBody>
          <a:bodyPr wrap="square" rtlCol="0">
            <a:spAutoFit/>
          </a:bodyPr>
          <a:lstStyle/>
          <a:p>
            <a:pPr>
              <a:lnSpc>
                <a:spcPct val="120000"/>
              </a:lnSpc>
            </a:pPr>
            <a:r>
              <a:rPr lang="en-US" sz="2800" dirty="0" err="1">
                <a:solidFill>
                  <a:srgbClr val="F25D07"/>
                </a:solidFill>
                <a:latin typeface="Fira Sans Black" panose="020B0A03050000020004" pitchFamily="34" charset="0"/>
                <a:cs typeface="Arial" panose="020B0604020202020204" pitchFamily="34" charset="0"/>
              </a:rPr>
              <a:t>Chuẩn</a:t>
            </a:r>
            <a:r>
              <a:rPr lang="en-US" sz="2800" dirty="0">
                <a:solidFill>
                  <a:srgbClr val="F25D07"/>
                </a:solidFill>
                <a:latin typeface="Fira Sans Black" panose="020B0A03050000020004" pitchFamily="34" charset="0"/>
                <a:cs typeface="Arial" panose="020B0604020202020204" pitchFamily="34" charset="0"/>
              </a:rPr>
              <a:t> </a:t>
            </a:r>
            <a:r>
              <a:rPr lang="en-US" sz="2800" dirty="0" err="1">
                <a:solidFill>
                  <a:srgbClr val="F25D07"/>
                </a:solidFill>
                <a:latin typeface="Fira Sans Black" panose="020B0A03050000020004" pitchFamily="34" charset="0"/>
                <a:cs typeface="Arial" panose="020B0604020202020204" pitchFamily="34" charset="0"/>
              </a:rPr>
              <a:t>Bị</a:t>
            </a:r>
            <a:r>
              <a:rPr lang="en-US" sz="2800" dirty="0">
                <a:solidFill>
                  <a:srgbClr val="F25D07"/>
                </a:solidFill>
                <a:latin typeface="Fira Sans Black" panose="020B0A03050000020004" pitchFamily="34" charset="0"/>
                <a:cs typeface="Arial" panose="020B0604020202020204" pitchFamily="34"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494751"/>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L</a:t>
            </a:r>
            <a:r>
              <a:rPr lang="vi-VN" sz="2400" dirty="0">
                <a:latin typeface="Arial" panose="020B0604020202020204" pitchFamily="34" charset="0"/>
                <a:cs typeface="Arial" panose="020B0604020202020204" pitchFamily="34" charset="0"/>
              </a:rPr>
              <a:t>ăng kính</a:t>
            </a:r>
            <a:r>
              <a:rPr lang="en-US" sz="2400" dirty="0">
                <a:latin typeface="Arial" panose="020B0604020202020204" pitchFamily="34" charset="0"/>
                <a:cs typeface="Arial" panose="020B0604020202020204" pitchFamily="34"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r>
              <a:rPr lang="en-US" sz="2400" dirty="0">
                <a:latin typeface="Arial" panose="020B0604020202020204" pitchFamily="34" charset="0"/>
                <a:cs typeface="Arial" panose="020B0604020202020204" pitchFamily="34"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494751"/>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M</a:t>
            </a:r>
            <a:r>
              <a:rPr lang="vi-VN" sz="2400" dirty="0">
                <a:latin typeface="Arial" panose="020B0604020202020204" pitchFamily="34" charset="0"/>
                <a:cs typeface="Arial" panose="020B0604020202020204" pitchFamily="34" charset="0"/>
              </a:rPr>
              <a:t>àn </a:t>
            </a:r>
            <a:r>
              <a:rPr lang="en-US" sz="2400" dirty="0" err="1">
                <a:latin typeface="Arial" panose="020B0604020202020204" pitchFamily="34" charset="0"/>
                <a:cs typeface="Arial" panose="020B0604020202020204" pitchFamily="34" charset="0"/>
              </a:rPr>
              <a:t>hứng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Nguồn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nối</a:t>
            </a:r>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Tấm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72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1755997" y="515946"/>
            <a:ext cx="8086518" cy="3240665"/>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875742"/>
            <a:ext cx="10619970" cy="2683847"/>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ask="http://schemas.microsoft.com/office/drawing/2018/sketchyshapes" sd="983511445">
                  <a:custGeom>
                    <a:avLst/>
                    <a:gdLst>
                      <a:gd name="connsiteX0" fmla="*/ 0 w 10619970"/>
                      <a:gd name="connsiteY0" fmla="*/ 0 h 2683847"/>
                      <a:gd name="connsiteX1" fmla="*/ 891339 w 10619970"/>
                      <a:gd name="connsiteY1" fmla="*/ 0 h 2683847"/>
                      <a:gd name="connsiteX2" fmla="*/ 1576985 w 10619970"/>
                      <a:gd name="connsiteY2" fmla="*/ 0 h 2683847"/>
                      <a:gd name="connsiteX3" fmla="*/ 2056937 w 10619970"/>
                      <a:gd name="connsiteY3" fmla="*/ 0 h 2683847"/>
                      <a:gd name="connsiteX4" fmla="*/ 2845429 w 10619970"/>
                      <a:gd name="connsiteY4" fmla="*/ 0 h 2683847"/>
                      <a:gd name="connsiteX5" fmla="*/ 3531074 w 10619970"/>
                      <a:gd name="connsiteY5" fmla="*/ 0 h 2683847"/>
                      <a:gd name="connsiteX6" fmla="*/ 4422414 w 10619970"/>
                      <a:gd name="connsiteY6" fmla="*/ 0 h 2683847"/>
                      <a:gd name="connsiteX7" fmla="*/ 4902366 w 10619970"/>
                      <a:gd name="connsiteY7" fmla="*/ 0 h 2683847"/>
                      <a:gd name="connsiteX8" fmla="*/ 5690858 w 10619970"/>
                      <a:gd name="connsiteY8" fmla="*/ 0 h 2683847"/>
                      <a:gd name="connsiteX9" fmla="*/ 6273657 w 10619970"/>
                      <a:gd name="connsiteY9" fmla="*/ 0 h 2683847"/>
                      <a:gd name="connsiteX10" fmla="*/ 6753609 w 10619970"/>
                      <a:gd name="connsiteY10" fmla="*/ 0 h 2683847"/>
                      <a:gd name="connsiteX11" fmla="*/ 7233560 w 10619970"/>
                      <a:gd name="connsiteY11" fmla="*/ 0 h 2683847"/>
                      <a:gd name="connsiteX12" fmla="*/ 7816359 w 10619970"/>
                      <a:gd name="connsiteY12" fmla="*/ 0 h 2683847"/>
                      <a:gd name="connsiteX13" fmla="*/ 8604851 w 10619970"/>
                      <a:gd name="connsiteY13" fmla="*/ 0 h 2683847"/>
                      <a:gd name="connsiteX14" fmla="*/ 9084803 w 10619970"/>
                      <a:gd name="connsiteY14" fmla="*/ 0 h 2683847"/>
                      <a:gd name="connsiteX15" fmla="*/ 9461908 w 10619970"/>
                      <a:gd name="connsiteY15" fmla="*/ 0 h 2683847"/>
                      <a:gd name="connsiteX16" fmla="*/ 10284683 w 10619970"/>
                      <a:gd name="connsiteY16" fmla="*/ 0 h 2683847"/>
                      <a:gd name="connsiteX17" fmla="*/ 10619970 w 10619970"/>
                      <a:gd name="connsiteY17" fmla="*/ 447317 h 2683847"/>
                      <a:gd name="connsiteX18" fmla="*/ 10619970 w 10619970"/>
                      <a:gd name="connsiteY18" fmla="*/ 1237558 h 2683847"/>
                      <a:gd name="connsiteX19" fmla="*/ 10619970 w 10619970"/>
                      <a:gd name="connsiteY19" fmla="*/ 1938336 h 2683847"/>
                      <a:gd name="connsiteX20" fmla="*/ 10619970 w 10619970"/>
                      <a:gd name="connsiteY20" fmla="*/ 2683847 h 2683847"/>
                      <a:gd name="connsiteX21" fmla="*/ 9743822 w 10619970"/>
                      <a:gd name="connsiteY21" fmla="*/ 2683847 h 2683847"/>
                      <a:gd name="connsiteX22" fmla="*/ 9080074 w 10619970"/>
                      <a:gd name="connsiteY22" fmla="*/ 2683847 h 2683847"/>
                      <a:gd name="connsiteX23" fmla="*/ 8203927 w 10619970"/>
                      <a:gd name="connsiteY23" fmla="*/ 2683847 h 2683847"/>
                      <a:gd name="connsiteX24" fmla="*/ 7433979 w 10619970"/>
                      <a:gd name="connsiteY24" fmla="*/ 2683847 h 2683847"/>
                      <a:gd name="connsiteX25" fmla="*/ 7088830 w 10619970"/>
                      <a:gd name="connsiteY25" fmla="*/ 2683847 h 2683847"/>
                      <a:gd name="connsiteX26" fmla="*/ 6637481 w 10619970"/>
                      <a:gd name="connsiteY26" fmla="*/ 2683847 h 2683847"/>
                      <a:gd name="connsiteX27" fmla="*/ 5867533 w 10619970"/>
                      <a:gd name="connsiteY27" fmla="*/ 2683847 h 2683847"/>
                      <a:gd name="connsiteX28" fmla="*/ 5203785 w 10619970"/>
                      <a:gd name="connsiteY28" fmla="*/ 2683847 h 2683847"/>
                      <a:gd name="connsiteX29" fmla="*/ 4540037 w 10619970"/>
                      <a:gd name="connsiteY29" fmla="*/ 2683847 h 2683847"/>
                      <a:gd name="connsiteX30" fmla="*/ 3876289 w 10619970"/>
                      <a:gd name="connsiteY30" fmla="*/ 2683847 h 2683847"/>
                      <a:gd name="connsiteX31" fmla="*/ 3106341 w 10619970"/>
                      <a:gd name="connsiteY31" fmla="*/ 2683847 h 2683847"/>
                      <a:gd name="connsiteX32" fmla="*/ 2548793 w 10619970"/>
                      <a:gd name="connsiteY32" fmla="*/ 2683847 h 2683847"/>
                      <a:gd name="connsiteX33" fmla="*/ 1885045 w 10619970"/>
                      <a:gd name="connsiteY33" fmla="*/ 2683847 h 2683847"/>
                      <a:gd name="connsiteX34" fmla="*/ 1008897 w 10619970"/>
                      <a:gd name="connsiteY34" fmla="*/ 2683847 h 2683847"/>
                      <a:gd name="connsiteX35" fmla="*/ 0 w 10619970"/>
                      <a:gd name="connsiteY35" fmla="*/ 2683847 h 2683847"/>
                      <a:gd name="connsiteX36" fmla="*/ 0 w 10619970"/>
                      <a:gd name="connsiteY36" fmla="*/ 1869746 h 2683847"/>
                      <a:gd name="connsiteX37" fmla="*/ 0 w 10619970"/>
                      <a:gd name="connsiteY37" fmla="*/ 1001969 h 2683847"/>
                      <a:gd name="connsiteX38" fmla="*/ 0 w 10619970"/>
                      <a:gd name="connsiteY38" fmla="*/ 0 h 26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683847" extrusionOk="0">
                        <a:moveTo>
                          <a:pt x="0" y="0"/>
                        </a:moveTo>
                        <a:cubicBezTo>
                          <a:pt x="278039" y="-42258"/>
                          <a:pt x="625610" y="50144"/>
                          <a:pt x="891339" y="0"/>
                        </a:cubicBezTo>
                        <a:cubicBezTo>
                          <a:pt x="1164831" y="-48764"/>
                          <a:pt x="1391220" y="13411"/>
                          <a:pt x="1576985" y="0"/>
                        </a:cubicBezTo>
                        <a:cubicBezTo>
                          <a:pt x="1761170" y="-19090"/>
                          <a:pt x="1942617" y="-23779"/>
                          <a:pt x="2056937" y="0"/>
                        </a:cubicBezTo>
                        <a:cubicBezTo>
                          <a:pt x="2162023" y="19595"/>
                          <a:pt x="2404792" y="-23928"/>
                          <a:pt x="2845429" y="0"/>
                        </a:cubicBezTo>
                        <a:cubicBezTo>
                          <a:pt x="3213124" y="30682"/>
                          <a:pt x="3285800" y="2761"/>
                          <a:pt x="3531074" y="0"/>
                        </a:cubicBezTo>
                        <a:cubicBezTo>
                          <a:pt x="3759123" y="-33894"/>
                          <a:pt x="3991756" y="36714"/>
                          <a:pt x="4422414" y="0"/>
                        </a:cubicBezTo>
                        <a:cubicBezTo>
                          <a:pt x="4811774" y="-19804"/>
                          <a:pt x="4736766" y="-28500"/>
                          <a:pt x="4902366" y="0"/>
                        </a:cubicBezTo>
                        <a:cubicBezTo>
                          <a:pt x="5117942" y="4869"/>
                          <a:pt x="5455111" y="-34712"/>
                          <a:pt x="5690858" y="0"/>
                        </a:cubicBezTo>
                        <a:cubicBezTo>
                          <a:pt x="5943893" y="30809"/>
                          <a:pt x="6134306" y="-18998"/>
                          <a:pt x="6273657" y="0"/>
                        </a:cubicBezTo>
                        <a:cubicBezTo>
                          <a:pt x="6430627" y="21454"/>
                          <a:pt x="6588291" y="-10914"/>
                          <a:pt x="6753609" y="0"/>
                        </a:cubicBezTo>
                        <a:cubicBezTo>
                          <a:pt x="6915628" y="7102"/>
                          <a:pt x="7012007" y="-21267"/>
                          <a:pt x="7233560" y="0"/>
                        </a:cubicBezTo>
                        <a:cubicBezTo>
                          <a:pt x="7460548" y="12534"/>
                          <a:pt x="7535926" y="6349"/>
                          <a:pt x="7816359" y="0"/>
                        </a:cubicBezTo>
                        <a:cubicBezTo>
                          <a:pt x="8099207" y="-36622"/>
                          <a:pt x="8315154" y="8836"/>
                          <a:pt x="8604851" y="0"/>
                        </a:cubicBezTo>
                        <a:cubicBezTo>
                          <a:pt x="8915165" y="-10824"/>
                          <a:pt x="8886769" y="7521"/>
                          <a:pt x="9084803" y="0"/>
                        </a:cubicBezTo>
                        <a:cubicBezTo>
                          <a:pt x="9273195" y="-15216"/>
                          <a:pt x="9326138" y="976"/>
                          <a:pt x="9461908" y="0"/>
                        </a:cubicBezTo>
                        <a:cubicBezTo>
                          <a:pt x="9580979" y="-31560"/>
                          <a:pt x="10145687" y="-4024"/>
                          <a:pt x="10284683" y="0"/>
                        </a:cubicBezTo>
                        <a:cubicBezTo>
                          <a:pt x="10452594" y="238829"/>
                          <a:pt x="10514877" y="303201"/>
                          <a:pt x="10619970" y="447317"/>
                        </a:cubicBezTo>
                        <a:cubicBezTo>
                          <a:pt x="10644569" y="594703"/>
                          <a:pt x="10619820" y="967527"/>
                          <a:pt x="10619970" y="1237558"/>
                        </a:cubicBezTo>
                        <a:cubicBezTo>
                          <a:pt x="10629409" y="1499877"/>
                          <a:pt x="10645750" y="1819613"/>
                          <a:pt x="10619970" y="1938336"/>
                        </a:cubicBezTo>
                        <a:cubicBezTo>
                          <a:pt x="10660940" y="2075450"/>
                          <a:pt x="10606406" y="2465816"/>
                          <a:pt x="10619970" y="2683847"/>
                        </a:cubicBezTo>
                        <a:cubicBezTo>
                          <a:pt x="10388371" y="2682329"/>
                          <a:pt x="9910021" y="2698062"/>
                          <a:pt x="9743822" y="2683847"/>
                        </a:cubicBezTo>
                        <a:cubicBezTo>
                          <a:pt x="9551410" y="2674745"/>
                          <a:pt x="9398520" y="2663819"/>
                          <a:pt x="9080074" y="2683847"/>
                        </a:cubicBezTo>
                        <a:cubicBezTo>
                          <a:pt x="8755664" y="2730697"/>
                          <a:pt x="8565846" y="2669479"/>
                          <a:pt x="8203927" y="2683847"/>
                        </a:cubicBezTo>
                        <a:cubicBezTo>
                          <a:pt x="7842756" y="2743052"/>
                          <a:pt x="7635074" y="2672672"/>
                          <a:pt x="7433979" y="2683847"/>
                        </a:cubicBezTo>
                        <a:cubicBezTo>
                          <a:pt x="7236180" y="2664554"/>
                          <a:pt x="7232812" y="2683235"/>
                          <a:pt x="7088830" y="2683847"/>
                        </a:cubicBezTo>
                        <a:cubicBezTo>
                          <a:pt x="6947391" y="2681997"/>
                          <a:pt x="6749646" y="2719443"/>
                          <a:pt x="6637481" y="2683847"/>
                        </a:cubicBezTo>
                        <a:cubicBezTo>
                          <a:pt x="6574600" y="2688109"/>
                          <a:pt x="6127031" y="2642590"/>
                          <a:pt x="5867533" y="2683847"/>
                        </a:cubicBezTo>
                        <a:cubicBezTo>
                          <a:pt x="5655973" y="2732827"/>
                          <a:pt x="5422316" y="2654247"/>
                          <a:pt x="5203785" y="2683847"/>
                        </a:cubicBezTo>
                        <a:cubicBezTo>
                          <a:pt x="4992730" y="2692040"/>
                          <a:pt x="4833499" y="2676978"/>
                          <a:pt x="4540037" y="2683847"/>
                        </a:cubicBezTo>
                        <a:cubicBezTo>
                          <a:pt x="4272054" y="2691702"/>
                          <a:pt x="4042644" y="2648072"/>
                          <a:pt x="3876289" y="2683847"/>
                        </a:cubicBezTo>
                        <a:cubicBezTo>
                          <a:pt x="3702326" y="2678959"/>
                          <a:pt x="3366848" y="2674869"/>
                          <a:pt x="3106341" y="2683847"/>
                        </a:cubicBezTo>
                        <a:cubicBezTo>
                          <a:pt x="2789247" y="2669266"/>
                          <a:pt x="2721124" y="2702400"/>
                          <a:pt x="2548793" y="2683847"/>
                        </a:cubicBezTo>
                        <a:cubicBezTo>
                          <a:pt x="2394952" y="2639812"/>
                          <a:pt x="2191389" y="2650291"/>
                          <a:pt x="1885045" y="2683847"/>
                        </a:cubicBezTo>
                        <a:cubicBezTo>
                          <a:pt x="1529623" y="2664387"/>
                          <a:pt x="1242075" y="2727856"/>
                          <a:pt x="1008897" y="2683847"/>
                        </a:cubicBezTo>
                        <a:cubicBezTo>
                          <a:pt x="773812" y="2698817"/>
                          <a:pt x="329051" y="2707935"/>
                          <a:pt x="0" y="2683847"/>
                        </a:cubicBezTo>
                        <a:cubicBezTo>
                          <a:pt x="860" y="2294937"/>
                          <a:pt x="-19024" y="2273008"/>
                          <a:pt x="0" y="1869746"/>
                        </a:cubicBezTo>
                        <a:cubicBezTo>
                          <a:pt x="34725" y="1458069"/>
                          <a:pt x="13297" y="1274313"/>
                          <a:pt x="0" y="1001969"/>
                        </a:cubicBezTo>
                        <a:cubicBezTo>
                          <a:pt x="31272" y="684893"/>
                          <a:pt x="-33666" y="265842"/>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589669-B318-70EC-E44D-61688824BE22}"/>
              </a:ext>
            </a:extLst>
          </p:cNvPr>
          <p:cNvSpPr txBox="1"/>
          <p:nvPr/>
        </p:nvSpPr>
        <p:spPr>
          <a:xfrm>
            <a:off x="907858" y="4038178"/>
            <a:ext cx="10184126" cy="223984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50000"/>
              </a:lnSpc>
            </a:pPr>
            <a:r>
              <a:rPr lang="en-US" sz="2400" dirty="0" err="1">
                <a:solidFill>
                  <a:srgbClr val="F25D07"/>
                </a:solidFill>
                <a:latin typeface="Fira Sans Black" panose="020B0A03050000020004" pitchFamily="34" charset="0"/>
              </a:rPr>
              <a:t>Tiến</a:t>
            </a:r>
            <a:r>
              <a:rPr lang="en-US" sz="2400" dirty="0">
                <a:solidFill>
                  <a:srgbClr val="F25D07"/>
                </a:solidFill>
                <a:latin typeface="Fira Sans Black" panose="020B0A03050000020004" pitchFamily="34" charset="0"/>
              </a:rPr>
              <a:t> </a:t>
            </a:r>
            <a:r>
              <a:rPr lang="en-US" sz="2400" dirty="0" err="1">
                <a:solidFill>
                  <a:srgbClr val="F25D07"/>
                </a:solidFill>
                <a:latin typeface="Fira Sans Black" panose="020B0A03050000020004" pitchFamily="34" charset="0"/>
              </a:rPr>
              <a:t>hành</a:t>
            </a:r>
            <a:r>
              <a:rPr lang="en-US" sz="2400" dirty="0">
                <a:solidFill>
                  <a:srgbClr val="F25D07"/>
                </a:solidFill>
                <a:latin typeface="Fira Sans Black" panose="020B0A03050000020004" pitchFamily="34" charset="0"/>
              </a:rPr>
              <a:t>:</a:t>
            </a:r>
          </a:p>
          <a:p>
            <a:pPr>
              <a:lnSpc>
                <a:spcPct val="150000"/>
              </a:lnSpc>
            </a:pPr>
            <a:r>
              <a:rPr lang="vi-VN" sz="2400" b="1" dirty="0"/>
              <a:t>Bước 1: </a:t>
            </a:r>
            <a:r>
              <a:rPr lang="vi-VN" sz="2400" dirty="0"/>
              <a:t>Bố trí thí nghiệm như </a:t>
            </a:r>
            <a:r>
              <a:rPr lang="en-US" sz="2400" dirty="0" err="1"/>
              <a:t>hình</a:t>
            </a:r>
            <a:r>
              <a:rPr lang="vi-VN" sz="2400" dirty="0"/>
              <a:t>. </a:t>
            </a:r>
            <a:endParaRPr lang="en-US" sz="2400" dirty="0"/>
          </a:p>
          <a:p>
            <a:pPr>
              <a:lnSpc>
                <a:spcPct val="150000"/>
              </a:lnSpc>
            </a:pPr>
            <a:r>
              <a:rPr lang="vi-VN" sz="2400" b="1" dirty="0"/>
              <a:t>Bước 2: </a:t>
            </a:r>
            <a:r>
              <a:rPr lang="vi-VN" sz="2400" dirty="0"/>
              <a:t>Bật đèn đ</a:t>
            </a:r>
            <a:r>
              <a:rPr lang="en-US" sz="2400" dirty="0"/>
              <a:t>ể</a:t>
            </a:r>
            <a:r>
              <a:rPr lang="vi-VN" sz="2400" dirty="0"/>
              <a:t> chiếu chùm sáng trắng hẹp vào một mặt bên của l</a:t>
            </a:r>
            <a:r>
              <a:rPr lang="en-US" sz="2400" dirty="0"/>
              <a:t>ă</a:t>
            </a:r>
            <a:r>
              <a:rPr lang="vi-VN" sz="2400" dirty="0"/>
              <a:t>ng kính. Quan sát ánh sáng thu được trên màn chắn.</a:t>
            </a:r>
            <a:endParaRPr lang="en-US" sz="2400" dirty="0"/>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911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948428_Book_report_presentation_cr - v2" id="{D9B1CF07-0FE1-4CA1-8A13-0F19F99F48D7}" vid="{CE8466E5-7090-41FD-A026-9175B720F2CD}"/>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13622</TotalTime>
  <Words>3089</Words>
  <Application>Microsoft Office PowerPoint</Application>
  <PresentationFormat>Widescreen</PresentationFormat>
  <Paragraphs>328</Paragraphs>
  <Slides>63</Slides>
  <Notes>3</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63</vt:i4>
      </vt:variant>
    </vt:vector>
  </HeadingPairs>
  <TitlesOfParts>
    <vt:vector size="84" baseType="lpstr">
      <vt:lpstr>#9Slide03 AmpleSoft</vt:lpstr>
      <vt:lpstr>#9Slide03 Arima Madurai Black</vt:lpstr>
      <vt:lpstr>#9Slide03 Reso</vt:lpstr>
      <vt:lpstr>#9Slide07 IcielCadena</vt:lpstr>
      <vt:lpstr>Arial</vt:lpstr>
      <vt:lpstr>Calibri</vt:lpstr>
      <vt:lpstr>Calibri Light</vt:lpstr>
      <vt:lpstr>Cambria Math</vt:lpstr>
      <vt:lpstr>Courier New</vt:lpstr>
      <vt:lpstr>Fira Sans</vt:lpstr>
      <vt:lpstr>Fira Sans Black</vt:lpstr>
      <vt:lpstr>Fira Sans Condensed Medium</vt:lpstr>
      <vt:lpstr>Fira Sans Extra Condensed Black</vt:lpstr>
      <vt:lpstr>Franklin Gothic Book</vt:lpstr>
      <vt:lpstr>Franklin Gothic Demi Cond</vt:lpstr>
      <vt:lpstr>Tahoma</vt:lpstr>
      <vt:lpstr>Times New Roman</vt:lpstr>
      <vt:lpstr>Yeseva One</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Phạm Văn Quốc</dc:creator>
  <cp:lastModifiedBy>Oanh Phạm</cp:lastModifiedBy>
  <cp:revision>62</cp:revision>
  <dcterms:created xsi:type="dcterms:W3CDTF">2024-01-30T02:30:17Z</dcterms:created>
  <dcterms:modified xsi:type="dcterms:W3CDTF">2024-06-13T16:31:56Z</dcterms:modified>
</cp:coreProperties>
</file>