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5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273AE-21D9-450D-84E9-9CB69F956B27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524FAD-0469-422F-A27A-4ACC42AA35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2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Đặt vấn đề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Vào bài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cs typeface="Arial" charset="0"/>
              </a:rPr>
              <a:t>I.Sự hao phí điện năng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B30E9-22B9-4209-92FE-F068D18DAD43}" type="datetimeFigureOut">
              <a:rPr lang="en-US" smtClean="0"/>
              <a:pPr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AB0B5-015B-43AA-B3E6-A2C2FA078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209800" y="638175"/>
            <a:ext cx="51355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4400" b="1" dirty="0">
                <a:solidFill>
                  <a:srgbClr val="FF3300"/>
                </a:solidFill>
                <a:latin typeface="Times New Roman" pitchFamily="18" charset="0"/>
              </a:rPr>
              <a:t>KIỂM TRA BÀI CŨ</a:t>
            </a: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228600" y="2209800"/>
            <a:ext cx="89154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Viết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các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công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thức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tính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công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suất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của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dòng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điện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? </a:t>
            </a:r>
          </a:p>
          <a:p>
            <a:pPr marL="0" indent="0" eaLnBrk="1" hangingPunct="1">
              <a:defRPr/>
            </a:pPr>
            <a:endParaRPr lang="en-US" sz="3600" b="1" dirty="0" smtClean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2.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Viết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công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thức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tính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nhiệt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lượng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tỏa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ra trên dây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dẫn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khi có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dòng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điện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chạy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qua?</a:t>
            </a:r>
          </a:p>
          <a:p>
            <a:pPr eaLnBrk="1" hangingPunct="1">
              <a:defRPr/>
            </a:pPr>
            <a:endParaRPr lang="en-US" sz="3600" b="1" dirty="0" smtClean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0" y="990600"/>
            <a:ext cx="83871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800" b="1" u="sng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C1: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3318" name="Object 12"/>
          <p:cNvGraphicFramePr>
            <a:graphicFrameLocks noChangeAspect="1"/>
          </p:cNvGraphicFramePr>
          <p:nvPr/>
        </p:nvGraphicFramePr>
        <p:xfrm>
          <a:off x="152400" y="1828800"/>
          <a:ext cx="182880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3" imgW="698500" imgH="419100" progId="">
                  <p:embed/>
                </p:oleObj>
              </mc:Choice>
              <mc:Fallback>
                <p:oleObj name="Equation" r:id="rId3" imgW="698500" imgH="41910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828800"/>
                        <a:ext cx="1828800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13"/>
          <p:cNvSpPr>
            <a:spLocks noChangeArrowheads="1"/>
          </p:cNvSpPr>
          <p:nvPr/>
        </p:nvSpPr>
        <p:spPr bwMode="auto">
          <a:xfrm>
            <a:off x="0" y="228600"/>
            <a:ext cx="53655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Rectangle 14"/>
          <p:cNvSpPr>
            <a:spLocks noGrp="1" noChangeArrowheads="1"/>
          </p:cNvSpPr>
          <p:nvPr>
            <p:ph type="title"/>
          </p:nvPr>
        </p:nvSpPr>
        <p:spPr>
          <a:xfrm>
            <a:off x="2209800" y="1981200"/>
            <a:ext cx="6781800" cy="1447800"/>
          </a:xfrm>
          <a:noFill/>
        </p:spPr>
        <p:txBody>
          <a:bodyPr>
            <a:noAutofit/>
          </a:bodyPr>
          <a:lstStyle/>
          <a:p>
            <a:pPr algn="l" eaLnBrk="1" hangingPunct="1"/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76200" y="3886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R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4495800"/>
            <a:ext cx="883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en-US" sz="3200" b="1" baseline="300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=&gt;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U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3" grpId="0"/>
      <p:bldP spid="174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11"/>
          <p:cNvSpPr>
            <a:spLocks noChangeArrowheads="1"/>
          </p:cNvSpPr>
          <p:nvPr/>
        </p:nvSpPr>
        <p:spPr bwMode="auto">
          <a:xfrm>
            <a:off x="0" y="10668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28396" y="1675871"/>
            <a:ext cx="8915400" cy="1676929"/>
            <a:chOff x="2443" y="1525"/>
            <a:chExt cx="3360" cy="1104"/>
          </a:xfrm>
        </p:grpSpPr>
        <p:sp>
          <p:nvSpPr>
            <p:cNvPr id="14345" name="Rectangle 14"/>
            <p:cNvSpPr>
              <a:spLocks noChangeArrowheads="1"/>
            </p:cNvSpPr>
            <p:nvPr/>
          </p:nvSpPr>
          <p:spPr bwMode="auto">
            <a:xfrm>
              <a:off x="2443" y="1525"/>
              <a:ext cx="3360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1" hangingPunct="1"/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tìm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cách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giảm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trở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R ta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dựa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công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br>
                <a:rPr lang="en-US" sz="3200" b="1" dirty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4346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18802019"/>
                </p:ext>
              </p:extLst>
            </p:nvPr>
          </p:nvGraphicFramePr>
          <p:xfrm>
            <a:off x="3362" y="1968"/>
            <a:ext cx="864" cy="6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48" name="Equation" r:id="rId3" imgW="545863" imgH="393529" progId="">
                    <p:embed/>
                  </p:oleObj>
                </mc:Choice>
                <mc:Fallback>
                  <p:oleObj name="Equation" r:id="rId3" imgW="545863" imgH="393529" progId="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62" y="1968"/>
                          <a:ext cx="864" cy="6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4" name="Rectangle 16"/>
          <p:cNvSpPr>
            <a:spLocks noChangeArrowheads="1"/>
          </p:cNvSpPr>
          <p:nvPr/>
        </p:nvSpPr>
        <p:spPr bwMode="auto">
          <a:xfrm>
            <a:off x="0" y="3352800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/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Chất làm dây dẫn chọn trước và chiều dài đường dây không đổi, vậy tăng S tức là dùng dây dẫn có tiết diện lớn, có khối lượng, trọng lượng lớn</a:t>
            </a:r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đắt tiền, nặng, dễ gẫy, phải có hệ thống cột điện lớn. </a:t>
            </a:r>
            <a:r>
              <a:rPr lang="pt-BR" sz="3200" b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Số tiền để tăng tiết diện S còn lớn hơn giá trị điện năng hao phí</a:t>
            </a:r>
            <a:r>
              <a:rPr lang="pt-BR" sz="32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- không thể thực hiện được</a:t>
            </a:r>
          </a:p>
        </p:txBody>
      </p:sp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97551"/>
              </p:ext>
            </p:extLst>
          </p:nvPr>
        </p:nvGraphicFramePr>
        <p:xfrm>
          <a:off x="3581400" y="0"/>
          <a:ext cx="182880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5" imgW="698500" imgH="419100" progId="">
                  <p:embed/>
                </p:oleObj>
              </mc:Choice>
              <mc:Fallback>
                <p:oleObj name="Equation" r:id="rId5" imgW="698500" imgH="41910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0"/>
                        <a:ext cx="1828800" cy="1096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533400"/>
            <a:ext cx="899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b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U: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gì?Muốn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           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228600" y="1752600"/>
            <a:ext cx="89154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Tăng U, công suất hao phí sẽ giảm rất nhiều.Vì công suất hao phí tỉ lệ nghịch với bình phương hiệu điện thế. </a:t>
            </a:r>
          </a:p>
          <a:p>
            <a:pPr eaLnBrk="1" hangingPunct="1"/>
            <a:r>
              <a:rPr 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ậy phải chế tao máy tăng hiệu điện thế</a:t>
            </a:r>
            <a:r>
              <a:rPr lang="vi-VN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để t</a:t>
            </a:r>
            <a:r>
              <a:rPr lang="pt-BR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ăng hiệu điện thế đặt vào hai đầu dây dẫn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28600" y="4419600"/>
            <a:ext cx="85112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pt-BR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 làm giảm hao phí trên đường dây tải điện chúng ta cần làm theo cách nào là tối ưu nhất?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304800" y="304800"/>
            <a:ext cx="22525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en-US" sz="4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40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vi-VN" sz="4000" b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Rectangle 10"/>
          <p:cNvSpPr>
            <a:spLocks noChangeArrowheads="1"/>
          </p:cNvSpPr>
          <p:nvPr/>
        </p:nvSpPr>
        <p:spPr bwMode="auto">
          <a:xfrm>
            <a:off x="228600" y="1219200"/>
            <a:ext cx="89154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dây.Vi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suất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phí do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tỏa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nhiệt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nghịch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bình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hiệu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điện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thê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7"/>
          <p:cNvSpPr>
            <a:spLocks noChangeArrowheads="1"/>
          </p:cNvSpPr>
          <p:nvPr/>
        </p:nvSpPr>
        <p:spPr bwMode="auto">
          <a:xfrm>
            <a:off x="228600" y="228600"/>
            <a:ext cx="2856551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0" y="838200"/>
            <a:ext cx="8991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C4:</a:t>
            </a:r>
            <a:r>
              <a:rPr 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So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500.000V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100.000V?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0" y="2819400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500 000V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i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b="1" i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100 000V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0" y="22860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C5:</a:t>
            </a:r>
            <a:r>
              <a:rPr lang="en-US" sz="36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228600" y="1066800"/>
            <a:ext cx="8763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bớt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3124200"/>
          </a:xfrm>
        </p:spPr>
        <p:txBody>
          <a:bodyPr>
            <a:normAutofit fontScale="70000" lnSpcReduction="2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C6: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A-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44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B -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4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400" b="1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4400" b="1" dirty="0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C-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4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44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44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</a:pPr>
            <a:r>
              <a:rPr lang="en-US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D - </a:t>
            </a:r>
            <a:r>
              <a:rPr lang="en-US" sz="4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4400" b="1" dirty="0" err="1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endParaRPr lang="vi-VN" sz="4400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838200" y="2362200"/>
            <a:ext cx="762000" cy="838200"/>
          </a:xfrm>
          <a:prstGeom prst="irregularSeal1">
            <a:avLst/>
          </a:prstGeom>
          <a:noFill/>
          <a:ln w="349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vi-VN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209800"/>
            <a:ext cx="4572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838200"/>
            <a:ext cx="8686800" cy="1237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vi-VN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 biến thế gồm có những bộ phận cơ bản </a:t>
            </a:r>
            <a:r>
              <a:rPr lang="vi-VN" sz="3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nào?</a:t>
            </a:r>
            <a:endParaRPr lang="vi-VN" sz="36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 Box 138"/>
          <p:cNvSpPr txBox="1">
            <a:spLocks noChangeArrowheads="1"/>
          </p:cNvSpPr>
          <p:nvPr/>
        </p:nvSpPr>
        <p:spPr bwMode="auto">
          <a:xfrm>
            <a:off x="152400" y="2209800"/>
            <a:ext cx="388620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- Hai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cuộn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dây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dẫn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có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số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vòng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khác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nhau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,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đặt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cách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điện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với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nhau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+mn-cs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-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Một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lõi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sắt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(hay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thép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)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có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pha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silic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chung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cho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cả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hai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cuộn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dây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+mn-cs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1524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Cấu tạo và hoạt động của máy biến thế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1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maybienth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6" t="5357" r="14493" b="17857"/>
          <a:stretch>
            <a:fillRect/>
          </a:stretch>
        </p:blipFill>
        <p:spPr bwMode="auto">
          <a:xfrm>
            <a:off x="304800" y="2819400"/>
            <a:ext cx="25908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MBTtha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5362575" cy="373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143000" y="304800"/>
            <a:ext cx="6248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800" b="1" kern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CẤU TẠO MÁY BIẾN THẾ</a:t>
            </a:r>
          </a:p>
        </p:txBody>
      </p:sp>
    </p:spTree>
    <p:extLst>
      <p:ext uri="{BB962C8B-B14F-4D97-AF65-F5344CB8AC3E}">
        <p14:creationId xmlns:p14="http://schemas.microsoft.com/office/powerpoint/2010/main" val="420281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228600" y="228600"/>
            <a:ext cx="8534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0" eaLnBrk="1" hangingPunct="1">
              <a:spcBef>
                <a:spcPct val="50000"/>
              </a:spcBef>
            </a:pP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2.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Nguyên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tắc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máy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biến</a:t>
            </a:r>
            <a:r>
              <a:rPr lang="en-US" sz="36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thế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 rot="5400000">
            <a:off x="1968500" y="1841500"/>
            <a:ext cx="4292600" cy="3505200"/>
            <a:chOff x="960" y="240"/>
            <a:chExt cx="4612" cy="1728"/>
          </a:xfrm>
        </p:grpSpPr>
        <p:sp>
          <p:nvSpPr>
            <p:cNvPr id="10281" name="Arc 94"/>
            <p:cNvSpPr>
              <a:spLocks/>
            </p:cNvSpPr>
            <p:nvPr/>
          </p:nvSpPr>
          <p:spPr bwMode="auto">
            <a:xfrm>
              <a:off x="2063" y="325"/>
              <a:ext cx="2413" cy="771"/>
            </a:xfrm>
            <a:custGeom>
              <a:avLst/>
              <a:gdLst>
                <a:gd name="T0" fmla="*/ 329 w 43200"/>
                <a:gd name="T1" fmla="*/ 746 h 37644"/>
                <a:gd name="T2" fmla="*/ 2014 w 43200"/>
                <a:gd name="T3" fmla="*/ 771 h 37644"/>
                <a:gd name="T4" fmla="*/ 1207 w 43200"/>
                <a:gd name="T5" fmla="*/ 442 h 376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7644" fill="none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</a:path>
                <a:path w="43200" h="37644" stroke="0" extrusionOk="0">
                  <a:moveTo>
                    <a:pt x="5892" y="36426"/>
                  </a:moveTo>
                  <a:cubicBezTo>
                    <a:pt x="2108" y="32417"/>
                    <a:pt x="0" y="2711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717"/>
                    <a:pt x="40605" y="33548"/>
                    <a:pt x="36062" y="37644"/>
                  </a:cubicBezTo>
                  <a:lnTo>
                    <a:pt x="21600" y="21600"/>
                  </a:lnTo>
                  <a:lnTo>
                    <a:pt x="5892" y="3642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2" name="Arc 95"/>
            <p:cNvSpPr>
              <a:spLocks/>
            </p:cNvSpPr>
            <p:nvPr/>
          </p:nvSpPr>
          <p:spPr bwMode="auto">
            <a:xfrm rot="10800000">
              <a:off x="2167" y="705"/>
              <a:ext cx="2194" cy="376"/>
            </a:xfrm>
            <a:custGeom>
              <a:avLst/>
              <a:gdLst>
                <a:gd name="T0" fmla="*/ 1966 w 43200"/>
                <a:gd name="T1" fmla="*/ 18 h 36537"/>
                <a:gd name="T2" fmla="*/ 305 w 43200"/>
                <a:gd name="T3" fmla="*/ 0 h 36537"/>
                <a:gd name="T4" fmla="*/ 1097 w 43200"/>
                <a:gd name="T5" fmla="*/ 154 h 3653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6537" fill="none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</a:path>
                <a:path w="43200" h="36537" stroke="0" extrusionOk="0">
                  <a:moveTo>
                    <a:pt x="38708" y="1752"/>
                  </a:moveTo>
                  <a:cubicBezTo>
                    <a:pt x="41620" y="5530"/>
                    <a:pt x="43200" y="10166"/>
                    <a:pt x="43200" y="14937"/>
                  </a:cubicBezTo>
                  <a:cubicBezTo>
                    <a:pt x="43200" y="26866"/>
                    <a:pt x="33529" y="36537"/>
                    <a:pt x="21600" y="36537"/>
                  </a:cubicBezTo>
                  <a:cubicBezTo>
                    <a:pt x="9670" y="36537"/>
                    <a:pt x="0" y="26866"/>
                    <a:pt x="0" y="14937"/>
                  </a:cubicBezTo>
                  <a:cubicBezTo>
                    <a:pt x="-1" y="9371"/>
                    <a:pt x="2148" y="4020"/>
                    <a:pt x="5997" y="0"/>
                  </a:cubicBezTo>
                  <a:lnTo>
                    <a:pt x="21600" y="14937"/>
                  </a:lnTo>
                  <a:lnTo>
                    <a:pt x="38708" y="175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3" name="Arc 96"/>
            <p:cNvSpPr>
              <a:spLocks/>
            </p:cNvSpPr>
            <p:nvPr/>
          </p:nvSpPr>
          <p:spPr bwMode="auto">
            <a:xfrm>
              <a:off x="1772" y="1112"/>
              <a:ext cx="2990" cy="472"/>
            </a:xfrm>
            <a:custGeom>
              <a:avLst/>
              <a:gdLst>
                <a:gd name="T0" fmla="*/ 2268 w 43200"/>
                <a:gd name="T1" fmla="*/ 0 h 40086"/>
                <a:gd name="T2" fmla="*/ 621 w 43200"/>
                <a:gd name="T3" fmla="*/ 11 h 40086"/>
                <a:gd name="T4" fmla="*/ 1495 w 43200"/>
                <a:gd name="T5" fmla="*/ 218 h 400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0086" fill="none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</a:path>
                <a:path w="43200" h="40086" stroke="0" extrusionOk="0">
                  <a:moveTo>
                    <a:pt x="32772" y="0"/>
                  </a:moveTo>
                  <a:cubicBezTo>
                    <a:pt x="39245" y="3911"/>
                    <a:pt x="43200" y="10923"/>
                    <a:pt x="43200" y="18486"/>
                  </a:cubicBezTo>
                  <a:cubicBezTo>
                    <a:pt x="43200" y="30415"/>
                    <a:pt x="33529" y="40086"/>
                    <a:pt x="21600" y="40086"/>
                  </a:cubicBezTo>
                  <a:cubicBezTo>
                    <a:pt x="9670" y="40086"/>
                    <a:pt x="0" y="30415"/>
                    <a:pt x="0" y="18486"/>
                  </a:cubicBezTo>
                  <a:cubicBezTo>
                    <a:pt x="-1" y="11539"/>
                    <a:pt x="3340" y="5017"/>
                    <a:pt x="8977" y="958"/>
                  </a:cubicBezTo>
                  <a:lnTo>
                    <a:pt x="21600" y="18486"/>
                  </a:lnTo>
                  <a:lnTo>
                    <a:pt x="32772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4" name="Arc 97"/>
            <p:cNvSpPr>
              <a:spLocks/>
            </p:cNvSpPr>
            <p:nvPr/>
          </p:nvSpPr>
          <p:spPr bwMode="auto">
            <a:xfrm rot="10800000">
              <a:off x="2057" y="1098"/>
              <a:ext cx="2413" cy="762"/>
            </a:xfrm>
            <a:custGeom>
              <a:avLst/>
              <a:gdLst>
                <a:gd name="T0" fmla="*/ 384 w 43200"/>
                <a:gd name="T1" fmla="*/ 762 h 37403"/>
                <a:gd name="T2" fmla="*/ 2075 w 43200"/>
                <a:gd name="T3" fmla="*/ 745 h 37403"/>
                <a:gd name="T4" fmla="*/ 1207 w 43200"/>
                <a:gd name="T5" fmla="*/ 440 h 3740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7403" fill="none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</a:path>
                <a:path w="43200" h="37403" stroke="0" extrusionOk="0">
                  <a:moveTo>
                    <a:pt x="6875" y="37402"/>
                  </a:moveTo>
                  <a:cubicBezTo>
                    <a:pt x="2490" y="33317"/>
                    <a:pt x="0" y="27593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7190"/>
                    <a:pt x="41032" y="32563"/>
                    <a:pt x="37152" y="36588"/>
                  </a:cubicBezTo>
                  <a:lnTo>
                    <a:pt x="21600" y="21600"/>
                  </a:lnTo>
                  <a:lnTo>
                    <a:pt x="6875" y="3740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5" name="Arc 98"/>
            <p:cNvSpPr>
              <a:spLocks/>
            </p:cNvSpPr>
            <p:nvPr/>
          </p:nvSpPr>
          <p:spPr bwMode="auto">
            <a:xfrm>
              <a:off x="2160" y="1112"/>
              <a:ext cx="2194" cy="378"/>
            </a:xfrm>
            <a:custGeom>
              <a:avLst/>
              <a:gdLst>
                <a:gd name="T0" fmla="*/ 1881 w 43200"/>
                <a:gd name="T1" fmla="*/ 0 h 36715"/>
                <a:gd name="T2" fmla="*/ 233 w 43200"/>
                <a:gd name="T3" fmla="*/ 19 h 36715"/>
                <a:gd name="T4" fmla="*/ 1097 w 43200"/>
                <a:gd name="T5" fmla="*/ 156 h 3671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6715" fill="none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</a:path>
                <a:path w="43200" h="36715" stroke="0" extrusionOk="0">
                  <a:moveTo>
                    <a:pt x="37030" y="-1"/>
                  </a:moveTo>
                  <a:cubicBezTo>
                    <a:pt x="40985" y="4037"/>
                    <a:pt x="43200" y="9463"/>
                    <a:pt x="43200" y="15115"/>
                  </a:cubicBezTo>
                  <a:cubicBezTo>
                    <a:pt x="43200" y="27044"/>
                    <a:pt x="33529" y="36715"/>
                    <a:pt x="21600" y="36715"/>
                  </a:cubicBezTo>
                  <a:cubicBezTo>
                    <a:pt x="9670" y="36715"/>
                    <a:pt x="0" y="27044"/>
                    <a:pt x="0" y="15115"/>
                  </a:cubicBezTo>
                  <a:cubicBezTo>
                    <a:pt x="-1" y="10291"/>
                    <a:pt x="1614" y="5606"/>
                    <a:pt x="4586" y="1807"/>
                  </a:cubicBezTo>
                  <a:lnTo>
                    <a:pt x="21600" y="15115"/>
                  </a:lnTo>
                  <a:lnTo>
                    <a:pt x="37030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6" name="Arc 99"/>
            <p:cNvSpPr>
              <a:spLocks/>
            </p:cNvSpPr>
            <p:nvPr/>
          </p:nvSpPr>
          <p:spPr bwMode="auto">
            <a:xfrm rot="10800000">
              <a:off x="1783" y="626"/>
              <a:ext cx="2962" cy="470"/>
            </a:xfrm>
            <a:custGeom>
              <a:avLst/>
              <a:gdLst>
                <a:gd name="T0" fmla="*/ 2358 w 43200"/>
                <a:gd name="T1" fmla="*/ 10 h 39838"/>
                <a:gd name="T2" fmla="*/ 688 w 43200"/>
                <a:gd name="T3" fmla="*/ 0 h 39838"/>
                <a:gd name="T4" fmla="*/ 1481 w 43200"/>
                <a:gd name="T5" fmla="*/ 215 h 398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39838" fill="none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</a:path>
                <a:path w="43200" h="39838" stroke="0" extrusionOk="0">
                  <a:moveTo>
                    <a:pt x="34394" y="835"/>
                  </a:moveTo>
                  <a:cubicBezTo>
                    <a:pt x="39930" y="4905"/>
                    <a:pt x="43200" y="11366"/>
                    <a:pt x="43200" y="18238"/>
                  </a:cubicBezTo>
                  <a:cubicBezTo>
                    <a:pt x="43200" y="30167"/>
                    <a:pt x="33529" y="39838"/>
                    <a:pt x="21600" y="39838"/>
                  </a:cubicBezTo>
                  <a:cubicBezTo>
                    <a:pt x="9670" y="39838"/>
                    <a:pt x="0" y="30167"/>
                    <a:pt x="0" y="18238"/>
                  </a:cubicBezTo>
                  <a:cubicBezTo>
                    <a:pt x="-1" y="10842"/>
                    <a:pt x="3783" y="3961"/>
                    <a:pt x="10027" y="-1"/>
                  </a:cubicBezTo>
                  <a:lnTo>
                    <a:pt x="21600" y="18238"/>
                  </a:lnTo>
                  <a:lnTo>
                    <a:pt x="34394" y="835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7" name="Arc 100"/>
            <p:cNvSpPr>
              <a:spLocks/>
            </p:cNvSpPr>
            <p:nvPr/>
          </p:nvSpPr>
          <p:spPr bwMode="auto">
            <a:xfrm rot="-451056">
              <a:off x="2929" y="1092"/>
              <a:ext cx="2276" cy="748"/>
            </a:xfrm>
            <a:custGeom>
              <a:avLst/>
              <a:gdLst>
                <a:gd name="T0" fmla="*/ 1171 w 21600"/>
                <a:gd name="T1" fmla="*/ 0 h 28984"/>
                <a:gd name="T2" fmla="*/ 1991 w 21600"/>
                <a:gd name="T3" fmla="*/ 748 h 28984"/>
                <a:gd name="T4" fmla="*/ 0 w 21600"/>
                <a:gd name="T5" fmla="*/ 478 h 289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8984" fill="none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</a:path>
                <a:path w="21600" h="28984" stroke="0" extrusionOk="0">
                  <a:moveTo>
                    <a:pt x="11111" y="-1"/>
                  </a:moveTo>
                  <a:cubicBezTo>
                    <a:pt x="17618" y="3903"/>
                    <a:pt x="21600" y="10934"/>
                    <a:pt x="21600" y="18523"/>
                  </a:cubicBezTo>
                  <a:cubicBezTo>
                    <a:pt x="21600" y="22182"/>
                    <a:pt x="20670" y="25782"/>
                    <a:pt x="18897" y="28983"/>
                  </a:cubicBezTo>
                  <a:lnTo>
                    <a:pt x="0" y="18523"/>
                  </a:lnTo>
                  <a:lnTo>
                    <a:pt x="11111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8" name="Arc 101"/>
            <p:cNvSpPr>
              <a:spLocks/>
            </p:cNvSpPr>
            <p:nvPr/>
          </p:nvSpPr>
          <p:spPr bwMode="auto">
            <a:xfrm rot="10501297">
              <a:off x="1379" y="373"/>
              <a:ext cx="1982" cy="734"/>
            </a:xfrm>
            <a:custGeom>
              <a:avLst/>
              <a:gdLst>
                <a:gd name="T0" fmla="*/ 1015 w 21600"/>
                <a:gd name="T1" fmla="*/ 0 h 28481"/>
                <a:gd name="T2" fmla="*/ 1760 w 21600"/>
                <a:gd name="T3" fmla="*/ 734 h 28481"/>
                <a:gd name="T4" fmla="*/ 0 w 21600"/>
                <a:gd name="T5" fmla="*/ 478 h 2848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8481" fill="none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</a:path>
                <a:path w="21600" h="28481" stroke="0" extrusionOk="0">
                  <a:moveTo>
                    <a:pt x="11062" y="-1"/>
                  </a:moveTo>
                  <a:cubicBezTo>
                    <a:pt x="17597" y="3896"/>
                    <a:pt x="21600" y="10943"/>
                    <a:pt x="21600" y="18552"/>
                  </a:cubicBezTo>
                  <a:cubicBezTo>
                    <a:pt x="21600" y="22007"/>
                    <a:pt x="20771" y="25412"/>
                    <a:pt x="19182" y="28480"/>
                  </a:cubicBezTo>
                  <a:lnTo>
                    <a:pt x="0" y="18552"/>
                  </a:lnTo>
                  <a:lnTo>
                    <a:pt x="11062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9" name="Arc 102"/>
            <p:cNvSpPr>
              <a:spLocks/>
            </p:cNvSpPr>
            <p:nvPr/>
          </p:nvSpPr>
          <p:spPr bwMode="auto">
            <a:xfrm>
              <a:off x="1279" y="1098"/>
              <a:ext cx="1744" cy="747"/>
            </a:xfrm>
            <a:custGeom>
              <a:avLst/>
              <a:gdLst>
                <a:gd name="T0" fmla="*/ 152 w 21600"/>
                <a:gd name="T1" fmla="*/ 747 h 28938"/>
                <a:gd name="T2" fmla="*/ 1109 w 21600"/>
                <a:gd name="T3" fmla="*/ 0 h 28938"/>
                <a:gd name="T4" fmla="*/ 1744 w 21600"/>
                <a:gd name="T5" fmla="*/ 519 h 2893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8938" fill="none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</a:path>
                <a:path w="21600" h="28938" stroke="0" extrusionOk="0">
                  <a:moveTo>
                    <a:pt x="1882" y="28937"/>
                  </a:moveTo>
                  <a:cubicBezTo>
                    <a:pt x="641" y="26163"/>
                    <a:pt x="0" y="23158"/>
                    <a:pt x="0" y="20119"/>
                  </a:cubicBezTo>
                  <a:cubicBezTo>
                    <a:pt x="-1" y="11223"/>
                    <a:pt x="5453" y="3238"/>
                    <a:pt x="13738" y="0"/>
                  </a:cubicBezTo>
                  <a:lnTo>
                    <a:pt x="21600" y="20119"/>
                  </a:lnTo>
                  <a:lnTo>
                    <a:pt x="1882" y="2893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0" name="Line 103"/>
            <p:cNvSpPr>
              <a:spLocks noChangeShapeType="1"/>
            </p:cNvSpPr>
            <p:nvPr/>
          </p:nvSpPr>
          <p:spPr bwMode="auto">
            <a:xfrm>
              <a:off x="4038" y="1104"/>
              <a:ext cx="15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1" name="Arc 104"/>
            <p:cNvSpPr>
              <a:spLocks/>
            </p:cNvSpPr>
            <p:nvPr/>
          </p:nvSpPr>
          <p:spPr bwMode="auto">
            <a:xfrm rot="549166">
              <a:off x="3048" y="327"/>
              <a:ext cx="2202" cy="745"/>
            </a:xfrm>
            <a:custGeom>
              <a:avLst/>
              <a:gdLst>
                <a:gd name="T0" fmla="*/ 1905 w 21600"/>
                <a:gd name="T1" fmla="*/ 0 h 28850"/>
                <a:gd name="T2" fmla="*/ 1214 w 21600"/>
                <a:gd name="T3" fmla="*/ 745 h 28850"/>
                <a:gd name="T4" fmla="*/ 0 w 21600"/>
                <a:gd name="T5" fmla="*/ 280 h 288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8850" fill="none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</a:path>
                <a:path w="21600" h="28850" stroke="0" extrusionOk="0">
                  <a:moveTo>
                    <a:pt x="18691" y="-1"/>
                  </a:moveTo>
                  <a:cubicBezTo>
                    <a:pt x="20596" y="3289"/>
                    <a:pt x="21600" y="7024"/>
                    <a:pt x="21600" y="10826"/>
                  </a:cubicBezTo>
                  <a:cubicBezTo>
                    <a:pt x="21600" y="18081"/>
                    <a:pt x="17957" y="24851"/>
                    <a:pt x="11903" y="28849"/>
                  </a:cubicBezTo>
                  <a:lnTo>
                    <a:pt x="0" y="10826"/>
                  </a:lnTo>
                  <a:lnTo>
                    <a:pt x="18691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2" name="Arc 105"/>
            <p:cNvSpPr>
              <a:spLocks/>
            </p:cNvSpPr>
            <p:nvPr/>
          </p:nvSpPr>
          <p:spPr bwMode="auto">
            <a:xfrm rot="10800000">
              <a:off x="1578" y="240"/>
              <a:ext cx="3331" cy="840"/>
            </a:xfrm>
            <a:custGeom>
              <a:avLst/>
              <a:gdLst>
                <a:gd name="T0" fmla="*/ 2523 w 43200"/>
                <a:gd name="T1" fmla="*/ 10 h 40592"/>
                <a:gd name="T2" fmla="*/ 872 w 43200"/>
                <a:gd name="T3" fmla="*/ 0 h 40592"/>
                <a:gd name="T4" fmla="*/ 1666 w 43200"/>
                <a:gd name="T5" fmla="*/ 393 h 4059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0592" fill="none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</a:path>
                <a:path w="43200" h="40592" stroke="0" extrusionOk="0">
                  <a:moveTo>
                    <a:pt x="32722" y="476"/>
                  </a:moveTo>
                  <a:cubicBezTo>
                    <a:pt x="39223" y="4381"/>
                    <a:pt x="43200" y="11408"/>
                    <a:pt x="43200" y="18992"/>
                  </a:cubicBezTo>
                  <a:cubicBezTo>
                    <a:pt x="43200" y="30921"/>
                    <a:pt x="33529" y="40592"/>
                    <a:pt x="21600" y="40592"/>
                  </a:cubicBezTo>
                  <a:cubicBezTo>
                    <a:pt x="9670" y="40592"/>
                    <a:pt x="0" y="30921"/>
                    <a:pt x="0" y="18992"/>
                  </a:cubicBezTo>
                  <a:cubicBezTo>
                    <a:pt x="-1" y="11065"/>
                    <a:pt x="4341" y="3775"/>
                    <a:pt x="11310" y="-1"/>
                  </a:cubicBezTo>
                  <a:lnTo>
                    <a:pt x="21600" y="18992"/>
                  </a:lnTo>
                  <a:lnTo>
                    <a:pt x="32722" y="47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3" name="Arc 106"/>
            <p:cNvSpPr>
              <a:spLocks/>
            </p:cNvSpPr>
            <p:nvPr/>
          </p:nvSpPr>
          <p:spPr bwMode="auto">
            <a:xfrm>
              <a:off x="1594" y="1126"/>
              <a:ext cx="3346" cy="842"/>
            </a:xfrm>
            <a:custGeom>
              <a:avLst/>
              <a:gdLst>
                <a:gd name="T0" fmla="*/ 2453 w 43200"/>
                <a:gd name="T1" fmla="*/ 0 h 40712"/>
                <a:gd name="T2" fmla="*/ 795 w 43200"/>
                <a:gd name="T3" fmla="*/ 15 h 40712"/>
                <a:gd name="T4" fmla="*/ 1673 w 43200"/>
                <a:gd name="T5" fmla="*/ 395 h 407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0712" fill="none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</a:path>
                <a:path w="43200" h="40712" stroke="0" extrusionOk="0">
                  <a:moveTo>
                    <a:pt x="31664" y="0"/>
                  </a:moveTo>
                  <a:cubicBezTo>
                    <a:pt x="38758" y="3736"/>
                    <a:pt x="43200" y="11094"/>
                    <a:pt x="43200" y="19112"/>
                  </a:cubicBezTo>
                  <a:cubicBezTo>
                    <a:pt x="43200" y="31041"/>
                    <a:pt x="33529" y="40712"/>
                    <a:pt x="21600" y="40712"/>
                  </a:cubicBezTo>
                  <a:cubicBezTo>
                    <a:pt x="9670" y="40712"/>
                    <a:pt x="0" y="31041"/>
                    <a:pt x="0" y="19112"/>
                  </a:cubicBezTo>
                  <a:cubicBezTo>
                    <a:pt x="-1" y="11618"/>
                    <a:pt x="3883" y="4660"/>
                    <a:pt x="10261" y="726"/>
                  </a:cubicBezTo>
                  <a:lnTo>
                    <a:pt x="21600" y="19112"/>
                  </a:lnTo>
                  <a:lnTo>
                    <a:pt x="31664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4" name="Arc 107"/>
            <p:cNvSpPr>
              <a:spLocks/>
            </p:cNvSpPr>
            <p:nvPr/>
          </p:nvSpPr>
          <p:spPr bwMode="auto">
            <a:xfrm rot="299958">
              <a:off x="2772" y="443"/>
              <a:ext cx="2784" cy="668"/>
            </a:xfrm>
            <a:custGeom>
              <a:avLst/>
              <a:gdLst>
                <a:gd name="T0" fmla="*/ 2624 w 21600"/>
                <a:gd name="T1" fmla="*/ 0 h 26319"/>
                <a:gd name="T2" fmla="*/ 1297 w 21600"/>
                <a:gd name="T3" fmla="*/ 668 h 26319"/>
                <a:gd name="T4" fmla="*/ 0 w 21600"/>
                <a:gd name="T5" fmla="*/ 183 h 2631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6319" fill="none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</a:path>
                <a:path w="21600" h="26319" stroke="0" extrusionOk="0">
                  <a:moveTo>
                    <a:pt x="20362" y="-1"/>
                  </a:moveTo>
                  <a:cubicBezTo>
                    <a:pt x="21181" y="2314"/>
                    <a:pt x="21600" y="4751"/>
                    <a:pt x="21600" y="7207"/>
                  </a:cubicBezTo>
                  <a:cubicBezTo>
                    <a:pt x="21600" y="15225"/>
                    <a:pt x="17158" y="22583"/>
                    <a:pt x="10064" y="26319"/>
                  </a:cubicBezTo>
                  <a:lnTo>
                    <a:pt x="0" y="7207"/>
                  </a:lnTo>
                  <a:lnTo>
                    <a:pt x="20362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5" name="Arc 108"/>
            <p:cNvSpPr>
              <a:spLocks/>
            </p:cNvSpPr>
            <p:nvPr/>
          </p:nvSpPr>
          <p:spPr bwMode="auto">
            <a:xfrm rot="-451056">
              <a:off x="2800" y="1085"/>
              <a:ext cx="2666" cy="747"/>
            </a:xfrm>
            <a:custGeom>
              <a:avLst/>
              <a:gdLst>
                <a:gd name="T0" fmla="*/ 1300 w 21600"/>
                <a:gd name="T1" fmla="*/ 0 h 28922"/>
                <a:gd name="T2" fmla="*/ 2359 w 21600"/>
                <a:gd name="T3" fmla="*/ 747 h 28922"/>
                <a:gd name="T4" fmla="*/ 0 w 21600"/>
                <a:gd name="T5" fmla="*/ 487 h 2892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8922" fill="none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</a:path>
                <a:path w="21600" h="28922" stroke="0" extrusionOk="0">
                  <a:moveTo>
                    <a:pt x="10532" y="0"/>
                  </a:moveTo>
                  <a:cubicBezTo>
                    <a:pt x="17366" y="3816"/>
                    <a:pt x="21600" y="11031"/>
                    <a:pt x="21600" y="18858"/>
                  </a:cubicBezTo>
                  <a:cubicBezTo>
                    <a:pt x="21600" y="22364"/>
                    <a:pt x="20746" y="25819"/>
                    <a:pt x="19112" y="28922"/>
                  </a:cubicBezTo>
                  <a:lnTo>
                    <a:pt x="0" y="18858"/>
                  </a:lnTo>
                  <a:lnTo>
                    <a:pt x="10532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6" name="Arc 109"/>
            <p:cNvSpPr>
              <a:spLocks/>
            </p:cNvSpPr>
            <p:nvPr/>
          </p:nvSpPr>
          <p:spPr bwMode="auto">
            <a:xfrm rot="10416522">
              <a:off x="1071" y="433"/>
              <a:ext cx="2408" cy="676"/>
            </a:xfrm>
            <a:custGeom>
              <a:avLst/>
              <a:gdLst>
                <a:gd name="T0" fmla="*/ 1138 w 21600"/>
                <a:gd name="T1" fmla="*/ 0 h 26206"/>
                <a:gd name="T2" fmla="*/ 2271 w 21600"/>
                <a:gd name="T3" fmla="*/ 676 h 26206"/>
                <a:gd name="T4" fmla="*/ 0 w 21600"/>
                <a:gd name="T5" fmla="*/ 491 h 2620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6206" fill="none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</a:path>
                <a:path w="21600" h="26206" stroke="0" extrusionOk="0">
                  <a:moveTo>
                    <a:pt x="10208" y="-1"/>
                  </a:moveTo>
                  <a:cubicBezTo>
                    <a:pt x="17222" y="3761"/>
                    <a:pt x="21600" y="11075"/>
                    <a:pt x="21600" y="19035"/>
                  </a:cubicBezTo>
                  <a:cubicBezTo>
                    <a:pt x="21600" y="21477"/>
                    <a:pt x="21185" y="23902"/>
                    <a:pt x="20374" y="26205"/>
                  </a:cubicBezTo>
                  <a:lnTo>
                    <a:pt x="0" y="19035"/>
                  </a:lnTo>
                  <a:lnTo>
                    <a:pt x="10208" y="-1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7" name="Arc 110"/>
            <p:cNvSpPr>
              <a:spLocks/>
            </p:cNvSpPr>
            <p:nvPr/>
          </p:nvSpPr>
          <p:spPr bwMode="auto">
            <a:xfrm rot="287305">
              <a:off x="1070" y="1085"/>
              <a:ext cx="1922" cy="656"/>
            </a:xfrm>
            <a:custGeom>
              <a:avLst/>
              <a:gdLst>
                <a:gd name="T0" fmla="*/ 52 w 21600"/>
                <a:gd name="T1" fmla="*/ 656 h 25397"/>
                <a:gd name="T2" fmla="*/ 1291 w 21600"/>
                <a:gd name="T3" fmla="*/ 0 h 25397"/>
                <a:gd name="T4" fmla="*/ 1922 w 21600"/>
                <a:gd name="T5" fmla="*/ 527 h 2539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5397" fill="none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</a:path>
                <a:path w="21600" h="25397" stroke="0" extrusionOk="0">
                  <a:moveTo>
                    <a:pt x="585" y="25396"/>
                  </a:moveTo>
                  <a:cubicBezTo>
                    <a:pt x="196" y="23760"/>
                    <a:pt x="0" y="22084"/>
                    <a:pt x="0" y="20403"/>
                  </a:cubicBezTo>
                  <a:cubicBezTo>
                    <a:pt x="-1" y="11206"/>
                    <a:pt x="5822" y="3019"/>
                    <a:pt x="14509" y="0"/>
                  </a:cubicBezTo>
                  <a:lnTo>
                    <a:pt x="21600" y="20403"/>
                  </a:lnTo>
                  <a:lnTo>
                    <a:pt x="585" y="25396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8" name="Line 111"/>
            <p:cNvSpPr>
              <a:spLocks noChangeShapeType="1"/>
            </p:cNvSpPr>
            <p:nvPr/>
          </p:nvSpPr>
          <p:spPr bwMode="auto">
            <a:xfrm>
              <a:off x="960" y="1115"/>
              <a:ext cx="14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99" name="Line 112"/>
            <p:cNvSpPr>
              <a:spLocks noChangeShapeType="1"/>
            </p:cNvSpPr>
            <p:nvPr/>
          </p:nvSpPr>
          <p:spPr bwMode="auto">
            <a:xfrm rot="-5400000">
              <a:off x="3148" y="1930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0" name="Line 113"/>
            <p:cNvSpPr>
              <a:spLocks noChangeShapeType="1"/>
            </p:cNvSpPr>
            <p:nvPr/>
          </p:nvSpPr>
          <p:spPr bwMode="auto">
            <a:xfrm rot="-5280000">
              <a:off x="3149" y="1822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1" name="Line 114"/>
            <p:cNvSpPr>
              <a:spLocks noChangeShapeType="1"/>
            </p:cNvSpPr>
            <p:nvPr/>
          </p:nvSpPr>
          <p:spPr bwMode="auto">
            <a:xfrm rot="-5280000">
              <a:off x="3157" y="1546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2" name="Line 115"/>
            <p:cNvSpPr>
              <a:spLocks noChangeShapeType="1"/>
            </p:cNvSpPr>
            <p:nvPr/>
          </p:nvSpPr>
          <p:spPr bwMode="auto">
            <a:xfrm rot="-5460000">
              <a:off x="3150" y="1452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3" name="Line 116"/>
            <p:cNvSpPr>
              <a:spLocks noChangeShapeType="1"/>
            </p:cNvSpPr>
            <p:nvPr/>
          </p:nvSpPr>
          <p:spPr bwMode="auto">
            <a:xfrm rot="-5520000">
              <a:off x="3160" y="669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4" name="Line 117"/>
            <p:cNvSpPr>
              <a:spLocks noChangeShapeType="1"/>
            </p:cNvSpPr>
            <p:nvPr/>
          </p:nvSpPr>
          <p:spPr bwMode="auto">
            <a:xfrm rot="-5340000">
              <a:off x="3162" y="589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5" name="Line 118"/>
            <p:cNvSpPr>
              <a:spLocks noChangeShapeType="1"/>
            </p:cNvSpPr>
            <p:nvPr/>
          </p:nvSpPr>
          <p:spPr bwMode="auto">
            <a:xfrm rot="-5340000">
              <a:off x="3163" y="289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6" name="Line 119"/>
            <p:cNvSpPr>
              <a:spLocks noChangeShapeType="1"/>
            </p:cNvSpPr>
            <p:nvPr/>
          </p:nvSpPr>
          <p:spPr bwMode="auto">
            <a:xfrm rot="-5340000">
              <a:off x="3162" y="202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7" name="Line 120"/>
            <p:cNvSpPr>
              <a:spLocks noChangeShapeType="1"/>
            </p:cNvSpPr>
            <p:nvPr/>
          </p:nvSpPr>
          <p:spPr bwMode="auto">
            <a:xfrm rot="4260000">
              <a:off x="4470" y="951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8" name="Line 121"/>
            <p:cNvSpPr>
              <a:spLocks noChangeShapeType="1"/>
            </p:cNvSpPr>
            <p:nvPr/>
          </p:nvSpPr>
          <p:spPr bwMode="auto">
            <a:xfrm rot="3600000">
              <a:off x="4664" y="923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09" name="Line 122"/>
            <p:cNvSpPr>
              <a:spLocks noChangeShapeType="1"/>
            </p:cNvSpPr>
            <p:nvPr/>
          </p:nvSpPr>
          <p:spPr bwMode="auto">
            <a:xfrm rot="6720000">
              <a:off x="4494" y="1182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0" name="Line 123"/>
            <p:cNvSpPr>
              <a:spLocks noChangeShapeType="1"/>
            </p:cNvSpPr>
            <p:nvPr/>
          </p:nvSpPr>
          <p:spPr bwMode="auto">
            <a:xfrm rot="7500000">
              <a:off x="4683" y="1211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1" name="Line 124"/>
            <p:cNvSpPr>
              <a:spLocks noChangeShapeType="1"/>
            </p:cNvSpPr>
            <p:nvPr/>
          </p:nvSpPr>
          <p:spPr bwMode="auto">
            <a:xfrm rot="6780000">
              <a:off x="4984" y="1216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2" name="Line 125"/>
            <p:cNvSpPr>
              <a:spLocks noChangeShapeType="1"/>
            </p:cNvSpPr>
            <p:nvPr/>
          </p:nvSpPr>
          <p:spPr bwMode="auto">
            <a:xfrm rot="6780000">
              <a:off x="5199" y="1193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3" name="Line 126"/>
            <p:cNvSpPr>
              <a:spLocks noChangeShapeType="1"/>
            </p:cNvSpPr>
            <p:nvPr/>
          </p:nvSpPr>
          <p:spPr bwMode="auto">
            <a:xfrm rot="5400000">
              <a:off x="5416" y="1067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4" name="Line 127"/>
            <p:cNvSpPr>
              <a:spLocks noChangeShapeType="1"/>
            </p:cNvSpPr>
            <p:nvPr/>
          </p:nvSpPr>
          <p:spPr bwMode="auto">
            <a:xfrm rot="3840000">
              <a:off x="4968" y="926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5" name="Line 128"/>
            <p:cNvSpPr>
              <a:spLocks noChangeShapeType="1"/>
            </p:cNvSpPr>
            <p:nvPr/>
          </p:nvSpPr>
          <p:spPr bwMode="auto">
            <a:xfrm rot="4020000">
              <a:off x="5213" y="920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6" name="Line 129"/>
            <p:cNvSpPr>
              <a:spLocks noChangeShapeType="1"/>
            </p:cNvSpPr>
            <p:nvPr/>
          </p:nvSpPr>
          <p:spPr bwMode="auto">
            <a:xfrm rot="4080000">
              <a:off x="2059" y="1175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7" name="Line 130"/>
            <p:cNvSpPr>
              <a:spLocks noChangeShapeType="1"/>
            </p:cNvSpPr>
            <p:nvPr/>
          </p:nvSpPr>
          <p:spPr bwMode="auto">
            <a:xfrm rot="3360000">
              <a:off x="1859" y="1209"/>
              <a:ext cx="0" cy="7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8" name="Line 131"/>
            <p:cNvSpPr>
              <a:spLocks noChangeShapeType="1"/>
            </p:cNvSpPr>
            <p:nvPr/>
          </p:nvSpPr>
          <p:spPr bwMode="auto">
            <a:xfrm rot="3540000">
              <a:off x="1607" y="1257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19" name="Line 132"/>
            <p:cNvSpPr>
              <a:spLocks noChangeShapeType="1"/>
            </p:cNvSpPr>
            <p:nvPr/>
          </p:nvSpPr>
          <p:spPr bwMode="auto">
            <a:xfrm rot="3720000">
              <a:off x="1368" y="1238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20" name="Line 133"/>
            <p:cNvSpPr>
              <a:spLocks noChangeShapeType="1"/>
            </p:cNvSpPr>
            <p:nvPr/>
          </p:nvSpPr>
          <p:spPr bwMode="auto">
            <a:xfrm rot="5400000">
              <a:off x="1201" y="1078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21" name="Line 134"/>
            <p:cNvSpPr>
              <a:spLocks noChangeShapeType="1"/>
            </p:cNvSpPr>
            <p:nvPr/>
          </p:nvSpPr>
          <p:spPr bwMode="auto">
            <a:xfrm rot="6540000">
              <a:off x="2068" y="965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22" name="Line 135"/>
            <p:cNvSpPr>
              <a:spLocks noChangeShapeType="1"/>
            </p:cNvSpPr>
            <p:nvPr/>
          </p:nvSpPr>
          <p:spPr bwMode="auto">
            <a:xfrm rot="7440000">
              <a:off x="1877" y="933"/>
              <a:ext cx="0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23" name="Line 136"/>
            <p:cNvSpPr>
              <a:spLocks noChangeShapeType="1"/>
            </p:cNvSpPr>
            <p:nvPr/>
          </p:nvSpPr>
          <p:spPr bwMode="auto">
            <a:xfrm rot="7440000">
              <a:off x="1593" y="886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324" name="Line 137"/>
            <p:cNvSpPr>
              <a:spLocks noChangeShapeType="1"/>
            </p:cNvSpPr>
            <p:nvPr/>
          </p:nvSpPr>
          <p:spPr bwMode="auto">
            <a:xfrm rot="6720000">
              <a:off x="1360" y="915"/>
              <a:ext cx="0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pic>
        <p:nvPicPr>
          <p:cNvPr id="10244" name="Picture 5" descr="maybienthe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6" t="5357" r="14493" b="17857"/>
          <a:stretch>
            <a:fillRect/>
          </a:stretch>
        </p:blipFill>
        <p:spPr bwMode="auto">
          <a:xfrm>
            <a:off x="3276600" y="2362200"/>
            <a:ext cx="25908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Freeform 143"/>
          <p:cNvSpPr>
            <a:spLocks/>
          </p:cNvSpPr>
          <p:nvPr/>
        </p:nvSpPr>
        <p:spPr bwMode="auto">
          <a:xfrm rot="10800000">
            <a:off x="1905000" y="3608388"/>
            <a:ext cx="266700" cy="125412"/>
          </a:xfrm>
          <a:custGeom>
            <a:avLst/>
            <a:gdLst>
              <a:gd name="T0" fmla="*/ 0 w 336"/>
              <a:gd name="T1" fmla="*/ 81518 h 160"/>
              <a:gd name="T2" fmla="*/ 76200 w 336"/>
              <a:gd name="T3" fmla="*/ 6271 h 160"/>
              <a:gd name="T4" fmla="*/ 190500 w 336"/>
              <a:gd name="T5" fmla="*/ 119141 h 160"/>
              <a:gd name="T6" fmla="*/ 266700 w 336"/>
              <a:gd name="T7" fmla="*/ 43894 h 16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160">
                <a:moveTo>
                  <a:pt x="0" y="104"/>
                </a:moveTo>
                <a:cubicBezTo>
                  <a:pt x="28" y="52"/>
                  <a:pt x="56" y="0"/>
                  <a:pt x="96" y="8"/>
                </a:cubicBezTo>
                <a:cubicBezTo>
                  <a:pt x="136" y="16"/>
                  <a:pt x="200" y="144"/>
                  <a:pt x="240" y="152"/>
                </a:cubicBezTo>
                <a:cubicBezTo>
                  <a:pt x="280" y="160"/>
                  <a:pt x="308" y="108"/>
                  <a:pt x="336" y="56"/>
                </a:cubicBezTo>
              </a:path>
            </a:pathLst>
          </a:custGeom>
          <a:noFill/>
          <a:ln w="38100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3" name="Group 144"/>
          <p:cNvGrpSpPr>
            <a:grpSpLocks/>
          </p:cNvGrpSpPr>
          <p:nvPr/>
        </p:nvGrpSpPr>
        <p:grpSpPr bwMode="auto">
          <a:xfrm rot="-2620067">
            <a:off x="1905000" y="3152775"/>
            <a:ext cx="1233488" cy="98425"/>
            <a:chOff x="1802" y="3691"/>
            <a:chExt cx="646" cy="5"/>
          </a:xfrm>
        </p:grpSpPr>
        <p:sp>
          <p:nvSpPr>
            <p:cNvPr id="10279" name="Line 145"/>
            <p:cNvSpPr>
              <a:spLocks noChangeShapeType="1"/>
            </p:cNvSpPr>
            <p:nvPr/>
          </p:nvSpPr>
          <p:spPr bwMode="auto">
            <a:xfrm>
              <a:off x="2160" y="369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80" name="Line 146"/>
            <p:cNvSpPr>
              <a:spLocks noChangeShapeType="1"/>
            </p:cNvSpPr>
            <p:nvPr/>
          </p:nvSpPr>
          <p:spPr bwMode="auto">
            <a:xfrm>
              <a:off x="1802" y="3691"/>
              <a:ext cx="288" cy="0"/>
            </a:xfrm>
            <a:prstGeom prst="line">
              <a:avLst/>
            </a:prstGeom>
            <a:noFill/>
            <a:ln w="28575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" name="Group 147"/>
          <p:cNvGrpSpPr>
            <a:grpSpLocks/>
          </p:cNvGrpSpPr>
          <p:nvPr/>
        </p:nvGrpSpPr>
        <p:grpSpPr bwMode="auto">
          <a:xfrm>
            <a:off x="4648200" y="3155950"/>
            <a:ext cx="1524000" cy="806450"/>
            <a:chOff x="2640" y="2420"/>
            <a:chExt cx="1321" cy="508"/>
          </a:xfrm>
        </p:grpSpPr>
        <p:sp>
          <p:nvSpPr>
            <p:cNvPr id="10270" name="Line 148"/>
            <p:cNvSpPr>
              <a:spLocks noChangeShapeType="1"/>
            </p:cNvSpPr>
            <p:nvPr/>
          </p:nvSpPr>
          <p:spPr bwMode="auto">
            <a:xfrm rot="10800000" flipH="1" flipV="1">
              <a:off x="3312" y="2928"/>
              <a:ext cx="649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1" name="Freeform 149"/>
            <p:cNvSpPr>
              <a:spLocks/>
            </p:cNvSpPr>
            <p:nvPr/>
          </p:nvSpPr>
          <p:spPr bwMode="auto">
            <a:xfrm rot="10800000" flipH="1">
              <a:off x="2640" y="2420"/>
              <a:ext cx="802" cy="49"/>
            </a:xfrm>
            <a:custGeom>
              <a:avLst/>
              <a:gdLst>
                <a:gd name="T0" fmla="*/ 668 w 2016"/>
                <a:gd name="T1" fmla="*/ 0 h 192"/>
                <a:gd name="T2" fmla="*/ 707 w 2016"/>
                <a:gd name="T3" fmla="*/ 12 h 192"/>
                <a:gd name="T4" fmla="*/ 95 w 2016"/>
                <a:gd name="T5" fmla="*/ 37 h 192"/>
                <a:gd name="T6" fmla="*/ 134 w 2016"/>
                <a:gd name="T7" fmla="*/ 49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2" name="Freeform 150"/>
            <p:cNvSpPr>
              <a:spLocks/>
            </p:cNvSpPr>
            <p:nvPr/>
          </p:nvSpPr>
          <p:spPr bwMode="auto">
            <a:xfrm rot="10800000" flipH="1">
              <a:off x="2640" y="2496"/>
              <a:ext cx="802" cy="61"/>
            </a:xfrm>
            <a:custGeom>
              <a:avLst/>
              <a:gdLst>
                <a:gd name="T0" fmla="*/ 668 w 2016"/>
                <a:gd name="T1" fmla="*/ 0 h 240"/>
                <a:gd name="T2" fmla="*/ 707 w 2016"/>
                <a:gd name="T3" fmla="*/ 12 h 240"/>
                <a:gd name="T4" fmla="*/ 95 w 2016"/>
                <a:gd name="T5" fmla="*/ 37 h 240"/>
                <a:gd name="T6" fmla="*/ 134 w 2016"/>
                <a:gd name="T7" fmla="*/ 61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3" name="Freeform 151"/>
            <p:cNvSpPr>
              <a:spLocks/>
            </p:cNvSpPr>
            <p:nvPr/>
          </p:nvSpPr>
          <p:spPr bwMode="auto">
            <a:xfrm rot="10800000" flipH="1">
              <a:off x="2640" y="2796"/>
              <a:ext cx="802" cy="49"/>
            </a:xfrm>
            <a:custGeom>
              <a:avLst/>
              <a:gdLst>
                <a:gd name="T0" fmla="*/ 668 w 2016"/>
                <a:gd name="T1" fmla="*/ 0 h 192"/>
                <a:gd name="T2" fmla="*/ 707 w 2016"/>
                <a:gd name="T3" fmla="*/ 12 h 192"/>
                <a:gd name="T4" fmla="*/ 95 w 2016"/>
                <a:gd name="T5" fmla="*/ 37 h 192"/>
                <a:gd name="T6" fmla="*/ 134 w 2016"/>
                <a:gd name="T7" fmla="*/ 49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4" name="Freeform 152"/>
            <p:cNvSpPr>
              <a:spLocks/>
            </p:cNvSpPr>
            <p:nvPr/>
          </p:nvSpPr>
          <p:spPr bwMode="auto">
            <a:xfrm rot="10800000" flipH="1">
              <a:off x="2640" y="2713"/>
              <a:ext cx="802" cy="60"/>
            </a:xfrm>
            <a:custGeom>
              <a:avLst/>
              <a:gdLst>
                <a:gd name="T0" fmla="*/ 668 w 2016"/>
                <a:gd name="T1" fmla="*/ 0 h 240"/>
                <a:gd name="T2" fmla="*/ 707 w 2016"/>
                <a:gd name="T3" fmla="*/ 12 h 240"/>
                <a:gd name="T4" fmla="*/ 95 w 2016"/>
                <a:gd name="T5" fmla="*/ 36 h 240"/>
                <a:gd name="T6" fmla="*/ 134 w 2016"/>
                <a:gd name="T7" fmla="*/ 60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5" name="Freeform 153"/>
            <p:cNvSpPr>
              <a:spLocks/>
            </p:cNvSpPr>
            <p:nvPr/>
          </p:nvSpPr>
          <p:spPr bwMode="auto">
            <a:xfrm rot="10800000" flipH="1">
              <a:off x="2640" y="2566"/>
              <a:ext cx="802" cy="49"/>
            </a:xfrm>
            <a:custGeom>
              <a:avLst/>
              <a:gdLst>
                <a:gd name="T0" fmla="*/ 668 w 2016"/>
                <a:gd name="T1" fmla="*/ 0 h 192"/>
                <a:gd name="T2" fmla="*/ 707 w 2016"/>
                <a:gd name="T3" fmla="*/ 12 h 192"/>
                <a:gd name="T4" fmla="*/ 95 w 2016"/>
                <a:gd name="T5" fmla="*/ 37 h 192"/>
                <a:gd name="T6" fmla="*/ 134 w 2016"/>
                <a:gd name="T7" fmla="*/ 49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6" name="Freeform 154"/>
            <p:cNvSpPr>
              <a:spLocks/>
            </p:cNvSpPr>
            <p:nvPr/>
          </p:nvSpPr>
          <p:spPr bwMode="auto">
            <a:xfrm rot="10800000" flipH="1">
              <a:off x="2640" y="2628"/>
              <a:ext cx="802" cy="60"/>
            </a:xfrm>
            <a:custGeom>
              <a:avLst/>
              <a:gdLst>
                <a:gd name="T0" fmla="*/ 668 w 2016"/>
                <a:gd name="T1" fmla="*/ 0 h 240"/>
                <a:gd name="T2" fmla="*/ 707 w 2016"/>
                <a:gd name="T3" fmla="*/ 12 h 240"/>
                <a:gd name="T4" fmla="*/ 95 w 2016"/>
                <a:gd name="T5" fmla="*/ 36 h 240"/>
                <a:gd name="T6" fmla="*/ 134 w 2016"/>
                <a:gd name="T7" fmla="*/ 60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7" name="Line 155"/>
            <p:cNvSpPr>
              <a:spLocks noChangeShapeType="1"/>
            </p:cNvSpPr>
            <p:nvPr/>
          </p:nvSpPr>
          <p:spPr bwMode="auto">
            <a:xfrm rot="10800000" flipH="1">
              <a:off x="3312" y="2448"/>
              <a:ext cx="63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78" name="Freeform 156"/>
            <p:cNvSpPr>
              <a:spLocks/>
            </p:cNvSpPr>
            <p:nvPr/>
          </p:nvSpPr>
          <p:spPr bwMode="auto">
            <a:xfrm rot="10800000" flipH="1">
              <a:off x="2640" y="2880"/>
              <a:ext cx="706" cy="36"/>
            </a:xfrm>
            <a:custGeom>
              <a:avLst/>
              <a:gdLst>
                <a:gd name="T0" fmla="*/ 134 w 1776"/>
                <a:gd name="T1" fmla="*/ 36 h 144"/>
                <a:gd name="T2" fmla="*/ 95 w 1776"/>
                <a:gd name="T3" fmla="*/ 24 h 144"/>
                <a:gd name="T4" fmla="*/ 706 w 1776"/>
                <a:gd name="T5" fmla="*/ 0 h 1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76" h="144">
                  <a:moveTo>
                    <a:pt x="336" y="144"/>
                  </a:moveTo>
                  <a:cubicBezTo>
                    <a:pt x="168" y="132"/>
                    <a:pt x="0" y="120"/>
                    <a:pt x="240" y="96"/>
                  </a:cubicBezTo>
                  <a:cubicBezTo>
                    <a:pt x="480" y="72"/>
                    <a:pt x="1520" y="16"/>
                    <a:pt x="1776" y="0"/>
                  </a:cubicBezTo>
                </a:path>
              </a:pathLst>
            </a:custGeom>
            <a:noFill/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5" name="Group 157"/>
          <p:cNvGrpSpPr>
            <a:grpSpLocks/>
          </p:cNvGrpSpPr>
          <p:nvPr/>
        </p:nvGrpSpPr>
        <p:grpSpPr bwMode="auto">
          <a:xfrm>
            <a:off x="2057400" y="3200400"/>
            <a:ext cx="2514600" cy="946150"/>
            <a:chOff x="430" y="2352"/>
            <a:chExt cx="2125" cy="740"/>
          </a:xfrm>
        </p:grpSpPr>
        <p:sp>
          <p:nvSpPr>
            <p:cNvPr id="10256" name="Line 158"/>
            <p:cNvSpPr>
              <a:spLocks noChangeShapeType="1"/>
            </p:cNvSpPr>
            <p:nvPr/>
          </p:nvSpPr>
          <p:spPr bwMode="auto">
            <a:xfrm rot="10800000" flipV="1">
              <a:off x="1126" y="3091"/>
              <a:ext cx="69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57" name="Freeform 159"/>
            <p:cNvSpPr>
              <a:spLocks/>
            </p:cNvSpPr>
            <p:nvPr/>
          </p:nvSpPr>
          <p:spPr bwMode="auto">
            <a:xfrm rot="10800000">
              <a:off x="1697" y="2361"/>
              <a:ext cx="858" cy="61"/>
            </a:xfrm>
            <a:custGeom>
              <a:avLst/>
              <a:gdLst>
                <a:gd name="T0" fmla="*/ 715 w 2016"/>
                <a:gd name="T1" fmla="*/ 0 h 192"/>
                <a:gd name="T2" fmla="*/ 756 w 2016"/>
                <a:gd name="T3" fmla="*/ 15 h 192"/>
                <a:gd name="T4" fmla="*/ 102 w 2016"/>
                <a:gd name="T5" fmla="*/ 46 h 192"/>
                <a:gd name="T6" fmla="*/ 143 w 2016"/>
                <a:gd name="T7" fmla="*/ 61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58" name="Freeform 160"/>
            <p:cNvSpPr>
              <a:spLocks/>
            </p:cNvSpPr>
            <p:nvPr/>
          </p:nvSpPr>
          <p:spPr bwMode="auto">
            <a:xfrm rot="10800000">
              <a:off x="1697" y="2438"/>
              <a:ext cx="858" cy="75"/>
            </a:xfrm>
            <a:custGeom>
              <a:avLst/>
              <a:gdLst>
                <a:gd name="T0" fmla="*/ 715 w 2016"/>
                <a:gd name="T1" fmla="*/ 0 h 240"/>
                <a:gd name="T2" fmla="*/ 756 w 2016"/>
                <a:gd name="T3" fmla="*/ 15 h 240"/>
                <a:gd name="T4" fmla="*/ 102 w 2016"/>
                <a:gd name="T5" fmla="*/ 45 h 240"/>
                <a:gd name="T6" fmla="*/ 143 w 2016"/>
                <a:gd name="T7" fmla="*/ 75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59" name="Freeform 161"/>
            <p:cNvSpPr>
              <a:spLocks/>
            </p:cNvSpPr>
            <p:nvPr/>
          </p:nvSpPr>
          <p:spPr bwMode="auto">
            <a:xfrm rot="10800000">
              <a:off x="1697" y="2833"/>
              <a:ext cx="858" cy="61"/>
            </a:xfrm>
            <a:custGeom>
              <a:avLst/>
              <a:gdLst>
                <a:gd name="T0" fmla="*/ 715 w 2016"/>
                <a:gd name="T1" fmla="*/ 0 h 192"/>
                <a:gd name="T2" fmla="*/ 756 w 2016"/>
                <a:gd name="T3" fmla="*/ 15 h 192"/>
                <a:gd name="T4" fmla="*/ 102 w 2016"/>
                <a:gd name="T5" fmla="*/ 46 h 192"/>
                <a:gd name="T6" fmla="*/ 143 w 2016"/>
                <a:gd name="T7" fmla="*/ 61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0" name="Freeform 162"/>
            <p:cNvSpPr>
              <a:spLocks/>
            </p:cNvSpPr>
            <p:nvPr/>
          </p:nvSpPr>
          <p:spPr bwMode="auto">
            <a:xfrm rot="10800000">
              <a:off x="1697" y="2727"/>
              <a:ext cx="858" cy="75"/>
            </a:xfrm>
            <a:custGeom>
              <a:avLst/>
              <a:gdLst>
                <a:gd name="T0" fmla="*/ 715 w 2016"/>
                <a:gd name="T1" fmla="*/ 0 h 240"/>
                <a:gd name="T2" fmla="*/ 756 w 2016"/>
                <a:gd name="T3" fmla="*/ 15 h 240"/>
                <a:gd name="T4" fmla="*/ 102 w 2016"/>
                <a:gd name="T5" fmla="*/ 45 h 240"/>
                <a:gd name="T6" fmla="*/ 143 w 2016"/>
                <a:gd name="T7" fmla="*/ 75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1" name="Freeform 163"/>
            <p:cNvSpPr>
              <a:spLocks/>
            </p:cNvSpPr>
            <p:nvPr/>
          </p:nvSpPr>
          <p:spPr bwMode="auto">
            <a:xfrm rot="10800000">
              <a:off x="1697" y="2939"/>
              <a:ext cx="858" cy="61"/>
            </a:xfrm>
            <a:custGeom>
              <a:avLst/>
              <a:gdLst>
                <a:gd name="T0" fmla="*/ 715 w 2016"/>
                <a:gd name="T1" fmla="*/ 0 h 192"/>
                <a:gd name="T2" fmla="*/ 756 w 2016"/>
                <a:gd name="T3" fmla="*/ 15 h 192"/>
                <a:gd name="T4" fmla="*/ 102 w 2016"/>
                <a:gd name="T5" fmla="*/ 46 h 192"/>
                <a:gd name="T6" fmla="*/ 143 w 2016"/>
                <a:gd name="T7" fmla="*/ 61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2" name="Freeform 164"/>
            <p:cNvSpPr>
              <a:spLocks/>
            </p:cNvSpPr>
            <p:nvPr/>
          </p:nvSpPr>
          <p:spPr bwMode="auto">
            <a:xfrm rot="10800000">
              <a:off x="1697" y="2544"/>
              <a:ext cx="858" cy="61"/>
            </a:xfrm>
            <a:custGeom>
              <a:avLst/>
              <a:gdLst>
                <a:gd name="T0" fmla="*/ 715 w 2016"/>
                <a:gd name="T1" fmla="*/ 0 h 192"/>
                <a:gd name="T2" fmla="*/ 756 w 2016"/>
                <a:gd name="T3" fmla="*/ 15 h 192"/>
                <a:gd name="T4" fmla="*/ 102 w 2016"/>
                <a:gd name="T5" fmla="*/ 46 h 192"/>
                <a:gd name="T6" fmla="*/ 143 w 2016"/>
                <a:gd name="T7" fmla="*/ 61 h 19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192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20"/>
                    <a:pt x="240" y="144"/>
                  </a:cubicBezTo>
                  <a:cubicBezTo>
                    <a:pt x="0" y="168"/>
                    <a:pt x="328" y="184"/>
                    <a:pt x="336" y="192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3" name="Freeform 165"/>
            <p:cNvSpPr>
              <a:spLocks/>
            </p:cNvSpPr>
            <p:nvPr/>
          </p:nvSpPr>
          <p:spPr bwMode="auto">
            <a:xfrm rot="10800000">
              <a:off x="1697" y="2621"/>
              <a:ext cx="858" cy="76"/>
            </a:xfrm>
            <a:custGeom>
              <a:avLst/>
              <a:gdLst>
                <a:gd name="T0" fmla="*/ 715 w 2016"/>
                <a:gd name="T1" fmla="*/ 0 h 240"/>
                <a:gd name="T2" fmla="*/ 756 w 2016"/>
                <a:gd name="T3" fmla="*/ 15 h 240"/>
                <a:gd name="T4" fmla="*/ 102 w 2016"/>
                <a:gd name="T5" fmla="*/ 46 h 240"/>
                <a:gd name="T6" fmla="*/ 143 w 2016"/>
                <a:gd name="T7" fmla="*/ 76 h 24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16" h="240">
                  <a:moveTo>
                    <a:pt x="1680" y="0"/>
                  </a:moveTo>
                  <a:cubicBezTo>
                    <a:pt x="1848" y="12"/>
                    <a:pt x="2016" y="24"/>
                    <a:pt x="1776" y="48"/>
                  </a:cubicBezTo>
                  <a:cubicBezTo>
                    <a:pt x="1536" y="72"/>
                    <a:pt x="480" y="112"/>
                    <a:pt x="240" y="144"/>
                  </a:cubicBezTo>
                  <a:cubicBezTo>
                    <a:pt x="0" y="176"/>
                    <a:pt x="328" y="232"/>
                    <a:pt x="336" y="240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4" name="Freeform 166"/>
            <p:cNvSpPr>
              <a:spLocks/>
            </p:cNvSpPr>
            <p:nvPr/>
          </p:nvSpPr>
          <p:spPr bwMode="auto">
            <a:xfrm rot="10800000">
              <a:off x="1799" y="3046"/>
              <a:ext cx="755" cy="45"/>
            </a:xfrm>
            <a:custGeom>
              <a:avLst/>
              <a:gdLst>
                <a:gd name="T0" fmla="*/ 143 w 1776"/>
                <a:gd name="T1" fmla="*/ 45 h 144"/>
                <a:gd name="T2" fmla="*/ 102 w 1776"/>
                <a:gd name="T3" fmla="*/ 30 h 144"/>
                <a:gd name="T4" fmla="*/ 755 w 1776"/>
                <a:gd name="T5" fmla="*/ 0 h 1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776" h="144">
                  <a:moveTo>
                    <a:pt x="336" y="144"/>
                  </a:moveTo>
                  <a:cubicBezTo>
                    <a:pt x="168" y="132"/>
                    <a:pt x="0" y="120"/>
                    <a:pt x="240" y="96"/>
                  </a:cubicBezTo>
                  <a:cubicBezTo>
                    <a:pt x="480" y="72"/>
                    <a:pt x="1520" y="16"/>
                    <a:pt x="1776" y="0"/>
                  </a:cubicBezTo>
                </a:path>
              </a:pathLst>
            </a:custGeom>
            <a:solidFill>
              <a:srgbClr val="66FFFF"/>
            </a:solidFill>
            <a:ln w="28575" cmpd="sng">
              <a:solidFill>
                <a:srgbClr val="FF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5" name="Line 167"/>
            <p:cNvSpPr>
              <a:spLocks noChangeShapeType="1"/>
            </p:cNvSpPr>
            <p:nvPr/>
          </p:nvSpPr>
          <p:spPr bwMode="auto">
            <a:xfrm rot="10800000" flipV="1">
              <a:off x="431" y="3086"/>
              <a:ext cx="754" cy="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6" name="Line 168"/>
            <p:cNvSpPr>
              <a:spLocks noChangeShapeType="1"/>
            </p:cNvSpPr>
            <p:nvPr/>
          </p:nvSpPr>
          <p:spPr bwMode="auto">
            <a:xfrm rot="10800000">
              <a:off x="431" y="2888"/>
              <a:ext cx="0" cy="203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7" name="Line 169"/>
            <p:cNvSpPr>
              <a:spLocks noChangeShapeType="1"/>
            </p:cNvSpPr>
            <p:nvPr/>
          </p:nvSpPr>
          <p:spPr bwMode="auto">
            <a:xfrm rot="10800000">
              <a:off x="430" y="2362"/>
              <a:ext cx="449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oval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8" name="Line 170"/>
            <p:cNvSpPr>
              <a:spLocks noChangeShapeType="1"/>
            </p:cNvSpPr>
            <p:nvPr/>
          </p:nvSpPr>
          <p:spPr bwMode="auto">
            <a:xfrm rot="10800000">
              <a:off x="431" y="2352"/>
              <a:ext cx="0" cy="203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oval" w="sm" len="sm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69" name="Line 171"/>
            <p:cNvSpPr>
              <a:spLocks noChangeShapeType="1"/>
            </p:cNvSpPr>
            <p:nvPr/>
          </p:nvSpPr>
          <p:spPr bwMode="auto">
            <a:xfrm>
              <a:off x="912" y="2352"/>
              <a:ext cx="240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FF33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184"/>
          <p:cNvGrpSpPr>
            <a:grpSpLocks/>
          </p:cNvGrpSpPr>
          <p:nvPr/>
        </p:nvGrpSpPr>
        <p:grpSpPr bwMode="auto">
          <a:xfrm>
            <a:off x="6096000" y="3187700"/>
            <a:ext cx="1414463" cy="762000"/>
            <a:chOff x="3936" y="2448"/>
            <a:chExt cx="891" cy="480"/>
          </a:xfrm>
        </p:grpSpPr>
        <p:pic>
          <p:nvPicPr>
            <p:cNvPr id="10253" name="Picture 18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368" y="2400"/>
              <a:ext cx="356" cy="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54" name="Line 186"/>
            <p:cNvSpPr>
              <a:spLocks noChangeShapeType="1"/>
            </p:cNvSpPr>
            <p:nvPr/>
          </p:nvSpPr>
          <p:spPr bwMode="auto">
            <a:xfrm>
              <a:off x="3936" y="2448"/>
              <a:ext cx="432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10255" name="Line 187"/>
            <p:cNvSpPr>
              <a:spLocks noChangeShapeType="1"/>
            </p:cNvSpPr>
            <p:nvPr/>
          </p:nvSpPr>
          <p:spPr bwMode="auto">
            <a:xfrm flipH="1">
              <a:off x="3984" y="2688"/>
              <a:ext cx="288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26140" name="Oval 188"/>
          <p:cNvSpPr>
            <a:spLocks noChangeArrowheads="1"/>
          </p:cNvSpPr>
          <p:nvPr/>
        </p:nvSpPr>
        <p:spPr bwMode="auto">
          <a:xfrm>
            <a:off x="6781800" y="2971800"/>
            <a:ext cx="1600200" cy="1143000"/>
          </a:xfrm>
          <a:prstGeom prst="ellipse">
            <a:avLst/>
          </a:prstGeom>
          <a:gradFill rotWithShape="1">
            <a:gsLst>
              <a:gs pos="0">
                <a:srgbClr val="E3E300"/>
              </a:gs>
              <a:gs pos="100000">
                <a:srgbClr val="FFFF00">
                  <a:alpha val="9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  </a:t>
            </a:r>
          </a:p>
        </p:txBody>
      </p:sp>
      <p:sp>
        <p:nvSpPr>
          <p:cNvPr id="10251" name="Line 189"/>
          <p:cNvSpPr>
            <a:spLocks noChangeShapeType="1"/>
          </p:cNvSpPr>
          <p:nvPr/>
        </p:nvSpPr>
        <p:spPr bwMode="auto">
          <a:xfrm rot="10800000">
            <a:off x="3124200" y="3213100"/>
            <a:ext cx="533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0252" name="Rectangle 190"/>
          <p:cNvSpPr>
            <a:spLocks noChangeArrowheads="1"/>
          </p:cNvSpPr>
          <p:nvPr/>
        </p:nvSpPr>
        <p:spPr bwMode="auto">
          <a:xfrm>
            <a:off x="5511800" y="2501900"/>
            <a:ext cx="457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346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0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61" grpId="0"/>
      <p:bldP spid="1261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" y="4038600"/>
            <a:ext cx="8915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2. Công thức tính nhiệt lượng tỏa ra trên dây dẫn khi có dòng điện chạy qua: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244475" y="381000"/>
            <a:ext cx="845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/>
            <a:r>
              <a:rPr lang="en-US" sz="3200" b="1">
                <a:solidFill>
                  <a:srgbClr val="0000CC"/>
                </a:solidFill>
                <a:latin typeface="Times New Roman" pitchFamily="18" charset="0"/>
              </a:rPr>
              <a:t>1. Các công thức tính công suất của dòng điện:</a:t>
            </a: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2895600" y="5486400"/>
          <a:ext cx="222885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45863" imgH="228501" progId="">
                  <p:embed/>
                </p:oleObj>
              </mc:Choice>
              <mc:Fallback>
                <p:oleObj name="Equation" r:id="rId3" imgW="545863" imgH="228501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2228850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914400" y="1447800"/>
          <a:ext cx="1752600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494870" imgH="203024" progId="">
                  <p:embed/>
                </p:oleObj>
              </mc:Choice>
              <mc:Fallback>
                <p:oleObj name="Equation" r:id="rId5" imgW="494870" imgH="203024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447800"/>
                        <a:ext cx="1752600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181600" y="2438400"/>
          <a:ext cx="1527175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431613" imgH="393529" progId="">
                  <p:embed/>
                </p:oleObj>
              </mc:Choice>
              <mc:Fallback>
                <p:oleObj name="Equation" r:id="rId7" imgW="431613" imgH="393529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1527175" cy="1390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762000" y="2362200"/>
          <a:ext cx="17081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9" imgW="482391" imgH="418918" progId="">
                  <p:embed/>
                </p:oleObj>
              </mc:Choice>
              <mc:Fallback>
                <p:oleObj name="Equation" r:id="rId9" imgW="482391" imgH="418918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362200"/>
                        <a:ext cx="1708150" cy="147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5181600" y="1371600"/>
          <a:ext cx="202247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11" imgW="571252" imgH="228501" progId="">
                  <p:embed/>
                </p:oleObj>
              </mc:Choice>
              <mc:Fallback>
                <p:oleObj name="Equation" r:id="rId11" imgW="571252" imgH="228501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371600"/>
                        <a:ext cx="2022475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2"/>
          <p:cNvSpPr>
            <a:spLocks noChangeArrowheads="1"/>
          </p:cNvSpPr>
          <p:nvPr/>
        </p:nvSpPr>
        <p:spPr bwMode="auto">
          <a:xfrm>
            <a:off x="7862888" y="4738688"/>
            <a:ext cx="152400" cy="1524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59" name="Oval 3"/>
          <p:cNvSpPr>
            <a:spLocks noChangeArrowheads="1"/>
          </p:cNvSpPr>
          <p:nvPr/>
        </p:nvSpPr>
        <p:spPr bwMode="auto">
          <a:xfrm>
            <a:off x="7848600" y="2376488"/>
            <a:ext cx="152400" cy="1524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28950" y="377825"/>
            <a:ext cx="3886200" cy="5638800"/>
            <a:chOff x="1056" y="288"/>
            <a:chExt cx="3453" cy="3552"/>
          </a:xfrm>
        </p:grpSpPr>
        <p:sp>
          <p:nvSpPr>
            <p:cNvPr id="45061" name="Line 5"/>
            <p:cNvSpPr>
              <a:spLocks noChangeShapeType="1"/>
            </p:cNvSpPr>
            <p:nvPr/>
          </p:nvSpPr>
          <p:spPr bwMode="auto">
            <a:xfrm>
              <a:off x="1056" y="714"/>
              <a:ext cx="0" cy="31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2" name="Line 6"/>
            <p:cNvSpPr>
              <a:spLocks noChangeShapeType="1"/>
            </p:cNvSpPr>
            <p:nvPr/>
          </p:nvSpPr>
          <p:spPr bwMode="auto">
            <a:xfrm>
              <a:off x="3900" y="714"/>
              <a:ext cx="0" cy="31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3" name="Line 7"/>
            <p:cNvSpPr>
              <a:spLocks noChangeShapeType="1"/>
            </p:cNvSpPr>
            <p:nvPr/>
          </p:nvSpPr>
          <p:spPr bwMode="auto">
            <a:xfrm>
              <a:off x="1056" y="714"/>
              <a:ext cx="28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4" name="Line 8"/>
            <p:cNvSpPr>
              <a:spLocks noChangeShapeType="1"/>
            </p:cNvSpPr>
            <p:nvPr/>
          </p:nvSpPr>
          <p:spPr bwMode="auto">
            <a:xfrm>
              <a:off x="1056" y="3840"/>
              <a:ext cx="28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5" name="Line 9"/>
            <p:cNvSpPr>
              <a:spLocks noChangeShapeType="1"/>
            </p:cNvSpPr>
            <p:nvPr/>
          </p:nvSpPr>
          <p:spPr bwMode="auto">
            <a:xfrm>
              <a:off x="1598" y="1248"/>
              <a:ext cx="176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6" name="Line 10"/>
            <p:cNvSpPr>
              <a:spLocks noChangeShapeType="1"/>
            </p:cNvSpPr>
            <p:nvPr/>
          </p:nvSpPr>
          <p:spPr bwMode="auto">
            <a:xfrm flipV="1">
              <a:off x="1598" y="3264"/>
              <a:ext cx="1762" cy="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7" name="Line 11"/>
            <p:cNvSpPr>
              <a:spLocks noChangeShapeType="1"/>
            </p:cNvSpPr>
            <p:nvPr/>
          </p:nvSpPr>
          <p:spPr bwMode="auto">
            <a:xfrm>
              <a:off x="1584" y="1248"/>
              <a:ext cx="14" cy="20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8" name="Line 12"/>
            <p:cNvSpPr>
              <a:spLocks noChangeShapeType="1"/>
            </p:cNvSpPr>
            <p:nvPr/>
          </p:nvSpPr>
          <p:spPr bwMode="auto">
            <a:xfrm>
              <a:off x="3360" y="1248"/>
              <a:ext cx="0" cy="202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69" name="Line 13"/>
            <p:cNvSpPr>
              <a:spLocks noChangeShapeType="1"/>
            </p:cNvSpPr>
            <p:nvPr/>
          </p:nvSpPr>
          <p:spPr bwMode="auto">
            <a:xfrm flipV="1">
              <a:off x="1598" y="2845"/>
              <a:ext cx="609" cy="42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0" name="Line 14"/>
            <p:cNvSpPr>
              <a:spLocks noChangeShapeType="1"/>
            </p:cNvSpPr>
            <p:nvPr/>
          </p:nvSpPr>
          <p:spPr bwMode="auto">
            <a:xfrm flipV="1">
              <a:off x="3900" y="3414"/>
              <a:ext cx="609" cy="4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1" name="Line 15"/>
            <p:cNvSpPr>
              <a:spLocks noChangeShapeType="1"/>
            </p:cNvSpPr>
            <p:nvPr/>
          </p:nvSpPr>
          <p:spPr bwMode="auto">
            <a:xfrm flipV="1">
              <a:off x="3900" y="288"/>
              <a:ext cx="609" cy="4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2" name="Line 16"/>
            <p:cNvSpPr>
              <a:spLocks noChangeShapeType="1"/>
            </p:cNvSpPr>
            <p:nvPr/>
          </p:nvSpPr>
          <p:spPr bwMode="auto">
            <a:xfrm flipV="1">
              <a:off x="1056" y="288"/>
              <a:ext cx="609" cy="4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3" name="Line 17"/>
            <p:cNvSpPr>
              <a:spLocks noChangeShapeType="1"/>
            </p:cNvSpPr>
            <p:nvPr/>
          </p:nvSpPr>
          <p:spPr bwMode="auto">
            <a:xfrm>
              <a:off x="1665" y="288"/>
              <a:ext cx="284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4" name="Line 18"/>
            <p:cNvSpPr>
              <a:spLocks noChangeShapeType="1"/>
            </p:cNvSpPr>
            <p:nvPr/>
          </p:nvSpPr>
          <p:spPr bwMode="auto">
            <a:xfrm>
              <a:off x="4509" y="288"/>
              <a:ext cx="0" cy="31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5" name="Line 19"/>
            <p:cNvSpPr>
              <a:spLocks noChangeShapeType="1"/>
            </p:cNvSpPr>
            <p:nvPr/>
          </p:nvSpPr>
          <p:spPr bwMode="auto">
            <a:xfrm flipV="1">
              <a:off x="2199" y="2850"/>
              <a:ext cx="11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6" name="Line 20"/>
            <p:cNvSpPr>
              <a:spLocks noChangeShapeType="1"/>
            </p:cNvSpPr>
            <p:nvPr/>
          </p:nvSpPr>
          <p:spPr bwMode="auto">
            <a:xfrm flipV="1">
              <a:off x="2207" y="1248"/>
              <a:ext cx="1" cy="159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7" name="Line 21"/>
            <p:cNvSpPr>
              <a:spLocks noChangeShapeType="1"/>
            </p:cNvSpPr>
            <p:nvPr/>
          </p:nvSpPr>
          <p:spPr bwMode="auto">
            <a:xfrm>
              <a:off x="1568" y="346"/>
              <a:ext cx="28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8" name="Line 22"/>
            <p:cNvSpPr>
              <a:spLocks noChangeShapeType="1"/>
            </p:cNvSpPr>
            <p:nvPr/>
          </p:nvSpPr>
          <p:spPr bwMode="auto">
            <a:xfrm>
              <a:off x="1411" y="457"/>
              <a:ext cx="28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79" name="Line 23"/>
            <p:cNvSpPr>
              <a:spLocks noChangeShapeType="1"/>
            </p:cNvSpPr>
            <p:nvPr/>
          </p:nvSpPr>
          <p:spPr bwMode="auto">
            <a:xfrm>
              <a:off x="1318" y="514"/>
              <a:ext cx="28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0" name="Line 24"/>
            <p:cNvSpPr>
              <a:spLocks noChangeShapeType="1"/>
            </p:cNvSpPr>
            <p:nvPr/>
          </p:nvSpPr>
          <p:spPr bwMode="auto">
            <a:xfrm>
              <a:off x="1234" y="585"/>
              <a:ext cx="284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1" name="Line 25"/>
            <p:cNvSpPr>
              <a:spLocks noChangeShapeType="1"/>
            </p:cNvSpPr>
            <p:nvPr/>
          </p:nvSpPr>
          <p:spPr bwMode="auto">
            <a:xfrm>
              <a:off x="1136" y="643"/>
              <a:ext cx="284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2" name="Line 26"/>
            <p:cNvSpPr>
              <a:spLocks noChangeShapeType="1"/>
            </p:cNvSpPr>
            <p:nvPr/>
          </p:nvSpPr>
          <p:spPr bwMode="auto">
            <a:xfrm>
              <a:off x="1505" y="390"/>
              <a:ext cx="284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3" name="Line 27"/>
            <p:cNvSpPr>
              <a:spLocks noChangeShapeType="1"/>
            </p:cNvSpPr>
            <p:nvPr/>
          </p:nvSpPr>
          <p:spPr bwMode="auto">
            <a:xfrm>
              <a:off x="3967" y="657"/>
              <a:ext cx="0" cy="312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4" name="Line 28"/>
            <p:cNvSpPr>
              <a:spLocks noChangeShapeType="1"/>
            </p:cNvSpPr>
            <p:nvPr/>
          </p:nvSpPr>
          <p:spPr bwMode="auto">
            <a:xfrm>
              <a:off x="4035" y="643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5" name="Line 29"/>
            <p:cNvSpPr>
              <a:spLocks noChangeShapeType="1"/>
            </p:cNvSpPr>
            <p:nvPr/>
          </p:nvSpPr>
          <p:spPr bwMode="auto">
            <a:xfrm>
              <a:off x="4103" y="572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6" name="Line 30"/>
            <p:cNvSpPr>
              <a:spLocks noChangeShapeType="1"/>
            </p:cNvSpPr>
            <p:nvPr/>
          </p:nvSpPr>
          <p:spPr bwMode="auto">
            <a:xfrm>
              <a:off x="4158" y="528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7" name="Line 31"/>
            <p:cNvSpPr>
              <a:spLocks noChangeShapeType="1"/>
            </p:cNvSpPr>
            <p:nvPr/>
          </p:nvSpPr>
          <p:spPr bwMode="auto">
            <a:xfrm>
              <a:off x="3967" y="643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8" name="Line 32"/>
            <p:cNvSpPr>
              <a:spLocks noChangeShapeType="1"/>
            </p:cNvSpPr>
            <p:nvPr/>
          </p:nvSpPr>
          <p:spPr bwMode="auto">
            <a:xfrm>
              <a:off x="4306" y="448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89" name="Line 33"/>
            <p:cNvSpPr>
              <a:spLocks noChangeShapeType="1"/>
            </p:cNvSpPr>
            <p:nvPr/>
          </p:nvSpPr>
          <p:spPr bwMode="auto">
            <a:xfrm>
              <a:off x="4374" y="377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0" name="Line 34"/>
            <p:cNvSpPr>
              <a:spLocks noChangeShapeType="1"/>
            </p:cNvSpPr>
            <p:nvPr/>
          </p:nvSpPr>
          <p:spPr bwMode="auto">
            <a:xfrm>
              <a:off x="4429" y="332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1" name="Line 35"/>
            <p:cNvSpPr>
              <a:spLocks noChangeShapeType="1"/>
            </p:cNvSpPr>
            <p:nvPr/>
          </p:nvSpPr>
          <p:spPr bwMode="auto">
            <a:xfrm>
              <a:off x="4238" y="448"/>
              <a:ext cx="0" cy="3126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2" name="Line 36"/>
            <p:cNvSpPr>
              <a:spLocks noChangeShapeType="1"/>
            </p:cNvSpPr>
            <p:nvPr/>
          </p:nvSpPr>
          <p:spPr bwMode="auto">
            <a:xfrm>
              <a:off x="1667" y="3216"/>
              <a:ext cx="1693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3" name="Line 37"/>
            <p:cNvSpPr>
              <a:spLocks noChangeShapeType="1"/>
            </p:cNvSpPr>
            <p:nvPr/>
          </p:nvSpPr>
          <p:spPr bwMode="auto">
            <a:xfrm>
              <a:off x="1727" y="3156"/>
              <a:ext cx="163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4" name="Line 38"/>
            <p:cNvSpPr>
              <a:spLocks noChangeShapeType="1"/>
            </p:cNvSpPr>
            <p:nvPr/>
          </p:nvSpPr>
          <p:spPr bwMode="auto">
            <a:xfrm flipV="1">
              <a:off x="1830" y="3099"/>
              <a:ext cx="155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5" name="Line 39"/>
            <p:cNvSpPr>
              <a:spLocks noChangeShapeType="1"/>
            </p:cNvSpPr>
            <p:nvPr/>
          </p:nvSpPr>
          <p:spPr bwMode="auto">
            <a:xfrm>
              <a:off x="1860" y="3045"/>
              <a:ext cx="1488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6" name="Line 40"/>
            <p:cNvSpPr>
              <a:spLocks noChangeShapeType="1"/>
            </p:cNvSpPr>
            <p:nvPr/>
          </p:nvSpPr>
          <p:spPr bwMode="auto">
            <a:xfrm flipV="1">
              <a:off x="1932" y="2988"/>
              <a:ext cx="1422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7" name="Line 41"/>
            <p:cNvSpPr>
              <a:spLocks noChangeShapeType="1"/>
            </p:cNvSpPr>
            <p:nvPr/>
          </p:nvSpPr>
          <p:spPr bwMode="auto">
            <a:xfrm flipV="1">
              <a:off x="2010" y="2943"/>
              <a:ext cx="1354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8" name="Line 42"/>
            <p:cNvSpPr>
              <a:spLocks noChangeShapeType="1"/>
            </p:cNvSpPr>
            <p:nvPr/>
          </p:nvSpPr>
          <p:spPr bwMode="auto">
            <a:xfrm flipV="1">
              <a:off x="2101" y="2903"/>
              <a:ext cx="1287" cy="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099" name="Line 43"/>
            <p:cNvSpPr>
              <a:spLocks noChangeShapeType="1"/>
            </p:cNvSpPr>
            <p:nvPr/>
          </p:nvSpPr>
          <p:spPr bwMode="auto">
            <a:xfrm>
              <a:off x="2091" y="1248"/>
              <a:ext cx="0" cy="1680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0" name="Line 44"/>
            <p:cNvSpPr>
              <a:spLocks noChangeShapeType="1"/>
            </p:cNvSpPr>
            <p:nvPr/>
          </p:nvSpPr>
          <p:spPr bwMode="auto">
            <a:xfrm flipH="1">
              <a:off x="2139" y="1248"/>
              <a:ext cx="21" cy="165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1" name="Line 45"/>
            <p:cNvSpPr>
              <a:spLocks noChangeShapeType="1"/>
            </p:cNvSpPr>
            <p:nvPr/>
          </p:nvSpPr>
          <p:spPr bwMode="auto">
            <a:xfrm>
              <a:off x="2016" y="1296"/>
              <a:ext cx="13" cy="163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2" name="Line 46"/>
            <p:cNvSpPr>
              <a:spLocks noChangeShapeType="1"/>
            </p:cNvSpPr>
            <p:nvPr/>
          </p:nvSpPr>
          <p:spPr bwMode="auto">
            <a:xfrm>
              <a:off x="1968" y="1296"/>
              <a:ext cx="6" cy="170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3" name="Line 47"/>
            <p:cNvSpPr>
              <a:spLocks noChangeShapeType="1"/>
            </p:cNvSpPr>
            <p:nvPr/>
          </p:nvSpPr>
          <p:spPr bwMode="auto">
            <a:xfrm flipH="1">
              <a:off x="1868" y="1248"/>
              <a:ext cx="4" cy="181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4" name="Line 48"/>
            <p:cNvSpPr>
              <a:spLocks noChangeShapeType="1"/>
            </p:cNvSpPr>
            <p:nvPr/>
          </p:nvSpPr>
          <p:spPr bwMode="auto">
            <a:xfrm flipH="1">
              <a:off x="1911" y="1248"/>
              <a:ext cx="9" cy="179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5" name="Line 49"/>
            <p:cNvSpPr>
              <a:spLocks noChangeShapeType="1"/>
            </p:cNvSpPr>
            <p:nvPr/>
          </p:nvSpPr>
          <p:spPr bwMode="auto">
            <a:xfrm flipH="1">
              <a:off x="1801" y="1248"/>
              <a:ext cx="23" cy="188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6" name="Line 50"/>
            <p:cNvSpPr>
              <a:spLocks noChangeShapeType="1"/>
            </p:cNvSpPr>
            <p:nvPr/>
          </p:nvSpPr>
          <p:spPr bwMode="auto">
            <a:xfrm flipH="1">
              <a:off x="1665" y="1248"/>
              <a:ext cx="15" cy="195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07" name="Line 51"/>
            <p:cNvSpPr>
              <a:spLocks noChangeShapeType="1"/>
            </p:cNvSpPr>
            <p:nvPr/>
          </p:nvSpPr>
          <p:spPr bwMode="auto">
            <a:xfrm flipH="1">
              <a:off x="1720" y="1248"/>
              <a:ext cx="8" cy="1935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4743450" y="319088"/>
            <a:ext cx="2209800" cy="1604962"/>
            <a:chOff x="4176" y="1584"/>
            <a:chExt cx="1392" cy="1011"/>
          </a:xfrm>
        </p:grpSpPr>
        <p:grpSp>
          <p:nvGrpSpPr>
            <p:cNvPr id="4" name="Group 53"/>
            <p:cNvGrpSpPr>
              <a:grpSpLocks/>
            </p:cNvGrpSpPr>
            <p:nvPr/>
          </p:nvGrpSpPr>
          <p:grpSpPr bwMode="auto">
            <a:xfrm>
              <a:off x="4176" y="1584"/>
              <a:ext cx="1392" cy="1011"/>
              <a:chOff x="4158" y="381"/>
              <a:chExt cx="1275" cy="963"/>
            </a:xfrm>
          </p:grpSpPr>
          <p:sp>
            <p:nvSpPr>
              <p:cNvPr id="45110" name="Line 54"/>
              <p:cNvSpPr>
                <a:spLocks noChangeShapeType="1"/>
              </p:cNvSpPr>
              <p:nvPr/>
            </p:nvSpPr>
            <p:spPr bwMode="auto">
              <a:xfrm flipV="1">
                <a:off x="4158" y="381"/>
                <a:ext cx="432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1" name="Line 55"/>
              <p:cNvSpPr>
                <a:spLocks noChangeShapeType="1"/>
              </p:cNvSpPr>
              <p:nvPr/>
            </p:nvSpPr>
            <p:spPr bwMode="auto">
              <a:xfrm flipV="1">
                <a:off x="4158" y="909"/>
                <a:ext cx="432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2" name="Line 56"/>
              <p:cNvSpPr>
                <a:spLocks noChangeShapeType="1"/>
              </p:cNvSpPr>
              <p:nvPr/>
            </p:nvSpPr>
            <p:spPr bwMode="auto">
              <a:xfrm>
                <a:off x="4572" y="381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3" name="Line 57"/>
              <p:cNvSpPr>
                <a:spLocks noChangeShapeType="1"/>
              </p:cNvSpPr>
              <p:nvPr/>
            </p:nvSpPr>
            <p:spPr bwMode="auto">
              <a:xfrm flipV="1">
                <a:off x="4704" y="432"/>
                <a:ext cx="432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4" name="AutoShape 58"/>
              <p:cNvSpPr>
                <a:spLocks noChangeArrowheads="1"/>
              </p:cNvSpPr>
              <p:nvPr/>
            </p:nvSpPr>
            <p:spPr bwMode="auto">
              <a:xfrm flipH="1" flipV="1">
                <a:off x="4176" y="384"/>
                <a:ext cx="1248" cy="960"/>
              </a:xfrm>
              <a:prstGeom prst="cube">
                <a:avLst>
                  <a:gd name="adj" fmla="val 43231"/>
                </a:avLst>
              </a:prstGeom>
              <a:solidFill>
                <a:schemeClr val="bg1"/>
              </a:solidFill>
              <a:ln w="28575">
                <a:solidFill>
                  <a:schemeClr val="bg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45115" name="Line 59"/>
              <p:cNvSpPr>
                <a:spLocks noChangeShapeType="1"/>
              </p:cNvSpPr>
              <p:nvPr/>
            </p:nvSpPr>
            <p:spPr bwMode="auto">
              <a:xfrm>
                <a:off x="4176" y="816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6" name="Line 60"/>
              <p:cNvSpPr>
                <a:spLocks noChangeShapeType="1"/>
              </p:cNvSpPr>
              <p:nvPr/>
            </p:nvSpPr>
            <p:spPr bwMode="auto">
              <a:xfrm>
                <a:off x="4176" y="1344"/>
                <a:ext cx="816" cy="0"/>
              </a:xfrm>
              <a:prstGeom prst="line">
                <a:avLst/>
              </a:prstGeom>
              <a:noFill/>
              <a:ln w="3175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7" name="Line 61"/>
              <p:cNvSpPr>
                <a:spLocks noChangeShapeType="1"/>
              </p:cNvSpPr>
              <p:nvPr/>
            </p:nvSpPr>
            <p:spPr bwMode="auto">
              <a:xfrm>
                <a:off x="4608" y="930"/>
                <a:ext cx="816" cy="0"/>
              </a:xfrm>
              <a:prstGeom prst="line">
                <a:avLst/>
              </a:prstGeom>
              <a:noFill/>
              <a:ln w="3175" cap="rnd">
                <a:solidFill>
                  <a:schemeClr val="tx1"/>
                </a:solidFill>
                <a:prstDash val="sysDot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18" name="AutoShape 62"/>
              <p:cNvSpPr>
                <a:spLocks noChangeArrowheads="1"/>
              </p:cNvSpPr>
              <p:nvPr/>
            </p:nvSpPr>
            <p:spPr bwMode="auto">
              <a:xfrm>
                <a:off x="4608" y="930"/>
                <a:ext cx="825" cy="414"/>
              </a:xfrm>
              <a:prstGeom prst="parallelogram">
                <a:avLst>
                  <a:gd name="adj" fmla="val 108799"/>
                </a:avLst>
              </a:prstGeom>
              <a:solidFill>
                <a:srgbClr val="CCCC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alt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" name="Group 63"/>
            <p:cNvGrpSpPr>
              <a:grpSpLocks/>
            </p:cNvGrpSpPr>
            <p:nvPr/>
          </p:nvGrpSpPr>
          <p:grpSpPr bwMode="auto">
            <a:xfrm>
              <a:off x="4272" y="1776"/>
              <a:ext cx="1104" cy="720"/>
              <a:chOff x="3888" y="912"/>
              <a:chExt cx="1104" cy="720"/>
            </a:xfrm>
          </p:grpSpPr>
          <p:sp>
            <p:nvSpPr>
              <p:cNvPr id="45120" name="Arc 64"/>
              <p:cNvSpPr>
                <a:spLocks/>
              </p:cNvSpPr>
              <p:nvPr/>
            </p:nvSpPr>
            <p:spPr bwMode="auto">
              <a:xfrm>
                <a:off x="3936" y="1200"/>
                <a:ext cx="768" cy="4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66FF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21" name="Arc 65"/>
              <p:cNvSpPr>
                <a:spLocks/>
              </p:cNvSpPr>
              <p:nvPr/>
            </p:nvSpPr>
            <p:spPr bwMode="auto">
              <a:xfrm>
                <a:off x="3888" y="1296"/>
                <a:ext cx="672" cy="288"/>
              </a:xfrm>
              <a:custGeom>
                <a:avLst/>
                <a:gdLst>
                  <a:gd name="T0" fmla="*/ 0 w 21600"/>
                  <a:gd name="T1" fmla="*/ 0 h 21474"/>
                  <a:gd name="T2" fmla="*/ 0 w 21600"/>
                  <a:gd name="T3" fmla="*/ 0 h 21474"/>
                  <a:gd name="T4" fmla="*/ 0 w 21600"/>
                  <a:gd name="T5" fmla="*/ 0 h 214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474" fill="none" extrusionOk="0">
                    <a:moveTo>
                      <a:pt x="2331" y="0"/>
                    </a:moveTo>
                    <a:cubicBezTo>
                      <a:pt x="13294" y="1190"/>
                      <a:pt x="21600" y="10447"/>
                      <a:pt x="21600" y="21474"/>
                    </a:cubicBezTo>
                  </a:path>
                  <a:path w="21600" h="21474" stroke="0" extrusionOk="0">
                    <a:moveTo>
                      <a:pt x="2331" y="0"/>
                    </a:moveTo>
                    <a:cubicBezTo>
                      <a:pt x="13294" y="1190"/>
                      <a:pt x="21600" y="10447"/>
                      <a:pt x="21600" y="21474"/>
                    </a:cubicBezTo>
                    <a:lnTo>
                      <a:pt x="0" y="21474"/>
                    </a:lnTo>
                    <a:lnTo>
                      <a:pt x="233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66FF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22" name="Arc 66"/>
              <p:cNvSpPr>
                <a:spLocks/>
              </p:cNvSpPr>
              <p:nvPr/>
            </p:nvSpPr>
            <p:spPr bwMode="auto">
              <a:xfrm>
                <a:off x="4032" y="1104"/>
                <a:ext cx="768" cy="4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66FF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23" name="Arc 67"/>
              <p:cNvSpPr>
                <a:spLocks/>
              </p:cNvSpPr>
              <p:nvPr/>
            </p:nvSpPr>
            <p:spPr bwMode="auto">
              <a:xfrm>
                <a:off x="4224" y="912"/>
                <a:ext cx="768" cy="4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66FF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124" name="Arc 68"/>
              <p:cNvSpPr>
                <a:spLocks/>
              </p:cNvSpPr>
              <p:nvPr/>
            </p:nvSpPr>
            <p:spPr bwMode="auto">
              <a:xfrm>
                <a:off x="4080" y="1008"/>
                <a:ext cx="768" cy="4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6666FF"/>
                </a:solidFill>
                <a:round/>
                <a:headEnd type="none" w="sm" len="sm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2090738" y="1919288"/>
            <a:ext cx="2214562" cy="2752725"/>
            <a:chOff x="528" y="1296"/>
            <a:chExt cx="1395" cy="1734"/>
          </a:xfrm>
        </p:grpSpPr>
        <p:sp>
          <p:nvSpPr>
            <p:cNvPr id="45126" name="Line 70"/>
            <p:cNvSpPr>
              <a:spLocks noChangeShapeType="1"/>
            </p:cNvSpPr>
            <p:nvPr/>
          </p:nvSpPr>
          <p:spPr bwMode="auto">
            <a:xfrm flipV="1">
              <a:off x="562" y="1584"/>
              <a:ext cx="926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27" name="Line 71"/>
            <p:cNvSpPr>
              <a:spLocks noChangeShapeType="1"/>
            </p:cNvSpPr>
            <p:nvPr/>
          </p:nvSpPr>
          <p:spPr bwMode="auto">
            <a:xfrm flipV="1">
              <a:off x="1077" y="1776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28" name="Line 72"/>
            <p:cNvSpPr>
              <a:spLocks noChangeShapeType="1"/>
            </p:cNvSpPr>
            <p:nvPr/>
          </p:nvSpPr>
          <p:spPr bwMode="auto">
            <a:xfrm flipV="1">
              <a:off x="1077" y="1968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29" name="Line 73"/>
            <p:cNvSpPr>
              <a:spLocks noChangeShapeType="1"/>
            </p:cNvSpPr>
            <p:nvPr/>
          </p:nvSpPr>
          <p:spPr bwMode="auto">
            <a:xfrm flipV="1">
              <a:off x="1077" y="2160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0" name="Line 74"/>
            <p:cNvSpPr>
              <a:spLocks noChangeShapeType="1"/>
            </p:cNvSpPr>
            <p:nvPr/>
          </p:nvSpPr>
          <p:spPr bwMode="auto">
            <a:xfrm flipV="1">
              <a:off x="1077" y="2340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1" name="Line 75"/>
            <p:cNvSpPr>
              <a:spLocks noChangeShapeType="1"/>
            </p:cNvSpPr>
            <p:nvPr/>
          </p:nvSpPr>
          <p:spPr bwMode="auto">
            <a:xfrm flipV="1">
              <a:off x="1077" y="2514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2" name="Line 76"/>
            <p:cNvSpPr>
              <a:spLocks noChangeShapeType="1"/>
            </p:cNvSpPr>
            <p:nvPr/>
          </p:nvSpPr>
          <p:spPr bwMode="auto">
            <a:xfrm flipV="1">
              <a:off x="1077" y="2688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3" name="Line 77"/>
            <p:cNvSpPr>
              <a:spLocks noChangeShapeType="1"/>
            </p:cNvSpPr>
            <p:nvPr/>
          </p:nvSpPr>
          <p:spPr bwMode="auto">
            <a:xfrm flipV="1">
              <a:off x="1077" y="2850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4" name="Line 78"/>
            <p:cNvSpPr>
              <a:spLocks noChangeShapeType="1"/>
            </p:cNvSpPr>
            <p:nvPr/>
          </p:nvSpPr>
          <p:spPr bwMode="auto">
            <a:xfrm flipV="1">
              <a:off x="1077" y="3030"/>
              <a:ext cx="411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5" name="Line 79"/>
            <p:cNvSpPr>
              <a:spLocks noChangeShapeType="1"/>
            </p:cNvSpPr>
            <p:nvPr/>
          </p:nvSpPr>
          <p:spPr bwMode="auto">
            <a:xfrm>
              <a:off x="528" y="2640"/>
              <a:ext cx="583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6" name="Line 80"/>
            <p:cNvSpPr>
              <a:spLocks noChangeShapeType="1"/>
            </p:cNvSpPr>
            <p:nvPr/>
          </p:nvSpPr>
          <p:spPr bwMode="auto">
            <a:xfrm flipV="1">
              <a:off x="1488" y="2592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7" name="Line 81"/>
            <p:cNvSpPr>
              <a:spLocks noChangeShapeType="1"/>
            </p:cNvSpPr>
            <p:nvPr/>
          </p:nvSpPr>
          <p:spPr bwMode="auto">
            <a:xfrm flipV="1">
              <a:off x="1488" y="2400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8" name="Line 82"/>
            <p:cNvSpPr>
              <a:spLocks noChangeShapeType="1"/>
            </p:cNvSpPr>
            <p:nvPr/>
          </p:nvSpPr>
          <p:spPr bwMode="auto">
            <a:xfrm flipV="1">
              <a:off x="1488" y="1920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39" name="Line 83"/>
            <p:cNvSpPr>
              <a:spLocks noChangeShapeType="1"/>
            </p:cNvSpPr>
            <p:nvPr/>
          </p:nvSpPr>
          <p:spPr bwMode="auto">
            <a:xfrm flipV="1">
              <a:off x="1488" y="1728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40" name="Line 84"/>
            <p:cNvSpPr>
              <a:spLocks noChangeShapeType="1"/>
            </p:cNvSpPr>
            <p:nvPr/>
          </p:nvSpPr>
          <p:spPr bwMode="auto">
            <a:xfrm flipV="1">
              <a:off x="1488" y="2238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41" name="Line 85"/>
            <p:cNvSpPr>
              <a:spLocks noChangeShapeType="1"/>
            </p:cNvSpPr>
            <p:nvPr/>
          </p:nvSpPr>
          <p:spPr bwMode="auto">
            <a:xfrm flipV="1">
              <a:off x="1488" y="1536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42" name="Line 86"/>
            <p:cNvSpPr>
              <a:spLocks noChangeShapeType="1"/>
            </p:cNvSpPr>
            <p:nvPr/>
          </p:nvSpPr>
          <p:spPr bwMode="auto">
            <a:xfrm flipV="1">
              <a:off x="1488" y="1344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43" name="Line 87"/>
            <p:cNvSpPr>
              <a:spLocks noChangeShapeType="1"/>
            </p:cNvSpPr>
            <p:nvPr/>
          </p:nvSpPr>
          <p:spPr bwMode="auto">
            <a:xfrm flipV="1">
              <a:off x="1488" y="1296"/>
              <a:ext cx="288" cy="288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144" name="Line 88"/>
            <p:cNvSpPr>
              <a:spLocks noChangeShapeType="1"/>
            </p:cNvSpPr>
            <p:nvPr/>
          </p:nvSpPr>
          <p:spPr bwMode="auto">
            <a:xfrm flipV="1">
              <a:off x="1491" y="2079"/>
              <a:ext cx="432" cy="432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7" name="Group 89"/>
          <p:cNvGrpSpPr>
            <a:grpSpLocks/>
          </p:cNvGrpSpPr>
          <p:nvPr/>
        </p:nvGrpSpPr>
        <p:grpSpPr bwMode="auto">
          <a:xfrm>
            <a:off x="2438400" y="1981200"/>
            <a:ext cx="1609725" cy="2743200"/>
            <a:chOff x="726" y="1344"/>
            <a:chExt cx="1008" cy="1728"/>
          </a:xfrm>
        </p:grpSpPr>
        <p:sp>
          <p:nvSpPr>
            <p:cNvPr id="45146" name="AutoShape 90"/>
            <p:cNvSpPr>
              <a:spLocks noChangeArrowheads="1"/>
            </p:cNvSpPr>
            <p:nvPr/>
          </p:nvSpPr>
          <p:spPr bwMode="auto">
            <a:xfrm rot="-5400000" flipH="1" flipV="1">
              <a:off x="1288" y="1548"/>
              <a:ext cx="77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47" name="AutoShape 91"/>
            <p:cNvSpPr>
              <a:spLocks noChangeArrowheads="1"/>
            </p:cNvSpPr>
            <p:nvPr/>
          </p:nvSpPr>
          <p:spPr bwMode="auto">
            <a:xfrm rot="-5400000" flipH="1" flipV="1">
              <a:off x="1288" y="1739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48" name="AutoShape 92"/>
            <p:cNvSpPr>
              <a:spLocks noChangeArrowheads="1"/>
            </p:cNvSpPr>
            <p:nvPr/>
          </p:nvSpPr>
          <p:spPr bwMode="auto">
            <a:xfrm rot="-5400000" flipH="1" flipV="1">
              <a:off x="1288" y="1931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49" name="AutoShape 93"/>
            <p:cNvSpPr>
              <a:spLocks noChangeArrowheads="1"/>
            </p:cNvSpPr>
            <p:nvPr/>
          </p:nvSpPr>
          <p:spPr bwMode="auto">
            <a:xfrm rot="-5400000" flipH="1" flipV="1">
              <a:off x="1288" y="2123"/>
              <a:ext cx="77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0" name="AutoShape 94"/>
            <p:cNvSpPr>
              <a:spLocks noChangeArrowheads="1"/>
            </p:cNvSpPr>
            <p:nvPr/>
          </p:nvSpPr>
          <p:spPr bwMode="auto">
            <a:xfrm rot="-5400000" flipH="1" flipV="1">
              <a:off x="1288" y="2302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1" name="AutoShape 95"/>
            <p:cNvSpPr>
              <a:spLocks noChangeArrowheads="1"/>
            </p:cNvSpPr>
            <p:nvPr/>
          </p:nvSpPr>
          <p:spPr bwMode="auto">
            <a:xfrm rot="-5400000" flipH="1" flipV="1">
              <a:off x="1288" y="2476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2" name="AutoShape 96"/>
            <p:cNvSpPr>
              <a:spLocks noChangeArrowheads="1"/>
            </p:cNvSpPr>
            <p:nvPr/>
          </p:nvSpPr>
          <p:spPr bwMode="auto">
            <a:xfrm rot="-5400000" flipH="1" flipV="1">
              <a:off x="1288" y="2650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3" name="AutoShape 97"/>
            <p:cNvSpPr>
              <a:spLocks noChangeArrowheads="1"/>
            </p:cNvSpPr>
            <p:nvPr/>
          </p:nvSpPr>
          <p:spPr bwMode="auto">
            <a:xfrm rot="-5400000" flipH="1" flipV="1">
              <a:off x="1288" y="2811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4" name="AutoShape 98"/>
            <p:cNvSpPr>
              <a:spLocks noChangeArrowheads="1"/>
            </p:cNvSpPr>
            <p:nvPr/>
          </p:nvSpPr>
          <p:spPr bwMode="auto">
            <a:xfrm rot="-5400000" flipH="1" flipV="1">
              <a:off x="1288" y="2991"/>
              <a:ext cx="78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5" name="AutoShape 99"/>
            <p:cNvSpPr>
              <a:spLocks noChangeArrowheads="1"/>
            </p:cNvSpPr>
            <p:nvPr/>
          </p:nvSpPr>
          <p:spPr bwMode="auto">
            <a:xfrm rot="5400000">
              <a:off x="729" y="1539"/>
              <a:ext cx="77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6" name="AutoShape 100"/>
            <p:cNvSpPr>
              <a:spLocks noChangeArrowheads="1"/>
            </p:cNvSpPr>
            <p:nvPr/>
          </p:nvSpPr>
          <p:spPr bwMode="auto">
            <a:xfrm rot="5400000" flipH="1" flipV="1">
              <a:off x="763" y="2601"/>
              <a:ext cx="78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7" name="AutoShape 101"/>
            <p:cNvSpPr>
              <a:spLocks noChangeArrowheads="1"/>
            </p:cNvSpPr>
            <p:nvPr/>
          </p:nvSpPr>
          <p:spPr bwMode="auto">
            <a:xfrm rot="2627371" flipH="1">
              <a:off x="1625" y="1344"/>
              <a:ext cx="76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8" name="AutoShape 102"/>
            <p:cNvSpPr>
              <a:spLocks noChangeArrowheads="1"/>
            </p:cNvSpPr>
            <p:nvPr/>
          </p:nvSpPr>
          <p:spPr bwMode="auto">
            <a:xfrm rot="2627371" flipH="1">
              <a:off x="1634" y="1521"/>
              <a:ext cx="76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59" name="AutoShape 103"/>
            <p:cNvSpPr>
              <a:spLocks noChangeArrowheads="1"/>
            </p:cNvSpPr>
            <p:nvPr/>
          </p:nvSpPr>
          <p:spPr bwMode="auto">
            <a:xfrm rot="2627371" flipH="1">
              <a:off x="1634" y="1715"/>
              <a:ext cx="76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0" name="AutoShape 104"/>
            <p:cNvSpPr>
              <a:spLocks noChangeArrowheads="1"/>
            </p:cNvSpPr>
            <p:nvPr/>
          </p:nvSpPr>
          <p:spPr bwMode="auto">
            <a:xfrm rot="2627371" flipH="1">
              <a:off x="1657" y="1892"/>
              <a:ext cx="77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1" name="AutoShape 105"/>
            <p:cNvSpPr>
              <a:spLocks noChangeArrowheads="1"/>
            </p:cNvSpPr>
            <p:nvPr/>
          </p:nvSpPr>
          <p:spPr bwMode="auto">
            <a:xfrm rot="2627371" flipH="1">
              <a:off x="1657" y="2069"/>
              <a:ext cx="77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2" name="AutoShape 106"/>
            <p:cNvSpPr>
              <a:spLocks noChangeArrowheads="1"/>
            </p:cNvSpPr>
            <p:nvPr/>
          </p:nvSpPr>
          <p:spPr bwMode="auto">
            <a:xfrm rot="2627371" flipH="1">
              <a:off x="1657" y="2230"/>
              <a:ext cx="77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3" name="AutoShape 107"/>
            <p:cNvSpPr>
              <a:spLocks noChangeArrowheads="1"/>
            </p:cNvSpPr>
            <p:nvPr/>
          </p:nvSpPr>
          <p:spPr bwMode="auto">
            <a:xfrm rot="2627371" flipH="1">
              <a:off x="1657" y="2398"/>
              <a:ext cx="77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4" name="AutoShape 108"/>
            <p:cNvSpPr>
              <a:spLocks noChangeArrowheads="1"/>
            </p:cNvSpPr>
            <p:nvPr/>
          </p:nvSpPr>
          <p:spPr bwMode="auto">
            <a:xfrm rot="2627371" flipH="1">
              <a:off x="1657" y="2557"/>
              <a:ext cx="77" cy="120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65" name="AutoShape 109"/>
            <p:cNvSpPr>
              <a:spLocks noChangeArrowheads="1"/>
            </p:cNvSpPr>
            <p:nvPr/>
          </p:nvSpPr>
          <p:spPr bwMode="auto">
            <a:xfrm rot="2627371" flipH="1">
              <a:off x="1657" y="2761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566" name="AutoShape 110"/>
          <p:cNvSpPr>
            <a:spLocks noChangeArrowheads="1"/>
          </p:cNvSpPr>
          <p:nvPr/>
        </p:nvSpPr>
        <p:spPr bwMode="auto">
          <a:xfrm rot="5400000">
            <a:off x="4524375" y="1290638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567" name="AutoShape 111"/>
          <p:cNvSpPr>
            <a:spLocks noChangeArrowheads="1"/>
          </p:cNvSpPr>
          <p:nvPr/>
        </p:nvSpPr>
        <p:spPr bwMode="auto">
          <a:xfrm rot="16200000" flipH="1">
            <a:off x="4105275" y="5591176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68" name="AutoShape 112"/>
          <p:cNvSpPr>
            <a:spLocks noChangeArrowheads="1"/>
          </p:cNvSpPr>
          <p:nvPr/>
        </p:nvSpPr>
        <p:spPr bwMode="auto">
          <a:xfrm rot="16200000" flipH="1">
            <a:off x="4791075" y="5467351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69" name="AutoShape 113"/>
          <p:cNvSpPr>
            <a:spLocks noChangeArrowheads="1"/>
          </p:cNvSpPr>
          <p:nvPr/>
        </p:nvSpPr>
        <p:spPr bwMode="auto">
          <a:xfrm rot="4923577">
            <a:off x="4410075" y="1433513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70" name="AutoShape 114"/>
          <p:cNvSpPr>
            <a:spLocks noChangeArrowheads="1"/>
          </p:cNvSpPr>
          <p:nvPr/>
        </p:nvSpPr>
        <p:spPr bwMode="auto">
          <a:xfrm rot="15447396" flipH="1">
            <a:off x="3786187" y="1533526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571" name="AutoShape 115"/>
          <p:cNvSpPr>
            <a:spLocks noChangeArrowheads="1"/>
          </p:cNvSpPr>
          <p:nvPr/>
        </p:nvSpPr>
        <p:spPr bwMode="auto">
          <a:xfrm rot="6531818">
            <a:off x="3514725" y="5262563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72" name="AutoShape 116"/>
          <p:cNvSpPr>
            <a:spLocks noChangeArrowheads="1"/>
          </p:cNvSpPr>
          <p:nvPr/>
        </p:nvSpPr>
        <p:spPr bwMode="auto">
          <a:xfrm rot="5400000">
            <a:off x="4743450" y="5619751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73" name="AutoShape 117"/>
          <p:cNvSpPr>
            <a:spLocks noChangeArrowheads="1"/>
          </p:cNvSpPr>
          <p:nvPr/>
        </p:nvSpPr>
        <p:spPr bwMode="auto">
          <a:xfrm rot="15346687" flipH="1">
            <a:off x="3648075" y="1428751"/>
            <a:ext cx="123825" cy="1905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8" name="Group 118"/>
          <p:cNvGrpSpPr>
            <a:grpSpLocks/>
          </p:cNvGrpSpPr>
          <p:nvPr/>
        </p:nvGrpSpPr>
        <p:grpSpPr bwMode="auto">
          <a:xfrm>
            <a:off x="3157538" y="1385888"/>
            <a:ext cx="2895600" cy="4343400"/>
            <a:chOff x="1200" y="960"/>
            <a:chExt cx="1824" cy="2736"/>
          </a:xfrm>
        </p:grpSpPr>
        <p:sp>
          <p:nvSpPr>
            <p:cNvPr id="45175" name="AutoShape 119"/>
            <p:cNvSpPr>
              <a:spLocks/>
            </p:cNvSpPr>
            <p:nvPr/>
          </p:nvSpPr>
          <p:spPr bwMode="auto">
            <a:xfrm>
              <a:off x="1299" y="1053"/>
              <a:ext cx="830" cy="2550"/>
            </a:xfrm>
            <a:prstGeom prst="leftBracket">
              <a:avLst>
                <a:gd name="adj" fmla="val 39798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76" name="AutoShape 120"/>
            <p:cNvSpPr>
              <a:spLocks/>
            </p:cNvSpPr>
            <p:nvPr/>
          </p:nvSpPr>
          <p:spPr bwMode="auto">
            <a:xfrm flipH="1">
              <a:off x="2129" y="1053"/>
              <a:ext cx="796" cy="2550"/>
            </a:xfrm>
            <a:prstGeom prst="leftBracket">
              <a:avLst>
                <a:gd name="adj" fmla="val 42343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77" name="AutoShape 121"/>
            <p:cNvSpPr>
              <a:spLocks/>
            </p:cNvSpPr>
            <p:nvPr/>
          </p:nvSpPr>
          <p:spPr bwMode="auto">
            <a:xfrm>
              <a:off x="1200" y="960"/>
              <a:ext cx="995" cy="2736"/>
            </a:xfrm>
            <a:prstGeom prst="leftBracket">
              <a:avLst>
                <a:gd name="adj" fmla="val 37096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78" name="AutoShape 122"/>
            <p:cNvSpPr>
              <a:spLocks/>
            </p:cNvSpPr>
            <p:nvPr/>
          </p:nvSpPr>
          <p:spPr bwMode="auto">
            <a:xfrm flipH="1">
              <a:off x="2062" y="960"/>
              <a:ext cx="962" cy="2736"/>
            </a:xfrm>
            <a:prstGeom prst="leftBracket">
              <a:avLst>
                <a:gd name="adj" fmla="val 46190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579" name="AutoShape 123"/>
          <p:cNvSpPr>
            <a:spLocks noChangeArrowheads="1"/>
          </p:cNvSpPr>
          <p:nvPr/>
        </p:nvSpPr>
        <p:spPr bwMode="auto">
          <a:xfrm rot="17241041" flipH="1">
            <a:off x="5788819" y="521494"/>
            <a:ext cx="80962" cy="2794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0" name="AutoShape 124"/>
          <p:cNvSpPr>
            <a:spLocks noChangeArrowheads="1"/>
          </p:cNvSpPr>
          <p:nvPr/>
        </p:nvSpPr>
        <p:spPr bwMode="auto">
          <a:xfrm rot="17241041" flipH="1">
            <a:off x="5643562" y="687388"/>
            <a:ext cx="100013" cy="306388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1" name="AutoShape 125"/>
          <p:cNvSpPr>
            <a:spLocks noChangeArrowheads="1"/>
          </p:cNvSpPr>
          <p:nvPr/>
        </p:nvSpPr>
        <p:spPr bwMode="auto">
          <a:xfrm rot="17241041" flipH="1">
            <a:off x="5491162" y="817563"/>
            <a:ext cx="80963" cy="306388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2" name="AutoShape 126"/>
          <p:cNvSpPr>
            <a:spLocks noChangeArrowheads="1"/>
          </p:cNvSpPr>
          <p:nvPr/>
        </p:nvSpPr>
        <p:spPr bwMode="auto">
          <a:xfrm rot="17241041" flipH="1">
            <a:off x="5338763" y="977900"/>
            <a:ext cx="100012" cy="306388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3" name="AutoShape 127"/>
          <p:cNvSpPr>
            <a:spLocks noChangeArrowheads="1"/>
          </p:cNvSpPr>
          <p:nvPr/>
        </p:nvSpPr>
        <p:spPr bwMode="auto">
          <a:xfrm rot="17114953" flipH="1">
            <a:off x="5272087" y="1104901"/>
            <a:ext cx="104775" cy="3429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4" name="AutoShape 128"/>
          <p:cNvSpPr>
            <a:spLocks noChangeArrowheads="1"/>
          </p:cNvSpPr>
          <p:nvPr/>
        </p:nvSpPr>
        <p:spPr bwMode="auto">
          <a:xfrm rot="7314332" flipH="1">
            <a:off x="6351588" y="736600"/>
            <a:ext cx="106362" cy="319088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5" name="AutoShape 129"/>
          <p:cNvSpPr>
            <a:spLocks noChangeArrowheads="1"/>
          </p:cNvSpPr>
          <p:nvPr/>
        </p:nvSpPr>
        <p:spPr bwMode="auto">
          <a:xfrm rot="7314332" flipH="1">
            <a:off x="6091238" y="871537"/>
            <a:ext cx="90488" cy="290513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6" name="AutoShape 130"/>
          <p:cNvSpPr>
            <a:spLocks noChangeArrowheads="1"/>
          </p:cNvSpPr>
          <p:nvPr/>
        </p:nvSpPr>
        <p:spPr bwMode="auto">
          <a:xfrm rot="7314332" flipH="1">
            <a:off x="6003925" y="1014413"/>
            <a:ext cx="76200" cy="3048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7" name="AutoShape 131"/>
          <p:cNvSpPr>
            <a:spLocks noChangeArrowheads="1"/>
          </p:cNvSpPr>
          <p:nvPr/>
        </p:nvSpPr>
        <p:spPr bwMode="auto">
          <a:xfrm rot="7314332" flipH="1">
            <a:off x="5847556" y="1159669"/>
            <a:ext cx="100013" cy="307975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8" name="AutoShape 132"/>
          <p:cNvSpPr>
            <a:spLocks noChangeArrowheads="1"/>
          </p:cNvSpPr>
          <p:nvPr/>
        </p:nvSpPr>
        <p:spPr bwMode="auto">
          <a:xfrm rot="7314332" flipH="1">
            <a:off x="5728494" y="1331119"/>
            <a:ext cx="104775" cy="207963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89" name="AutoShape 133"/>
          <p:cNvSpPr>
            <a:spLocks noChangeArrowheads="1"/>
          </p:cNvSpPr>
          <p:nvPr/>
        </p:nvSpPr>
        <p:spPr bwMode="auto">
          <a:xfrm rot="17241041" flipH="1">
            <a:off x="5141119" y="1326356"/>
            <a:ext cx="88900" cy="230188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90" name="AutoShape 134"/>
          <p:cNvSpPr>
            <a:spLocks noChangeArrowheads="1"/>
          </p:cNvSpPr>
          <p:nvPr/>
        </p:nvSpPr>
        <p:spPr bwMode="auto">
          <a:xfrm rot="17241041" flipH="1">
            <a:off x="5049837" y="1452563"/>
            <a:ext cx="104775" cy="2286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91" name="AutoShape 135"/>
          <p:cNvSpPr>
            <a:spLocks noChangeArrowheads="1"/>
          </p:cNvSpPr>
          <p:nvPr/>
        </p:nvSpPr>
        <p:spPr bwMode="auto">
          <a:xfrm rot="7314332" flipH="1">
            <a:off x="5550694" y="1466057"/>
            <a:ext cx="109537" cy="266700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592" name="AutoShape 136"/>
          <p:cNvSpPr>
            <a:spLocks noChangeArrowheads="1"/>
          </p:cNvSpPr>
          <p:nvPr/>
        </p:nvSpPr>
        <p:spPr bwMode="auto">
          <a:xfrm rot="6561728" flipH="1">
            <a:off x="5426869" y="1550194"/>
            <a:ext cx="93663" cy="238125"/>
          </a:xfrm>
          <a:prstGeom prst="flowChartExtract">
            <a:avLst/>
          </a:prstGeom>
          <a:solidFill>
            <a:srgbClr val="9999FF"/>
          </a:solidFill>
          <a:ln w="12700" cap="sq">
            <a:solidFill>
              <a:srgbClr val="6666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9" name="Group 137"/>
          <p:cNvGrpSpPr>
            <a:grpSpLocks/>
          </p:cNvGrpSpPr>
          <p:nvPr/>
        </p:nvGrpSpPr>
        <p:grpSpPr bwMode="auto">
          <a:xfrm>
            <a:off x="3157538" y="1385888"/>
            <a:ext cx="2895600" cy="4343400"/>
            <a:chOff x="1200" y="960"/>
            <a:chExt cx="1824" cy="2736"/>
          </a:xfrm>
        </p:grpSpPr>
        <p:sp>
          <p:nvSpPr>
            <p:cNvPr id="45194" name="AutoShape 138"/>
            <p:cNvSpPr>
              <a:spLocks/>
            </p:cNvSpPr>
            <p:nvPr/>
          </p:nvSpPr>
          <p:spPr bwMode="auto">
            <a:xfrm>
              <a:off x="1299" y="1053"/>
              <a:ext cx="830" cy="2550"/>
            </a:xfrm>
            <a:prstGeom prst="leftBracket">
              <a:avLst>
                <a:gd name="adj" fmla="val 39798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95" name="AutoShape 139"/>
            <p:cNvSpPr>
              <a:spLocks/>
            </p:cNvSpPr>
            <p:nvPr/>
          </p:nvSpPr>
          <p:spPr bwMode="auto">
            <a:xfrm flipH="1">
              <a:off x="2129" y="1053"/>
              <a:ext cx="796" cy="2550"/>
            </a:xfrm>
            <a:prstGeom prst="leftBracket">
              <a:avLst>
                <a:gd name="adj" fmla="val 42343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96" name="AutoShape 140"/>
            <p:cNvSpPr>
              <a:spLocks/>
            </p:cNvSpPr>
            <p:nvPr/>
          </p:nvSpPr>
          <p:spPr bwMode="auto">
            <a:xfrm>
              <a:off x="1200" y="960"/>
              <a:ext cx="995" cy="2736"/>
            </a:xfrm>
            <a:prstGeom prst="leftBracket">
              <a:avLst>
                <a:gd name="adj" fmla="val 37096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197" name="AutoShape 141"/>
            <p:cNvSpPr>
              <a:spLocks/>
            </p:cNvSpPr>
            <p:nvPr/>
          </p:nvSpPr>
          <p:spPr bwMode="auto">
            <a:xfrm flipH="1">
              <a:off x="2062" y="960"/>
              <a:ext cx="962" cy="2736"/>
            </a:xfrm>
            <a:prstGeom prst="leftBracket">
              <a:avLst>
                <a:gd name="adj" fmla="val 46190"/>
              </a:avLst>
            </a:prstGeom>
            <a:noFill/>
            <a:ln w="28575" cap="sq">
              <a:solidFill>
                <a:srgbClr val="3366FF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598" name="Oval 142"/>
          <p:cNvSpPr>
            <a:spLocks noChangeArrowheads="1"/>
          </p:cNvSpPr>
          <p:nvPr/>
        </p:nvSpPr>
        <p:spPr bwMode="auto">
          <a:xfrm>
            <a:off x="7696200" y="2376488"/>
            <a:ext cx="152400" cy="152400"/>
          </a:xfrm>
          <a:prstGeom prst="ellipse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599" name="Oval 143"/>
          <p:cNvSpPr>
            <a:spLocks noChangeArrowheads="1"/>
          </p:cNvSpPr>
          <p:nvPr/>
        </p:nvSpPr>
        <p:spPr bwMode="auto">
          <a:xfrm>
            <a:off x="7696200" y="4738688"/>
            <a:ext cx="152400" cy="152400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600" name="Line 144"/>
          <p:cNvSpPr>
            <a:spLocks noChangeShapeType="1"/>
          </p:cNvSpPr>
          <p:nvPr/>
        </p:nvSpPr>
        <p:spPr bwMode="auto">
          <a:xfrm flipH="1">
            <a:off x="8153400" y="2481263"/>
            <a:ext cx="14288" cy="976312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01" name="Line 145"/>
          <p:cNvSpPr>
            <a:spLocks noChangeShapeType="1"/>
          </p:cNvSpPr>
          <p:nvPr/>
        </p:nvSpPr>
        <p:spPr bwMode="auto">
          <a:xfrm flipV="1">
            <a:off x="8015288" y="4829175"/>
            <a:ext cx="152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02" name="Line 146"/>
          <p:cNvSpPr>
            <a:spLocks noChangeShapeType="1"/>
          </p:cNvSpPr>
          <p:nvPr/>
        </p:nvSpPr>
        <p:spPr bwMode="auto">
          <a:xfrm>
            <a:off x="8153400" y="3609975"/>
            <a:ext cx="14288" cy="1233488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03" name="Line 147"/>
          <p:cNvSpPr>
            <a:spLocks noChangeShapeType="1"/>
          </p:cNvSpPr>
          <p:nvPr/>
        </p:nvSpPr>
        <p:spPr bwMode="auto">
          <a:xfrm flipH="1" flipV="1">
            <a:off x="7967663" y="2300288"/>
            <a:ext cx="214312" cy="166687"/>
          </a:xfrm>
          <a:prstGeom prst="line">
            <a:avLst/>
          </a:prstGeom>
          <a:noFill/>
          <a:ln w="28575" cap="sq">
            <a:solidFill>
              <a:srgbClr val="0000C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04" name="Line 148"/>
          <p:cNvSpPr>
            <a:spLocks noChangeShapeType="1"/>
          </p:cNvSpPr>
          <p:nvPr/>
        </p:nvSpPr>
        <p:spPr bwMode="auto">
          <a:xfrm flipH="1" flipV="1">
            <a:off x="7924800" y="2481263"/>
            <a:ext cx="228600" cy="0"/>
          </a:xfrm>
          <a:prstGeom prst="line">
            <a:avLst/>
          </a:prstGeom>
          <a:noFill/>
          <a:ln w="38100" cap="sq">
            <a:solidFill>
              <a:srgbClr val="0000C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10" name="Group 149"/>
          <p:cNvGrpSpPr>
            <a:grpSpLocks/>
          </p:cNvGrpSpPr>
          <p:nvPr/>
        </p:nvGrpSpPr>
        <p:grpSpPr bwMode="auto">
          <a:xfrm>
            <a:off x="2638425" y="2147888"/>
            <a:ext cx="1200150" cy="2578100"/>
            <a:chOff x="4716" y="-136"/>
            <a:chExt cx="756" cy="1624"/>
          </a:xfrm>
        </p:grpSpPr>
        <p:sp>
          <p:nvSpPr>
            <p:cNvPr id="45206" name="AutoShape 150"/>
            <p:cNvSpPr>
              <a:spLocks noChangeArrowheads="1"/>
            </p:cNvSpPr>
            <p:nvPr/>
          </p:nvSpPr>
          <p:spPr bwMode="auto">
            <a:xfrm rot="5400000" flipV="1">
              <a:off x="5023" y="-31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07" name="AutoShape 151"/>
            <p:cNvSpPr>
              <a:spLocks noChangeArrowheads="1"/>
            </p:cNvSpPr>
            <p:nvPr/>
          </p:nvSpPr>
          <p:spPr bwMode="auto">
            <a:xfrm rot="5400000" flipV="1">
              <a:off x="5023" y="159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08" name="AutoShape 152"/>
            <p:cNvSpPr>
              <a:spLocks noChangeArrowheads="1"/>
            </p:cNvSpPr>
            <p:nvPr/>
          </p:nvSpPr>
          <p:spPr bwMode="auto">
            <a:xfrm rot="5400000" flipV="1">
              <a:off x="5023" y="358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09" name="AutoShape 153"/>
            <p:cNvSpPr>
              <a:spLocks noChangeArrowheads="1"/>
            </p:cNvSpPr>
            <p:nvPr/>
          </p:nvSpPr>
          <p:spPr bwMode="auto">
            <a:xfrm rot="5400000" flipV="1">
              <a:off x="5023" y="547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0" name="AutoShape 154"/>
            <p:cNvSpPr>
              <a:spLocks noChangeArrowheads="1"/>
            </p:cNvSpPr>
            <p:nvPr/>
          </p:nvSpPr>
          <p:spPr bwMode="auto">
            <a:xfrm rot="5400000" flipV="1">
              <a:off x="5023" y="725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1" name="AutoShape 155"/>
            <p:cNvSpPr>
              <a:spLocks noChangeArrowheads="1"/>
            </p:cNvSpPr>
            <p:nvPr/>
          </p:nvSpPr>
          <p:spPr bwMode="auto">
            <a:xfrm rot="5400000" flipV="1">
              <a:off x="5023" y="897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2" name="AutoShape 156"/>
            <p:cNvSpPr>
              <a:spLocks noChangeArrowheads="1"/>
            </p:cNvSpPr>
            <p:nvPr/>
          </p:nvSpPr>
          <p:spPr bwMode="auto">
            <a:xfrm rot="5400000" flipV="1">
              <a:off x="5023" y="1069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3" name="AutoShape 157"/>
            <p:cNvSpPr>
              <a:spLocks noChangeArrowheads="1"/>
            </p:cNvSpPr>
            <p:nvPr/>
          </p:nvSpPr>
          <p:spPr bwMode="auto">
            <a:xfrm rot="5400000" flipV="1">
              <a:off x="5023" y="1229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4" name="AutoShape 158"/>
            <p:cNvSpPr>
              <a:spLocks noChangeArrowheads="1"/>
            </p:cNvSpPr>
            <p:nvPr/>
          </p:nvSpPr>
          <p:spPr bwMode="auto">
            <a:xfrm rot="5400000" flipV="1">
              <a:off x="5023" y="1407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5" name="AutoShape 159"/>
            <p:cNvSpPr>
              <a:spLocks noChangeArrowheads="1"/>
            </p:cNvSpPr>
            <p:nvPr/>
          </p:nvSpPr>
          <p:spPr bwMode="auto">
            <a:xfrm rot="16200000" flipH="1">
              <a:off x="4719" y="-30"/>
              <a:ext cx="77" cy="84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6" name="AutoShape 160"/>
            <p:cNvSpPr>
              <a:spLocks noChangeArrowheads="1"/>
            </p:cNvSpPr>
            <p:nvPr/>
          </p:nvSpPr>
          <p:spPr bwMode="auto">
            <a:xfrm rot="16200000" flipV="1">
              <a:off x="4767" y="1022"/>
              <a:ext cx="77" cy="85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7" name="AutoShape 161"/>
            <p:cNvSpPr>
              <a:spLocks noChangeArrowheads="1"/>
            </p:cNvSpPr>
            <p:nvPr/>
          </p:nvSpPr>
          <p:spPr bwMode="auto">
            <a:xfrm rot="2627371" flipV="1">
              <a:off x="5371" y="-136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8" name="AutoShape 162"/>
            <p:cNvSpPr>
              <a:spLocks noChangeArrowheads="1"/>
            </p:cNvSpPr>
            <p:nvPr/>
          </p:nvSpPr>
          <p:spPr bwMode="auto">
            <a:xfrm rot="2627371" flipV="1">
              <a:off x="5371" y="48"/>
              <a:ext cx="77" cy="118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19" name="AutoShape 163"/>
            <p:cNvSpPr>
              <a:spLocks noChangeArrowheads="1"/>
            </p:cNvSpPr>
            <p:nvPr/>
          </p:nvSpPr>
          <p:spPr bwMode="auto">
            <a:xfrm rot="2627371" flipV="1">
              <a:off x="5371" y="249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0" name="AutoShape 164"/>
            <p:cNvSpPr>
              <a:spLocks noChangeArrowheads="1"/>
            </p:cNvSpPr>
            <p:nvPr/>
          </p:nvSpPr>
          <p:spPr bwMode="auto">
            <a:xfrm rot="2627371" flipV="1">
              <a:off x="5395" y="424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1" name="AutoShape 165"/>
            <p:cNvSpPr>
              <a:spLocks noChangeArrowheads="1"/>
            </p:cNvSpPr>
            <p:nvPr/>
          </p:nvSpPr>
          <p:spPr bwMode="auto">
            <a:xfrm rot="2627371" flipV="1">
              <a:off x="5395" y="599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2" name="AutoShape 166"/>
            <p:cNvSpPr>
              <a:spLocks noChangeArrowheads="1"/>
            </p:cNvSpPr>
            <p:nvPr/>
          </p:nvSpPr>
          <p:spPr bwMode="auto">
            <a:xfrm rot="2627371" flipV="1">
              <a:off x="5395" y="759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3" name="AutoShape 167"/>
            <p:cNvSpPr>
              <a:spLocks noChangeArrowheads="1"/>
            </p:cNvSpPr>
            <p:nvPr/>
          </p:nvSpPr>
          <p:spPr bwMode="auto">
            <a:xfrm rot="2627371" flipV="1">
              <a:off x="5386" y="925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4" name="AutoShape 168"/>
            <p:cNvSpPr>
              <a:spLocks noChangeArrowheads="1"/>
            </p:cNvSpPr>
            <p:nvPr/>
          </p:nvSpPr>
          <p:spPr bwMode="auto">
            <a:xfrm rot="2627371" flipV="1">
              <a:off x="5386" y="1091"/>
              <a:ext cx="77" cy="119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25" name="AutoShape 169"/>
            <p:cNvSpPr>
              <a:spLocks noChangeArrowheads="1"/>
            </p:cNvSpPr>
            <p:nvPr/>
          </p:nvSpPr>
          <p:spPr bwMode="auto">
            <a:xfrm rot="2627371" flipV="1">
              <a:off x="5395" y="1284"/>
              <a:ext cx="77" cy="118"/>
            </a:xfrm>
            <a:prstGeom prst="flowChartExtract">
              <a:avLst/>
            </a:prstGeom>
            <a:solidFill>
              <a:srgbClr val="0000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1" name="Group 170"/>
          <p:cNvGrpSpPr>
            <a:grpSpLocks/>
          </p:cNvGrpSpPr>
          <p:nvPr/>
        </p:nvGrpSpPr>
        <p:grpSpPr bwMode="auto">
          <a:xfrm>
            <a:off x="1752600" y="2376488"/>
            <a:ext cx="381000" cy="1676400"/>
            <a:chOff x="192" y="1584"/>
            <a:chExt cx="240" cy="1056"/>
          </a:xfrm>
        </p:grpSpPr>
        <p:sp>
          <p:nvSpPr>
            <p:cNvPr id="45227" name="Oval 171"/>
            <p:cNvSpPr>
              <a:spLocks noChangeArrowheads="1"/>
            </p:cNvSpPr>
            <p:nvPr/>
          </p:nvSpPr>
          <p:spPr bwMode="auto">
            <a:xfrm>
              <a:off x="192" y="1872"/>
              <a:ext cx="192" cy="384"/>
            </a:xfrm>
            <a:prstGeom prst="ellipse">
              <a:avLst/>
            </a:prstGeom>
            <a:solidFill>
              <a:srgbClr val="FF6600"/>
            </a:solidFill>
            <a:ln w="12700" cap="sq">
              <a:solidFill>
                <a:schemeClr val="bg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vi-VN" sz="24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</a:t>
              </a:r>
            </a:p>
          </p:txBody>
        </p:sp>
        <p:sp>
          <p:nvSpPr>
            <p:cNvPr id="45228" name="Line 172"/>
            <p:cNvSpPr>
              <a:spLocks noChangeShapeType="1"/>
            </p:cNvSpPr>
            <p:nvPr/>
          </p:nvSpPr>
          <p:spPr bwMode="auto">
            <a:xfrm>
              <a:off x="288" y="2256"/>
              <a:ext cx="0" cy="384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29" name="Line 173"/>
            <p:cNvSpPr>
              <a:spLocks noChangeShapeType="1"/>
            </p:cNvSpPr>
            <p:nvPr/>
          </p:nvSpPr>
          <p:spPr bwMode="auto">
            <a:xfrm>
              <a:off x="288" y="2640"/>
              <a:ext cx="144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0" name="Line 174"/>
            <p:cNvSpPr>
              <a:spLocks noChangeShapeType="1"/>
            </p:cNvSpPr>
            <p:nvPr/>
          </p:nvSpPr>
          <p:spPr bwMode="auto">
            <a:xfrm flipH="1">
              <a:off x="288" y="1584"/>
              <a:ext cx="75" cy="0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1" name="Line 175"/>
            <p:cNvSpPr>
              <a:spLocks noChangeShapeType="1"/>
            </p:cNvSpPr>
            <p:nvPr/>
          </p:nvSpPr>
          <p:spPr bwMode="auto">
            <a:xfrm>
              <a:off x="288" y="1584"/>
              <a:ext cx="0" cy="288"/>
            </a:xfrm>
            <a:prstGeom prst="line">
              <a:avLst/>
            </a:prstGeom>
            <a:noFill/>
            <a:ln w="28575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sp>
        <p:nvSpPr>
          <p:cNvPr id="19632" name="Line 176"/>
          <p:cNvSpPr>
            <a:spLocks noChangeShapeType="1"/>
          </p:cNvSpPr>
          <p:nvPr/>
        </p:nvSpPr>
        <p:spPr bwMode="auto">
          <a:xfrm flipV="1">
            <a:off x="1981200" y="2224088"/>
            <a:ext cx="195263" cy="152400"/>
          </a:xfrm>
          <a:prstGeom prst="line">
            <a:avLst/>
          </a:prstGeom>
          <a:noFill/>
          <a:ln w="28575" cap="sq">
            <a:solidFill>
              <a:srgbClr val="0000CC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33" name="Line 177"/>
          <p:cNvSpPr>
            <a:spLocks noChangeShapeType="1"/>
          </p:cNvSpPr>
          <p:nvPr/>
        </p:nvSpPr>
        <p:spPr bwMode="auto">
          <a:xfrm>
            <a:off x="1981200" y="2376488"/>
            <a:ext cx="1952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pSp>
        <p:nvGrpSpPr>
          <p:cNvPr id="12" name="Group 178"/>
          <p:cNvGrpSpPr>
            <a:grpSpLocks/>
          </p:cNvGrpSpPr>
          <p:nvPr/>
        </p:nvGrpSpPr>
        <p:grpSpPr bwMode="auto">
          <a:xfrm>
            <a:off x="5570538" y="2008188"/>
            <a:ext cx="2438400" cy="2819400"/>
            <a:chOff x="3072" y="1344"/>
            <a:chExt cx="1536" cy="1776"/>
          </a:xfrm>
        </p:grpSpPr>
        <p:sp>
          <p:nvSpPr>
            <p:cNvPr id="45235" name="Line 179"/>
            <p:cNvSpPr>
              <a:spLocks noChangeShapeType="1"/>
            </p:cNvSpPr>
            <p:nvPr/>
          </p:nvSpPr>
          <p:spPr bwMode="auto">
            <a:xfrm>
              <a:off x="3078" y="1788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6" name="Line 180"/>
            <p:cNvSpPr>
              <a:spLocks noChangeShapeType="1"/>
            </p:cNvSpPr>
            <p:nvPr/>
          </p:nvSpPr>
          <p:spPr bwMode="auto">
            <a:xfrm>
              <a:off x="3078" y="1900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7" name="Line 181"/>
            <p:cNvSpPr>
              <a:spLocks noChangeShapeType="1"/>
            </p:cNvSpPr>
            <p:nvPr/>
          </p:nvSpPr>
          <p:spPr bwMode="auto">
            <a:xfrm flipV="1">
              <a:off x="3435" y="1344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8" name="Line 182"/>
            <p:cNvSpPr>
              <a:spLocks noChangeShapeType="1"/>
            </p:cNvSpPr>
            <p:nvPr/>
          </p:nvSpPr>
          <p:spPr bwMode="auto">
            <a:xfrm>
              <a:off x="3078" y="2232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39" name="Line 183"/>
            <p:cNvSpPr>
              <a:spLocks noChangeShapeType="1"/>
            </p:cNvSpPr>
            <p:nvPr/>
          </p:nvSpPr>
          <p:spPr bwMode="auto">
            <a:xfrm>
              <a:off x="3078" y="2344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0" name="Line 184"/>
            <p:cNvSpPr>
              <a:spLocks noChangeShapeType="1"/>
            </p:cNvSpPr>
            <p:nvPr/>
          </p:nvSpPr>
          <p:spPr bwMode="auto">
            <a:xfrm>
              <a:off x="3078" y="2676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1" name="Line 185"/>
            <p:cNvSpPr>
              <a:spLocks noChangeShapeType="1"/>
            </p:cNvSpPr>
            <p:nvPr/>
          </p:nvSpPr>
          <p:spPr bwMode="auto">
            <a:xfrm>
              <a:off x="3078" y="2788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2" name="Line 186"/>
            <p:cNvSpPr>
              <a:spLocks noChangeShapeType="1"/>
            </p:cNvSpPr>
            <p:nvPr/>
          </p:nvSpPr>
          <p:spPr bwMode="auto">
            <a:xfrm flipV="1">
              <a:off x="3444" y="1452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3" name="Line 187"/>
            <p:cNvSpPr>
              <a:spLocks noChangeShapeType="1"/>
            </p:cNvSpPr>
            <p:nvPr/>
          </p:nvSpPr>
          <p:spPr bwMode="auto">
            <a:xfrm flipV="1">
              <a:off x="3444" y="1774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4" name="Line 188"/>
            <p:cNvSpPr>
              <a:spLocks noChangeShapeType="1"/>
            </p:cNvSpPr>
            <p:nvPr/>
          </p:nvSpPr>
          <p:spPr bwMode="auto">
            <a:xfrm flipV="1">
              <a:off x="3445" y="1900"/>
              <a:ext cx="458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5" name="Line 189"/>
            <p:cNvSpPr>
              <a:spLocks noChangeShapeType="1"/>
            </p:cNvSpPr>
            <p:nvPr/>
          </p:nvSpPr>
          <p:spPr bwMode="auto">
            <a:xfrm flipV="1">
              <a:off x="3445" y="2222"/>
              <a:ext cx="458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6" name="Line 190"/>
            <p:cNvSpPr>
              <a:spLocks noChangeShapeType="1"/>
            </p:cNvSpPr>
            <p:nvPr/>
          </p:nvSpPr>
          <p:spPr bwMode="auto">
            <a:xfrm flipV="1">
              <a:off x="3448" y="2330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7" name="Line 191"/>
            <p:cNvSpPr>
              <a:spLocks noChangeShapeType="1"/>
            </p:cNvSpPr>
            <p:nvPr/>
          </p:nvSpPr>
          <p:spPr bwMode="auto">
            <a:xfrm>
              <a:off x="3894" y="1640"/>
              <a:ext cx="714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8" name="Line 192"/>
            <p:cNvSpPr>
              <a:spLocks noChangeShapeType="1"/>
            </p:cNvSpPr>
            <p:nvPr/>
          </p:nvSpPr>
          <p:spPr bwMode="auto">
            <a:xfrm>
              <a:off x="3078" y="3120"/>
              <a:ext cx="1530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49" name="Line 193"/>
            <p:cNvSpPr>
              <a:spLocks noChangeShapeType="1"/>
            </p:cNvSpPr>
            <p:nvPr/>
          </p:nvSpPr>
          <p:spPr bwMode="auto">
            <a:xfrm>
              <a:off x="3072" y="2011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0" name="Line 194"/>
            <p:cNvSpPr>
              <a:spLocks noChangeShapeType="1"/>
            </p:cNvSpPr>
            <p:nvPr/>
          </p:nvSpPr>
          <p:spPr bwMode="auto">
            <a:xfrm>
              <a:off x="3072" y="2123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1" name="Line 195"/>
            <p:cNvSpPr>
              <a:spLocks noChangeShapeType="1"/>
            </p:cNvSpPr>
            <p:nvPr/>
          </p:nvSpPr>
          <p:spPr bwMode="auto">
            <a:xfrm>
              <a:off x="3072" y="2455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2" name="Line 196"/>
            <p:cNvSpPr>
              <a:spLocks noChangeShapeType="1"/>
            </p:cNvSpPr>
            <p:nvPr/>
          </p:nvSpPr>
          <p:spPr bwMode="auto">
            <a:xfrm>
              <a:off x="3072" y="2558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3" name="Line 197"/>
            <p:cNvSpPr>
              <a:spLocks noChangeShapeType="1"/>
            </p:cNvSpPr>
            <p:nvPr/>
          </p:nvSpPr>
          <p:spPr bwMode="auto">
            <a:xfrm>
              <a:off x="3072" y="2899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4" name="Line 198"/>
            <p:cNvSpPr>
              <a:spLocks noChangeShapeType="1"/>
            </p:cNvSpPr>
            <p:nvPr/>
          </p:nvSpPr>
          <p:spPr bwMode="auto">
            <a:xfrm>
              <a:off x="3072" y="3006"/>
              <a:ext cx="357" cy="0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5" name="Line 199"/>
            <p:cNvSpPr>
              <a:spLocks noChangeShapeType="1"/>
            </p:cNvSpPr>
            <p:nvPr/>
          </p:nvSpPr>
          <p:spPr bwMode="auto">
            <a:xfrm flipV="1">
              <a:off x="3438" y="1563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6" name="Line 200"/>
            <p:cNvSpPr>
              <a:spLocks noChangeShapeType="1"/>
            </p:cNvSpPr>
            <p:nvPr/>
          </p:nvSpPr>
          <p:spPr bwMode="auto">
            <a:xfrm flipV="1">
              <a:off x="3429" y="1669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7" name="Line 201"/>
            <p:cNvSpPr>
              <a:spLocks noChangeShapeType="1"/>
            </p:cNvSpPr>
            <p:nvPr/>
          </p:nvSpPr>
          <p:spPr bwMode="auto">
            <a:xfrm flipV="1">
              <a:off x="3439" y="2011"/>
              <a:ext cx="458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8" name="Line 202"/>
            <p:cNvSpPr>
              <a:spLocks noChangeShapeType="1"/>
            </p:cNvSpPr>
            <p:nvPr/>
          </p:nvSpPr>
          <p:spPr bwMode="auto">
            <a:xfrm flipV="1">
              <a:off x="3430" y="2109"/>
              <a:ext cx="458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59" name="Line 203"/>
            <p:cNvSpPr>
              <a:spLocks noChangeShapeType="1"/>
            </p:cNvSpPr>
            <p:nvPr/>
          </p:nvSpPr>
          <p:spPr bwMode="auto">
            <a:xfrm flipV="1">
              <a:off x="3442" y="2441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sp>
          <p:nvSpPr>
            <p:cNvPr id="45260" name="Line 204"/>
            <p:cNvSpPr>
              <a:spLocks noChangeShapeType="1"/>
            </p:cNvSpPr>
            <p:nvPr/>
          </p:nvSpPr>
          <p:spPr bwMode="auto">
            <a:xfrm flipV="1">
              <a:off x="3442" y="2562"/>
              <a:ext cx="459" cy="444"/>
            </a:xfrm>
            <a:prstGeom prst="line">
              <a:avLst/>
            </a:prstGeom>
            <a:noFill/>
            <a:ln w="28575" cap="sq">
              <a:solidFill>
                <a:srgbClr val="CC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6394450" y="2300288"/>
            <a:ext cx="115888" cy="2157412"/>
            <a:chOff x="4560" y="-279"/>
            <a:chExt cx="73" cy="1359"/>
          </a:xfrm>
        </p:grpSpPr>
        <p:sp>
          <p:nvSpPr>
            <p:cNvPr id="45262" name="AutoShape 206"/>
            <p:cNvSpPr>
              <a:spLocks noChangeArrowheads="1"/>
            </p:cNvSpPr>
            <p:nvPr/>
          </p:nvSpPr>
          <p:spPr bwMode="auto">
            <a:xfrm rot="2682311" flipH="1">
              <a:off x="4560" y="-279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3" name="AutoShape 207"/>
            <p:cNvSpPr>
              <a:spLocks noChangeArrowheads="1"/>
            </p:cNvSpPr>
            <p:nvPr/>
          </p:nvSpPr>
          <p:spPr bwMode="auto">
            <a:xfrm rot="2682311" flipH="1">
              <a:off x="4589" y="921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4" name="AutoShape 208"/>
            <p:cNvSpPr>
              <a:spLocks noChangeArrowheads="1"/>
            </p:cNvSpPr>
            <p:nvPr/>
          </p:nvSpPr>
          <p:spPr bwMode="auto">
            <a:xfrm rot="2682311" flipH="1">
              <a:off x="4583" y="807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5" name="AutoShape 209"/>
            <p:cNvSpPr>
              <a:spLocks noChangeArrowheads="1"/>
            </p:cNvSpPr>
            <p:nvPr/>
          </p:nvSpPr>
          <p:spPr bwMode="auto">
            <a:xfrm rot="2682311" flipH="1">
              <a:off x="4580" y="702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6" name="AutoShape 210"/>
            <p:cNvSpPr>
              <a:spLocks noChangeArrowheads="1"/>
            </p:cNvSpPr>
            <p:nvPr/>
          </p:nvSpPr>
          <p:spPr bwMode="auto">
            <a:xfrm rot="2682311" flipH="1">
              <a:off x="4583" y="603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7" name="AutoShape 211"/>
            <p:cNvSpPr>
              <a:spLocks noChangeArrowheads="1"/>
            </p:cNvSpPr>
            <p:nvPr/>
          </p:nvSpPr>
          <p:spPr bwMode="auto">
            <a:xfrm rot="2682311" flipH="1">
              <a:off x="4586" y="471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8" name="AutoShape 212"/>
            <p:cNvSpPr>
              <a:spLocks noChangeArrowheads="1"/>
            </p:cNvSpPr>
            <p:nvPr/>
          </p:nvSpPr>
          <p:spPr bwMode="auto">
            <a:xfrm rot="2682311" flipH="1">
              <a:off x="4583" y="375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69" name="AutoShape 213"/>
            <p:cNvSpPr>
              <a:spLocks noChangeArrowheads="1"/>
            </p:cNvSpPr>
            <p:nvPr/>
          </p:nvSpPr>
          <p:spPr bwMode="auto">
            <a:xfrm rot="2682311" flipH="1">
              <a:off x="4583" y="276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0" name="AutoShape 214"/>
            <p:cNvSpPr>
              <a:spLocks noChangeArrowheads="1"/>
            </p:cNvSpPr>
            <p:nvPr/>
          </p:nvSpPr>
          <p:spPr bwMode="auto">
            <a:xfrm rot="2682311" flipH="1">
              <a:off x="4569" y="162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1" name="AutoShape 215"/>
            <p:cNvSpPr>
              <a:spLocks noChangeArrowheads="1"/>
            </p:cNvSpPr>
            <p:nvPr/>
          </p:nvSpPr>
          <p:spPr bwMode="auto">
            <a:xfrm rot="2682311" flipH="1">
              <a:off x="4569" y="48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2" name="AutoShape 216"/>
            <p:cNvSpPr>
              <a:spLocks noChangeArrowheads="1"/>
            </p:cNvSpPr>
            <p:nvPr/>
          </p:nvSpPr>
          <p:spPr bwMode="auto">
            <a:xfrm rot="2682311" flipH="1">
              <a:off x="4569" y="-60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3" name="AutoShape 217"/>
            <p:cNvSpPr>
              <a:spLocks noChangeArrowheads="1"/>
            </p:cNvSpPr>
            <p:nvPr/>
          </p:nvSpPr>
          <p:spPr bwMode="auto">
            <a:xfrm rot="2682311" flipH="1">
              <a:off x="4569" y="-165"/>
              <a:ext cx="44" cy="159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674" name="AutoShape 218"/>
          <p:cNvSpPr>
            <a:spLocks noChangeArrowheads="1"/>
          </p:cNvSpPr>
          <p:nvPr/>
        </p:nvSpPr>
        <p:spPr bwMode="auto">
          <a:xfrm rot="5400000">
            <a:off x="7082631" y="4650582"/>
            <a:ext cx="125413" cy="355600"/>
          </a:xfrm>
          <a:prstGeom prst="flowChartExtract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675" name="AutoShape 219"/>
          <p:cNvSpPr>
            <a:spLocks noChangeArrowheads="1"/>
          </p:cNvSpPr>
          <p:nvPr/>
        </p:nvSpPr>
        <p:spPr bwMode="auto">
          <a:xfrm rot="16200000" flipH="1">
            <a:off x="7038975" y="2333626"/>
            <a:ext cx="123825" cy="266700"/>
          </a:xfrm>
          <a:prstGeom prst="flowChartExtract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pSp>
        <p:nvGrpSpPr>
          <p:cNvPr id="14" name="Group 220"/>
          <p:cNvGrpSpPr>
            <a:grpSpLocks/>
          </p:cNvGrpSpPr>
          <p:nvPr/>
        </p:nvGrpSpPr>
        <p:grpSpPr bwMode="auto">
          <a:xfrm>
            <a:off x="6605588" y="2057400"/>
            <a:ext cx="107950" cy="2236788"/>
            <a:chOff x="4848" y="96"/>
            <a:chExt cx="68" cy="1409"/>
          </a:xfrm>
        </p:grpSpPr>
        <p:sp>
          <p:nvSpPr>
            <p:cNvPr id="45277" name="AutoShape 221"/>
            <p:cNvSpPr>
              <a:spLocks noChangeArrowheads="1"/>
            </p:cNvSpPr>
            <p:nvPr/>
          </p:nvSpPr>
          <p:spPr bwMode="auto">
            <a:xfrm rot="2682311" flipV="1">
              <a:off x="4860" y="96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8" name="AutoShape 222"/>
            <p:cNvSpPr>
              <a:spLocks noChangeArrowheads="1"/>
            </p:cNvSpPr>
            <p:nvPr/>
          </p:nvSpPr>
          <p:spPr bwMode="auto">
            <a:xfrm rot="2682311" flipV="1">
              <a:off x="4856" y="216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79" name="AutoShape 223"/>
            <p:cNvSpPr>
              <a:spLocks noChangeArrowheads="1"/>
            </p:cNvSpPr>
            <p:nvPr/>
          </p:nvSpPr>
          <p:spPr bwMode="auto">
            <a:xfrm rot="2682311" flipV="1">
              <a:off x="4864" y="320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0" name="AutoShape 224"/>
            <p:cNvSpPr>
              <a:spLocks noChangeArrowheads="1"/>
            </p:cNvSpPr>
            <p:nvPr/>
          </p:nvSpPr>
          <p:spPr bwMode="auto">
            <a:xfrm rot="2682311" flipV="1">
              <a:off x="4852" y="1208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1" name="AutoShape 225"/>
            <p:cNvSpPr>
              <a:spLocks noChangeArrowheads="1"/>
            </p:cNvSpPr>
            <p:nvPr/>
          </p:nvSpPr>
          <p:spPr bwMode="auto">
            <a:xfrm rot="2682311" flipV="1">
              <a:off x="4864" y="1320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2" name="AutoShape 226"/>
            <p:cNvSpPr>
              <a:spLocks noChangeArrowheads="1"/>
            </p:cNvSpPr>
            <p:nvPr/>
          </p:nvSpPr>
          <p:spPr bwMode="auto">
            <a:xfrm rot="2682311" flipV="1">
              <a:off x="4856" y="1096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3" name="AutoShape 227"/>
            <p:cNvSpPr>
              <a:spLocks noChangeArrowheads="1"/>
            </p:cNvSpPr>
            <p:nvPr/>
          </p:nvSpPr>
          <p:spPr bwMode="auto">
            <a:xfrm rot="2682311" flipV="1">
              <a:off x="4848" y="432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4" name="AutoShape 228"/>
            <p:cNvSpPr>
              <a:spLocks noChangeArrowheads="1"/>
            </p:cNvSpPr>
            <p:nvPr/>
          </p:nvSpPr>
          <p:spPr bwMode="auto">
            <a:xfrm rot="2682311" flipV="1">
              <a:off x="4852" y="544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5" name="AutoShape 229"/>
            <p:cNvSpPr>
              <a:spLocks noChangeArrowheads="1"/>
            </p:cNvSpPr>
            <p:nvPr/>
          </p:nvSpPr>
          <p:spPr bwMode="auto">
            <a:xfrm rot="2682311" flipV="1">
              <a:off x="4856" y="657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6" name="AutoShape 230"/>
            <p:cNvSpPr>
              <a:spLocks noChangeArrowheads="1"/>
            </p:cNvSpPr>
            <p:nvPr/>
          </p:nvSpPr>
          <p:spPr bwMode="auto">
            <a:xfrm rot="2682311" flipV="1">
              <a:off x="4864" y="760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7" name="AutoShape 231"/>
            <p:cNvSpPr>
              <a:spLocks noChangeArrowheads="1"/>
            </p:cNvSpPr>
            <p:nvPr/>
          </p:nvSpPr>
          <p:spPr bwMode="auto">
            <a:xfrm rot="2682311" flipV="1">
              <a:off x="4848" y="861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45288" name="AutoShape 232"/>
            <p:cNvSpPr>
              <a:spLocks noChangeArrowheads="1"/>
            </p:cNvSpPr>
            <p:nvPr/>
          </p:nvSpPr>
          <p:spPr bwMode="auto">
            <a:xfrm rot="2682311" flipV="1">
              <a:off x="4872" y="979"/>
              <a:ext cx="44" cy="185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vi-VN" altLang="vi-VN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9689" name="AutoShape 233"/>
          <p:cNvSpPr>
            <a:spLocks noChangeArrowheads="1"/>
          </p:cNvSpPr>
          <p:nvPr/>
        </p:nvSpPr>
        <p:spPr bwMode="auto">
          <a:xfrm rot="5400000">
            <a:off x="7361238" y="2312988"/>
            <a:ext cx="127000" cy="304800"/>
          </a:xfrm>
          <a:prstGeom prst="flowChartExtract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690" name="AutoShape 234"/>
          <p:cNvSpPr>
            <a:spLocks noChangeArrowheads="1"/>
          </p:cNvSpPr>
          <p:nvPr/>
        </p:nvSpPr>
        <p:spPr bwMode="auto">
          <a:xfrm rot="16200000" flipH="1">
            <a:off x="7361238" y="4675188"/>
            <a:ext cx="127000" cy="304800"/>
          </a:xfrm>
          <a:prstGeom prst="flowChartExtract">
            <a:avLst/>
          </a:prstGeom>
          <a:solidFill>
            <a:srgbClr val="0000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alt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691" name="Litebulb"/>
          <p:cNvSpPr>
            <a:spLocks noEditPoints="1" noChangeArrowheads="1"/>
          </p:cNvSpPr>
          <p:nvPr/>
        </p:nvSpPr>
        <p:spPr bwMode="auto">
          <a:xfrm rot="5400000">
            <a:off x="8041482" y="3269456"/>
            <a:ext cx="457200" cy="528637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56 w 21600"/>
              <a:gd name="T13" fmla="*/ 2188 h 21600"/>
              <a:gd name="T14" fmla="*/ 18277 w 21600"/>
              <a:gd name="T15" fmla="*/ 92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2" name="Line 236"/>
          <p:cNvSpPr>
            <a:spLocks noChangeShapeType="1"/>
          </p:cNvSpPr>
          <p:nvPr/>
        </p:nvSpPr>
        <p:spPr bwMode="auto">
          <a:xfrm flipV="1">
            <a:off x="8382000" y="2971800"/>
            <a:ext cx="0" cy="257175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3" name="Line 237"/>
          <p:cNvSpPr>
            <a:spLocks noChangeShapeType="1"/>
          </p:cNvSpPr>
          <p:nvPr/>
        </p:nvSpPr>
        <p:spPr bwMode="auto">
          <a:xfrm flipV="1">
            <a:off x="8534400" y="3124200"/>
            <a:ext cx="228600" cy="184150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4" name="Line 238"/>
          <p:cNvSpPr>
            <a:spLocks noChangeShapeType="1"/>
          </p:cNvSpPr>
          <p:nvPr/>
        </p:nvSpPr>
        <p:spPr bwMode="auto">
          <a:xfrm>
            <a:off x="8382000" y="3838575"/>
            <a:ext cx="0" cy="304800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5" name="Line 239"/>
          <p:cNvSpPr>
            <a:spLocks noChangeShapeType="1"/>
          </p:cNvSpPr>
          <p:nvPr/>
        </p:nvSpPr>
        <p:spPr bwMode="auto">
          <a:xfrm>
            <a:off x="8534400" y="3748088"/>
            <a:ext cx="228600" cy="242887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6" name="Line 240"/>
          <p:cNvSpPr>
            <a:spLocks noChangeShapeType="1"/>
          </p:cNvSpPr>
          <p:nvPr/>
        </p:nvSpPr>
        <p:spPr bwMode="auto">
          <a:xfrm flipV="1">
            <a:off x="8458200" y="2971800"/>
            <a:ext cx="152400" cy="282575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7" name="Line 241"/>
          <p:cNvSpPr>
            <a:spLocks noChangeShapeType="1"/>
          </p:cNvSpPr>
          <p:nvPr/>
        </p:nvSpPr>
        <p:spPr bwMode="auto">
          <a:xfrm>
            <a:off x="8470900" y="3816350"/>
            <a:ext cx="152400" cy="428625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8" name="Line 242"/>
          <p:cNvSpPr>
            <a:spLocks noChangeShapeType="1"/>
          </p:cNvSpPr>
          <p:nvPr/>
        </p:nvSpPr>
        <p:spPr bwMode="auto">
          <a:xfrm flipV="1">
            <a:off x="8577263" y="3352800"/>
            <a:ext cx="185737" cy="61913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9699" name="Line 243"/>
          <p:cNvSpPr>
            <a:spLocks noChangeShapeType="1"/>
          </p:cNvSpPr>
          <p:nvPr/>
        </p:nvSpPr>
        <p:spPr bwMode="auto">
          <a:xfrm>
            <a:off x="8596313" y="3609975"/>
            <a:ext cx="166687" cy="76200"/>
          </a:xfrm>
          <a:prstGeom prst="line">
            <a:avLst/>
          </a:prstGeom>
          <a:noFill/>
          <a:ln w="28575" cap="sq">
            <a:solidFill>
              <a:srgbClr val="FF99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5300" name="TextBox 246"/>
          <p:cNvSpPr txBox="1">
            <a:spLocks noChangeArrowheads="1"/>
          </p:cNvSpPr>
          <p:nvPr/>
        </p:nvSpPr>
        <p:spPr bwMode="auto">
          <a:xfrm>
            <a:off x="1828800" y="6110288"/>
            <a:ext cx="6781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Hoạt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động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của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máy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biến</a:t>
            </a:r>
            <a:r>
              <a:rPr kumimoji="0" lang="en-US" altLang="vi-VN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0" lang="en-US" altLang="vi-VN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Times New Roman" pitchFamily="18" charset="0"/>
              </a:rPr>
              <a:t>thế</a:t>
            </a:r>
            <a:endParaRPr kumimoji="0" lang="en-US" altLang="vi-VN" sz="36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397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6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100"/>
                                        <p:tgtEl>
                                          <p:spTgt spid="1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37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0" presetClass="entr" presetSubtype="0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66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95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0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5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95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6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6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9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9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300"/>
                                        <p:tgtEl>
                                          <p:spTgt spid="195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2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300"/>
                                        <p:tgtEl>
                                          <p:spTgt spid="195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5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300"/>
                                        <p:tgtEl>
                                          <p:spTgt spid="19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8" presetID="4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300"/>
                                        <p:tgtEl>
                                          <p:spTgt spid="195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99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61" presetID="18" presetClass="entr" presetSubtype="9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66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9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400"/>
                                        <p:tgtEl>
                                          <p:spTgt spid="195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2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400"/>
                                        <p:tgtEl>
                                          <p:spTgt spid="195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5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400"/>
                                        <p:tgtEl>
                                          <p:spTgt spid="19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400"/>
                                        <p:tgtEl>
                                          <p:spTgt spid="195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1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400"/>
                                        <p:tgtEl>
                                          <p:spTgt spid="195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4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400"/>
                                        <p:tgtEl>
                                          <p:spTgt spid="19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7" presetID="22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400"/>
                                        <p:tgtEl>
                                          <p:spTgt spid="19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0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400"/>
                                        <p:tgtEl>
                                          <p:spTgt spid="195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3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400"/>
                                        <p:tgtEl>
                                          <p:spTgt spid="195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6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400"/>
                                        <p:tgtEl>
                                          <p:spTgt spid="19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9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400"/>
                                        <p:tgtEl>
                                          <p:spTgt spid="195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2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400"/>
                                        <p:tgtEl>
                                          <p:spTgt spid="195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5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400"/>
                                        <p:tgtEl>
                                          <p:spTgt spid="19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08" presetID="22" presetClass="entr" presetSubtype="1" repeatCount="indefinite" grpId="0" nodeType="withEffect">
                                  <p:stCondLst>
                                    <p:cond delay="2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400"/>
                                        <p:tgtEl>
                                          <p:spTgt spid="195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95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21" presetID="9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9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24" presetID="9" presetClass="entr" presetSubtype="0" repeatCount="indefinite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repeatCount="indefinite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96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1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100"/>
                                        <p:tgtEl>
                                          <p:spTgt spid="19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8" presetID="22" presetClass="entr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300"/>
                                        <p:tgtEl>
                                          <p:spTgt spid="19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3" dur="300"/>
                                        <p:tgtEl>
                                          <p:spTgt spid="19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2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7" presetID="22" presetClass="entr" presetSubtype="2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300"/>
                                        <p:tgtEl>
                                          <p:spTgt spid="1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repeatCount="indefinite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300"/>
                                        <p:tgtEl>
                                          <p:spTgt spid="1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1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500"/>
                                        <p:tgtEl>
                                          <p:spTgt spid="1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500"/>
                                        <p:tgtEl>
                                          <p:spTgt spid="1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repeatCount="indefinite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1" repeatCount="indefinite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500"/>
                                        <p:tgtEl>
                                          <p:spTgt spid="1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repeatCount="indefinite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1" repeatCount="indefinite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6" dur="500"/>
                                        <p:tgtEl>
                                          <p:spTgt spid="1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nimBg="1"/>
      <p:bldP spid="19459" grpId="0" animBg="1"/>
      <p:bldP spid="19566" grpId="0" animBg="1"/>
      <p:bldP spid="19567" grpId="0" animBg="1"/>
      <p:bldP spid="19568" grpId="0" animBg="1"/>
      <p:bldP spid="19569" grpId="0" animBg="1"/>
      <p:bldP spid="19570" grpId="0" animBg="1"/>
      <p:bldP spid="19571" grpId="0" animBg="1"/>
      <p:bldP spid="19572" grpId="0" animBg="1"/>
      <p:bldP spid="19573" grpId="0" animBg="1"/>
      <p:bldP spid="19579" grpId="0" animBg="1"/>
      <p:bldP spid="19580" grpId="0" animBg="1"/>
      <p:bldP spid="19581" grpId="0" animBg="1"/>
      <p:bldP spid="19582" grpId="0" animBg="1"/>
      <p:bldP spid="19583" grpId="0" animBg="1"/>
      <p:bldP spid="19584" grpId="0" animBg="1"/>
      <p:bldP spid="19585" grpId="0" animBg="1"/>
      <p:bldP spid="19586" grpId="0" animBg="1"/>
      <p:bldP spid="19587" grpId="0" animBg="1"/>
      <p:bldP spid="19588" grpId="0" animBg="1"/>
      <p:bldP spid="19589" grpId="0" animBg="1"/>
      <p:bldP spid="19590" grpId="0" animBg="1"/>
      <p:bldP spid="19591" grpId="0" animBg="1"/>
      <p:bldP spid="19592" grpId="0" animBg="1"/>
      <p:bldP spid="19598" grpId="0" animBg="1"/>
      <p:bldP spid="19599" grpId="0" animBg="1"/>
      <p:bldP spid="19674" grpId="0" animBg="1"/>
      <p:bldP spid="19675" grpId="0" animBg="1"/>
      <p:bldP spid="19689" grpId="0" animBg="1"/>
      <p:bldP spid="1969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762000"/>
            <a:ext cx="8686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xoay</a:t>
            </a:r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endParaRPr lang="vi-VN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99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523220"/>
            <a:ext cx="89299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71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solidFill>
                  <a:srgbClr val="CC0000"/>
                </a:solidFill>
                <a:latin typeface="Times New Roman" pitchFamily="18" charset="0"/>
              </a:rPr>
              <a:t>Hướng</a:t>
            </a:r>
            <a:r>
              <a:rPr lang="en-US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00"/>
                </a:solidFill>
                <a:latin typeface="Times New Roman" pitchFamily="18" charset="0"/>
              </a:rPr>
              <a:t>dẫn</a:t>
            </a:r>
            <a:r>
              <a:rPr lang="en-US" b="1" dirty="0" smtClean="0">
                <a:solidFill>
                  <a:srgbClr val="CC0000"/>
                </a:solidFill>
                <a:latin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CC0000"/>
                </a:solidFill>
                <a:latin typeface="Times New Roman" pitchFamily="18" charset="0"/>
              </a:rPr>
              <a:t>vê</a:t>
            </a:r>
            <a:r>
              <a:rPr lang="en-US" b="1" dirty="0" smtClean="0">
                <a:solidFill>
                  <a:srgbClr val="CC0000"/>
                </a:solidFill>
                <a:latin typeface="Times New Roman" pitchFamily="18" charset="0"/>
              </a:rPr>
              <a:t>̀ </a:t>
            </a:r>
            <a:r>
              <a:rPr lang="en-US" b="1" dirty="0" err="1" smtClean="0">
                <a:solidFill>
                  <a:srgbClr val="CC0000"/>
                </a:solidFill>
                <a:latin typeface="Times New Roman" pitchFamily="18" charset="0"/>
              </a:rPr>
              <a:t>nha</a:t>
            </a:r>
            <a:r>
              <a:rPr lang="en-US" b="1" dirty="0" smtClean="0">
                <a:solidFill>
                  <a:srgbClr val="CC0000"/>
                </a:solidFill>
                <a:latin typeface="Times New Roman" pitchFamily="18" charset="0"/>
              </a:rPr>
              <a:t>̀</a:t>
            </a:r>
            <a:endParaRPr lang="vi-VN" b="1" dirty="0" smtClean="0">
              <a:solidFill>
                <a:srgbClr val="CC0000"/>
              </a:solidFill>
              <a:latin typeface="Times New Roman" pitchFamily="18" charset="0"/>
            </a:endParaRPr>
          </a:p>
        </p:txBody>
      </p:sp>
      <p:sp>
        <p:nvSpPr>
          <p:cNvPr id="21507" name="Text Box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endParaRPr lang="en-US" sz="40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40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36.1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36.7; 37.1 </a:t>
            </a:r>
            <a:r>
              <a:rPr lang="en-US" sz="4000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37.7- SBT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images"/>
          <p:cNvPicPr>
            <a:picLocks noChangeAspect="1" noChangeArrowheads="1"/>
          </p:cNvPicPr>
          <p:nvPr/>
        </p:nvPicPr>
        <p:blipFill>
          <a:blip r:embed="rId2">
            <a:lum contrast="16000"/>
          </a:blip>
          <a:srcRect/>
          <a:stretch>
            <a:fillRect/>
          </a:stretch>
        </p:blipFill>
        <p:spPr bwMode="auto">
          <a:xfrm>
            <a:off x="0" y="0"/>
            <a:ext cx="8991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5029200" y="304800"/>
            <a:ext cx="373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500kV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933450" y="4876800"/>
            <a:ext cx="2667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Trạm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4953000" y="4876800"/>
            <a:ext cx="419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28600" y="5562600"/>
            <a:ext cx="8382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Trạm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hiểm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58373" name="Picture 5" descr="Power-Transform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400"/>
            <a:ext cx="3810000" cy="3352800"/>
          </a:xfrm>
          <a:prstGeom prst="rect">
            <a:avLst/>
          </a:prstGeom>
          <a:noFill/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648200" y="381000"/>
            <a:ext cx="4248150" cy="4191000"/>
            <a:chOff x="3348" y="720"/>
            <a:chExt cx="1680" cy="2112"/>
          </a:xfrm>
        </p:grpSpPr>
        <p:sp>
          <p:nvSpPr>
            <p:cNvPr id="58375" name="Rectangle 7"/>
            <p:cNvSpPr>
              <a:spLocks noChangeArrowheads="1"/>
            </p:cNvSpPr>
            <p:nvPr/>
          </p:nvSpPr>
          <p:spPr bwMode="auto">
            <a:xfrm>
              <a:off x="3360" y="720"/>
              <a:ext cx="1584" cy="211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8376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04" y="960"/>
              <a:ext cx="1308" cy="1614"/>
            </a:xfrm>
            <a:prstGeom prst="rect">
              <a:avLst/>
            </a:prstGeom>
            <a:noFill/>
          </p:spPr>
        </p:pic>
        <p:sp>
          <p:nvSpPr>
            <p:cNvPr id="58377" name="Text Box 9"/>
            <p:cNvSpPr txBox="1">
              <a:spLocks noChangeArrowheads="1"/>
            </p:cNvSpPr>
            <p:nvPr/>
          </p:nvSpPr>
          <p:spPr bwMode="auto">
            <a:xfrm>
              <a:off x="3528" y="804"/>
              <a:ext cx="139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Điện</a:t>
              </a:r>
              <a:r>
                <a: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r>
                <a:rPr lang="en-US" sz="24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4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thế</a:t>
              </a:r>
              <a:endPara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378" name="Text Box 10"/>
            <p:cNvSpPr txBox="1">
              <a:spLocks noChangeArrowheads="1"/>
            </p:cNvSpPr>
            <p:nvPr/>
          </p:nvSpPr>
          <p:spPr bwMode="auto">
            <a:xfrm>
              <a:off x="3348" y="2400"/>
              <a:ext cx="1680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Nguy</a:t>
              </a:r>
              <a:r>
                <a:rPr lang="en-US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hiểm</a:t>
              </a:r>
              <a:r>
                <a:rPr lang="en-US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chết</a:t>
              </a:r>
              <a:r>
                <a:rPr lang="en-US" sz="2800" b="1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83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/>
      <p:bldP spid="583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images1275518_ca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876800" cy="6858000"/>
          </a:xfrm>
          <a:prstGeom prst="rect">
            <a:avLst/>
          </a:prstGeom>
          <a:noFill/>
        </p:spPr>
      </p:pic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4876800" y="1143000"/>
            <a:ext cx="42672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t-BR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 sao phải xây dựng đường dây cao thế vừa tốn kém vừa nguy hiểm?</a:t>
            </a:r>
            <a:r>
              <a:rPr lang="pt-BR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152400" y="838200"/>
            <a:ext cx="8763000" cy="464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CHỦ ĐỀ:TRUYỀN </a:t>
            </a:r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TẢI ĐIỆN NĂNG ĐI 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XA</a:t>
            </a:r>
          </a:p>
          <a:p>
            <a:pPr algn="ctr"/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MÁY BIẾN THẾ</a:t>
            </a:r>
          </a:p>
          <a:p>
            <a:pPr algn="ctr"/>
            <a:r>
              <a:rPr lang="en-US" sz="40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Thời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lượng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2 </a:t>
            </a:r>
            <a:r>
              <a:rPr lang="en-US" sz="40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T40 + 41)</a:t>
            </a:r>
            <a:endParaRPr lang="en-US" sz="40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304800" y="152400"/>
            <a:ext cx="868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I.SỰ HAO PHÍ ĐIỆN NĂNG TRÊN ĐƯỜNG DÂY TRUYỀN</a:t>
            </a:r>
          </a:p>
          <a:p>
            <a:pPr marL="514350" indent="-514350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TẢI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69644" name="Picture 12" descr="So do truyen tai di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9144000" cy="4654550"/>
          </a:xfrm>
          <a:prstGeom prst="rect">
            <a:avLst/>
          </a:prstGeom>
          <a:noFill/>
        </p:spPr>
      </p:pic>
      <p:sp>
        <p:nvSpPr>
          <p:cNvPr id="69645" name="Freeform 13"/>
          <p:cNvSpPr>
            <a:spLocks/>
          </p:cNvSpPr>
          <p:nvPr/>
        </p:nvSpPr>
        <p:spPr bwMode="auto">
          <a:xfrm rot="518164">
            <a:off x="1704975" y="2057400"/>
            <a:ext cx="3324225" cy="2438400"/>
          </a:xfrm>
          <a:custGeom>
            <a:avLst/>
            <a:gdLst/>
            <a:ahLst/>
            <a:cxnLst>
              <a:cxn ang="0">
                <a:pos x="0" y="858"/>
              </a:cxn>
              <a:cxn ang="0">
                <a:pos x="204" y="858"/>
              </a:cxn>
              <a:cxn ang="0">
                <a:pos x="294" y="822"/>
              </a:cxn>
              <a:cxn ang="0">
                <a:pos x="312" y="804"/>
              </a:cxn>
              <a:cxn ang="0">
                <a:pos x="336" y="798"/>
              </a:cxn>
              <a:cxn ang="0">
                <a:pos x="342" y="780"/>
              </a:cxn>
              <a:cxn ang="0">
                <a:pos x="366" y="768"/>
              </a:cxn>
              <a:cxn ang="0">
                <a:pos x="726" y="576"/>
              </a:cxn>
              <a:cxn ang="0">
                <a:pos x="1014" y="240"/>
              </a:cxn>
              <a:cxn ang="0">
                <a:pos x="1206" y="192"/>
              </a:cxn>
              <a:cxn ang="0">
                <a:pos x="1398" y="0"/>
              </a:cxn>
              <a:cxn ang="0">
                <a:pos x="1638" y="0"/>
              </a:cxn>
            </a:cxnLst>
            <a:rect l="0" t="0" r="r" b="b"/>
            <a:pathLst>
              <a:path w="1638" h="870">
                <a:moveTo>
                  <a:pt x="0" y="858"/>
                </a:moveTo>
                <a:cubicBezTo>
                  <a:pt x="88" y="867"/>
                  <a:pt x="88" y="870"/>
                  <a:pt x="204" y="858"/>
                </a:cubicBezTo>
                <a:cubicBezTo>
                  <a:pt x="238" y="855"/>
                  <a:pt x="263" y="832"/>
                  <a:pt x="294" y="822"/>
                </a:cubicBezTo>
                <a:cubicBezTo>
                  <a:pt x="300" y="816"/>
                  <a:pt x="305" y="808"/>
                  <a:pt x="312" y="804"/>
                </a:cubicBezTo>
                <a:cubicBezTo>
                  <a:pt x="319" y="800"/>
                  <a:pt x="330" y="803"/>
                  <a:pt x="336" y="798"/>
                </a:cubicBezTo>
                <a:cubicBezTo>
                  <a:pt x="341" y="794"/>
                  <a:pt x="338" y="784"/>
                  <a:pt x="342" y="780"/>
                </a:cubicBezTo>
                <a:cubicBezTo>
                  <a:pt x="348" y="774"/>
                  <a:pt x="360" y="774"/>
                  <a:pt x="366" y="768"/>
                </a:cubicBezTo>
                <a:lnTo>
                  <a:pt x="726" y="576"/>
                </a:lnTo>
                <a:lnTo>
                  <a:pt x="1014" y="240"/>
                </a:lnTo>
                <a:lnTo>
                  <a:pt x="1206" y="192"/>
                </a:lnTo>
                <a:lnTo>
                  <a:pt x="1398" y="0"/>
                </a:lnTo>
                <a:lnTo>
                  <a:pt x="1638" y="0"/>
                </a:lnTo>
              </a:path>
            </a:pathLst>
          </a:custGeom>
          <a:noFill/>
          <a:ln w="666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6" name="Freeform 14"/>
          <p:cNvSpPr>
            <a:spLocks/>
          </p:cNvSpPr>
          <p:nvPr/>
        </p:nvSpPr>
        <p:spPr bwMode="auto">
          <a:xfrm>
            <a:off x="5410200" y="1143000"/>
            <a:ext cx="1524000" cy="990600"/>
          </a:xfrm>
          <a:custGeom>
            <a:avLst/>
            <a:gdLst/>
            <a:ahLst/>
            <a:cxnLst>
              <a:cxn ang="0">
                <a:pos x="0" y="462"/>
              </a:cxn>
              <a:cxn ang="0">
                <a:pos x="30" y="456"/>
              </a:cxn>
              <a:cxn ang="0">
                <a:pos x="36" y="438"/>
              </a:cxn>
              <a:cxn ang="0">
                <a:pos x="54" y="420"/>
              </a:cxn>
              <a:cxn ang="0">
                <a:pos x="144" y="378"/>
              </a:cxn>
              <a:cxn ang="0">
                <a:pos x="300" y="192"/>
              </a:cxn>
              <a:cxn ang="0">
                <a:pos x="300" y="144"/>
              </a:cxn>
              <a:cxn ang="0">
                <a:pos x="636" y="0"/>
              </a:cxn>
            </a:cxnLst>
            <a:rect l="0" t="0" r="r" b="b"/>
            <a:pathLst>
              <a:path w="636" h="462">
                <a:moveTo>
                  <a:pt x="0" y="462"/>
                </a:moveTo>
                <a:cubicBezTo>
                  <a:pt x="10" y="460"/>
                  <a:pt x="22" y="462"/>
                  <a:pt x="30" y="456"/>
                </a:cubicBezTo>
                <a:cubicBezTo>
                  <a:pt x="35" y="452"/>
                  <a:pt x="32" y="443"/>
                  <a:pt x="36" y="438"/>
                </a:cubicBezTo>
                <a:cubicBezTo>
                  <a:pt x="41" y="431"/>
                  <a:pt x="47" y="425"/>
                  <a:pt x="54" y="420"/>
                </a:cubicBezTo>
                <a:cubicBezTo>
                  <a:pt x="81" y="402"/>
                  <a:pt x="121" y="401"/>
                  <a:pt x="144" y="378"/>
                </a:cubicBezTo>
                <a:lnTo>
                  <a:pt x="300" y="192"/>
                </a:lnTo>
                <a:lnTo>
                  <a:pt x="300" y="144"/>
                </a:lnTo>
                <a:lnTo>
                  <a:pt x="636" y="0"/>
                </a:ln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7" name="Freeform 15"/>
          <p:cNvSpPr>
            <a:spLocks/>
          </p:cNvSpPr>
          <p:nvPr/>
        </p:nvSpPr>
        <p:spPr bwMode="auto">
          <a:xfrm>
            <a:off x="5410200" y="2286000"/>
            <a:ext cx="21336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0" y="330"/>
              </a:cxn>
              <a:cxn ang="0">
                <a:pos x="54" y="324"/>
              </a:cxn>
              <a:cxn ang="0">
                <a:pos x="48" y="354"/>
              </a:cxn>
              <a:cxn ang="0">
                <a:pos x="72" y="390"/>
              </a:cxn>
              <a:cxn ang="0">
                <a:pos x="96" y="480"/>
              </a:cxn>
              <a:cxn ang="0">
                <a:pos x="132" y="510"/>
              </a:cxn>
              <a:cxn ang="0">
                <a:pos x="168" y="546"/>
              </a:cxn>
              <a:cxn ang="0">
                <a:pos x="276" y="612"/>
              </a:cxn>
              <a:cxn ang="0">
                <a:pos x="330" y="642"/>
              </a:cxn>
              <a:cxn ang="0">
                <a:pos x="396" y="642"/>
              </a:cxn>
              <a:cxn ang="0">
                <a:pos x="438" y="660"/>
              </a:cxn>
              <a:cxn ang="0">
                <a:pos x="450" y="642"/>
              </a:cxn>
              <a:cxn ang="0">
                <a:pos x="552" y="630"/>
              </a:cxn>
              <a:cxn ang="0">
                <a:pos x="642" y="618"/>
              </a:cxn>
              <a:cxn ang="0">
                <a:pos x="750" y="588"/>
              </a:cxn>
              <a:cxn ang="0">
                <a:pos x="888" y="546"/>
              </a:cxn>
            </a:cxnLst>
            <a:rect l="0" t="0" r="r" b="b"/>
            <a:pathLst>
              <a:path w="888" h="660">
                <a:moveTo>
                  <a:pt x="0" y="0"/>
                </a:moveTo>
                <a:cubicBezTo>
                  <a:pt x="2" y="38"/>
                  <a:pt x="12" y="312"/>
                  <a:pt x="30" y="330"/>
                </a:cubicBezTo>
                <a:cubicBezTo>
                  <a:pt x="38" y="328"/>
                  <a:pt x="49" y="317"/>
                  <a:pt x="54" y="324"/>
                </a:cubicBezTo>
                <a:cubicBezTo>
                  <a:pt x="60" y="332"/>
                  <a:pt x="48" y="344"/>
                  <a:pt x="48" y="354"/>
                </a:cubicBezTo>
                <a:cubicBezTo>
                  <a:pt x="48" y="371"/>
                  <a:pt x="61" y="379"/>
                  <a:pt x="72" y="390"/>
                </a:cubicBezTo>
                <a:cubicBezTo>
                  <a:pt x="75" y="404"/>
                  <a:pt x="88" y="475"/>
                  <a:pt x="96" y="480"/>
                </a:cubicBezTo>
                <a:cubicBezTo>
                  <a:pt x="121" y="497"/>
                  <a:pt x="109" y="487"/>
                  <a:pt x="132" y="510"/>
                </a:cubicBezTo>
                <a:cubicBezTo>
                  <a:pt x="142" y="540"/>
                  <a:pt x="132" y="523"/>
                  <a:pt x="168" y="546"/>
                </a:cubicBezTo>
                <a:cubicBezTo>
                  <a:pt x="186" y="557"/>
                  <a:pt x="263" y="599"/>
                  <a:pt x="276" y="612"/>
                </a:cubicBezTo>
                <a:cubicBezTo>
                  <a:pt x="293" y="629"/>
                  <a:pt x="301" y="642"/>
                  <a:pt x="330" y="642"/>
                </a:cubicBezTo>
                <a:cubicBezTo>
                  <a:pt x="352" y="642"/>
                  <a:pt x="374" y="642"/>
                  <a:pt x="396" y="642"/>
                </a:cubicBezTo>
                <a:cubicBezTo>
                  <a:pt x="410" y="648"/>
                  <a:pt x="423" y="660"/>
                  <a:pt x="438" y="660"/>
                </a:cubicBezTo>
                <a:cubicBezTo>
                  <a:pt x="445" y="660"/>
                  <a:pt x="444" y="646"/>
                  <a:pt x="450" y="642"/>
                </a:cubicBezTo>
                <a:cubicBezTo>
                  <a:pt x="478" y="623"/>
                  <a:pt x="518" y="633"/>
                  <a:pt x="552" y="630"/>
                </a:cubicBezTo>
                <a:cubicBezTo>
                  <a:pt x="582" y="625"/>
                  <a:pt x="612" y="624"/>
                  <a:pt x="642" y="618"/>
                </a:cubicBezTo>
                <a:cubicBezTo>
                  <a:pt x="677" y="611"/>
                  <a:pt x="715" y="597"/>
                  <a:pt x="750" y="588"/>
                </a:cubicBezTo>
                <a:cubicBezTo>
                  <a:pt x="798" y="576"/>
                  <a:pt x="838" y="546"/>
                  <a:pt x="888" y="54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648" name="Oval 16"/>
          <p:cNvSpPr>
            <a:spLocks noChangeArrowheads="1"/>
          </p:cNvSpPr>
          <p:nvPr/>
        </p:nvSpPr>
        <p:spPr bwMode="auto">
          <a:xfrm>
            <a:off x="2743200" y="3657600"/>
            <a:ext cx="174625" cy="2063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49" name="Oval 17"/>
          <p:cNvSpPr>
            <a:spLocks noChangeArrowheads="1"/>
          </p:cNvSpPr>
          <p:nvPr/>
        </p:nvSpPr>
        <p:spPr bwMode="auto">
          <a:xfrm>
            <a:off x="5257800" y="2209800"/>
            <a:ext cx="174625" cy="2063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0" name="Oval 18"/>
          <p:cNvSpPr>
            <a:spLocks noChangeArrowheads="1"/>
          </p:cNvSpPr>
          <p:nvPr/>
        </p:nvSpPr>
        <p:spPr bwMode="auto">
          <a:xfrm>
            <a:off x="5235575" y="2209800"/>
            <a:ext cx="174625" cy="20637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51" name="AutoShape 19"/>
          <p:cNvSpPr>
            <a:spLocks noChangeArrowheads="1"/>
          </p:cNvSpPr>
          <p:nvPr/>
        </p:nvSpPr>
        <p:spPr bwMode="auto">
          <a:xfrm>
            <a:off x="3962400" y="762000"/>
            <a:ext cx="2386013" cy="620713"/>
          </a:xfrm>
          <a:prstGeom prst="cloudCallout">
            <a:avLst>
              <a:gd name="adj1" fmla="val -22056"/>
              <a:gd name="adj2" fmla="val 12662"/>
            </a:avLst>
          </a:prstGeom>
          <a:gradFill rotWithShape="1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en-US"/>
          </a:p>
        </p:txBody>
      </p:sp>
      <p:sp>
        <p:nvSpPr>
          <p:cNvPr id="69652" name="Text Box 20"/>
          <p:cNvSpPr txBox="1">
            <a:spLocks noChangeArrowheads="1"/>
          </p:cNvSpPr>
          <p:nvPr/>
        </p:nvSpPr>
        <p:spPr bwMode="auto">
          <a:xfrm>
            <a:off x="0" y="5715000"/>
            <a:ext cx="9144000" cy="946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rtl="1"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69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2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96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69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67362E-19 -4.44444E-6 C 0.01059 -0.00347 0.01805 -0.01134 0.02708 -0.01944 C 0.03281 -0.02454 0.04514 -0.02755 0.05208 -0.03055 C 0.07257 -0.03958 0.04913 -0.03148 0.06666 -0.04444 C 0.08281 -0.05648 0.07639 -0.04282 0.08125 -0.05555 C 0.08541 -0.06111 0.08958 -0.06667 0.09375 -0.07222 C 0.09531 -0.0743 0.09479 -0.07801 0.09583 -0.08055 C 0.09687 -0.08356 0.09896 -0.08588 0.1 -0.08889 C 0.10104 -0.09143 0.10034 -0.0956 0.10208 -0.09722 C 0.10573 -0.10069 0.11458 -0.10278 0.11458 -0.10278 C 0.11597 -0.10555 0.11684 -0.10903 0.11875 -0.11111 C 0.12257 -0.11551 0.13125 -0.12222 0.13125 -0.12222 C 0.13194 -0.12592 0.13333 -0.13333 0.13333 -0.13333 C 0.13593 -0.13426 0.14496 -0.1368 0.14791 -0.13889 C 0.15017 -0.14028 0.15173 -0.14398 0.15416 -0.14444 C 0.16111 -0.14583 0.16805 -0.14444 0.175 -0.14444 C 0.18264 -0.15972 0.18333 -0.16389 0.19583 -0.16944 C 0.1993 -0.1831 0.19739 -0.18889 0.20833 -0.18889 C 0.22604 -0.19676 0.22031 -0.19722 0.24375 -0.19722 " pathEditMode="relative" ptsTypes="ffffffffffffffffffA">
                                      <p:cBhvr>
                                        <p:cTn id="25" dur="350" fill="hold"/>
                                        <p:tgtEl>
                                          <p:spTgt spid="696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"/>
                                        <p:tgtEl>
                                          <p:spTgt spid="69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0.00139 -0.00278 0.00312 -0.00533 0.00416 -0.00833 C 0.00521 -0.01088 0.00468 -0.01458 0.00625 -0.01667 C 0.0092 -0.0206 0.0184 -0.025 0.02291 -0.025 C 0.0243 -0.03056 0.02569 -0.03611 0.02708 -0.04167 C 0.02986 -0.05278 0.02708 -0.04908 0.03541 -0.05278 C 0.03993 -0.06181 0.04531 -0.06945 0.05416 -0.06945 C 0.05416 -0.07593 0.05416 -0.08241 0.05416 -0.08889 C 0.06215 -0.08542 0.07795 -0.08889 0.08541 -0.09445 C 0.08975 -0.09769 0.09791 -0.10556 0.09791 -0.10556 C 0.10052 -0.11574 0.09809 -0.1125 0.10416 -0.11667 " pathEditMode="relative" ptsTypes="ffffffffffA">
                                      <p:cBhvr>
                                        <p:cTn id="30" dur="500" fill="hold"/>
                                        <p:tgtEl>
                                          <p:spTgt spid="696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9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0" presetClass="path" presetSubtype="0" repeatCount="indefinite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44444E-6 C 0.00104 0.02616 -0.00052 0.05278 0.00312 0.07871 C 0.00399 0.08311 0.01146 0.08195 0.01267 0.08658 C 0.01493 0.09375 0.01267 0.10232 0.01267 0.11019 C 0.01493 0.12061 0.0151 0.1301 0.02239 0.13774 C 0.04045 0.15741 0.08559 0.18496 0.10885 0.18496 C 0.15573 0.18218 0.16962 0.17987 0.20798 0.17315 C 0.21128 0.17037 0.21771 0.16528 0.21771 0.16551 " pathEditMode="relative" rAng="0" ptsTypes="fffffffA">
                                      <p:cBhvr>
                                        <p:cTn id="35" dur="500" fill="hold"/>
                                        <p:tgtEl>
                                          <p:spTgt spid="696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00" y="9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9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5" grpId="0" animBg="1"/>
      <p:bldP spid="69646" grpId="0" animBg="1"/>
      <p:bldP spid="69647" grpId="0" animBg="1"/>
      <p:bldP spid="69648" grpId="0" animBg="1"/>
      <p:bldP spid="69648" grpId="1" animBg="1"/>
      <p:bldP spid="69649" grpId="0" animBg="1"/>
      <p:bldP spid="69649" grpId="1" animBg="1"/>
      <p:bldP spid="69650" grpId="0" animBg="1"/>
      <p:bldP spid="69650" grpId="1" animBg="1"/>
      <p:bldP spid="69651" grpId="0" animBg="1"/>
      <p:bldP spid="69651" grpId="1" animBg="1"/>
      <p:bldP spid="696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04800" y="304800"/>
            <a:ext cx="86106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</a:rPr>
              <a:t>        </a:t>
            </a:r>
            <a:endParaRPr lang="en-US" sz="3200" b="1" dirty="0" smtClean="0">
              <a:latin typeface="Times New Roman" pitchFamily="18" charset="0"/>
            </a:endParaRPr>
          </a:p>
          <a:p>
            <a:r>
              <a:rPr lang="en-US" sz="3200" b="1" dirty="0" smtClean="0">
                <a:latin typeface="Times New Roman" pitchFamily="18" charset="0"/>
              </a:rPr>
              <a:t> 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HOẠT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ĐỘNG NHÓM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- 3 PHÚT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r>
              <a:rPr lang="en-US" sz="360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 hp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tỏa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U, R</a:t>
            </a:r>
            <a:r>
              <a:rPr lang="en-US" sz="36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:..............       (1)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:.........................           (2)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......... 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 .............................   (*)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Thay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(*)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........,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phí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tỏa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phụ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U, R: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........................................................(3)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2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2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ChangeArrowheads="1"/>
          </p:cNvSpPr>
          <p:nvPr/>
        </p:nvSpPr>
        <p:spPr bwMode="auto">
          <a:xfrm>
            <a:off x="304800" y="381000"/>
            <a:ext cx="83058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sz="3200" dirty="0"/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                   (1)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                   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2)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               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(*)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Thay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(*)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hao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phí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do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tỏa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phụ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thuộc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P,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U, R:    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3)</a:t>
            </a:r>
          </a:p>
        </p:txBody>
      </p:sp>
      <p:sp>
        <p:nvSpPr>
          <p:cNvPr id="71693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en-US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R.I</a:t>
            </a:r>
            <a:r>
              <a:rPr lang="en-US" sz="3200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</a:t>
            </a:r>
          </a:p>
        </p:txBody>
      </p:sp>
      <p:sp>
        <p:nvSpPr>
          <p:cNvPr id="71694" name="Text Box 14"/>
          <p:cNvSpPr txBox="1">
            <a:spLocks noChangeArrowheads="1"/>
          </p:cNvSpPr>
          <p:nvPr/>
        </p:nvSpPr>
        <p:spPr bwMode="auto">
          <a:xfrm>
            <a:off x="1143000" y="2819400"/>
            <a:ext cx="990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2971800" y="2895600"/>
            <a:ext cx="3810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 =  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/ U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</a:t>
            </a:r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2514600" y="3733800"/>
            <a:ext cx="167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876800" y="914400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520248" imgH="177646" progId="">
                  <p:embed/>
                </p:oleObj>
              </mc:Choice>
              <mc:Fallback>
                <p:oleObj name="Equation" r:id="rId3" imgW="520248" imgH="177646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914400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895600" y="4800600"/>
          <a:ext cx="1828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698500" imgH="419100" progId="">
                  <p:embed/>
                </p:oleObj>
              </mc:Choice>
              <mc:Fallback>
                <p:oleObj name="Equation" r:id="rId5" imgW="698500" imgH="4191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800600"/>
                        <a:ext cx="1828800" cy="11430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1050</Words>
  <Application>Microsoft Office PowerPoint</Application>
  <PresentationFormat>On-screen Show (4:3)</PresentationFormat>
  <Paragraphs>88</Paragraphs>
  <Slides>23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Để truyền tải một công suất P xác định, muốn giảm hao phí do tỏa nhiệt thì có thể có những cách làm nào?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Hướng dẫn về nhà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LK</cp:lastModifiedBy>
  <cp:revision>29</cp:revision>
  <dcterms:created xsi:type="dcterms:W3CDTF">2020-12-23T04:38:03Z</dcterms:created>
  <dcterms:modified xsi:type="dcterms:W3CDTF">2024-01-21T10:53:43Z</dcterms:modified>
</cp:coreProperties>
</file>