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70" r:id="rId4"/>
    <p:sldId id="433" r:id="rId5"/>
    <p:sldId id="271" r:id="rId6"/>
    <p:sldId id="272" r:id="rId7"/>
    <p:sldId id="434" r:id="rId8"/>
    <p:sldId id="259" r:id="rId9"/>
    <p:sldId id="260" r:id="rId10"/>
    <p:sldId id="261" r:id="rId11"/>
    <p:sldId id="256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262" r:id="rId22"/>
    <p:sldId id="263" r:id="rId23"/>
    <p:sldId id="264" r:id="rId24"/>
    <p:sldId id="265" r:id="rId25"/>
    <p:sldId id="268" r:id="rId26"/>
    <p:sldId id="266" r:id="rId27"/>
    <p:sldId id="267" r:id="rId28"/>
    <p:sldId id="269" r:id="rId29"/>
    <p:sldId id="273" r:id="rId30"/>
    <p:sldId id="274" r:id="rId31"/>
    <p:sldId id="275" r:id="rId32"/>
    <p:sldId id="277" r:id="rId33"/>
    <p:sldId id="278" r:id="rId34"/>
    <p:sldId id="279" r:id="rId35"/>
    <p:sldId id="282" r:id="rId36"/>
    <p:sldId id="280" r:id="rId37"/>
    <p:sldId id="281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63006-5E1C-47ED-A812-F3AAB193353E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0665E-809A-4CD0-A79B-66AA33510D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809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10938-0BF7-42FB-A4A0-12442E959B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8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10938-0BF7-42FB-A4A0-12442E959B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8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9418-40A9-48FD-93D3-7AC89A5EE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B178E-63F3-4876-9C0A-9E1BFE1A6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4346-00DC-4761-BDAB-4ECA8EAE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576DA-B596-4F17-AD58-4D1BE4CB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C73F6-61F8-4B60-8F85-EB050EF1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91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B9AD-C1ED-4358-B44B-34E8B9AF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26840-D156-4764-B95E-7EC7139A1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42AE7-52E2-4F83-BCDF-439BF5B0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2A0A-42C1-4418-8EB3-E0CFEAED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DC505-53D7-4558-9A28-20CD9123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53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FD8801-FE81-4A7F-8874-BD4841329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F37D5A-7BF8-414D-B9B1-074A9EDFB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5674-156E-459D-A710-B027527D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EC3C4-2D17-47B4-9796-3C35DB7F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72497-3BCF-415F-98E4-7756D670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57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BEDF-5E22-4C21-80E9-A95F6460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88AA5-7D10-479E-82EC-53B52FB9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86E40-3536-4853-91ED-FE5B02EB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F1FF4-26C7-4064-A426-B8C27362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30748-A260-432F-90A8-1DC73280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30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D776-4F34-4856-9946-CA035CF1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2E75-C9A9-407D-A5E6-0A43FF18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CB4A8-2EC1-4684-9E2E-BA9FC6225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BD7B-952B-4B94-9FE6-9954AF15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9547-C84D-478F-B1AE-3AAAFB6C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99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3E94-E821-4C99-878E-49542AD0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B2644-08B5-426D-90E2-C92BEC34C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86B72-BD65-46AD-A11F-0A4DCEBF3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7B313-E8C2-41DA-9DC9-B2BEE05B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4FF18-23F9-46B4-9879-1EEA819E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0EF08-C251-41D3-A71C-262855C9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01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19D0-C3D8-41B6-8846-B62C6503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4C918-3735-4ACA-B526-04E125C3A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106F4-2EFC-4F82-AE68-AB012D614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9A762-A239-4C8D-A77C-1E2734071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2127B-A757-40FC-A154-1188AE83C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191EF-F918-4B19-B0B1-6779F83E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146AF-F6E7-4DB7-8DAE-DF9532C7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9437A-A96D-48FF-94A6-5ECE4928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8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8336-6972-4DB7-A82C-C717E608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62EB5-A634-4C28-8095-4FEDCBDB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83B41-AE1C-4223-A31B-1A89FC8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0D0C9-01F0-4C82-9F4F-58414668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73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05124-4ECE-40E6-9539-ECB42A2E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40BD0-96C6-452B-807B-8B17BC08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87116-FE5E-4229-A8F1-1667999B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63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F5AF-C69E-4916-8FC7-55669C9A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DECFF-0157-4BB8-8AFB-FE1007636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0C86B7-E4DA-498E-B3E7-08076777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E7125-B31B-4C97-A625-98E2F37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B131D-7682-4E88-A0E1-FB4DC5F7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DDD6-DD20-4D7D-8807-5ABC5825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22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2CE8-B790-40EC-8B31-1D49212F6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F6317-CC23-40BC-AFA3-EBC7AAF5D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A52DE-6E93-4003-AA8A-DC6B54233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9BEF5-2E56-46FF-894C-77390ED4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766B8-FE0C-42F6-896E-652A2200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C92FD-7D66-4DEA-87CC-17480B43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96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487CE-1CF1-41CA-A85D-A49DA644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CA8C6-C1E6-44AB-A03A-866A6986B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1D1F-5341-4296-BCCB-294F8EB9A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DF5F-1B84-4436-B40B-62C5CD8179E1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AE592-CB83-4183-9BC9-5686CF1C3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5D91F-9A6A-4DF5-AECF-7498F0589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9268-DC7B-4D97-8F6E-06C257BC26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33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uuaSYQTZE" TargetMode="External"/><Relationship Id="rId6" Type="http://schemas.openxmlformats.org/officeDocument/2006/relationships/hyperlink" Target="https://www.youtube.com/watch?v=evHnwNghJms&amp;t=0s" TargetMode="Externa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2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uuaSYQTZE" TargetMode="External"/><Relationship Id="rId6" Type="http://schemas.openxmlformats.org/officeDocument/2006/relationships/hyperlink" Target="https://www.youtube.com/watch?v=evHnwNghJms&amp;t=0s" TargetMode="Externa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3.wdp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44.png"/><Relationship Id="rId4" Type="http://schemas.microsoft.com/office/2007/relationships/hdphoto" Target="../media/hdphoto6.wdp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2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microsoft.com/office/2007/relationships/hdphoto" Target="../media/hdphoto1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"/>
            <a:ext cx="12191999" cy="68567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9100" y="495300"/>
            <a:ext cx="2876550" cy="2933700"/>
            <a:chOff x="7898130" y="31188"/>
            <a:chExt cx="3386137" cy="33978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4" b="100000" l="12667" r="89167"/>
                      </a14:imgEffect>
                    </a14:imgLayer>
                  </a14:imgProps>
                </a:ext>
              </a:extLst>
            </a:blip>
            <a:srcRect l="12583" t="2318" r="14917" b="1324"/>
            <a:stretch>
              <a:fillRect/>
            </a:stretch>
          </p:blipFill>
          <p:spPr>
            <a:xfrm>
              <a:off x="7898130" y="31188"/>
              <a:ext cx="3386137" cy="3397812"/>
            </a:xfrm>
            <a:custGeom>
              <a:avLst/>
              <a:gdLst>
                <a:gd name="connsiteX0" fmla="*/ 2071688 w 4143376"/>
                <a:gd name="connsiteY0" fmla="*/ 0 h 4157662"/>
                <a:gd name="connsiteX1" fmla="*/ 4143376 w 4143376"/>
                <a:gd name="connsiteY1" fmla="*/ 2078831 h 4157662"/>
                <a:gd name="connsiteX2" fmla="*/ 2071688 w 4143376"/>
                <a:gd name="connsiteY2" fmla="*/ 4157662 h 4157662"/>
                <a:gd name="connsiteX3" fmla="*/ 0 w 4143376"/>
                <a:gd name="connsiteY3" fmla="*/ 2078831 h 4157662"/>
                <a:gd name="connsiteX4" fmla="*/ 2071688 w 4143376"/>
                <a:gd name="connsiteY4" fmla="*/ 0 h 415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6" h="4157662">
                  <a:moveTo>
                    <a:pt x="2071688" y="0"/>
                  </a:moveTo>
                  <a:cubicBezTo>
                    <a:pt x="3215850" y="0"/>
                    <a:pt x="4143376" y="930724"/>
                    <a:pt x="4143376" y="2078831"/>
                  </a:cubicBezTo>
                  <a:cubicBezTo>
                    <a:pt x="4143376" y="3226938"/>
                    <a:pt x="3215850" y="4157662"/>
                    <a:pt x="2071688" y="4157662"/>
                  </a:cubicBezTo>
                  <a:cubicBezTo>
                    <a:pt x="927526" y="4157662"/>
                    <a:pt x="0" y="3226938"/>
                    <a:pt x="0" y="2078831"/>
                  </a:cubicBezTo>
                  <a:cubicBezTo>
                    <a:pt x="0" y="930724"/>
                    <a:pt x="927526" y="0"/>
                    <a:pt x="2071688" y="0"/>
                  </a:cubicBezTo>
                  <a:close/>
                </a:path>
              </a:pathLst>
            </a:custGeom>
          </p:spPr>
        </p:pic>
        <p:sp>
          <p:nvSpPr>
            <p:cNvPr id="16" name="Rectangle 15"/>
            <p:cNvSpPr/>
            <p:nvPr/>
          </p:nvSpPr>
          <p:spPr>
            <a:xfrm>
              <a:off x="8671100" y="740256"/>
              <a:ext cx="2066544" cy="19065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NGỮ VĂN  6   KẾT NỐI TRI THỨC</a:t>
              </a:r>
            </a:p>
          </p:txBody>
        </p:sp>
      </p:grpSp>
      <p:sp>
        <p:nvSpPr>
          <p:cNvPr id="22" name="Freeform 21"/>
          <p:cNvSpPr/>
          <p:nvPr/>
        </p:nvSpPr>
        <p:spPr>
          <a:xfrm>
            <a:off x="3848100" y="3024368"/>
            <a:ext cx="57150" cy="42683"/>
          </a:xfrm>
          <a:custGeom>
            <a:avLst/>
            <a:gdLst>
              <a:gd name="connsiteX0" fmla="*/ 0 w 57150"/>
              <a:gd name="connsiteY0" fmla="*/ 0 h 42683"/>
              <a:gd name="connsiteX1" fmla="*/ 7542 w 57150"/>
              <a:gd name="connsiteY1" fmla="*/ 6635 h 42683"/>
              <a:gd name="connsiteX2" fmla="*/ 57150 w 57150"/>
              <a:gd name="connsiteY2" fmla="*/ 42683 h 42683"/>
              <a:gd name="connsiteX3" fmla="*/ 0 w 57150"/>
              <a:gd name="connsiteY3" fmla="*/ 4583 h 42683"/>
              <a:gd name="connsiteX4" fmla="*/ 0 w 57150"/>
              <a:gd name="connsiteY4" fmla="*/ 0 h 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42683">
                <a:moveTo>
                  <a:pt x="0" y="0"/>
                </a:moveTo>
                <a:lnTo>
                  <a:pt x="7542" y="6635"/>
                </a:lnTo>
                <a:cubicBezTo>
                  <a:pt x="24078" y="18651"/>
                  <a:pt x="41275" y="29983"/>
                  <a:pt x="57150" y="42683"/>
                </a:cubicBezTo>
                <a:cubicBezTo>
                  <a:pt x="39561" y="28026"/>
                  <a:pt x="16189" y="20772"/>
                  <a:pt x="0" y="4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48100" y="3009900"/>
            <a:ext cx="57150" cy="57150"/>
          </a:xfrm>
          <a:custGeom>
            <a:avLst/>
            <a:gdLst>
              <a:gd name="connsiteX0" fmla="*/ 0 w 57150"/>
              <a:gd name="connsiteY0" fmla="*/ 0 h 57150"/>
              <a:gd name="connsiteX1" fmla="*/ 57150 w 57150"/>
              <a:gd name="connsiteY1" fmla="*/ 57150 h 57150"/>
              <a:gd name="connsiteX2" fmla="*/ 7542 w 57150"/>
              <a:gd name="connsiteY2" fmla="*/ 21102 h 57150"/>
              <a:gd name="connsiteX3" fmla="*/ 0 w 57150"/>
              <a:gd name="connsiteY3" fmla="*/ 14467 h 57150"/>
              <a:gd name="connsiteX4" fmla="*/ 0 w 57150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0" y="0"/>
                </a:moveTo>
                <a:lnTo>
                  <a:pt x="57150" y="57150"/>
                </a:lnTo>
                <a:cubicBezTo>
                  <a:pt x="41275" y="44450"/>
                  <a:pt x="24078" y="33118"/>
                  <a:pt x="7542" y="21102"/>
                </a:cubicBezTo>
                <a:lnTo>
                  <a:pt x="0" y="14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60023" r="62045" b="39903"/>
          <a:stretch>
            <a:fillRect/>
          </a:stretch>
        </p:blipFill>
        <p:spPr bwMode="auto">
          <a:xfrm>
            <a:off x="7236823" y="2634115"/>
            <a:ext cx="104503" cy="4582"/>
          </a:xfrm>
          <a:custGeom>
            <a:avLst/>
            <a:gdLst>
              <a:gd name="connsiteX0" fmla="*/ 68732 w 104503"/>
              <a:gd name="connsiteY0" fmla="*/ 0 h 4582"/>
              <a:gd name="connsiteX1" fmla="*/ 104503 w 104503"/>
              <a:gd name="connsiteY1" fmla="*/ 4582 h 4582"/>
              <a:gd name="connsiteX2" fmla="*/ 0 w 104503"/>
              <a:gd name="connsiteY2" fmla="*/ 4582 h 4582"/>
              <a:gd name="connsiteX3" fmla="*/ 68732 w 104503"/>
              <a:gd name="connsiteY3" fmla="*/ 0 h 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03" h="4582">
                <a:moveTo>
                  <a:pt x="68732" y="0"/>
                </a:moveTo>
                <a:lnTo>
                  <a:pt x="104503" y="4582"/>
                </a:lnTo>
                <a:lnTo>
                  <a:pt x="0" y="4582"/>
                </a:lnTo>
                <a:lnTo>
                  <a:pt x="6873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96226" r="57339" b="3696"/>
          <a:stretch>
            <a:fillRect/>
          </a:stretch>
        </p:blipFill>
        <p:spPr bwMode="auto">
          <a:xfrm>
            <a:off x="7844829" y="4868634"/>
            <a:ext cx="3479" cy="4795"/>
          </a:xfrm>
          <a:custGeom>
            <a:avLst/>
            <a:gdLst>
              <a:gd name="connsiteX0" fmla="*/ 0 w 3479"/>
              <a:gd name="connsiteY0" fmla="*/ 0 h 4795"/>
              <a:gd name="connsiteX1" fmla="*/ 2718 w 3479"/>
              <a:gd name="connsiteY1" fmla="*/ 3640 h 4795"/>
              <a:gd name="connsiteX2" fmla="*/ 843 w 3479"/>
              <a:gd name="connsiteY2" fmla="*/ 1205 h 4795"/>
              <a:gd name="connsiteX3" fmla="*/ 0 w 3479"/>
              <a:gd name="connsiteY3" fmla="*/ 0 h 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9" h="4795">
                <a:moveTo>
                  <a:pt x="0" y="0"/>
                </a:moveTo>
                <a:lnTo>
                  <a:pt x="2718" y="3640"/>
                </a:lnTo>
                <a:cubicBezTo>
                  <a:pt x="4025" y="5522"/>
                  <a:pt x="3802" y="5367"/>
                  <a:pt x="843" y="1205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100000" r="47938" b="-2304"/>
          <a:stretch>
            <a:fillRect/>
          </a:stretch>
        </p:blipFill>
        <p:spPr bwMode="auto">
          <a:xfrm>
            <a:off x="7946913" y="5101542"/>
            <a:ext cx="914145" cy="142204"/>
          </a:xfrm>
          <a:custGeom>
            <a:avLst/>
            <a:gdLst>
              <a:gd name="connsiteX0" fmla="*/ 0 w 914145"/>
              <a:gd name="connsiteY0" fmla="*/ 0 h 142204"/>
              <a:gd name="connsiteX1" fmla="*/ 914123 w 914145"/>
              <a:gd name="connsiteY1" fmla="*/ 0 h 142204"/>
              <a:gd name="connsiteX2" fmla="*/ 914145 w 914145"/>
              <a:gd name="connsiteY2" fmla="*/ 2165 h 142204"/>
              <a:gd name="connsiteX3" fmla="*/ 883578 w 914145"/>
              <a:gd name="connsiteY3" fmla="*/ 97475 h 142204"/>
              <a:gd name="connsiteX4" fmla="*/ 570070 w 914145"/>
              <a:gd name="connsiteY4" fmla="*/ 123601 h 142204"/>
              <a:gd name="connsiteX5" fmla="*/ 178184 w 914145"/>
              <a:gd name="connsiteY5" fmla="*/ 71349 h 142204"/>
              <a:gd name="connsiteX6" fmla="*/ 47556 w 914145"/>
              <a:gd name="connsiteY6" fmla="*/ 45224 h 142204"/>
              <a:gd name="connsiteX7" fmla="*/ 11614 w 914145"/>
              <a:gd name="connsiteY7" fmla="*/ 20478 h 142204"/>
              <a:gd name="connsiteX8" fmla="*/ 0 w 914145"/>
              <a:gd name="connsiteY8" fmla="*/ 0 h 14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145" h="142204">
                <a:moveTo>
                  <a:pt x="0" y="0"/>
                </a:moveTo>
                <a:lnTo>
                  <a:pt x="914123" y="0"/>
                </a:lnTo>
                <a:lnTo>
                  <a:pt x="914145" y="2165"/>
                </a:lnTo>
                <a:cubicBezTo>
                  <a:pt x="911565" y="36041"/>
                  <a:pt x="902539" y="68172"/>
                  <a:pt x="883578" y="97475"/>
                </a:cubicBezTo>
                <a:cubicBezTo>
                  <a:pt x="826610" y="185516"/>
                  <a:pt x="674573" y="114892"/>
                  <a:pt x="570070" y="123601"/>
                </a:cubicBezTo>
                <a:cubicBezTo>
                  <a:pt x="276141" y="64815"/>
                  <a:pt x="636332" y="132435"/>
                  <a:pt x="178184" y="71349"/>
                </a:cubicBezTo>
                <a:cubicBezTo>
                  <a:pt x="134169" y="65480"/>
                  <a:pt x="88371" y="62716"/>
                  <a:pt x="47556" y="45224"/>
                </a:cubicBezTo>
                <a:cubicBezTo>
                  <a:pt x="31319" y="38266"/>
                  <a:pt x="19949" y="29914"/>
                  <a:pt x="11614" y="20478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00000" r="42513" b="-230"/>
          <a:stretch>
            <a:fillRect/>
          </a:stretch>
        </p:blipFill>
        <p:spPr bwMode="auto">
          <a:xfrm>
            <a:off x="4598126" y="5785695"/>
            <a:ext cx="2769325" cy="14215"/>
          </a:xfrm>
          <a:custGeom>
            <a:avLst/>
            <a:gdLst>
              <a:gd name="connsiteX0" fmla="*/ 0 w 2769325"/>
              <a:gd name="connsiteY0" fmla="*/ 0 h 14215"/>
              <a:gd name="connsiteX1" fmla="*/ 2769325 w 2769325"/>
              <a:gd name="connsiteY1" fmla="*/ 0 h 14215"/>
              <a:gd name="connsiteX2" fmla="*/ 2769325 w 2769325"/>
              <a:gd name="connsiteY2" fmla="*/ 14215 h 14215"/>
              <a:gd name="connsiteX3" fmla="*/ 0 w 2769325"/>
              <a:gd name="connsiteY3" fmla="*/ 14215 h 14215"/>
              <a:gd name="connsiteX4" fmla="*/ 0 w 2769325"/>
              <a:gd name="connsiteY4" fmla="*/ 0 h 1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325" h="14215">
                <a:moveTo>
                  <a:pt x="0" y="0"/>
                </a:moveTo>
                <a:lnTo>
                  <a:pt x="2769325" y="0"/>
                </a:lnTo>
                <a:lnTo>
                  <a:pt x="2769325" y="14215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24256" y="3111957"/>
            <a:ext cx="691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TRÁI ĐẤT – NGÔI NHÀ CHUNG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67781" y="1551888"/>
            <a:ext cx="29979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Kunstler Script" panose="030304020206070D0D06" pitchFamily="66" charset="0"/>
                <a:cs typeface="Times New Roman" panose="02020603050405020304" pitchFamily="18" charset="0"/>
              </a:rPr>
              <a:t>BÀI 9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04" y="3231378"/>
            <a:ext cx="1383410" cy="13834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065" y="177507"/>
            <a:ext cx="1009498" cy="10094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27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800" y="5087823"/>
            <a:ext cx="1175898" cy="11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2112098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090" t="13018" r="9968" b="13545"/>
          <a:stretch/>
        </p:blipFill>
        <p:spPr>
          <a:xfrm>
            <a:off x="1864237" y="2702729"/>
            <a:ext cx="8450825" cy="33286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8166" y="3167753"/>
            <a:ext cx="623104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"/>
            <a:ext cx="12191999" cy="68567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9100" y="495300"/>
            <a:ext cx="2876550" cy="2933700"/>
            <a:chOff x="7898130" y="31188"/>
            <a:chExt cx="3386137" cy="33978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4" b="100000" l="12667" r="89167"/>
                      </a14:imgEffect>
                    </a14:imgLayer>
                  </a14:imgProps>
                </a:ext>
              </a:extLst>
            </a:blip>
            <a:srcRect l="12583" t="2318" r="14917" b="1324"/>
            <a:stretch>
              <a:fillRect/>
            </a:stretch>
          </p:blipFill>
          <p:spPr>
            <a:xfrm>
              <a:off x="7898130" y="31188"/>
              <a:ext cx="3386137" cy="3397812"/>
            </a:xfrm>
            <a:custGeom>
              <a:avLst/>
              <a:gdLst>
                <a:gd name="connsiteX0" fmla="*/ 2071688 w 4143376"/>
                <a:gd name="connsiteY0" fmla="*/ 0 h 4157662"/>
                <a:gd name="connsiteX1" fmla="*/ 4143376 w 4143376"/>
                <a:gd name="connsiteY1" fmla="*/ 2078831 h 4157662"/>
                <a:gd name="connsiteX2" fmla="*/ 2071688 w 4143376"/>
                <a:gd name="connsiteY2" fmla="*/ 4157662 h 4157662"/>
                <a:gd name="connsiteX3" fmla="*/ 0 w 4143376"/>
                <a:gd name="connsiteY3" fmla="*/ 2078831 h 4157662"/>
                <a:gd name="connsiteX4" fmla="*/ 2071688 w 4143376"/>
                <a:gd name="connsiteY4" fmla="*/ 0 h 415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6" h="4157662">
                  <a:moveTo>
                    <a:pt x="2071688" y="0"/>
                  </a:moveTo>
                  <a:cubicBezTo>
                    <a:pt x="3215850" y="0"/>
                    <a:pt x="4143376" y="930724"/>
                    <a:pt x="4143376" y="2078831"/>
                  </a:cubicBezTo>
                  <a:cubicBezTo>
                    <a:pt x="4143376" y="3226938"/>
                    <a:pt x="3215850" y="4157662"/>
                    <a:pt x="2071688" y="4157662"/>
                  </a:cubicBezTo>
                  <a:cubicBezTo>
                    <a:pt x="927526" y="4157662"/>
                    <a:pt x="0" y="3226938"/>
                    <a:pt x="0" y="2078831"/>
                  </a:cubicBezTo>
                  <a:cubicBezTo>
                    <a:pt x="0" y="930724"/>
                    <a:pt x="927526" y="0"/>
                    <a:pt x="2071688" y="0"/>
                  </a:cubicBezTo>
                  <a:close/>
                </a:path>
              </a:pathLst>
            </a:custGeom>
          </p:spPr>
        </p:pic>
        <p:sp>
          <p:nvSpPr>
            <p:cNvPr id="16" name="Rectangle 15"/>
            <p:cNvSpPr/>
            <p:nvPr/>
          </p:nvSpPr>
          <p:spPr>
            <a:xfrm>
              <a:off x="8671100" y="740256"/>
              <a:ext cx="2066544" cy="19065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NGỮ VĂN  6   KẾT NỐI TRI THỨC</a:t>
              </a:r>
            </a:p>
          </p:txBody>
        </p:sp>
      </p:grpSp>
      <p:sp>
        <p:nvSpPr>
          <p:cNvPr id="22" name="Freeform 21"/>
          <p:cNvSpPr/>
          <p:nvPr/>
        </p:nvSpPr>
        <p:spPr>
          <a:xfrm>
            <a:off x="3848100" y="3024368"/>
            <a:ext cx="57150" cy="42683"/>
          </a:xfrm>
          <a:custGeom>
            <a:avLst/>
            <a:gdLst>
              <a:gd name="connsiteX0" fmla="*/ 0 w 57150"/>
              <a:gd name="connsiteY0" fmla="*/ 0 h 42683"/>
              <a:gd name="connsiteX1" fmla="*/ 7542 w 57150"/>
              <a:gd name="connsiteY1" fmla="*/ 6635 h 42683"/>
              <a:gd name="connsiteX2" fmla="*/ 57150 w 57150"/>
              <a:gd name="connsiteY2" fmla="*/ 42683 h 42683"/>
              <a:gd name="connsiteX3" fmla="*/ 0 w 57150"/>
              <a:gd name="connsiteY3" fmla="*/ 4583 h 42683"/>
              <a:gd name="connsiteX4" fmla="*/ 0 w 57150"/>
              <a:gd name="connsiteY4" fmla="*/ 0 h 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42683">
                <a:moveTo>
                  <a:pt x="0" y="0"/>
                </a:moveTo>
                <a:lnTo>
                  <a:pt x="7542" y="6635"/>
                </a:lnTo>
                <a:cubicBezTo>
                  <a:pt x="24078" y="18651"/>
                  <a:pt x="41275" y="29983"/>
                  <a:pt x="57150" y="42683"/>
                </a:cubicBezTo>
                <a:cubicBezTo>
                  <a:pt x="39561" y="28026"/>
                  <a:pt x="16189" y="20772"/>
                  <a:pt x="0" y="458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48100" y="3009900"/>
            <a:ext cx="57150" cy="57150"/>
          </a:xfrm>
          <a:custGeom>
            <a:avLst/>
            <a:gdLst>
              <a:gd name="connsiteX0" fmla="*/ 0 w 57150"/>
              <a:gd name="connsiteY0" fmla="*/ 0 h 57150"/>
              <a:gd name="connsiteX1" fmla="*/ 57150 w 57150"/>
              <a:gd name="connsiteY1" fmla="*/ 57150 h 57150"/>
              <a:gd name="connsiteX2" fmla="*/ 7542 w 57150"/>
              <a:gd name="connsiteY2" fmla="*/ 21102 h 57150"/>
              <a:gd name="connsiteX3" fmla="*/ 0 w 57150"/>
              <a:gd name="connsiteY3" fmla="*/ 14467 h 57150"/>
              <a:gd name="connsiteX4" fmla="*/ 0 w 57150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0" y="0"/>
                </a:moveTo>
                <a:lnTo>
                  <a:pt x="57150" y="57150"/>
                </a:lnTo>
                <a:cubicBezTo>
                  <a:pt x="41275" y="44450"/>
                  <a:pt x="24078" y="33118"/>
                  <a:pt x="7542" y="21102"/>
                </a:cubicBezTo>
                <a:lnTo>
                  <a:pt x="0" y="14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Kunstler Script" panose="030304020206070D0D06" pitchFamily="66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60023" r="62045" b="39903"/>
          <a:stretch>
            <a:fillRect/>
          </a:stretch>
        </p:blipFill>
        <p:spPr bwMode="auto">
          <a:xfrm>
            <a:off x="7236823" y="2634115"/>
            <a:ext cx="104503" cy="4582"/>
          </a:xfrm>
          <a:custGeom>
            <a:avLst/>
            <a:gdLst>
              <a:gd name="connsiteX0" fmla="*/ 68732 w 104503"/>
              <a:gd name="connsiteY0" fmla="*/ 0 h 4582"/>
              <a:gd name="connsiteX1" fmla="*/ 104503 w 104503"/>
              <a:gd name="connsiteY1" fmla="*/ 4582 h 4582"/>
              <a:gd name="connsiteX2" fmla="*/ 0 w 104503"/>
              <a:gd name="connsiteY2" fmla="*/ 4582 h 4582"/>
              <a:gd name="connsiteX3" fmla="*/ 68732 w 104503"/>
              <a:gd name="connsiteY3" fmla="*/ 0 h 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03" h="4582">
                <a:moveTo>
                  <a:pt x="68732" y="0"/>
                </a:moveTo>
                <a:lnTo>
                  <a:pt x="104503" y="4582"/>
                </a:lnTo>
                <a:lnTo>
                  <a:pt x="0" y="4582"/>
                </a:lnTo>
                <a:lnTo>
                  <a:pt x="6873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9" t="96226" r="57339" b="3696"/>
          <a:stretch>
            <a:fillRect/>
          </a:stretch>
        </p:blipFill>
        <p:spPr bwMode="auto">
          <a:xfrm>
            <a:off x="7844829" y="4868634"/>
            <a:ext cx="3479" cy="4795"/>
          </a:xfrm>
          <a:custGeom>
            <a:avLst/>
            <a:gdLst>
              <a:gd name="connsiteX0" fmla="*/ 0 w 3479"/>
              <a:gd name="connsiteY0" fmla="*/ 0 h 4795"/>
              <a:gd name="connsiteX1" fmla="*/ 2718 w 3479"/>
              <a:gd name="connsiteY1" fmla="*/ 3640 h 4795"/>
              <a:gd name="connsiteX2" fmla="*/ 843 w 3479"/>
              <a:gd name="connsiteY2" fmla="*/ 1205 h 4795"/>
              <a:gd name="connsiteX3" fmla="*/ 0 w 3479"/>
              <a:gd name="connsiteY3" fmla="*/ 0 h 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9" h="4795">
                <a:moveTo>
                  <a:pt x="0" y="0"/>
                </a:moveTo>
                <a:lnTo>
                  <a:pt x="2718" y="3640"/>
                </a:lnTo>
                <a:cubicBezTo>
                  <a:pt x="4025" y="5522"/>
                  <a:pt x="3802" y="5367"/>
                  <a:pt x="843" y="1205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100000" r="47938" b="-2304"/>
          <a:stretch>
            <a:fillRect/>
          </a:stretch>
        </p:blipFill>
        <p:spPr bwMode="auto">
          <a:xfrm>
            <a:off x="7946913" y="5101542"/>
            <a:ext cx="914145" cy="142204"/>
          </a:xfrm>
          <a:custGeom>
            <a:avLst/>
            <a:gdLst>
              <a:gd name="connsiteX0" fmla="*/ 0 w 914145"/>
              <a:gd name="connsiteY0" fmla="*/ 0 h 142204"/>
              <a:gd name="connsiteX1" fmla="*/ 914123 w 914145"/>
              <a:gd name="connsiteY1" fmla="*/ 0 h 142204"/>
              <a:gd name="connsiteX2" fmla="*/ 914145 w 914145"/>
              <a:gd name="connsiteY2" fmla="*/ 2165 h 142204"/>
              <a:gd name="connsiteX3" fmla="*/ 883578 w 914145"/>
              <a:gd name="connsiteY3" fmla="*/ 97475 h 142204"/>
              <a:gd name="connsiteX4" fmla="*/ 570070 w 914145"/>
              <a:gd name="connsiteY4" fmla="*/ 123601 h 142204"/>
              <a:gd name="connsiteX5" fmla="*/ 178184 w 914145"/>
              <a:gd name="connsiteY5" fmla="*/ 71349 h 142204"/>
              <a:gd name="connsiteX6" fmla="*/ 47556 w 914145"/>
              <a:gd name="connsiteY6" fmla="*/ 45224 h 142204"/>
              <a:gd name="connsiteX7" fmla="*/ 11614 w 914145"/>
              <a:gd name="connsiteY7" fmla="*/ 20478 h 142204"/>
              <a:gd name="connsiteX8" fmla="*/ 0 w 914145"/>
              <a:gd name="connsiteY8" fmla="*/ 0 h 14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145" h="142204">
                <a:moveTo>
                  <a:pt x="0" y="0"/>
                </a:moveTo>
                <a:lnTo>
                  <a:pt x="914123" y="0"/>
                </a:lnTo>
                <a:lnTo>
                  <a:pt x="914145" y="2165"/>
                </a:lnTo>
                <a:cubicBezTo>
                  <a:pt x="911565" y="36041"/>
                  <a:pt x="902539" y="68172"/>
                  <a:pt x="883578" y="97475"/>
                </a:cubicBezTo>
                <a:cubicBezTo>
                  <a:pt x="826610" y="185516"/>
                  <a:pt x="674573" y="114892"/>
                  <a:pt x="570070" y="123601"/>
                </a:cubicBezTo>
                <a:cubicBezTo>
                  <a:pt x="276141" y="64815"/>
                  <a:pt x="636332" y="132435"/>
                  <a:pt x="178184" y="71349"/>
                </a:cubicBezTo>
                <a:cubicBezTo>
                  <a:pt x="134169" y="65480"/>
                  <a:pt x="88371" y="62716"/>
                  <a:pt x="47556" y="45224"/>
                </a:cubicBezTo>
                <a:cubicBezTo>
                  <a:pt x="31319" y="38266"/>
                  <a:pt x="19949" y="29914"/>
                  <a:pt x="11614" y="20478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ách tạo hiệu ứng chữ viết tay (handwritting) cực hay trong Powerpoin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00000" r="42513" b="-230"/>
          <a:stretch>
            <a:fillRect/>
          </a:stretch>
        </p:blipFill>
        <p:spPr bwMode="auto">
          <a:xfrm>
            <a:off x="4598126" y="5785695"/>
            <a:ext cx="2769325" cy="14215"/>
          </a:xfrm>
          <a:custGeom>
            <a:avLst/>
            <a:gdLst>
              <a:gd name="connsiteX0" fmla="*/ 0 w 2769325"/>
              <a:gd name="connsiteY0" fmla="*/ 0 h 14215"/>
              <a:gd name="connsiteX1" fmla="*/ 2769325 w 2769325"/>
              <a:gd name="connsiteY1" fmla="*/ 0 h 14215"/>
              <a:gd name="connsiteX2" fmla="*/ 2769325 w 2769325"/>
              <a:gd name="connsiteY2" fmla="*/ 14215 h 14215"/>
              <a:gd name="connsiteX3" fmla="*/ 0 w 2769325"/>
              <a:gd name="connsiteY3" fmla="*/ 14215 h 14215"/>
              <a:gd name="connsiteX4" fmla="*/ 0 w 2769325"/>
              <a:gd name="connsiteY4" fmla="*/ 0 h 1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325" h="14215">
                <a:moveTo>
                  <a:pt x="0" y="0"/>
                </a:moveTo>
                <a:lnTo>
                  <a:pt x="2769325" y="0"/>
                </a:lnTo>
                <a:lnTo>
                  <a:pt x="2769325" y="14215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24256" y="3111957"/>
            <a:ext cx="691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TRÁI ĐẤT – NGÔI NHÀ CHUNG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67781" y="1551888"/>
            <a:ext cx="29979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Kunstler Script" panose="030304020206070D0D06" pitchFamily="66" charset="0"/>
                <a:cs typeface="Times New Roman" panose="02020603050405020304" pitchFamily="18" charset="0"/>
              </a:rPr>
              <a:t>BÀI 9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04" y="3231378"/>
            <a:ext cx="1383410" cy="13834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065" y="177507"/>
            <a:ext cx="1009498" cy="10094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27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800" y="5087823"/>
            <a:ext cx="1175898" cy="11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2139" y="169955"/>
            <a:ext cx="663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9. TRÁI ĐẤT – NGÔI NHÀ CHUNG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5739" r="15560"/>
          <a:stretch/>
        </p:blipFill>
        <p:spPr>
          <a:xfrm>
            <a:off x="2536724" y="1677630"/>
            <a:ext cx="7079224" cy="42564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33424" y="5954671"/>
            <a:ext cx="7312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https://www.youtube.com/watch?v=evHnwNghJms&amp;t=0s</a:t>
            </a:r>
            <a:endParaRPr lang="en-US" sz="2400" dirty="0"/>
          </a:p>
        </p:txBody>
      </p:sp>
      <p:pic>
        <p:nvPicPr>
          <p:cNvPr id="26" name="fwuuaSYQTZE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-29497" y="-25176"/>
            <a:ext cx="12250992" cy="68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1026105" y="1445343"/>
            <a:ext cx="10127090" cy="418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851894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846553" y="2264680"/>
            <a:ext cx="8214852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" y="678919"/>
            <a:ext cx="10972800" cy="9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4572000" cy="420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097280" fontAlgn="base">
              <a:spcBef>
                <a:spcPct val="50000"/>
              </a:spcBef>
              <a:spcAft>
                <a:spcPct val="0"/>
              </a:spcAft>
            </a:pPr>
            <a:r>
              <a:rPr lang="en-US" sz="648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Khởi</a:t>
            </a:r>
            <a:r>
              <a:rPr lang="en-US" sz="648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 </a:t>
            </a:r>
            <a:r>
              <a:rPr lang="en-US" sz="648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động</a:t>
            </a:r>
            <a:endParaRPr lang="en-US" sz="6480" kern="10" dirty="0">
              <a:ln w="19050">
                <a:solidFill>
                  <a:srgbClr val="FF3300"/>
                </a:solidFill>
                <a:miter lim="800000"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</a:endParaRPr>
          </a:p>
        </p:txBody>
      </p:sp>
      <p:pic>
        <p:nvPicPr>
          <p:cNvPr id="3" name="Bai hat ngoi nha chung">
            <a:hlinkClick r:id="" action="ppaction://media"/>
            <a:extLst>
              <a:ext uri="{FF2B5EF4-FFF2-40B4-BE49-F238E27FC236}">
                <a16:creationId xmlns:a16="http://schemas.microsoft.com/office/drawing/2014/main" id="{DE9ADFFD-4D38-4EAE-B19F-E35257BCBB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288" y="848775"/>
            <a:ext cx="10943112" cy="600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264815"/>
      </p:ext>
    </p:ext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985439"/>
            <a:ext cx="10858500" cy="5468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420108"/>
            <a:ext cx="108585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18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2240321" y="2230061"/>
            <a:ext cx="7698658" cy="340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8970" y="2872041"/>
            <a:ext cx="640135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563330"/>
            <a:ext cx="446301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10" t="15325" r="6383" b="13947"/>
          <a:stretch/>
        </p:blipFill>
        <p:spPr>
          <a:xfrm>
            <a:off x="2550754" y="2263813"/>
            <a:ext cx="7077792" cy="34918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33286" y="3123321"/>
            <a:ext cx="570373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2114875"/>
            <a:ext cx="779091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r="68770"/>
          <a:stretch>
            <a:fillRect/>
          </a:stretch>
        </p:blipFill>
        <p:spPr>
          <a:xfrm>
            <a:off x="1328069" y="2718863"/>
            <a:ext cx="3427528" cy="3727569"/>
          </a:xfrm>
          <a:custGeom>
            <a:avLst/>
            <a:gdLst>
              <a:gd name="connsiteX0" fmla="*/ 0 w 2768146"/>
              <a:gd name="connsiteY0" fmla="*/ 0 h 3727569"/>
              <a:gd name="connsiteX1" fmla="*/ 2768146 w 2768146"/>
              <a:gd name="connsiteY1" fmla="*/ 0 h 3727569"/>
              <a:gd name="connsiteX2" fmla="*/ 2768146 w 2768146"/>
              <a:gd name="connsiteY2" fmla="*/ 3727569 h 3727569"/>
              <a:gd name="connsiteX3" fmla="*/ 0 w 2768146"/>
              <a:gd name="connsiteY3" fmla="*/ 3727569 h 3727569"/>
              <a:gd name="connsiteX4" fmla="*/ 0 w 2768146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146" h="3727569">
                <a:moveTo>
                  <a:pt x="0" y="0"/>
                </a:moveTo>
                <a:lnTo>
                  <a:pt x="2768146" y="0"/>
                </a:lnTo>
                <a:lnTo>
                  <a:pt x="2768146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 l="33777"/>
          <a:stretch>
            <a:fillRect/>
          </a:stretch>
        </p:blipFill>
        <p:spPr>
          <a:xfrm>
            <a:off x="4981373" y="2702728"/>
            <a:ext cx="5869858" cy="3727569"/>
          </a:xfrm>
          <a:custGeom>
            <a:avLst/>
            <a:gdLst>
              <a:gd name="connsiteX0" fmla="*/ 0 w 5869858"/>
              <a:gd name="connsiteY0" fmla="*/ 0 h 3727569"/>
              <a:gd name="connsiteX1" fmla="*/ 5869858 w 5869858"/>
              <a:gd name="connsiteY1" fmla="*/ 0 h 3727569"/>
              <a:gd name="connsiteX2" fmla="*/ 5869858 w 5869858"/>
              <a:gd name="connsiteY2" fmla="*/ 3727569 h 3727569"/>
              <a:gd name="connsiteX3" fmla="*/ 0 w 5869858"/>
              <a:gd name="connsiteY3" fmla="*/ 3727569 h 3727569"/>
              <a:gd name="connsiteX4" fmla="*/ 0 w 5869858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858" h="3727569">
                <a:moveTo>
                  <a:pt x="0" y="0"/>
                </a:moveTo>
                <a:lnTo>
                  <a:pt x="5869858" y="0"/>
                </a:lnTo>
                <a:lnTo>
                  <a:pt x="5869858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Rectangle 17"/>
          <p:cNvSpPr/>
          <p:nvPr/>
        </p:nvSpPr>
        <p:spPr>
          <a:xfrm>
            <a:off x="1545211" y="3953442"/>
            <a:ext cx="27726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9256" y="4035744"/>
            <a:ext cx="2359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8440851" y="4016338"/>
            <a:ext cx="2150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“Ai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4”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72139" y="169955"/>
            <a:ext cx="663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9. TRÁI ĐẤT – NGÔI NHÀ CHUNG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5739" r="15560"/>
          <a:stretch/>
        </p:blipFill>
        <p:spPr>
          <a:xfrm>
            <a:off x="2536724" y="1677630"/>
            <a:ext cx="7079224" cy="42564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33424" y="5954671"/>
            <a:ext cx="7312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https://www.youtube.com/watch?v=evHnwNghJms&amp;t=0s</a:t>
            </a:r>
            <a:endParaRPr lang="en-US" sz="2400" dirty="0"/>
          </a:p>
        </p:txBody>
      </p:sp>
      <p:pic>
        <p:nvPicPr>
          <p:cNvPr id="26" name="fwuuaSYQTZE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-29497" y="-25176"/>
            <a:ext cx="12250992" cy="68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2112098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090" t="13018" r="9968" b="13545"/>
          <a:stretch/>
        </p:blipFill>
        <p:spPr>
          <a:xfrm>
            <a:off x="1864237" y="2702729"/>
            <a:ext cx="8450825" cy="33286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8166" y="3167753"/>
            <a:ext cx="623104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141" y="1813294"/>
            <a:ext cx="8355018" cy="46170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585" y="1893851"/>
            <a:ext cx="7022130" cy="40939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403270" y="1265195"/>
            <a:ext cx="440530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790" y="1897217"/>
            <a:ext cx="7621720" cy="4338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02373" y="1222831"/>
            <a:ext cx="6096000" cy="1237262"/>
          </a:xfrm>
          <a:prstGeom prst="rect">
            <a:avLst/>
          </a:prstGeom>
        </p:spPr>
        <p:txBody>
          <a:bodyPr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00" y="2702728"/>
            <a:ext cx="6396299" cy="3393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8126" y="3021455"/>
            <a:ext cx="4584950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iải thích từ khó </a:t>
            </a:r>
            <a:r>
              <a:rPr lang="en-US" i="1" dirty="0"/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1" name="Rectangle 30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83096" y="1404730"/>
          <a:ext cx="10935803" cy="5096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9737">
                  <a:extLst>
                    <a:ext uri="{9D8B030D-6E8A-4147-A177-3AD203B41FA5}">
                      <a16:colId xmlns:a16="http://schemas.microsoft.com/office/drawing/2014/main" val="2657173479"/>
                    </a:ext>
                  </a:extLst>
                </a:gridCol>
                <a:gridCol w="3462560">
                  <a:extLst>
                    <a:ext uri="{9D8B030D-6E8A-4147-A177-3AD203B41FA5}">
                      <a16:colId xmlns:a16="http://schemas.microsoft.com/office/drawing/2014/main" val="955639389"/>
                    </a:ext>
                  </a:extLst>
                </a:gridCol>
                <a:gridCol w="3593506">
                  <a:extLst>
                    <a:ext uri="{9D8B030D-6E8A-4147-A177-3AD203B41FA5}">
                      <a16:colId xmlns:a16="http://schemas.microsoft.com/office/drawing/2014/main" val="1017480631"/>
                    </a:ext>
                  </a:extLst>
                </a:gridCol>
              </a:tblGrid>
              <a:tr h="46101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652897"/>
                  </a:ext>
                </a:extLst>
              </a:tr>
              <a:tr h="4299890"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Ai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VB? VB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?.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4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Văn</a:t>
                      </a:r>
                      <a:r>
                        <a:rPr lang="pt-BR" sz="40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bản viết về chủ đề gì?</a:t>
                      </a:r>
                      <a:r>
                        <a:rPr lang="pt-BR" sz="4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3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59112" y="1925878"/>
            <a:ext cx="2236656" cy="554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 xứ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753738" y="2607187"/>
            <a:ext cx="4079337" cy="996556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575367" y="3730949"/>
            <a:ext cx="8436078" cy="1607573"/>
          </a:xfrm>
          <a:prstGeom prst="leftRightArrow">
            <a:avLst>
              <a:gd name="adj1" fmla="val 72222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 từ 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9/2020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02373" y="1173540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707381"/>
            <a:ext cx="108585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261235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800" dirty="0"/>
          </a:p>
        </p:txBody>
      </p:sp>
      <p:sp>
        <p:nvSpPr>
          <p:cNvPr id="18" name="Chevron 17"/>
          <p:cNvSpPr/>
          <p:nvPr/>
        </p:nvSpPr>
        <p:spPr>
          <a:xfrm>
            <a:off x="110599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1888764" y="3610790"/>
            <a:ext cx="2478783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“365,25 </a:t>
            </a:r>
            <a:r>
              <a:rPr lang="en-US" sz="24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Chevron 23"/>
          <p:cNvSpPr/>
          <p:nvPr/>
        </p:nvSpPr>
        <p:spPr>
          <a:xfrm>
            <a:off x="4458870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Chevron 26"/>
          <p:cNvSpPr/>
          <p:nvPr/>
        </p:nvSpPr>
        <p:spPr>
          <a:xfrm>
            <a:off x="7811752" y="3399848"/>
            <a:ext cx="2935401" cy="1871163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8391692" y="3610790"/>
            <a:ext cx="2681617" cy="221362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Freeform 28"/>
          <p:cNvSpPr/>
          <p:nvPr/>
        </p:nvSpPr>
        <p:spPr>
          <a:xfrm>
            <a:off x="4600322" y="3657626"/>
            <a:ext cx="3558597" cy="2166793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744" tIns="197744" rIns="197744" bIns="19774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i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403270" y="1230617"/>
            <a:ext cx="6096000" cy="10488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de-DE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Khám phá văn bản</a:t>
            </a:r>
            <a:r>
              <a:rPr lang="de-DE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Các yếu tố hình thức của văn bản: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090" y="2021496"/>
            <a:ext cx="5486810" cy="3917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77" y="3841545"/>
            <a:ext cx="3559954" cy="2548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083" y="2289538"/>
            <a:ext cx="2753505" cy="15419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9916" y="1369601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0399" y="1996555"/>
          <a:ext cx="10858500" cy="4105086"/>
        </p:xfrm>
        <a:graphic>
          <a:graphicData uri="http://schemas.openxmlformats.org/drawingml/2006/table">
            <a:tbl>
              <a:tblPr firstRow="1" firstCol="1" bandRow="1"/>
              <a:tblGrid>
                <a:gridCol w="1531311">
                  <a:extLst>
                    <a:ext uri="{9D8B030D-6E8A-4147-A177-3AD203B41FA5}">
                      <a16:colId xmlns:a16="http://schemas.microsoft.com/office/drawing/2014/main" val="852386735"/>
                    </a:ext>
                  </a:extLst>
                </a:gridCol>
                <a:gridCol w="1864096">
                  <a:extLst>
                    <a:ext uri="{9D8B030D-6E8A-4147-A177-3AD203B41FA5}">
                      <a16:colId xmlns:a16="http://schemas.microsoft.com/office/drawing/2014/main" val="1398503138"/>
                    </a:ext>
                  </a:extLst>
                </a:gridCol>
                <a:gridCol w="3111910">
                  <a:extLst>
                    <a:ext uri="{9D8B030D-6E8A-4147-A177-3AD203B41FA5}">
                      <a16:colId xmlns:a16="http://schemas.microsoft.com/office/drawing/2014/main" val="2768691358"/>
                    </a:ext>
                  </a:extLst>
                </a:gridCol>
                <a:gridCol w="2008180">
                  <a:extLst>
                    <a:ext uri="{9D8B030D-6E8A-4147-A177-3AD203B41FA5}">
                      <a16:colId xmlns:a16="http://schemas.microsoft.com/office/drawing/2014/main" val="3475497937"/>
                    </a:ext>
                  </a:extLst>
                </a:gridCol>
                <a:gridCol w="2343003">
                  <a:extLst>
                    <a:ext uri="{9D8B030D-6E8A-4147-A177-3AD203B41FA5}">
                      <a16:colId xmlns:a16="http://schemas.microsoft.com/office/drawing/2014/main" val="3881858396"/>
                    </a:ext>
                  </a:extLst>
                </a:gridCol>
              </a:tblGrid>
              <a:tr h="171458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 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324796"/>
                  </a:ext>
                </a:extLst>
              </a:tr>
              <a:tr h="176760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Nhan đề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 tiêu đề nhỏ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845965"/>
                  </a:ext>
                </a:extLst>
              </a:tr>
              <a:tr h="609691">
                <a:tc>
                  <a:txBody>
                    <a:bodyPr/>
                    <a:lstStyle/>
                    <a:p>
                      <a:pPr marR="30480"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22A3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 của VB giúp người đọc xác định được điều gì?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nl-NL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Sa-pô là gì? Chỉ ra và nêu vai trò của sa-pô của VB “Trái Đất- cái nôi của sự sống”. Tại sao chữ sa-pô thường in đậm ở đầu bài viết?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vi-VN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Bức tranh minh họa làm sáng tỏ thông tin gì trong VB?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49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2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1026105" y="1445343"/>
            <a:ext cx="10127090" cy="418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851894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846553" y="2264680"/>
            <a:ext cx="8214852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hay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65821"/>
          <a:stretch/>
        </p:blipFill>
        <p:spPr>
          <a:xfrm>
            <a:off x="2762250" y="1681162"/>
            <a:ext cx="6667500" cy="119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63" t="23381" r="4213" b="15963"/>
          <a:stretch/>
        </p:blipFill>
        <p:spPr>
          <a:xfrm>
            <a:off x="535113" y="1681162"/>
            <a:ext cx="11109075" cy="43441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62250" y="2039103"/>
            <a:ext cx="677839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39309" y="3280892"/>
            <a:ext cx="690068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VB: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7321" t="2109" r="16541" b="63712"/>
          <a:stretch/>
        </p:blipFill>
        <p:spPr>
          <a:xfrm>
            <a:off x="666209" y="1538754"/>
            <a:ext cx="4409768" cy="1194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977" t="3475" r="5379" b="7106"/>
          <a:stretch/>
        </p:blipFill>
        <p:spPr>
          <a:xfrm>
            <a:off x="403270" y="2610465"/>
            <a:ext cx="4880653" cy="38161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696" y="2965814"/>
            <a:ext cx="40164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Sa-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05" t="22247" r="4059" b="23763"/>
          <a:stretch/>
        </p:blipFill>
        <p:spPr>
          <a:xfrm>
            <a:off x="6194733" y="1742034"/>
            <a:ext cx="5324167" cy="4684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164" t="24769" r="6711" b="23779"/>
          <a:stretch/>
        </p:blipFill>
        <p:spPr>
          <a:xfrm>
            <a:off x="5297643" y="1638364"/>
            <a:ext cx="1135626" cy="678426"/>
          </a:xfrm>
          <a:prstGeom prst="rect">
            <a:avLst/>
          </a:prstGeom>
        </p:spPr>
      </p:pic>
      <p:sp>
        <p:nvSpPr>
          <p:cNvPr id="17" name="Horizontal Scroll 16"/>
          <p:cNvSpPr/>
          <p:nvPr/>
        </p:nvSpPr>
        <p:spPr>
          <a:xfrm>
            <a:off x="7093974" y="1638364"/>
            <a:ext cx="3406878" cy="830539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6898598" y="2468903"/>
            <a:ext cx="39723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514332" y="2612351"/>
            <a:ext cx="3468410" cy="2169512"/>
          </a:xfrm>
          <a:prstGeom prst="homePlate">
            <a:avLst>
              <a:gd name="adj" fmla="val 2707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832512" y="1401388"/>
            <a:ext cx="7797427" cy="4938812"/>
            <a:chOff x="3893574" y="1401388"/>
            <a:chExt cx="7797427" cy="4938812"/>
          </a:xfrm>
        </p:grpSpPr>
        <p:grpSp>
          <p:nvGrpSpPr>
            <p:cNvPr id="45" name="Group 44"/>
            <p:cNvGrpSpPr/>
            <p:nvPr/>
          </p:nvGrpSpPr>
          <p:grpSpPr>
            <a:xfrm>
              <a:off x="3893574" y="1401388"/>
              <a:ext cx="7797427" cy="4938812"/>
              <a:chOff x="3893574" y="1386404"/>
              <a:chExt cx="7797427" cy="493881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6968" y="1386404"/>
                <a:ext cx="7484033" cy="493881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3893574" y="1715086"/>
                <a:ext cx="2001581" cy="1013417"/>
              </a:xfrm>
              <a:custGeom>
                <a:avLst/>
                <a:gdLst>
                  <a:gd name="connsiteX0" fmla="*/ 853375 w 2001581"/>
                  <a:gd name="connsiteY0" fmla="*/ 0 h 1013417"/>
                  <a:gd name="connsiteX1" fmla="*/ 1358884 w 2001581"/>
                  <a:gd name="connsiteY1" fmla="*/ 0 h 1013417"/>
                  <a:gd name="connsiteX2" fmla="*/ 1536684 w 2001581"/>
                  <a:gd name="connsiteY2" fmla="*/ 25651 h 1013417"/>
                  <a:gd name="connsiteX3" fmla="*/ 1888280 w 2001581"/>
                  <a:gd name="connsiteY3" fmla="*/ 135824 h 1013417"/>
                  <a:gd name="connsiteX4" fmla="*/ 2001581 w 2001581"/>
                  <a:gd name="connsiteY4" fmla="*/ 199645 h 1013417"/>
                  <a:gd name="connsiteX5" fmla="*/ 2001581 w 2001581"/>
                  <a:gd name="connsiteY5" fmla="*/ 799025 h 1013417"/>
                  <a:gd name="connsiteX6" fmla="*/ 1888280 w 2001581"/>
                  <a:gd name="connsiteY6" fmla="*/ 862847 h 1013417"/>
                  <a:gd name="connsiteX7" fmla="*/ 1329053 w 2001581"/>
                  <a:gd name="connsiteY7" fmla="*/ 1002974 h 1013417"/>
                  <a:gd name="connsiteX8" fmla="*/ 1106150 w 2001581"/>
                  <a:gd name="connsiteY8" fmla="*/ 1013417 h 1013417"/>
                  <a:gd name="connsiteX9" fmla="*/ 1106108 w 2001581"/>
                  <a:gd name="connsiteY9" fmla="*/ 1013417 h 1013417"/>
                  <a:gd name="connsiteX10" fmla="*/ 883206 w 2001581"/>
                  <a:gd name="connsiteY10" fmla="*/ 1002974 h 1013417"/>
                  <a:gd name="connsiteX11" fmla="*/ 0 w 2001581"/>
                  <a:gd name="connsiteY11" fmla="*/ 499335 h 1013417"/>
                  <a:gd name="connsiteX12" fmla="*/ 675574 w 2001581"/>
                  <a:gd name="connsiteY12" fmla="*/ 25651 h 10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1581" h="1013417">
                    <a:moveTo>
                      <a:pt x="853375" y="0"/>
                    </a:moveTo>
                    <a:lnTo>
                      <a:pt x="1358884" y="0"/>
                    </a:lnTo>
                    <a:lnTo>
                      <a:pt x="1536684" y="25651"/>
                    </a:lnTo>
                    <a:cubicBezTo>
                      <a:pt x="1669020" y="51665"/>
                      <a:pt x="1788195" y="89308"/>
                      <a:pt x="1888280" y="135824"/>
                    </a:cubicBezTo>
                    <a:lnTo>
                      <a:pt x="2001581" y="199645"/>
                    </a:lnTo>
                    <a:lnTo>
                      <a:pt x="2001581" y="799025"/>
                    </a:lnTo>
                    <a:lnTo>
                      <a:pt x="1888280" y="862847"/>
                    </a:lnTo>
                    <a:cubicBezTo>
                      <a:pt x="1738153" y="932620"/>
                      <a:pt x="1545072" y="982430"/>
                      <a:pt x="1329053" y="1002974"/>
                    </a:cubicBezTo>
                    <a:lnTo>
                      <a:pt x="1106150" y="1013417"/>
                    </a:lnTo>
                    <a:lnTo>
                      <a:pt x="1106108" y="1013417"/>
                    </a:lnTo>
                    <a:lnTo>
                      <a:pt x="883206" y="1002974"/>
                    </a:lnTo>
                    <a:cubicBezTo>
                      <a:pt x="379162" y="955037"/>
                      <a:pt x="0" y="747765"/>
                      <a:pt x="0" y="499335"/>
                    </a:cubicBezTo>
                    <a:cubicBezTo>
                      <a:pt x="0" y="286395"/>
                      <a:pt x="278568" y="103693"/>
                      <a:pt x="675574" y="25651"/>
                    </a:cubicBezTo>
                    <a:close/>
                  </a:path>
                </a:pathLst>
              </a:cu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892653" y="1700338"/>
                <a:ext cx="1165666" cy="1013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Đang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893574" y="1700338"/>
              <a:ext cx="2276278" cy="1013417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urved Right Arrow 28"/>
          <p:cNvSpPr/>
          <p:nvPr/>
        </p:nvSpPr>
        <p:spPr>
          <a:xfrm rot="3678111">
            <a:off x="6226770" y="1104974"/>
            <a:ext cx="423698" cy="1257934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 l="2659" t="5129" r="2417" b="6113"/>
          <a:stretch>
            <a:fillRect/>
          </a:stretch>
        </p:blipFill>
        <p:spPr>
          <a:xfrm>
            <a:off x="4107883" y="1436623"/>
            <a:ext cx="3963532" cy="370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112778" y="2048328"/>
            <a:ext cx="2875936" cy="2020530"/>
          </a:xfrm>
          <a:prstGeom prst="rightArrow">
            <a:avLst>
              <a:gd name="adj1" fmla="val 52920"/>
              <a:gd name="adj2" fmla="val 32482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299489" y="2048328"/>
            <a:ext cx="3070018" cy="1932039"/>
          </a:xfrm>
          <a:prstGeom prst="leftArrow">
            <a:avLst>
              <a:gd name="adj1" fmla="val 53054"/>
              <a:gd name="adj2" fmla="val 34906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1598766" y="4952849"/>
            <a:ext cx="8981768" cy="1442474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814" y="1250711"/>
            <a:ext cx="23358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56155" y="2521976"/>
            <a:ext cx="5855110" cy="3259393"/>
            <a:chOff x="3156155" y="2521976"/>
            <a:chExt cx="5855110" cy="32593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1878" t="7298" r="2073" b="12863"/>
            <a:stretch/>
          </p:blipFill>
          <p:spPr>
            <a:xfrm>
              <a:off x="3156155" y="2521976"/>
              <a:ext cx="5855110" cy="3259393"/>
            </a:xfrm>
            <a:custGeom>
              <a:avLst/>
              <a:gdLst>
                <a:gd name="connsiteX0" fmla="*/ 543243 w 5855110"/>
                <a:gd name="connsiteY0" fmla="*/ 0 h 3259393"/>
                <a:gd name="connsiteX1" fmla="*/ 5311867 w 5855110"/>
                <a:gd name="connsiteY1" fmla="*/ 0 h 3259393"/>
                <a:gd name="connsiteX2" fmla="*/ 5855110 w 5855110"/>
                <a:gd name="connsiteY2" fmla="*/ 543243 h 3259393"/>
                <a:gd name="connsiteX3" fmla="*/ 5855110 w 5855110"/>
                <a:gd name="connsiteY3" fmla="*/ 2716151 h 3259393"/>
                <a:gd name="connsiteX4" fmla="*/ 5421350 w 5855110"/>
                <a:gd name="connsiteY4" fmla="*/ 3248357 h 3259393"/>
                <a:gd name="connsiteX5" fmla="*/ 5311877 w 5855110"/>
                <a:gd name="connsiteY5" fmla="*/ 3259393 h 3259393"/>
                <a:gd name="connsiteX6" fmla="*/ 543233 w 5855110"/>
                <a:gd name="connsiteY6" fmla="*/ 3259393 h 3259393"/>
                <a:gd name="connsiteX7" fmla="*/ 433761 w 5855110"/>
                <a:gd name="connsiteY7" fmla="*/ 3248357 h 3259393"/>
                <a:gd name="connsiteX8" fmla="*/ 0 w 5855110"/>
                <a:gd name="connsiteY8" fmla="*/ 2716151 h 3259393"/>
                <a:gd name="connsiteX9" fmla="*/ 0 w 5855110"/>
                <a:gd name="connsiteY9" fmla="*/ 543243 h 3259393"/>
                <a:gd name="connsiteX10" fmla="*/ 543243 w 5855110"/>
                <a:gd name="connsiteY10" fmla="*/ 0 h 325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5110" h="3259393">
                  <a:moveTo>
                    <a:pt x="543243" y="0"/>
                  </a:moveTo>
                  <a:lnTo>
                    <a:pt x="5311867" y="0"/>
                  </a:lnTo>
                  <a:cubicBezTo>
                    <a:pt x="5611892" y="0"/>
                    <a:pt x="5855110" y="243218"/>
                    <a:pt x="5855110" y="543243"/>
                  </a:cubicBezTo>
                  <a:lnTo>
                    <a:pt x="5855110" y="2716151"/>
                  </a:lnTo>
                  <a:cubicBezTo>
                    <a:pt x="5855110" y="2978673"/>
                    <a:pt x="5668896" y="3197702"/>
                    <a:pt x="5421350" y="3248357"/>
                  </a:cubicBezTo>
                  <a:lnTo>
                    <a:pt x="5311877" y="3259393"/>
                  </a:lnTo>
                  <a:lnTo>
                    <a:pt x="543233" y="3259393"/>
                  </a:lnTo>
                  <a:lnTo>
                    <a:pt x="433761" y="3248357"/>
                  </a:lnTo>
                  <a:cubicBezTo>
                    <a:pt x="186214" y="3197702"/>
                    <a:pt x="0" y="2978673"/>
                    <a:pt x="0" y="2716151"/>
                  </a:cubicBezTo>
                  <a:lnTo>
                    <a:pt x="0" y="543243"/>
                  </a:lnTo>
                  <a:cubicBezTo>
                    <a:pt x="0" y="243218"/>
                    <a:pt x="243218" y="0"/>
                    <a:pt x="543243" y="0"/>
                  </a:cubicBezTo>
                  <a:close/>
                </a:path>
              </a:pathLst>
            </a:custGeom>
          </p:spPr>
        </p:pic>
        <p:sp>
          <p:nvSpPr>
            <p:cNvPr id="21" name="Rectangle 20"/>
            <p:cNvSpPr/>
            <p:nvPr/>
          </p:nvSpPr>
          <p:spPr>
            <a:xfrm>
              <a:off x="3384466" y="3658757"/>
              <a:ext cx="50685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457200">
                <a:spcAft>
                  <a:spcPts val="1200"/>
                </a:spcAft>
              </a:pP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liệu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tin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khoa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xác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-&gt;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sơ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lược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cấu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Trái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Đất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41" y="1408765"/>
            <a:ext cx="11135033" cy="50215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0400" y="1408765"/>
            <a:ext cx="56278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73" y="2023287"/>
            <a:ext cx="531639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74" y="1401388"/>
            <a:ext cx="10916526" cy="50289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32" name="Rectangle 31"/>
          <p:cNvSpPr/>
          <p:nvPr/>
        </p:nvSpPr>
        <p:spPr>
          <a:xfrm>
            <a:off x="602373" y="1505595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733" y="1169101"/>
            <a:ext cx="1634805" cy="91505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23454" y="2050473"/>
          <a:ext cx="10895445" cy="457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3558">
                  <a:extLst>
                    <a:ext uri="{9D8B030D-6E8A-4147-A177-3AD203B41FA5}">
                      <a16:colId xmlns:a16="http://schemas.microsoft.com/office/drawing/2014/main" val="2657173479"/>
                    </a:ext>
                  </a:extLst>
                </a:gridCol>
                <a:gridCol w="2649582">
                  <a:extLst>
                    <a:ext uri="{9D8B030D-6E8A-4147-A177-3AD203B41FA5}">
                      <a16:colId xmlns:a16="http://schemas.microsoft.com/office/drawing/2014/main" val="955639389"/>
                    </a:ext>
                  </a:extLst>
                </a:gridCol>
                <a:gridCol w="3842305">
                  <a:extLst>
                    <a:ext uri="{9D8B030D-6E8A-4147-A177-3AD203B41FA5}">
                      <a16:colId xmlns:a16="http://schemas.microsoft.com/office/drawing/2014/main" val="1017480631"/>
                    </a:ext>
                  </a:extLst>
                </a:gridCol>
              </a:tblGrid>
              <a:tr h="398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652897"/>
                  </a:ext>
                </a:extLst>
              </a:tr>
              <a:tr h="37166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Theo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 trên Trái 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7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6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rcRect l="19494" t="5867" r="14878"/>
          <a:stretch>
            <a:fillRect/>
          </a:stretch>
        </p:blipFill>
        <p:spPr>
          <a:xfrm>
            <a:off x="4466400" y="2455450"/>
            <a:ext cx="3273118" cy="3129842"/>
          </a:xfrm>
          <a:custGeom>
            <a:avLst/>
            <a:gdLst>
              <a:gd name="connsiteX0" fmla="*/ 1875322 w 3750642"/>
              <a:gd name="connsiteY0" fmla="*/ 0 h 3586463"/>
              <a:gd name="connsiteX1" fmla="*/ 3750642 w 3750642"/>
              <a:gd name="connsiteY1" fmla="*/ 0 h 3586463"/>
              <a:gd name="connsiteX2" fmla="*/ 3750642 w 3750642"/>
              <a:gd name="connsiteY2" fmla="*/ 1806678 h 3586463"/>
              <a:gd name="connsiteX3" fmla="*/ 2253264 w 3750642"/>
              <a:gd name="connsiteY3" fmla="*/ 3576651 h 3586463"/>
              <a:gd name="connsiteX4" fmla="*/ 2186528 w 3750642"/>
              <a:gd name="connsiteY4" fmla="*/ 3586463 h 3586463"/>
              <a:gd name="connsiteX5" fmla="*/ 1564114 w 3750642"/>
              <a:gd name="connsiteY5" fmla="*/ 3586463 h 3586463"/>
              <a:gd name="connsiteX6" fmla="*/ 1497379 w 3750642"/>
              <a:gd name="connsiteY6" fmla="*/ 3576651 h 3586463"/>
              <a:gd name="connsiteX7" fmla="*/ 0 w 3750642"/>
              <a:gd name="connsiteY7" fmla="*/ 1806678 h 3586463"/>
              <a:gd name="connsiteX8" fmla="*/ 1 w 3750642"/>
              <a:gd name="connsiteY8" fmla="*/ 1806678 h 3586463"/>
              <a:gd name="connsiteX9" fmla="*/ 1875322 w 3750642"/>
              <a:gd name="connsiteY9" fmla="*/ 0 h 358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0642" h="3586463">
                <a:moveTo>
                  <a:pt x="1875322" y="0"/>
                </a:moveTo>
                <a:lnTo>
                  <a:pt x="3750642" y="0"/>
                </a:lnTo>
                <a:lnTo>
                  <a:pt x="3750642" y="1806678"/>
                </a:lnTo>
                <a:cubicBezTo>
                  <a:pt x="3750642" y="2679754"/>
                  <a:pt x="3107816" y="3408185"/>
                  <a:pt x="2253264" y="3576651"/>
                </a:cubicBezTo>
                <a:lnTo>
                  <a:pt x="2186528" y="3586463"/>
                </a:lnTo>
                <a:lnTo>
                  <a:pt x="1564114" y="3586463"/>
                </a:lnTo>
                <a:lnTo>
                  <a:pt x="1497379" y="3576651"/>
                </a:lnTo>
                <a:cubicBezTo>
                  <a:pt x="642827" y="3408185"/>
                  <a:pt x="0" y="2679754"/>
                  <a:pt x="0" y="1806678"/>
                </a:cubicBezTo>
                <a:lnTo>
                  <a:pt x="1" y="1806678"/>
                </a:lnTo>
                <a:cubicBezTo>
                  <a:pt x="1" y="808877"/>
                  <a:pt x="839611" y="0"/>
                  <a:pt x="1875322" y="0"/>
                </a:cubicBez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02373" y="1314794"/>
            <a:ext cx="83989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73" y="1830162"/>
            <a:ext cx="89936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b1. “Vị thần hộ mệnh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sự sống trên Trái Đất: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696" y="2488034"/>
            <a:ext cx="370224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có nước, Trái Đất là nơi duy nhất có sự sống.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2683087"/>
            <a:ext cx="566928" cy="5669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0198" y="3907499"/>
            <a:ext cx="3417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Nước bao phủ gần 3/4 bề mặt Trái Đất. </a:t>
            </a:r>
            <a:endParaRPr lang="en-US" sz="2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83" y="4076650"/>
            <a:ext cx="566928" cy="5669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00176" y="2488034"/>
            <a:ext cx="33912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không có nước, Trái Đất chỉ là hành tinh khô chết, trơ trụi.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076" y="2473716"/>
            <a:ext cx="577150" cy="57715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0094" y="4195725"/>
            <a:ext cx="3579845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nước, sự sống trên Trái Đất phát triển dưới nhiều dạng phong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065" y="4192356"/>
            <a:ext cx="577150" cy="5771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29389" y="5816280"/>
            <a:ext cx="6120522" cy="55335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VB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hệ nhân quả.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9" grpId="0"/>
      <p:bldP spid="28" grpId="0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313226"/>
            <a:ext cx="63038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l="71" r="71"/>
          <a:stretch>
            <a:fillRect/>
          </a:stretch>
        </p:blipFill>
        <p:spPr>
          <a:xfrm>
            <a:off x="3771825" y="3666865"/>
            <a:ext cx="4662268" cy="2292156"/>
          </a:xfrm>
          <a:custGeom>
            <a:avLst/>
            <a:gdLst>
              <a:gd name="connsiteX0" fmla="*/ 2603134 w 5206306"/>
              <a:gd name="connsiteY0" fmla="*/ 0 h 2559627"/>
              <a:gd name="connsiteX1" fmla="*/ 2603173 w 5206306"/>
              <a:gd name="connsiteY1" fmla="*/ 0 h 2559627"/>
              <a:gd name="connsiteX2" fmla="*/ 2869687 w 5206306"/>
              <a:gd name="connsiteY2" fmla="*/ 13595 h 2559627"/>
              <a:gd name="connsiteX3" fmla="*/ 5196536 w 5206306"/>
              <a:gd name="connsiteY3" fmla="*/ 2364178 h 2559627"/>
              <a:gd name="connsiteX4" fmla="*/ 5206306 w 5206306"/>
              <a:gd name="connsiteY4" fmla="*/ 2559627 h 2559627"/>
              <a:gd name="connsiteX5" fmla="*/ 0 w 5206306"/>
              <a:gd name="connsiteY5" fmla="*/ 2559627 h 2559627"/>
              <a:gd name="connsiteX6" fmla="*/ 9770 w 5206306"/>
              <a:gd name="connsiteY6" fmla="*/ 2364178 h 2559627"/>
              <a:gd name="connsiteX7" fmla="*/ 2336619 w 5206306"/>
              <a:gd name="connsiteY7" fmla="*/ 13595 h 2559627"/>
              <a:gd name="connsiteX8" fmla="*/ 2603134 w 5206306"/>
              <a:gd name="connsiteY8" fmla="*/ 0 h 255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6306" h="2559627">
                <a:moveTo>
                  <a:pt x="2603134" y="0"/>
                </a:moveTo>
                <a:lnTo>
                  <a:pt x="2603173" y="0"/>
                </a:lnTo>
                <a:lnTo>
                  <a:pt x="2869687" y="13595"/>
                </a:lnTo>
                <a:cubicBezTo>
                  <a:pt x="4096569" y="139463"/>
                  <a:pt x="5071940" y="1124782"/>
                  <a:pt x="5196536" y="2364178"/>
                </a:cubicBezTo>
                <a:lnTo>
                  <a:pt x="5206306" y="2559627"/>
                </a:lnTo>
                <a:lnTo>
                  <a:pt x="0" y="2559627"/>
                </a:lnTo>
                <a:lnTo>
                  <a:pt x="9770" y="2364178"/>
                </a:lnTo>
                <a:cubicBezTo>
                  <a:pt x="134367" y="1124782"/>
                  <a:pt x="1109737" y="139463"/>
                  <a:pt x="2336619" y="13595"/>
                </a:cubicBezTo>
                <a:lnTo>
                  <a:pt x="2603134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912515" y="5959021"/>
            <a:ext cx="443441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270" y="2111889"/>
            <a:ext cx="3542890" cy="374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(vi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&gt;&lt;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5395" y="4035610"/>
            <a:ext cx="377278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5517518" y="1876840"/>
            <a:ext cx="475930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6102959" y="2798971"/>
            <a:ext cx="5591560" cy="869171"/>
          </a:xfrm>
          <a:prstGeom prst="borderCallout1">
            <a:avLst>
              <a:gd name="adj1" fmla="val 57777"/>
              <a:gd name="adj2" fmla="val -684"/>
              <a:gd name="adj3" fmla="val 231279"/>
              <a:gd name="adj4" fmla="val -143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73" y="138664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358" y="2238200"/>
            <a:ext cx="7851755" cy="3792179"/>
          </a:xfrm>
          <a:prstGeom prst="rect">
            <a:avLst/>
          </a:prstGeom>
        </p:spPr>
      </p:pic>
      <p:sp>
        <p:nvSpPr>
          <p:cNvPr id="17" name="Right Arrow Callout 16"/>
          <p:cNvSpPr/>
          <p:nvPr/>
        </p:nvSpPr>
        <p:spPr>
          <a:xfrm>
            <a:off x="660400" y="2612351"/>
            <a:ext cx="2598026" cy="3169674"/>
          </a:xfrm>
          <a:prstGeom prst="rightArrowCallout">
            <a:avLst>
              <a:gd name="adj1" fmla="val 41829"/>
              <a:gd name="adj2" fmla="val 35518"/>
              <a:gd name="adj3" fmla="val 25000"/>
              <a:gd name="adj4" fmla="val 6497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Trái Đất</a:t>
            </a:r>
            <a:endParaRPr lang="en-US" sz="3600" dirty="0"/>
          </a:p>
        </p:txBody>
      </p:sp>
      <p:sp>
        <p:nvSpPr>
          <p:cNvPr id="18" name="Explosion 1 17"/>
          <p:cNvSpPr/>
          <p:nvPr/>
        </p:nvSpPr>
        <p:spPr>
          <a:xfrm>
            <a:off x="4023712" y="2180001"/>
            <a:ext cx="6445045" cy="3850378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 bị tổn thương bởi nhiều hành động vô ý thức, bất chấp của con người.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02373" y="500954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2507858" y="500954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>
            <a:off x="9569171" y="3553557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63686" y="355355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>
            <a:off x="602373" y="1995327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2522606" y="1995327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18000" r="-18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39"/>
          <p:cNvSpPr/>
          <p:nvPr/>
        </p:nvSpPr>
        <p:spPr>
          <a:xfrm>
            <a:off x="602373" y="3488885"/>
            <a:ext cx="1905485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2535519" y="348888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7000" r="-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 43"/>
          <p:cNvSpPr/>
          <p:nvPr/>
        </p:nvSpPr>
        <p:spPr>
          <a:xfrm>
            <a:off x="9583919" y="2063200"/>
            <a:ext cx="2126144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7663686" y="2063200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/>
            <a:srcRect/>
            <a:stretch>
              <a:fillRect l="-22000" r="-2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reeform 47"/>
          <p:cNvSpPr/>
          <p:nvPr/>
        </p:nvSpPr>
        <p:spPr>
          <a:xfrm>
            <a:off x="9569171" y="5025665"/>
            <a:ext cx="2140892" cy="1374213"/>
          </a:xfrm>
          <a:custGeom>
            <a:avLst/>
            <a:gdLst>
              <a:gd name="connsiteX0" fmla="*/ 0 w 1600370"/>
              <a:gd name="connsiteY0" fmla="*/ 687107 h 1374213"/>
              <a:gd name="connsiteX1" fmla="*/ 343553 w 1600370"/>
              <a:gd name="connsiteY1" fmla="*/ 0 h 1374213"/>
              <a:gd name="connsiteX2" fmla="*/ 1256817 w 1600370"/>
              <a:gd name="connsiteY2" fmla="*/ 0 h 1374213"/>
              <a:gd name="connsiteX3" fmla="*/ 1600370 w 1600370"/>
              <a:gd name="connsiteY3" fmla="*/ 687107 h 1374213"/>
              <a:gd name="connsiteX4" fmla="*/ 1256817 w 1600370"/>
              <a:gd name="connsiteY4" fmla="*/ 1374213 h 1374213"/>
              <a:gd name="connsiteX5" fmla="*/ 343553 w 1600370"/>
              <a:gd name="connsiteY5" fmla="*/ 1374213 h 1374213"/>
              <a:gd name="connsiteX6" fmla="*/ 0 w 1600370"/>
              <a:gd name="connsiteY6" fmla="*/ 687107 h 137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1374213">
                <a:moveTo>
                  <a:pt x="0" y="687107"/>
                </a:moveTo>
                <a:lnTo>
                  <a:pt x="343553" y="0"/>
                </a:lnTo>
                <a:lnTo>
                  <a:pt x="1256817" y="0"/>
                </a:lnTo>
                <a:lnTo>
                  <a:pt x="1600370" y="687107"/>
                </a:lnTo>
                <a:lnTo>
                  <a:pt x="1256817" y="1374213"/>
                </a:lnTo>
                <a:lnTo>
                  <a:pt x="343553" y="1374213"/>
                </a:lnTo>
                <a:lnTo>
                  <a:pt x="0" y="687107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2" tIns="248412" rIns="247882" bIns="2484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7663686" y="5025665"/>
            <a:ext cx="1905485" cy="1374213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/>
            <a:srcRect/>
            <a:stretch>
              <a:fillRect l="-15000" r="-15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5" name="Group 54"/>
          <p:cNvGrpSpPr/>
          <p:nvPr/>
        </p:nvGrpSpPr>
        <p:grpSpPr>
          <a:xfrm>
            <a:off x="4483511" y="2521974"/>
            <a:ext cx="3130550" cy="3628103"/>
            <a:chOff x="4483510" y="2271252"/>
            <a:chExt cx="3333135" cy="387882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7542" t="7421" r="5073" b="6238"/>
            <a:stretch/>
          </p:blipFill>
          <p:spPr>
            <a:xfrm>
              <a:off x="4483510" y="2271252"/>
              <a:ext cx="3333135" cy="387882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084756" y="3502778"/>
              <a:ext cx="224599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HẬU QUẢ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5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6" grpId="0" animBg="1"/>
      <p:bldP spid="40" grpId="0" animBg="1"/>
      <p:bldP spid="44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" y="678919"/>
            <a:ext cx="10972800" cy="9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4572000" cy="420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097280" fontAlgn="base">
              <a:spcBef>
                <a:spcPct val="50000"/>
              </a:spcBef>
              <a:spcAft>
                <a:spcPct val="0"/>
              </a:spcAft>
            </a:pPr>
            <a:r>
              <a:rPr lang="en-US" sz="648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Khởi</a:t>
            </a:r>
            <a:r>
              <a:rPr lang="en-US" sz="648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 </a:t>
            </a:r>
            <a:r>
              <a:rPr lang="en-US" sz="648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</a:rPr>
              <a:t>động</a:t>
            </a:r>
            <a:endParaRPr lang="en-US" sz="6480" kern="10" dirty="0">
              <a:ln w="19050">
                <a:solidFill>
                  <a:srgbClr val="FF3300"/>
                </a:solidFill>
                <a:miter lim="800000"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</a:endParaRPr>
          </a:p>
        </p:txBody>
      </p:sp>
      <p:pic>
        <p:nvPicPr>
          <p:cNvPr id="3" name="Bai hat ngoi nha chung">
            <a:hlinkClick r:id="" action="ppaction://media"/>
            <a:extLst>
              <a:ext uri="{FF2B5EF4-FFF2-40B4-BE49-F238E27FC236}">
                <a16:creationId xmlns:a16="http://schemas.microsoft.com/office/drawing/2014/main" id="{DE9ADFFD-4D38-4EAE-B19F-E35257BCBB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288" y="848775"/>
            <a:ext cx="10943112" cy="600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594142"/>
      </p:ext>
    </p:ext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6909" y="1736915"/>
            <a:ext cx="8439365" cy="3347569"/>
            <a:chOff x="2486909" y="1736915"/>
            <a:chExt cx="8439365" cy="3347569"/>
          </a:xfrm>
        </p:grpSpPr>
        <p:sp>
          <p:nvSpPr>
            <p:cNvPr id="14" name="Right Arrow 13"/>
            <p:cNvSpPr/>
            <p:nvPr/>
          </p:nvSpPr>
          <p:spPr>
            <a:xfrm>
              <a:off x="2486909" y="1736915"/>
              <a:ext cx="8439365" cy="3347569"/>
            </a:xfrm>
            <a:prstGeom prst="rightArrow">
              <a:avLst>
                <a:gd name="adj1" fmla="val 58586"/>
                <a:gd name="adj2" fmla="val 39462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89161" y="2504924"/>
              <a:ext cx="6951406" cy="187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 hỏi nhức nhối: Trái Đất có thể chịu đựng đến bao giờ? Con người đứng trước thách thức lớn.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9489" r="23656" b="7010"/>
          <a:stretch/>
        </p:blipFill>
        <p:spPr>
          <a:xfrm>
            <a:off x="550574" y="1917460"/>
            <a:ext cx="1936335" cy="3167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2891" r="20395"/>
          <a:stretch/>
        </p:blipFill>
        <p:spPr>
          <a:xfrm>
            <a:off x="8363931" y="3928081"/>
            <a:ext cx="3154969" cy="24633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19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574" y="1287111"/>
            <a:ext cx="781335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0574" y="2521974"/>
            <a:ext cx="10968326" cy="3893574"/>
            <a:chOff x="393745" y="1854610"/>
            <a:chExt cx="8647634" cy="38935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t="13619" b="22511"/>
            <a:stretch/>
          </p:blipFill>
          <p:spPr>
            <a:xfrm>
              <a:off x="1096171" y="1854610"/>
              <a:ext cx="7945208" cy="38935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745" y="1902028"/>
              <a:ext cx="1510049" cy="1660529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65862" y="3105085"/>
            <a:ext cx="8304051" cy="296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323819" y="1804679"/>
            <a:ext cx="2722990" cy="796345"/>
          </a:xfrm>
          <a:prstGeom prst="rightArrow">
            <a:avLst>
              <a:gd name="adj1" fmla="val 62216"/>
              <a:gd name="adj2" fmla="val 50000"/>
            </a:avLst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</a:p>
        </p:txBody>
      </p:sp>
    </p:spTree>
    <p:extLst>
      <p:ext uri="{BB962C8B-B14F-4D97-AF65-F5344CB8AC3E}">
        <p14:creationId xmlns:p14="http://schemas.microsoft.com/office/powerpoint/2010/main" val="81326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lang="vi-V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16208" y="2523492"/>
            <a:ext cx="234230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12811" y="3340722"/>
            <a:ext cx="8406580" cy="266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: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89" t="11259" r="5778" b="17819"/>
          <a:stretch/>
        </p:blipFill>
        <p:spPr>
          <a:xfrm>
            <a:off x="1371599" y="2367642"/>
            <a:ext cx="9889003" cy="406265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92689" y="1495940"/>
            <a:ext cx="2993923" cy="1184141"/>
            <a:chOff x="841712" y="1582057"/>
            <a:chExt cx="2993923" cy="11841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4237" t="12452" r="13489" b="-274"/>
            <a:stretch/>
          </p:blipFill>
          <p:spPr>
            <a:xfrm>
              <a:off x="841712" y="1582057"/>
              <a:ext cx="2993923" cy="118414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64826" y="2073184"/>
              <a:ext cx="2347694" cy="619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Tổng kết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ardrop 24"/>
          <p:cNvSpPr/>
          <p:nvPr/>
        </p:nvSpPr>
        <p:spPr>
          <a:xfrm>
            <a:off x="865770" y="2320877"/>
            <a:ext cx="3063368" cy="1006936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4647" y="2423674"/>
            <a:ext cx="2454518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674" y="3341085"/>
            <a:ext cx="8214851" cy="246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3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6849" b="32587"/>
          <a:stretch>
            <a:fillRect/>
          </a:stretch>
        </p:blipFill>
        <p:spPr>
          <a:xfrm>
            <a:off x="1563988" y="1511856"/>
            <a:ext cx="9038624" cy="4833929"/>
          </a:xfrm>
          <a:custGeom>
            <a:avLst/>
            <a:gdLst>
              <a:gd name="connsiteX0" fmla="*/ 0 w 9038624"/>
              <a:gd name="connsiteY0" fmla="*/ 2289540 h 4579080"/>
              <a:gd name="connsiteX1" fmla="*/ 427703 w 9038624"/>
              <a:gd name="connsiteY1" fmla="*/ 4579080 h 4579080"/>
              <a:gd name="connsiteX2" fmla="*/ 0 w 9038624"/>
              <a:gd name="connsiteY2" fmla="*/ 4579080 h 4579080"/>
              <a:gd name="connsiteX3" fmla="*/ 8495531 w 9038624"/>
              <a:gd name="connsiteY3" fmla="*/ 57212 h 4579080"/>
              <a:gd name="connsiteX4" fmla="*/ 8495531 w 9038624"/>
              <a:gd name="connsiteY4" fmla="*/ 57214 h 4579080"/>
              <a:gd name="connsiteX5" fmla="*/ 8495532 w 9038624"/>
              <a:gd name="connsiteY5" fmla="*/ 57214 h 4579080"/>
              <a:gd name="connsiteX6" fmla="*/ 8546671 w 9038624"/>
              <a:gd name="connsiteY6" fmla="*/ 268410 h 4579080"/>
              <a:gd name="connsiteX7" fmla="*/ 8724131 w 9038624"/>
              <a:gd name="connsiteY7" fmla="*/ 2289539 h 4579080"/>
              <a:gd name="connsiteX8" fmla="*/ 8495531 w 9038624"/>
              <a:gd name="connsiteY8" fmla="*/ 4521866 h 4579080"/>
              <a:gd name="connsiteX9" fmla="*/ 8952731 w 9038624"/>
              <a:gd name="connsiteY9" fmla="*/ 2289540 h 4579080"/>
              <a:gd name="connsiteX10" fmla="*/ 8542277 w 9038624"/>
              <a:gd name="connsiteY10" fmla="*/ 68739 h 4579080"/>
              <a:gd name="connsiteX11" fmla="*/ 8495532 w 9038624"/>
              <a:gd name="connsiteY11" fmla="*/ 57214 h 4579080"/>
              <a:gd name="connsiteX12" fmla="*/ 427703 w 9038624"/>
              <a:gd name="connsiteY12" fmla="*/ 0 h 4579080"/>
              <a:gd name="connsiteX13" fmla="*/ 9038624 w 9038624"/>
              <a:gd name="connsiteY13" fmla="*/ 0 h 4579080"/>
              <a:gd name="connsiteX14" fmla="*/ 9038624 w 9038624"/>
              <a:gd name="connsiteY14" fmla="*/ 4579080 h 4579080"/>
              <a:gd name="connsiteX15" fmla="*/ 427703 w 9038624"/>
              <a:gd name="connsiteY15" fmla="*/ 4579080 h 4579080"/>
              <a:gd name="connsiteX16" fmla="*/ 169606 w 9038624"/>
              <a:gd name="connsiteY16" fmla="*/ 2289540 h 4579080"/>
              <a:gd name="connsiteX17" fmla="*/ 427703 w 9038624"/>
              <a:gd name="connsiteY17" fmla="*/ 0 h 4579080"/>
              <a:gd name="connsiteX18" fmla="*/ 0 w 9038624"/>
              <a:gd name="connsiteY18" fmla="*/ 0 h 4579080"/>
              <a:gd name="connsiteX19" fmla="*/ 427703 w 9038624"/>
              <a:gd name="connsiteY19" fmla="*/ 0 h 4579080"/>
              <a:gd name="connsiteX20" fmla="*/ 0 w 9038624"/>
              <a:gd name="connsiteY20" fmla="*/ 2289540 h 457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38624" h="4579080">
                <a:moveTo>
                  <a:pt x="0" y="2289540"/>
                </a:moveTo>
                <a:cubicBezTo>
                  <a:pt x="0" y="3554018"/>
                  <a:pt x="191489" y="4579080"/>
                  <a:pt x="427703" y="4579080"/>
                </a:cubicBezTo>
                <a:lnTo>
                  <a:pt x="0" y="4579080"/>
                </a:lnTo>
                <a:close/>
                <a:moveTo>
                  <a:pt x="8495531" y="57212"/>
                </a:moveTo>
                <a:lnTo>
                  <a:pt x="8495531" y="57214"/>
                </a:lnTo>
                <a:lnTo>
                  <a:pt x="8495532" y="57214"/>
                </a:lnTo>
                <a:lnTo>
                  <a:pt x="8546671" y="268410"/>
                </a:lnTo>
                <a:cubicBezTo>
                  <a:pt x="8659288" y="791755"/>
                  <a:pt x="8724131" y="1521026"/>
                  <a:pt x="8724131" y="2289539"/>
                </a:cubicBezTo>
                <a:cubicBezTo>
                  <a:pt x="8724131" y="3167841"/>
                  <a:pt x="8639438" y="3994885"/>
                  <a:pt x="8495531" y="4521866"/>
                </a:cubicBezTo>
                <a:cubicBezTo>
                  <a:pt x="8748036" y="4521866"/>
                  <a:pt x="8952731" y="3522420"/>
                  <a:pt x="8952731" y="2289540"/>
                </a:cubicBezTo>
                <a:cubicBezTo>
                  <a:pt x="8952731" y="1133715"/>
                  <a:pt x="8772823" y="183057"/>
                  <a:pt x="8542277" y="68739"/>
                </a:cubicBezTo>
                <a:lnTo>
                  <a:pt x="8495532" y="57214"/>
                </a:lnTo>
                <a:close/>
                <a:moveTo>
                  <a:pt x="427703" y="0"/>
                </a:moveTo>
                <a:lnTo>
                  <a:pt x="9038624" y="0"/>
                </a:lnTo>
                <a:lnTo>
                  <a:pt x="9038624" y="4579080"/>
                </a:lnTo>
                <a:lnTo>
                  <a:pt x="427703" y="4579080"/>
                </a:lnTo>
                <a:cubicBezTo>
                  <a:pt x="268970" y="4131411"/>
                  <a:pt x="169606" y="3249972"/>
                  <a:pt x="169606" y="2289540"/>
                </a:cubicBezTo>
                <a:cubicBezTo>
                  <a:pt x="169606" y="1329108"/>
                  <a:pt x="268969" y="447669"/>
                  <a:pt x="427703" y="0"/>
                </a:cubicBezTo>
                <a:close/>
                <a:moveTo>
                  <a:pt x="0" y="0"/>
                </a:moveTo>
                <a:lnTo>
                  <a:pt x="427703" y="0"/>
                </a:lnTo>
                <a:cubicBezTo>
                  <a:pt x="191489" y="0"/>
                  <a:pt x="0" y="1025062"/>
                  <a:pt x="0" y="2289540"/>
                </a:cubicBez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Rectangle 18"/>
          <p:cNvSpPr/>
          <p:nvPr/>
        </p:nvSpPr>
        <p:spPr>
          <a:xfrm>
            <a:off x="2821253" y="1626285"/>
            <a:ext cx="6524094" cy="70788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Trái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ất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cái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nôi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sự</a:t>
            </a:r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sống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19" y="1279570"/>
            <a:ext cx="2050332" cy="68613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12207" y="1340504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endParaRPr lang="en-US" sz="2800" dirty="0"/>
          </a:p>
        </p:txBody>
      </p:sp>
      <p:sp>
        <p:nvSpPr>
          <p:cNvPr id="58" name="Folded Corner 57"/>
          <p:cNvSpPr/>
          <p:nvPr/>
        </p:nvSpPr>
        <p:spPr>
          <a:xfrm>
            <a:off x="1996758" y="2464254"/>
            <a:ext cx="313568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59" name="Folded Corner 58"/>
          <p:cNvSpPr/>
          <p:nvPr/>
        </p:nvSpPr>
        <p:spPr>
          <a:xfrm>
            <a:off x="5565209" y="2759460"/>
            <a:ext cx="4522687" cy="1089869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olded Corner 60"/>
          <p:cNvSpPr/>
          <p:nvPr/>
        </p:nvSpPr>
        <p:spPr>
          <a:xfrm>
            <a:off x="1878844" y="503950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olded Corner 61"/>
          <p:cNvSpPr/>
          <p:nvPr/>
        </p:nvSpPr>
        <p:spPr>
          <a:xfrm>
            <a:off x="4667260" y="4682393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olded Corner 62"/>
          <p:cNvSpPr/>
          <p:nvPr/>
        </p:nvSpPr>
        <p:spPr>
          <a:xfrm>
            <a:off x="6888542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</a:t>
            </a:r>
          </a:p>
        </p:txBody>
      </p:sp>
      <p:sp>
        <p:nvSpPr>
          <p:cNvPr id="64" name="Folded Corner 63"/>
          <p:cNvSpPr/>
          <p:nvPr/>
        </p:nvSpPr>
        <p:spPr>
          <a:xfrm>
            <a:off x="3713007" y="3979650"/>
            <a:ext cx="222128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olded Corner 65"/>
          <p:cNvSpPr/>
          <p:nvPr/>
        </p:nvSpPr>
        <p:spPr>
          <a:xfrm>
            <a:off x="7558244" y="4757773"/>
            <a:ext cx="2529652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olded Corner 66"/>
          <p:cNvSpPr/>
          <p:nvPr/>
        </p:nvSpPr>
        <p:spPr>
          <a:xfrm>
            <a:off x="5132439" y="5554784"/>
            <a:ext cx="2939071" cy="589935"/>
          </a:xfrm>
          <a:prstGeom prst="foldedCorner">
            <a:avLst/>
          </a:prstGeom>
          <a:noFill/>
          <a:ln w="28575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1730" y="754337"/>
            <a:ext cx="24224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887179" y="1688361"/>
            <a:ext cx="8392242" cy="4181497"/>
            <a:chOff x="2032000" y="2254940"/>
            <a:chExt cx="8128000" cy="3883392"/>
          </a:xfrm>
        </p:grpSpPr>
        <p:sp>
          <p:nvSpPr>
            <p:cNvPr id="4" name="Freeform 3"/>
            <p:cNvSpPr/>
            <p:nvPr/>
          </p:nvSpPr>
          <p:spPr>
            <a:xfrm>
              <a:off x="2032000" y="2254940"/>
              <a:ext cx="8128000" cy="670333"/>
            </a:xfrm>
            <a:custGeom>
              <a:avLst/>
              <a:gdLst>
                <a:gd name="connsiteX0" fmla="*/ 0 w 8128000"/>
                <a:gd name="connsiteY0" fmla="*/ 0 h 1377024"/>
                <a:gd name="connsiteX1" fmla="*/ 8128000 w 8128000"/>
                <a:gd name="connsiteY1" fmla="*/ 0 h 1377024"/>
                <a:gd name="connsiteX2" fmla="*/ 8128000 w 8128000"/>
                <a:gd name="connsiteY2" fmla="*/ 1377024 h 1377024"/>
                <a:gd name="connsiteX3" fmla="*/ 0 w 8128000"/>
                <a:gd name="connsiteY3" fmla="*/ 1377024 h 1377024"/>
                <a:gd name="connsiteX4" fmla="*/ 0 w 8128000"/>
                <a:gd name="connsiteY4" fmla="*/ 0 h 137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377024">
                  <a:moveTo>
                    <a:pt x="0" y="0"/>
                  </a:moveTo>
                  <a:lnTo>
                    <a:pt x="8128000" y="0"/>
                  </a:lnTo>
                  <a:lnTo>
                    <a:pt x="8128000" y="1377024"/>
                  </a:lnTo>
                  <a:lnTo>
                    <a:pt x="0" y="13770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035968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sa-pô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4742656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49343" y="2925274"/>
              <a:ext cx="2706687" cy="2891752"/>
            </a:xfrm>
            <a:custGeom>
              <a:avLst/>
              <a:gdLst>
                <a:gd name="connsiteX0" fmla="*/ 0 w 2706687"/>
                <a:gd name="connsiteY0" fmla="*/ 0 h 2891752"/>
                <a:gd name="connsiteX1" fmla="*/ 2706687 w 2706687"/>
                <a:gd name="connsiteY1" fmla="*/ 0 h 2891752"/>
                <a:gd name="connsiteX2" fmla="*/ 2706687 w 2706687"/>
                <a:gd name="connsiteY2" fmla="*/ 2891752 h 2891752"/>
                <a:gd name="connsiteX3" fmla="*/ 0 w 2706687"/>
                <a:gd name="connsiteY3" fmla="*/ 2891752 h 2891752"/>
                <a:gd name="connsiteX4" fmla="*/ 0 w 2706687"/>
                <a:gd name="connsiteY4" fmla="*/ 0 h 28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2891752">
                  <a:moveTo>
                    <a:pt x="0" y="0"/>
                  </a:moveTo>
                  <a:lnTo>
                    <a:pt x="2706687" y="0"/>
                  </a:lnTo>
                  <a:lnTo>
                    <a:pt x="2706687" y="2891752"/>
                  </a:lnTo>
                  <a:lnTo>
                    <a:pt x="0" y="2891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32000" y="5817027"/>
              <a:ext cx="8128000" cy="321305"/>
            </a:xfrm>
            <a:prstGeom prst="rect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4181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516" y="818537"/>
            <a:ext cx="4662268" cy="568104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Rectangle 29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rcRect l="-6510" t="67413" r="100000" b="26074"/>
          <a:stretch>
            <a:fillRect/>
          </a:stretch>
        </p:blipFill>
        <p:spPr>
          <a:xfrm>
            <a:off x="801478" y="5987845"/>
            <a:ext cx="590333" cy="442452"/>
          </a:xfrm>
          <a:custGeom>
            <a:avLst/>
            <a:gdLst>
              <a:gd name="connsiteX0" fmla="*/ 0 w 590333"/>
              <a:gd name="connsiteY0" fmla="*/ 0 h 442452"/>
              <a:gd name="connsiteX1" fmla="*/ 590333 w 590333"/>
              <a:gd name="connsiteY1" fmla="*/ 0 h 442452"/>
              <a:gd name="connsiteX2" fmla="*/ 590333 w 590333"/>
              <a:gd name="connsiteY2" fmla="*/ 442452 h 442452"/>
              <a:gd name="connsiteX3" fmla="*/ 0 w 590333"/>
              <a:gd name="connsiteY3" fmla="*/ 442452 h 442452"/>
              <a:gd name="connsiteX4" fmla="*/ 0 w 590333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333" h="442452">
                <a:moveTo>
                  <a:pt x="0" y="0"/>
                </a:moveTo>
                <a:lnTo>
                  <a:pt x="590333" y="0"/>
                </a:lnTo>
                <a:lnTo>
                  <a:pt x="590333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rcRect l="100000" t="67413" r="-7154" b="26074"/>
          <a:stretch>
            <a:fillRect/>
          </a:stretch>
        </p:blipFill>
        <p:spPr>
          <a:xfrm>
            <a:off x="10460296" y="5987845"/>
            <a:ext cx="648778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235952" y="78460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711" y="1517985"/>
            <a:ext cx="5697179" cy="45893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46224" y="3144307"/>
            <a:ext cx="40745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Viết đoạn văn (khoảng 5-7 câu)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0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373" y="985439"/>
            <a:ext cx="10858500" cy="5468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731" y="818537"/>
            <a:ext cx="4285838" cy="556577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 ĐẤT – CÁI NÔI CỦA SỰ 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3793" y="79641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420108"/>
            <a:ext cx="108585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long,…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38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681" t="9932" r="5218" b="19120"/>
          <a:stretch/>
        </p:blipFill>
        <p:spPr>
          <a:xfrm>
            <a:off x="2240321" y="2230061"/>
            <a:ext cx="7698658" cy="340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8970" y="2872041"/>
            <a:ext cx="640135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4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270" y="1563330"/>
            <a:ext cx="446301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10" t="15325" r="6383" b="13947"/>
          <a:stretch/>
        </p:blipFill>
        <p:spPr>
          <a:xfrm>
            <a:off x="2550754" y="2263813"/>
            <a:ext cx="7077792" cy="34918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33286" y="3123321"/>
            <a:ext cx="570373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331122" y="1028700"/>
            <a:ext cx="11517055" cy="554539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0" y="154858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12192000" cy="678426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696" y="678426"/>
            <a:ext cx="10341907" cy="117987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n 11"/>
          <p:cNvSpPr/>
          <p:nvPr/>
        </p:nvSpPr>
        <p:spPr>
          <a:xfrm>
            <a:off x="-1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2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7" y="114300"/>
            <a:ext cx="520865" cy="520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567" y="818537"/>
            <a:ext cx="5324167" cy="626806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0" y="160880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224" y="833284"/>
            <a:ext cx="348685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270" y="1146687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270" y="1633146"/>
            <a:ext cx="34162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" y="2114875"/>
            <a:ext cx="779091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l="31230" t="-4849" r="66223" b="100000"/>
          <a:stretch>
            <a:fillRect/>
          </a:stretch>
        </p:blipFill>
        <p:spPr>
          <a:xfrm>
            <a:off x="4346224" y="2521974"/>
            <a:ext cx="225776" cy="180754"/>
          </a:xfrm>
          <a:custGeom>
            <a:avLst/>
            <a:gdLst>
              <a:gd name="connsiteX0" fmla="*/ 0 w 225776"/>
              <a:gd name="connsiteY0" fmla="*/ 0 h 180754"/>
              <a:gd name="connsiteX1" fmla="*/ 225776 w 225776"/>
              <a:gd name="connsiteY1" fmla="*/ 0 h 180754"/>
              <a:gd name="connsiteX2" fmla="*/ 225776 w 225776"/>
              <a:gd name="connsiteY2" fmla="*/ 180754 h 180754"/>
              <a:gd name="connsiteX3" fmla="*/ 0 w 225776"/>
              <a:gd name="connsiteY3" fmla="*/ 180754 h 180754"/>
              <a:gd name="connsiteX4" fmla="*/ 0 w 225776"/>
              <a:gd name="connsiteY4" fmla="*/ 0 h 1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180754">
                <a:moveTo>
                  <a:pt x="0" y="0"/>
                </a:moveTo>
                <a:lnTo>
                  <a:pt x="225776" y="0"/>
                </a:lnTo>
                <a:lnTo>
                  <a:pt x="225776" y="180754"/>
                </a:lnTo>
                <a:lnTo>
                  <a:pt x="0" y="1807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r="68770"/>
          <a:stretch>
            <a:fillRect/>
          </a:stretch>
        </p:blipFill>
        <p:spPr>
          <a:xfrm>
            <a:off x="1328069" y="2718863"/>
            <a:ext cx="3427528" cy="3727569"/>
          </a:xfrm>
          <a:custGeom>
            <a:avLst/>
            <a:gdLst>
              <a:gd name="connsiteX0" fmla="*/ 0 w 2768146"/>
              <a:gd name="connsiteY0" fmla="*/ 0 h 3727569"/>
              <a:gd name="connsiteX1" fmla="*/ 2768146 w 2768146"/>
              <a:gd name="connsiteY1" fmla="*/ 0 h 3727569"/>
              <a:gd name="connsiteX2" fmla="*/ 2768146 w 2768146"/>
              <a:gd name="connsiteY2" fmla="*/ 3727569 h 3727569"/>
              <a:gd name="connsiteX3" fmla="*/ 0 w 2768146"/>
              <a:gd name="connsiteY3" fmla="*/ 3727569 h 3727569"/>
              <a:gd name="connsiteX4" fmla="*/ 0 w 2768146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146" h="3727569">
                <a:moveTo>
                  <a:pt x="0" y="0"/>
                </a:moveTo>
                <a:lnTo>
                  <a:pt x="2768146" y="0"/>
                </a:lnTo>
                <a:lnTo>
                  <a:pt x="2768146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 l="33777"/>
          <a:stretch>
            <a:fillRect/>
          </a:stretch>
        </p:blipFill>
        <p:spPr>
          <a:xfrm>
            <a:off x="4981373" y="2702728"/>
            <a:ext cx="5869858" cy="3727569"/>
          </a:xfrm>
          <a:custGeom>
            <a:avLst/>
            <a:gdLst>
              <a:gd name="connsiteX0" fmla="*/ 0 w 5869858"/>
              <a:gd name="connsiteY0" fmla="*/ 0 h 3727569"/>
              <a:gd name="connsiteX1" fmla="*/ 5869858 w 5869858"/>
              <a:gd name="connsiteY1" fmla="*/ 0 h 3727569"/>
              <a:gd name="connsiteX2" fmla="*/ 5869858 w 5869858"/>
              <a:gd name="connsiteY2" fmla="*/ 3727569 h 3727569"/>
              <a:gd name="connsiteX3" fmla="*/ 0 w 5869858"/>
              <a:gd name="connsiteY3" fmla="*/ 3727569 h 3727569"/>
              <a:gd name="connsiteX4" fmla="*/ 0 w 5869858"/>
              <a:gd name="connsiteY4" fmla="*/ 0 h 37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858" h="3727569">
                <a:moveTo>
                  <a:pt x="0" y="0"/>
                </a:moveTo>
                <a:lnTo>
                  <a:pt x="5869858" y="0"/>
                </a:lnTo>
                <a:lnTo>
                  <a:pt x="5869858" y="3727569"/>
                </a:lnTo>
                <a:lnTo>
                  <a:pt x="0" y="37275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Rectangle 17"/>
          <p:cNvSpPr/>
          <p:nvPr/>
        </p:nvSpPr>
        <p:spPr>
          <a:xfrm>
            <a:off x="1545211" y="3953442"/>
            <a:ext cx="27726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9256" y="4035744"/>
            <a:ext cx="2359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8440851" y="4016338"/>
            <a:ext cx="2150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VB “Ai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4”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91810" y="181734"/>
            <a:ext cx="6908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457253" y="234273"/>
            <a:ext cx="665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42740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3393</Words>
  <Application>Microsoft Office PowerPoint</Application>
  <PresentationFormat>Widescreen</PresentationFormat>
  <Paragraphs>297</Paragraphs>
  <Slides>46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Brush Script MT</vt:lpstr>
      <vt:lpstr>Calibri</vt:lpstr>
      <vt:lpstr>Calibri Light</vt:lpstr>
      <vt:lpstr>Kunstler Script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2024-04-20T00:59:11Z</dcterms:created>
  <dcterms:modified xsi:type="dcterms:W3CDTF">2024-04-20T01:01:48Z</dcterms:modified>
</cp:coreProperties>
</file>