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332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6" r:id="rId15"/>
    <p:sldId id="344" r:id="rId16"/>
    <p:sldId id="345" r:id="rId17"/>
    <p:sldId id="347" r:id="rId18"/>
    <p:sldId id="348" r:id="rId1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4" autoAdjust="0"/>
    <p:restoredTop sz="94660"/>
  </p:normalViewPr>
  <p:slideViewPr>
    <p:cSldViewPr snapToGrid="0">
      <p:cViewPr varScale="1">
        <p:scale>
          <a:sx n="62" d="100"/>
          <a:sy n="62" d="100"/>
        </p:scale>
        <p:origin x="6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393F3-74C5-49E7-9E6D-83B66A0B3B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115334-CDCA-45FD-9AB1-EDE3054A9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46D21-45D8-4D76-A3C3-7EE1561D9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E15CF-4F19-4279-89B4-AC9C619DB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CF78E-5445-41A7-ACD2-BC2E714EF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083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038F4-B473-4050-AEA2-FDB88D382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4F25E7-EEEA-4BC1-8AA7-87F7DDE8F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C679C-AB3A-49BC-BDBD-B110D9AC3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55E1F-7CC7-420E-819B-4F941F578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620E6-DEEE-496B-B3BE-21F77B08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2740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07718-8FAE-4BFF-B40F-421001D51D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0714E4-F17B-413A-8A3D-441C01DB1B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99A5C-C4CA-452A-B2B5-FB07CA51C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21DB4-3CEA-49A6-93E9-F2F6D84E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BD32B-F198-4F72-94AE-943477F53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357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FAAE-429B-4E5A-B9DE-C238FC74E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545DE-EB36-40EA-9759-94F36E064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A96A0-E549-4A07-B53B-2D0FE210C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7CB1F-ED9A-44EA-BB62-4985F8907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2AF31-4532-435D-903E-8822EF343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848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22E05-28EC-4375-8A76-2CEA5D1B8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4A861-6F8C-4DC2-B165-F5E7F6F85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3DAA7-A56E-4D51-9772-8E01A6C21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C3ABB-3A7E-47D1-8ABB-246FBCB2C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80B4F7-7224-4D22-A6D1-6537C24E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7529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2420-AB64-4E21-83E2-3205ADA89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62195-C430-4926-A3B7-40FF54C379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0AC84C-DA3A-47F4-AAB2-E4BC54005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0C32D4-7DEC-4CC0-B1C5-4AA9D2D44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07E2A-5C27-4708-B7AD-825E1AA67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E9705-E811-4C0F-91E1-7DF7ABEAF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0380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E1758-21BF-402D-837D-07E3FB09C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45CB3F-E3B0-4E98-8DB7-06AAD5799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358F4-B1AF-47AC-8C42-1FF434B14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9928C1-2F9D-4350-AF77-229CD4C416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6FCF09-6D6E-4B34-8630-B3B3657713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24E72D-57D1-4E06-B4BA-F5B8231AA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5E6141-39AF-44FB-8709-1F89FBDC0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6B89BB-473A-454F-AA3D-1EF583DEB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29547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8810-9DD1-4DBD-B1FE-B946809C6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4BD8FE-9B47-453A-A037-BC9FDF37D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37BD88-A8CF-4126-938B-A77EA3F18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758E9B-180C-4FCB-AC49-813A841B7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600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DD8308-8AFA-4454-9F39-3236CA590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FC9528-2213-41D7-A485-ECCAA8FA5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67747-3F96-4D16-B0CA-316A1F519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74504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CDB83-2C54-4548-B929-ED8D1F6EE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D3EEB-85B6-4A96-B351-2100E52B6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2D9F5-F950-43AF-B4A1-18A9EAC3E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EA51C-7C06-41F8-8E10-96E84FA16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A2B4D-86E9-4196-BD55-10D0C772C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758D4-07B3-4FAD-8C59-889003664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1708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24854-615F-4B9F-BCC6-3AB7D6167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803EC7-E0A3-4B53-8225-72BC9FB46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A624A4-2462-46F1-9B78-E17D9D324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94517A-CF4B-46E3-9593-A82E55DA4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65B76-9841-4042-AA06-778FC767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F65F7A-9002-462A-AC03-6CE507B3F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4416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FD2C37-E6B3-4491-80CD-53E68E34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12906-3310-43BF-BAEF-1CB0ECC3C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C5FCF-C26D-4131-AAC0-8BC779814B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0A642-09BE-442E-930D-D20487408CB8}" type="datetimeFigureOut">
              <a:rPr lang="vi-VN" smtClean="0"/>
              <a:t>20/04/2024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B4D2C-1D35-4500-9C33-6A439D05B8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ABB75-8357-4D46-B0D8-238B637FA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71C5C-03DB-48C2-99ED-2E846DAC02D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9116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82487" y="752068"/>
            <a:ext cx="18117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Khởi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685800" y="1500648"/>
            <a:ext cx="10820400" cy="11462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radio,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vi,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facebook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ma-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-ting,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419900" y="2609512"/>
            <a:ext cx="3352200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85799" y="3327740"/>
          <a:ext cx="10820400" cy="1495171"/>
        </p:xfrm>
        <a:graphic>
          <a:graphicData uri="http://schemas.openxmlformats.org/drawingml/2006/table">
            <a:tbl>
              <a:tblPr firstRow="1" firstCol="1" bandRow="1"/>
              <a:tblGrid>
                <a:gridCol w="5409600">
                  <a:extLst>
                    <a:ext uri="{9D8B030D-6E8A-4147-A177-3AD203B41FA5}">
                      <a16:colId xmlns:a16="http://schemas.microsoft.com/office/drawing/2014/main" val="461820793"/>
                    </a:ext>
                  </a:extLst>
                </a:gridCol>
                <a:gridCol w="5410800">
                  <a:extLst>
                    <a:ext uri="{9D8B030D-6E8A-4147-A177-3AD203B41FA5}">
                      <a16:colId xmlns:a16="http://schemas.microsoft.com/office/drawing/2014/main" val="11412128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mượn tiếng Hán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mượn các ngôn ngữ khác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3997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590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674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1950" y="1284517"/>
            <a:ext cx="4402487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110105" algn="l"/>
              </a:tabLst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II. 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4555" y="1779458"/>
            <a:ext cx="10676048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86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SHS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2735918" y="2541224"/>
            <a:ext cx="7346131" cy="3118098"/>
          </a:xfrm>
          <a:prstGeom prst="cloud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9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băng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Ô-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dôn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ô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41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3919" y="1224059"/>
            <a:ext cx="4402487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110105" algn="l"/>
              </a:tabLst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II. 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1739628"/>
            <a:ext cx="10833100" cy="481862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86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9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9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ô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9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9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băng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ô-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dôn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9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băng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9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ô-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dôn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31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3919" y="1224059"/>
            <a:ext cx="4402487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110105" algn="l"/>
              </a:tabLst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II. 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1739628"/>
            <a:ext cx="10833100" cy="5222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86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2226644"/>
            <a:ext cx="10833100" cy="190398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900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900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ô-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dôn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900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70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3619" y="1170720"/>
            <a:ext cx="10833100" cy="5222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86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4033" y="1640152"/>
            <a:ext cx="4403770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9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85800" y="2266506"/>
          <a:ext cx="10833100" cy="3955100"/>
        </p:xfrm>
        <a:graphic>
          <a:graphicData uri="http://schemas.openxmlformats.org/drawingml/2006/table">
            <a:tbl>
              <a:tblPr firstRow="1" firstCol="1" bandRow="1"/>
              <a:tblGrid>
                <a:gridCol w="2411362">
                  <a:extLst>
                    <a:ext uri="{9D8B030D-6E8A-4147-A177-3AD203B41FA5}">
                      <a16:colId xmlns:a16="http://schemas.microsoft.com/office/drawing/2014/main" val="1568330716"/>
                    </a:ext>
                  </a:extLst>
                </a:gridCol>
                <a:gridCol w="8421738">
                  <a:extLst>
                    <a:ext uri="{9D8B030D-6E8A-4147-A177-3AD203B41FA5}">
                      <a16:colId xmlns:a16="http://schemas.microsoft.com/office/drawing/2014/main" val="35307132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có yếu tố</a:t>
                      </a: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không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3950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 trung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 khoảng không gian ở trên cao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06973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 gian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tồn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rông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83110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 quân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chỉ một quân chủng (trong quân đội) hoạt động trên không nhằm bảo vệ vùng trời của một quốc gia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0717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 tưởng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viển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vông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thiết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khó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8824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113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3619" y="1170720"/>
            <a:ext cx="10833100" cy="55335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1.c/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86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88733" y="1668429"/>
            <a:ext cx="227177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26272" y="1688476"/>
            <a:ext cx="4796698" cy="9294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>
                <a:gd name="adj" fmla="val 420689"/>
              </a:avLst>
            </a:prstTxWarp>
            <a:spAutoFit/>
          </a:bodyPr>
          <a:lstStyle/>
          <a:p>
            <a:pPr algn="ctr"/>
            <a:r>
              <a:rPr lang="en-US" sz="32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TIẾP SỨC ĐỒNG ĐỘI</a:t>
            </a:r>
          </a:p>
        </p:txBody>
      </p:sp>
      <p:sp>
        <p:nvSpPr>
          <p:cNvPr id="20" name="Frame 19"/>
          <p:cNvSpPr/>
          <p:nvPr/>
        </p:nvSpPr>
        <p:spPr>
          <a:xfrm>
            <a:off x="801477" y="2880721"/>
            <a:ext cx="5675545" cy="3361773"/>
          </a:xfrm>
          <a:prstGeom prst="frame">
            <a:avLst>
              <a:gd name="adj1" fmla="val 258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34467" y="3040065"/>
            <a:ext cx="56425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Chia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xếp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cử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834467" y="4685357"/>
            <a:ext cx="5604021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62607" y="1834495"/>
            <a:ext cx="3983082" cy="440120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khí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ô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vẫn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hằng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yếu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/>
          </a:p>
        </p:txBody>
      </p:sp>
      <p:sp>
        <p:nvSpPr>
          <p:cNvPr id="26" name="Right Arrow 25"/>
          <p:cNvSpPr/>
          <p:nvPr/>
        </p:nvSpPr>
        <p:spPr>
          <a:xfrm>
            <a:off x="6820711" y="3303753"/>
            <a:ext cx="398207" cy="2020529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6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6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20" grpId="0" animBg="1"/>
      <p:bldP spid="21" grpId="0"/>
      <p:bldP spid="24" grpId="0"/>
      <p:bldP spid="25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3619" y="1170720"/>
            <a:ext cx="10833100" cy="5222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86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4033" y="1640152"/>
            <a:ext cx="4403770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43298" y="2054439"/>
            <a:ext cx="5391219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9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5799" y="2612589"/>
          <a:ext cx="10833100" cy="3498535"/>
        </p:xfrm>
        <a:graphic>
          <a:graphicData uri="http://schemas.openxmlformats.org/drawingml/2006/table">
            <a:tbl>
              <a:tblPr firstRow="1" firstCol="1" bandRow="1"/>
              <a:tblGrid>
                <a:gridCol w="2145891">
                  <a:extLst>
                    <a:ext uri="{9D8B030D-6E8A-4147-A177-3AD203B41FA5}">
                      <a16:colId xmlns:a16="http://schemas.microsoft.com/office/drawing/2014/main" val="3452083663"/>
                    </a:ext>
                  </a:extLst>
                </a:gridCol>
                <a:gridCol w="8687209">
                  <a:extLst>
                    <a:ext uri="{9D8B030D-6E8A-4147-A177-3AD203B41FA5}">
                      <a16:colId xmlns:a16="http://schemas.microsoft.com/office/drawing/2014/main" val="4075347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có yếu tố </a:t>
                      </a: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nhiễm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GIải nghĩa của từ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5931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lây nhiễm 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 sự lan truyền của bệnh hoặc của một thói xấu nào đó từ người này, sang người khác.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1344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miễn nhiễm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 trạng thái hay khả năng tránh được sự lây nhiễm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518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truyền nhiễm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 lây lan của dịch bệnh hay tính chất có thể lây lan của dịch bệnh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66527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nhiễm khuẩn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trạng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vi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khuẩn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xâm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nhập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473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29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4683" y="1215791"/>
            <a:ext cx="3427861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0480" algn="just">
              <a:lnSpc>
                <a:spcPct val="107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2/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86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85800" y="1635148"/>
            <a:ext cx="108331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9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Qua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thuần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68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3149" y="1126208"/>
            <a:ext cx="3682418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tập 3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86</a:t>
            </a:r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6"/>
          <a:srcRect b="12621"/>
          <a:stretch/>
        </p:blipFill>
        <p:spPr>
          <a:xfrm>
            <a:off x="660400" y="2311800"/>
            <a:ext cx="2819440" cy="24635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8896" y="4889915"/>
            <a:ext cx="29498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09118" y="1365565"/>
            <a:ext cx="7856856" cy="2883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9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mượn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dễ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vốn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lâu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vốn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900"/>
              </a:spcAft>
            </a:pP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fan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cuồng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hân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idol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3809116" y="4270594"/>
          <a:ext cx="7735183" cy="1946656"/>
        </p:xfrm>
        <a:graphic>
          <a:graphicData uri="http://schemas.openxmlformats.org/drawingml/2006/table">
            <a:tbl>
              <a:tblPr firstRow="1" firstCol="1" bandRow="1"/>
              <a:tblGrid>
                <a:gridCol w="881173">
                  <a:extLst>
                    <a:ext uri="{9D8B030D-6E8A-4147-A177-3AD203B41FA5}">
                      <a16:colId xmlns:a16="http://schemas.microsoft.com/office/drawing/2014/main" val="1084066719"/>
                    </a:ext>
                  </a:extLst>
                </a:gridCol>
                <a:gridCol w="3957304">
                  <a:extLst>
                    <a:ext uri="{9D8B030D-6E8A-4147-A177-3AD203B41FA5}">
                      <a16:colId xmlns:a16="http://schemas.microsoft.com/office/drawing/2014/main" val="3538294506"/>
                    </a:ext>
                  </a:extLst>
                </a:gridCol>
                <a:gridCol w="2896706">
                  <a:extLst>
                    <a:ext uri="{9D8B030D-6E8A-4147-A177-3AD203B41FA5}">
                      <a16:colId xmlns:a16="http://schemas.microsoft.com/office/drawing/2014/main" val="4238083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mượn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thay đổi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57684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92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4568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981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5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3149" y="1126208"/>
            <a:ext cx="3682418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tập 3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86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60400" y="1726467"/>
          <a:ext cx="10833100" cy="2433320"/>
        </p:xfrm>
        <a:graphic>
          <a:graphicData uri="http://schemas.openxmlformats.org/drawingml/2006/table">
            <a:tbl>
              <a:tblPr firstRow="1" firstCol="1" bandRow="1"/>
              <a:tblGrid>
                <a:gridCol w="1234080">
                  <a:extLst>
                    <a:ext uri="{9D8B030D-6E8A-4147-A177-3AD203B41FA5}">
                      <a16:colId xmlns:a16="http://schemas.microsoft.com/office/drawing/2014/main" val="464604849"/>
                    </a:ext>
                  </a:extLst>
                </a:gridCol>
                <a:gridCol w="5542192">
                  <a:extLst>
                    <a:ext uri="{9D8B030D-6E8A-4147-A177-3AD203B41FA5}">
                      <a16:colId xmlns:a16="http://schemas.microsoft.com/office/drawing/2014/main" val="1717232153"/>
                    </a:ext>
                  </a:extLst>
                </a:gridCol>
                <a:gridCol w="4056828">
                  <a:extLst>
                    <a:ext uri="{9D8B030D-6E8A-4147-A177-3AD203B41FA5}">
                      <a16:colId xmlns:a16="http://schemas.microsoft.com/office/drawing/2014/main" val="258659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mượn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thay đổi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431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fan (cuồng)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 hâm mộ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51705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Idol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thần tượng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6129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Chuyên cơ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máy bay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64812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Phi trường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bay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437880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602373" y="4404515"/>
            <a:ext cx="10833100" cy="1673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900"/>
              </a:spcAft>
            </a:pP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hâm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hân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bay.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64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82487" y="752068"/>
            <a:ext cx="18117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Khởi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động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5800" y="1642513"/>
          <a:ext cx="10820399" cy="3455670"/>
        </p:xfrm>
        <a:graphic>
          <a:graphicData uri="http://schemas.openxmlformats.org/drawingml/2006/table">
            <a:tbl>
              <a:tblPr firstRow="1" firstCol="1" bandRow="1"/>
              <a:tblGrid>
                <a:gridCol w="5433988">
                  <a:extLst>
                    <a:ext uri="{9D8B030D-6E8A-4147-A177-3AD203B41FA5}">
                      <a16:colId xmlns:a16="http://schemas.microsoft.com/office/drawing/2014/main" val="1228903410"/>
                    </a:ext>
                  </a:extLst>
                </a:gridCol>
                <a:gridCol w="5093940">
                  <a:extLst>
                    <a:ext uri="{9D8B030D-6E8A-4147-A177-3AD203B41FA5}">
                      <a16:colId xmlns:a16="http://schemas.microsoft.com/office/drawing/2014/main" val="2326104438"/>
                    </a:ext>
                  </a:extLst>
                </a:gridCol>
                <a:gridCol w="292471">
                  <a:extLst>
                    <a:ext uri="{9D8B030D-6E8A-4147-A177-3AD203B41FA5}">
                      <a16:colId xmlns:a16="http://schemas.microsoft.com/office/drawing/2014/main" val="16980500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mượn tiếng Hán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mượn các tiếng Châu Âu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5666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3200" i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vô tuyến, gia đình, gia tộc, hải quân, hải đăng, cao tốc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32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radio, </a:t>
                      </a:r>
                      <a:r>
                        <a:rPr lang="en-US" sz="32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</a:t>
                      </a:r>
                      <a:r>
                        <a:rPr lang="en-US" sz="32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vi, </a:t>
                      </a:r>
                      <a:r>
                        <a:rPr lang="en-US" sz="32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facebook</a:t>
                      </a:r>
                      <a:r>
                        <a:rPr lang="en-US" sz="32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ma-</a:t>
                      </a:r>
                      <a:r>
                        <a:rPr lang="en-US" sz="3200" i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ket</a:t>
                      </a:r>
                      <a:r>
                        <a:rPr lang="en-US" sz="3200" i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-ting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2301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63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50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1316117"/>
            <a:ext cx="6096000" cy="19296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vi-VN" sz="3200" b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vi-VN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 mượn</a:t>
            </a:r>
            <a:r>
              <a:rPr lang="vi-VN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sz="3200" b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r>
              <a:rPr lang="vi-VN" sz="32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767307" y="1398072"/>
            <a:ext cx="6416563" cy="4736028"/>
            <a:chOff x="3801171" y="1398072"/>
            <a:chExt cx="5760794" cy="4736028"/>
          </a:xfrm>
        </p:grpSpPr>
        <p:sp>
          <p:nvSpPr>
            <p:cNvPr id="14" name="Freeform 13"/>
            <p:cNvSpPr/>
            <p:nvPr/>
          </p:nvSpPr>
          <p:spPr>
            <a:xfrm>
              <a:off x="5775484" y="1398072"/>
              <a:ext cx="1721936" cy="1119258"/>
            </a:xfrm>
            <a:custGeom>
              <a:avLst/>
              <a:gdLst>
                <a:gd name="connsiteX0" fmla="*/ 0 w 1721936"/>
                <a:gd name="connsiteY0" fmla="*/ 186547 h 1119258"/>
                <a:gd name="connsiteX1" fmla="*/ 186547 w 1721936"/>
                <a:gd name="connsiteY1" fmla="*/ 0 h 1119258"/>
                <a:gd name="connsiteX2" fmla="*/ 1535389 w 1721936"/>
                <a:gd name="connsiteY2" fmla="*/ 0 h 1119258"/>
                <a:gd name="connsiteX3" fmla="*/ 1721936 w 1721936"/>
                <a:gd name="connsiteY3" fmla="*/ 186547 h 1119258"/>
                <a:gd name="connsiteX4" fmla="*/ 1721936 w 1721936"/>
                <a:gd name="connsiteY4" fmla="*/ 932711 h 1119258"/>
                <a:gd name="connsiteX5" fmla="*/ 1535389 w 1721936"/>
                <a:gd name="connsiteY5" fmla="*/ 1119258 h 1119258"/>
                <a:gd name="connsiteX6" fmla="*/ 186547 w 1721936"/>
                <a:gd name="connsiteY6" fmla="*/ 1119258 h 1119258"/>
                <a:gd name="connsiteX7" fmla="*/ 0 w 1721936"/>
                <a:gd name="connsiteY7" fmla="*/ 932711 h 1119258"/>
                <a:gd name="connsiteX8" fmla="*/ 0 w 1721936"/>
                <a:gd name="connsiteY8" fmla="*/ 186547 h 111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21936" h="1119258">
                  <a:moveTo>
                    <a:pt x="0" y="186547"/>
                  </a:moveTo>
                  <a:cubicBezTo>
                    <a:pt x="0" y="83520"/>
                    <a:pt x="83520" y="0"/>
                    <a:pt x="186547" y="0"/>
                  </a:cubicBezTo>
                  <a:lnTo>
                    <a:pt x="1535389" y="0"/>
                  </a:lnTo>
                  <a:cubicBezTo>
                    <a:pt x="1638416" y="0"/>
                    <a:pt x="1721936" y="83520"/>
                    <a:pt x="1721936" y="186547"/>
                  </a:cubicBezTo>
                  <a:lnTo>
                    <a:pt x="1721936" y="932711"/>
                  </a:lnTo>
                  <a:cubicBezTo>
                    <a:pt x="1721936" y="1035738"/>
                    <a:pt x="1638416" y="1119258"/>
                    <a:pt x="1535389" y="1119258"/>
                  </a:cubicBezTo>
                  <a:lnTo>
                    <a:pt x="186547" y="1119258"/>
                  </a:lnTo>
                  <a:cubicBezTo>
                    <a:pt x="83520" y="1119258"/>
                    <a:pt x="0" y="1035738"/>
                    <a:pt x="0" y="932711"/>
                  </a:cubicBezTo>
                  <a:lnTo>
                    <a:pt x="0" y="186547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5128" tIns="165128" rIns="165128" bIns="16512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3600" kern="1200" dirty="0">
                  <a:latin typeface="+mj-lt"/>
                </a:rPr>
                <a:t>tác phẩm</a:t>
              </a:r>
              <a:endParaRPr lang="en-US" sz="3600" kern="1200" dirty="0">
                <a:latin typeface="+mj-lt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4959632" y="2030311"/>
              <a:ext cx="3694924" cy="369492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720807" y="219462"/>
                  </a:moveTo>
                  <a:arcTo wR="1847462" hR="1847462" stAng="17892689" swAng="2623250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Freeform 16"/>
            <p:cNvSpPr/>
            <p:nvPr/>
          </p:nvSpPr>
          <p:spPr>
            <a:xfrm>
              <a:off x="7840029" y="3213266"/>
              <a:ext cx="1721936" cy="1119258"/>
            </a:xfrm>
            <a:custGeom>
              <a:avLst/>
              <a:gdLst>
                <a:gd name="connsiteX0" fmla="*/ 0 w 1721936"/>
                <a:gd name="connsiteY0" fmla="*/ 186547 h 1119258"/>
                <a:gd name="connsiteX1" fmla="*/ 186547 w 1721936"/>
                <a:gd name="connsiteY1" fmla="*/ 0 h 1119258"/>
                <a:gd name="connsiteX2" fmla="*/ 1535389 w 1721936"/>
                <a:gd name="connsiteY2" fmla="*/ 0 h 1119258"/>
                <a:gd name="connsiteX3" fmla="*/ 1721936 w 1721936"/>
                <a:gd name="connsiteY3" fmla="*/ 186547 h 1119258"/>
                <a:gd name="connsiteX4" fmla="*/ 1721936 w 1721936"/>
                <a:gd name="connsiteY4" fmla="*/ 932711 h 1119258"/>
                <a:gd name="connsiteX5" fmla="*/ 1535389 w 1721936"/>
                <a:gd name="connsiteY5" fmla="*/ 1119258 h 1119258"/>
                <a:gd name="connsiteX6" fmla="*/ 186547 w 1721936"/>
                <a:gd name="connsiteY6" fmla="*/ 1119258 h 1119258"/>
                <a:gd name="connsiteX7" fmla="*/ 0 w 1721936"/>
                <a:gd name="connsiteY7" fmla="*/ 932711 h 1119258"/>
                <a:gd name="connsiteX8" fmla="*/ 0 w 1721936"/>
                <a:gd name="connsiteY8" fmla="*/ 186547 h 111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21936" h="1119258">
                  <a:moveTo>
                    <a:pt x="0" y="186547"/>
                  </a:moveTo>
                  <a:cubicBezTo>
                    <a:pt x="0" y="83520"/>
                    <a:pt x="83520" y="0"/>
                    <a:pt x="186547" y="0"/>
                  </a:cubicBezTo>
                  <a:lnTo>
                    <a:pt x="1535389" y="0"/>
                  </a:lnTo>
                  <a:cubicBezTo>
                    <a:pt x="1638416" y="0"/>
                    <a:pt x="1721936" y="83520"/>
                    <a:pt x="1721936" y="186547"/>
                  </a:cubicBezTo>
                  <a:lnTo>
                    <a:pt x="1721936" y="932711"/>
                  </a:lnTo>
                  <a:cubicBezTo>
                    <a:pt x="1721936" y="1035738"/>
                    <a:pt x="1638416" y="1119258"/>
                    <a:pt x="1535389" y="1119258"/>
                  </a:cubicBezTo>
                  <a:lnTo>
                    <a:pt x="186547" y="1119258"/>
                  </a:lnTo>
                  <a:cubicBezTo>
                    <a:pt x="83520" y="1119258"/>
                    <a:pt x="0" y="1035738"/>
                    <a:pt x="0" y="932711"/>
                  </a:cubicBezTo>
                  <a:lnTo>
                    <a:pt x="0" y="186547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5128" tIns="165128" rIns="165128" bIns="16512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3600" kern="1200" dirty="0">
                  <a:latin typeface="+mj-lt"/>
                </a:rPr>
                <a:t>văn học</a:t>
              </a:r>
              <a:endParaRPr lang="en-US" sz="3600" kern="1200" dirty="0">
                <a:latin typeface="+mj-lt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4959632" y="2030311"/>
              <a:ext cx="3694924" cy="369492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603827" y="2420434"/>
                  </a:moveTo>
                  <a:arcTo wR="1847462" hR="1847462" stAng="1084061" swAng="2623250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Freeform 18"/>
            <p:cNvSpPr/>
            <p:nvPr/>
          </p:nvSpPr>
          <p:spPr>
            <a:xfrm>
              <a:off x="5891873" y="5014842"/>
              <a:ext cx="1721936" cy="1119258"/>
            </a:xfrm>
            <a:custGeom>
              <a:avLst/>
              <a:gdLst>
                <a:gd name="connsiteX0" fmla="*/ 0 w 1721936"/>
                <a:gd name="connsiteY0" fmla="*/ 186547 h 1119258"/>
                <a:gd name="connsiteX1" fmla="*/ 186547 w 1721936"/>
                <a:gd name="connsiteY1" fmla="*/ 0 h 1119258"/>
                <a:gd name="connsiteX2" fmla="*/ 1535389 w 1721936"/>
                <a:gd name="connsiteY2" fmla="*/ 0 h 1119258"/>
                <a:gd name="connsiteX3" fmla="*/ 1721936 w 1721936"/>
                <a:gd name="connsiteY3" fmla="*/ 186547 h 1119258"/>
                <a:gd name="connsiteX4" fmla="*/ 1721936 w 1721936"/>
                <a:gd name="connsiteY4" fmla="*/ 932711 h 1119258"/>
                <a:gd name="connsiteX5" fmla="*/ 1535389 w 1721936"/>
                <a:gd name="connsiteY5" fmla="*/ 1119258 h 1119258"/>
                <a:gd name="connsiteX6" fmla="*/ 186547 w 1721936"/>
                <a:gd name="connsiteY6" fmla="*/ 1119258 h 1119258"/>
                <a:gd name="connsiteX7" fmla="*/ 0 w 1721936"/>
                <a:gd name="connsiteY7" fmla="*/ 932711 h 1119258"/>
                <a:gd name="connsiteX8" fmla="*/ 0 w 1721936"/>
                <a:gd name="connsiteY8" fmla="*/ 186547 h 111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21936" h="1119258">
                  <a:moveTo>
                    <a:pt x="0" y="186547"/>
                  </a:moveTo>
                  <a:cubicBezTo>
                    <a:pt x="0" y="83520"/>
                    <a:pt x="83520" y="0"/>
                    <a:pt x="186547" y="0"/>
                  </a:cubicBezTo>
                  <a:lnTo>
                    <a:pt x="1535389" y="0"/>
                  </a:lnTo>
                  <a:cubicBezTo>
                    <a:pt x="1638416" y="0"/>
                    <a:pt x="1721936" y="83520"/>
                    <a:pt x="1721936" y="186547"/>
                  </a:cubicBezTo>
                  <a:lnTo>
                    <a:pt x="1721936" y="932711"/>
                  </a:lnTo>
                  <a:cubicBezTo>
                    <a:pt x="1721936" y="1035738"/>
                    <a:pt x="1638416" y="1119258"/>
                    <a:pt x="1535389" y="1119258"/>
                  </a:cubicBezTo>
                  <a:lnTo>
                    <a:pt x="186547" y="1119258"/>
                  </a:lnTo>
                  <a:cubicBezTo>
                    <a:pt x="83520" y="1119258"/>
                    <a:pt x="0" y="1035738"/>
                    <a:pt x="0" y="932711"/>
                  </a:cubicBezTo>
                  <a:lnTo>
                    <a:pt x="0" y="186547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5128" tIns="165128" rIns="165128" bIns="16512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3600" kern="1200" dirty="0">
                  <a:latin typeface="+mj-lt"/>
                </a:rPr>
                <a:t>sứ giả</a:t>
              </a:r>
              <a:endParaRPr lang="en-US" sz="3600" kern="1200" dirty="0">
                <a:latin typeface="+mj-lt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4959632" y="2030311"/>
              <a:ext cx="3694924" cy="369492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974116" y="3475461"/>
                  </a:moveTo>
                  <a:arcTo wR="1847462" hR="1847462" stAng="7092689" swAng="2623250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3801171" y="3245748"/>
              <a:ext cx="1721936" cy="1119258"/>
            </a:xfrm>
            <a:custGeom>
              <a:avLst/>
              <a:gdLst>
                <a:gd name="connsiteX0" fmla="*/ 0 w 1721936"/>
                <a:gd name="connsiteY0" fmla="*/ 186547 h 1119258"/>
                <a:gd name="connsiteX1" fmla="*/ 186547 w 1721936"/>
                <a:gd name="connsiteY1" fmla="*/ 0 h 1119258"/>
                <a:gd name="connsiteX2" fmla="*/ 1535389 w 1721936"/>
                <a:gd name="connsiteY2" fmla="*/ 0 h 1119258"/>
                <a:gd name="connsiteX3" fmla="*/ 1721936 w 1721936"/>
                <a:gd name="connsiteY3" fmla="*/ 186547 h 1119258"/>
                <a:gd name="connsiteX4" fmla="*/ 1721936 w 1721936"/>
                <a:gd name="connsiteY4" fmla="*/ 932711 h 1119258"/>
                <a:gd name="connsiteX5" fmla="*/ 1535389 w 1721936"/>
                <a:gd name="connsiteY5" fmla="*/ 1119258 h 1119258"/>
                <a:gd name="connsiteX6" fmla="*/ 186547 w 1721936"/>
                <a:gd name="connsiteY6" fmla="*/ 1119258 h 1119258"/>
                <a:gd name="connsiteX7" fmla="*/ 0 w 1721936"/>
                <a:gd name="connsiteY7" fmla="*/ 932711 h 1119258"/>
                <a:gd name="connsiteX8" fmla="*/ 0 w 1721936"/>
                <a:gd name="connsiteY8" fmla="*/ 186547 h 1119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21936" h="1119258">
                  <a:moveTo>
                    <a:pt x="0" y="186547"/>
                  </a:moveTo>
                  <a:cubicBezTo>
                    <a:pt x="0" y="83520"/>
                    <a:pt x="83520" y="0"/>
                    <a:pt x="186547" y="0"/>
                  </a:cubicBezTo>
                  <a:lnTo>
                    <a:pt x="1535389" y="0"/>
                  </a:lnTo>
                  <a:cubicBezTo>
                    <a:pt x="1638416" y="0"/>
                    <a:pt x="1721936" y="83520"/>
                    <a:pt x="1721936" y="186547"/>
                  </a:cubicBezTo>
                  <a:lnTo>
                    <a:pt x="1721936" y="932711"/>
                  </a:lnTo>
                  <a:cubicBezTo>
                    <a:pt x="1721936" y="1035738"/>
                    <a:pt x="1638416" y="1119258"/>
                    <a:pt x="1535389" y="1119258"/>
                  </a:cubicBezTo>
                  <a:lnTo>
                    <a:pt x="186547" y="1119258"/>
                  </a:lnTo>
                  <a:cubicBezTo>
                    <a:pt x="83520" y="1119258"/>
                    <a:pt x="0" y="1035738"/>
                    <a:pt x="0" y="932711"/>
                  </a:cubicBezTo>
                  <a:lnTo>
                    <a:pt x="0" y="186547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5128" tIns="165128" rIns="165128" bIns="16512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3600" kern="1200" dirty="0">
                  <a:latin typeface="+mj-lt"/>
                </a:rPr>
                <a:t>hòa bình</a:t>
              </a:r>
              <a:endParaRPr lang="en-US" sz="3600" kern="1200" dirty="0">
                <a:latin typeface="+mj-lt"/>
              </a:endParaRPr>
            </a:p>
          </p:txBody>
        </p:sp>
        <p:sp>
          <p:nvSpPr>
            <p:cNvPr id="24" name="Freeform 23"/>
            <p:cNvSpPr/>
            <p:nvPr/>
          </p:nvSpPr>
          <p:spPr>
            <a:xfrm>
              <a:off x="4959632" y="2030311"/>
              <a:ext cx="3694924" cy="369492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91096" y="1274489"/>
                  </a:moveTo>
                  <a:arcTo wR="1847462" hR="1847462" stAng="11884061" swAng="2623250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5" name="Donut 24"/>
          <p:cNvSpPr/>
          <p:nvPr/>
        </p:nvSpPr>
        <p:spPr>
          <a:xfrm>
            <a:off x="5811468" y="2673675"/>
            <a:ext cx="2328240" cy="2232151"/>
          </a:xfrm>
          <a:prstGeom prst="donut">
            <a:avLst>
              <a:gd name="adj" fmla="val 437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072960" y="3179382"/>
            <a:ext cx="1964027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 mượn tiếng Hán </a:t>
            </a:r>
            <a:endParaRPr lang="en-US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00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1316117"/>
            <a:ext cx="6096000" cy="19296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 mượn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Donut 24"/>
          <p:cNvSpPr/>
          <p:nvPr/>
        </p:nvSpPr>
        <p:spPr>
          <a:xfrm>
            <a:off x="5692765" y="2644256"/>
            <a:ext cx="2328240" cy="2232151"/>
          </a:xfrm>
          <a:prstGeom prst="donut">
            <a:avLst>
              <a:gd name="adj" fmla="val 437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884808" y="3072481"/>
            <a:ext cx="2066748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 mượn tiếng </a:t>
            </a:r>
            <a:r>
              <a:rPr lang="en-US" sz="3200" b="1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802032" y="1482999"/>
            <a:ext cx="6159605" cy="4443565"/>
            <a:chOff x="4071468" y="1468251"/>
            <a:chExt cx="5202798" cy="4443565"/>
          </a:xfrm>
        </p:grpSpPr>
        <p:sp>
          <p:nvSpPr>
            <p:cNvPr id="28" name="Freeform 27"/>
            <p:cNvSpPr/>
            <p:nvPr/>
          </p:nvSpPr>
          <p:spPr>
            <a:xfrm>
              <a:off x="6025879" y="1468251"/>
              <a:ext cx="1464837" cy="1014671"/>
            </a:xfrm>
            <a:custGeom>
              <a:avLst/>
              <a:gdLst>
                <a:gd name="connsiteX0" fmla="*/ 0 w 1464837"/>
                <a:gd name="connsiteY0" fmla="*/ 158694 h 952144"/>
                <a:gd name="connsiteX1" fmla="*/ 158694 w 1464837"/>
                <a:gd name="connsiteY1" fmla="*/ 0 h 952144"/>
                <a:gd name="connsiteX2" fmla="*/ 1306143 w 1464837"/>
                <a:gd name="connsiteY2" fmla="*/ 0 h 952144"/>
                <a:gd name="connsiteX3" fmla="*/ 1464837 w 1464837"/>
                <a:gd name="connsiteY3" fmla="*/ 158694 h 952144"/>
                <a:gd name="connsiteX4" fmla="*/ 1464837 w 1464837"/>
                <a:gd name="connsiteY4" fmla="*/ 793450 h 952144"/>
                <a:gd name="connsiteX5" fmla="*/ 1306143 w 1464837"/>
                <a:gd name="connsiteY5" fmla="*/ 952144 h 952144"/>
                <a:gd name="connsiteX6" fmla="*/ 158694 w 1464837"/>
                <a:gd name="connsiteY6" fmla="*/ 952144 h 952144"/>
                <a:gd name="connsiteX7" fmla="*/ 0 w 1464837"/>
                <a:gd name="connsiteY7" fmla="*/ 793450 h 952144"/>
                <a:gd name="connsiteX8" fmla="*/ 0 w 1464837"/>
                <a:gd name="connsiteY8" fmla="*/ 158694 h 952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4837" h="952144">
                  <a:moveTo>
                    <a:pt x="0" y="158694"/>
                  </a:moveTo>
                  <a:cubicBezTo>
                    <a:pt x="0" y="71050"/>
                    <a:pt x="71050" y="0"/>
                    <a:pt x="158694" y="0"/>
                  </a:cubicBezTo>
                  <a:lnTo>
                    <a:pt x="1306143" y="0"/>
                  </a:lnTo>
                  <a:cubicBezTo>
                    <a:pt x="1393787" y="0"/>
                    <a:pt x="1464837" y="71050"/>
                    <a:pt x="1464837" y="158694"/>
                  </a:cubicBezTo>
                  <a:lnTo>
                    <a:pt x="1464837" y="793450"/>
                  </a:lnTo>
                  <a:cubicBezTo>
                    <a:pt x="1464837" y="881094"/>
                    <a:pt x="1393787" y="952144"/>
                    <a:pt x="1306143" y="952144"/>
                  </a:cubicBezTo>
                  <a:lnTo>
                    <a:pt x="158694" y="952144"/>
                  </a:lnTo>
                  <a:cubicBezTo>
                    <a:pt x="71050" y="952144"/>
                    <a:pt x="0" y="881094"/>
                    <a:pt x="0" y="793450"/>
                  </a:cubicBezTo>
                  <a:lnTo>
                    <a:pt x="0" y="158694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8400" tIns="168400" rIns="168400" bIns="16840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3200" i="1" kern="1200" dirty="0">
                  <a:latin typeface="+mj-lt"/>
                </a:rPr>
                <a:t>nhà) ga</a:t>
              </a:r>
              <a:endParaRPr lang="en-US" sz="3200" kern="1200" dirty="0">
                <a:latin typeface="+mj-lt"/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>
              <a:off x="5072507" y="1944324"/>
              <a:ext cx="3806159" cy="380615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645571" y="150818"/>
                  </a:moveTo>
                  <a:arcTo wR="1903079" hR="1903079" stAng="17577840" swAng="1962492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809429" y="2644256"/>
              <a:ext cx="1464837" cy="1104203"/>
            </a:xfrm>
            <a:custGeom>
              <a:avLst/>
              <a:gdLst>
                <a:gd name="connsiteX0" fmla="*/ 0 w 1464837"/>
                <a:gd name="connsiteY0" fmla="*/ 158694 h 952144"/>
                <a:gd name="connsiteX1" fmla="*/ 158694 w 1464837"/>
                <a:gd name="connsiteY1" fmla="*/ 0 h 952144"/>
                <a:gd name="connsiteX2" fmla="*/ 1306143 w 1464837"/>
                <a:gd name="connsiteY2" fmla="*/ 0 h 952144"/>
                <a:gd name="connsiteX3" fmla="*/ 1464837 w 1464837"/>
                <a:gd name="connsiteY3" fmla="*/ 158694 h 952144"/>
                <a:gd name="connsiteX4" fmla="*/ 1464837 w 1464837"/>
                <a:gd name="connsiteY4" fmla="*/ 793450 h 952144"/>
                <a:gd name="connsiteX5" fmla="*/ 1306143 w 1464837"/>
                <a:gd name="connsiteY5" fmla="*/ 952144 h 952144"/>
                <a:gd name="connsiteX6" fmla="*/ 158694 w 1464837"/>
                <a:gd name="connsiteY6" fmla="*/ 952144 h 952144"/>
                <a:gd name="connsiteX7" fmla="*/ 0 w 1464837"/>
                <a:gd name="connsiteY7" fmla="*/ 793450 h 952144"/>
                <a:gd name="connsiteX8" fmla="*/ 0 w 1464837"/>
                <a:gd name="connsiteY8" fmla="*/ 158694 h 952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4837" h="952144">
                  <a:moveTo>
                    <a:pt x="0" y="158694"/>
                  </a:moveTo>
                  <a:cubicBezTo>
                    <a:pt x="0" y="71050"/>
                    <a:pt x="71050" y="0"/>
                    <a:pt x="158694" y="0"/>
                  </a:cubicBezTo>
                  <a:lnTo>
                    <a:pt x="1306143" y="0"/>
                  </a:lnTo>
                  <a:cubicBezTo>
                    <a:pt x="1393787" y="0"/>
                    <a:pt x="1464837" y="71050"/>
                    <a:pt x="1464837" y="158694"/>
                  </a:cubicBezTo>
                  <a:lnTo>
                    <a:pt x="1464837" y="793450"/>
                  </a:lnTo>
                  <a:cubicBezTo>
                    <a:pt x="1464837" y="881094"/>
                    <a:pt x="1393787" y="952144"/>
                    <a:pt x="1306143" y="952144"/>
                  </a:cubicBezTo>
                  <a:lnTo>
                    <a:pt x="158694" y="952144"/>
                  </a:lnTo>
                  <a:cubicBezTo>
                    <a:pt x="71050" y="952144"/>
                    <a:pt x="0" y="881094"/>
                    <a:pt x="0" y="793450"/>
                  </a:cubicBezTo>
                  <a:lnTo>
                    <a:pt x="0" y="158694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8400" tIns="168400" rIns="168400" bIns="16840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3200" i="1" kern="1200" dirty="0">
                  <a:latin typeface="+mj-lt"/>
                </a:rPr>
                <a:t>xà phòng</a:t>
              </a:r>
              <a:endParaRPr lang="en-US" sz="3200" kern="1200" dirty="0">
                <a:latin typeface="+mj-lt"/>
              </a:endParaRP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072507" y="1944324"/>
              <a:ext cx="3806159" cy="380615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803538" y="1803236"/>
                  </a:moveTo>
                  <a:arcTo wR="1903079" hR="1903079" stAng="21419560" swAng="2197036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43478" y="4873029"/>
              <a:ext cx="1464837" cy="1025448"/>
            </a:xfrm>
            <a:custGeom>
              <a:avLst/>
              <a:gdLst>
                <a:gd name="connsiteX0" fmla="*/ 0 w 1464837"/>
                <a:gd name="connsiteY0" fmla="*/ 158694 h 952144"/>
                <a:gd name="connsiteX1" fmla="*/ 158694 w 1464837"/>
                <a:gd name="connsiteY1" fmla="*/ 0 h 952144"/>
                <a:gd name="connsiteX2" fmla="*/ 1306143 w 1464837"/>
                <a:gd name="connsiteY2" fmla="*/ 0 h 952144"/>
                <a:gd name="connsiteX3" fmla="*/ 1464837 w 1464837"/>
                <a:gd name="connsiteY3" fmla="*/ 158694 h 952144"/>
                <a:gd name="connsiteX4" fmla="*/ 1464837 w 1464837"/>
                <a:gd name="connsiteY4" fmla="*/ 793450 h 952144"/>
                <a:gd name="connsiteX5" fmla="*/ 1306143 w 1464837"/>
                <a:gd name="connsiteY5" fmla="*/ 952144 h 952144"/>
                <a:gd name="connsiteX6" fmla="*/ 158694 w 1464837"/>
                <a:gd name="connsiteY6" fmla="*/ 952144 h 952144"/>
                <a:gd name="connsiteX7" fmla="*/ 0 w 1464837"/>
                <a:gd name="connsiteY7" fmla="*/ 793450 h 952144"/>
                <a:gd name="connsiteX8" fmla="*/ 0 w 1464837"/>
                <a:gd name="connsiteY8" fmla="*/ 158694 h 952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4837" h="952144">
                  <a:moveTo>
                    <a:pt x="0" y="158694"/>
                  </a:moveTo>
                  <a:cubicBezTo>
                    <a:pt x="0" y="71050"/>
                    <a:pt x="71050" y="0"/>
                    <a:pt x="158694" y="0"/>
                  </a:cubicBezTo>
                  <a:lnTo>
                    <a:pt x="1306143" y="0"/>
                  </a:lnTo>
                  <a:cubicBezTo>
                    <a:pt x="1393787" y="0"/>
                    <a:pt x="1464837" y="71050"/>
                    <a:pt x="1464837" y="158694"/>
                  </a:cubicBezTo>
                  <a:lnTo>
                    <a:pt x="1464837" y="793450"/>
                  </a:lnTo>
                  <a:cubicBezTo>
                    <a:pt x="1464837" y="881094"/>
                    <a:pt x="1393787" y="952144"/>
                    <a:pt x="1306143" y="952144"/>
                  </a:cubicBezTo>
                  <a:lnTo>
                    <a:pt x="158694" y="952144"/>
                  </a:lnTo>
                  <a:cubicBezTo>
                    <a:pt x="71050" y="952144"/>
                    <a:pt x="0" y="881094"/>
                    <a:pt x="0" y="793450"/>
                  </a:cubicBezTo>
                  <a:lnTo>
                    <a:pt x="0" y="158694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8400" tIns="168400" rIns="168400" bIns="16840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3200" i="1" kern="1200" dirty="0">
                  <a:latin typeface="+mj-lt"/>
                </a:rPr>
                <a:t>mùi soa</a:t>
              </a:r>
              <a:endParaRPr lang="en-US" sz="3200" kern="1200" dirty="0">
                <a:latin typeface="+mj-lt"/>
              </a:endParaRPr>
            </a:p>
          </p:txBody>
        </p:sp>
        <p:sp>
          <p:nvSpPr>
            <p:cNvPr id="34" name="Freeform 33"/>
            <p:cNvSpPr/>
            <p:nvPr/>
          </p:nvSpPr>
          <p:spPr>
            <a:xfrm>
              <a:off x="5072507" y="1944324"/>
              <a:ext cx="3806159" cy="380615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281696" y="3768115"/>
                  </a:moveTo>
                  <a:arcTo wR="1903079" hR="1903079" stAng="4711467" swAng="1377065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4870531" y="4873029"/>
              <a:ext cx="1464837" cy="1038787"/>
            </a:xfrm>
            <a:custGeom>
              <a:avLst/>
              <a:gdLst>
                <a:gd name="connsiteX0" fmla="*/ 0 w 1464837"/>
                <a:gd name="connsiteY0" fmla="*/ 158694 h 952144"/>
                <a:gd name="connsiteX1" fmla="*/ 158694 w 1464837"/>
                <a:gd name="connsiteY1" fmla="*/ 0 h 952144"/>
                <a:gd name="connsiteX2" fmla="*/ 1306143 w 1464837"/>
                <a:gd name="connsiteY2" fmla="*/ 0 h 952144"/>
                <a:gd name="connsiteX3" fmla="*/ 1464837 w 1464837"/>
                <a:gd name="connsiteY3" fmla="*/ 158694 h 952144"/>
                <a:gd name="connsiteX4" fmla="*/ 1464837 w 1464837"/>
                <a:gd name="connsiteY4" fmla="*/ 793450 h 952144"/>
                <a:gd name="connsiteX5" fmla="*/ 1306143 w 1464837"/>
                <a:gd name="connsiteY5" fmla="*/ 952144 h 952144"/>
                <a:gd name="connsiteX6" fmla="*/ 158694 w 1464837"/>
                <a:gd name="connsiteY6" fmla="*/ 952144 h 952144"/>
                <a:gd name="connsiteX7" fmla="*/ 0 w 1464837"/>
                <a:gd name="connsiteY7" fmla="*/ 793450 h 952144"/>
                <a:gd name="connsiteX8" fmla="*/ 0 w 1464837"/>
                <a:gd name="connsiteY8" fmla="*/ 158694 h 952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4837" h="952144">
                  <a:moveTo>
                    <a:pt x="0" y="158694"/>
                  </a:moveTo>
                  <a:cubicBezTo>
                    <a:pt x="0" y="71050"/>
                    <a:pt x="71050" y="0"/>
                    <a:pt x="158694" y="0"/>
                  </a:cubicBezTo>
                  <a:lnTo>
                    <a:pt x="1306143" y="0"/>
                  </a:lnTo>
                  <a:cubicBezTo>
                    <a:pt x="1393787" y="0"/>
                    <a:pt x="1464837" y="71050"/>
                    <a:pt x="1464837" y="158694"/>
                  </a:cubicBezTo>
                  <a:lnTo>
                    <a:pt x="1464837" y="793450"/>
                  </a:lnTo>
                  <a:cubicBezTo>
                    <a:pt x="1464837" y="881094"/>
                    <a:pt x="1393787" y="952144"/>
                    <a:pt x="1306143" y="952144"/>
                  </a:cubicBezTo>
                  <a:lnTo>
                    <a:pt x="158694" y="952144"/>
                  </a:lnTo>
                  <a:cubicBezTo>
                    <a:pt x="71050" y="952144"/>
                    <a:pt x="0" y="881094"/>
                    <a:pt x="0" y="793450"/>
                  </a:cubicBezTo>
                  <a:lnTo>
                    <a:pt x="0" y="158694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8400" tIns="168400" rIns="168400" bIns="16840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3200" i="1" kern="1200" dirty="0">
                  <a:latin typeface="+mj-lt"/>
                </a:rPr>
                <a:t>pa nô</a:t>
              </a:r>
              <a:endParaRPr lang="en-US" sz="3200" kern="1200" dirty="0">
                <a:latin typeface="+mj-lt"/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072507" y="1944324"/>
              <a:ext cx="3806159" cy="380615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18146" y="2956502"/>
                  </a:moveTo>
                  <a:arcTo wR="1903079" hR="1903079" stAng="8783404" swAng="2197036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Freeform 36"/>
            <p:cNvSpPr/>
            <p:nvPr/>
          </p:nvSpPr>
          <p:spPr>
            <a:xfrm>
              <a:off x="4071468" y="2644256"/>
              <a:ext cx="1464837" cy="1150497"/>
            </a:xfrm>
            <a:custGeom>
              <a:avLst/>
              <a:gdLst>
                <a:gd name="connsiteX0" fmla="*/ 0 w 1464837"/>
                <a:gd name="connsiteY0" fmla="*/ 158694 h 952144"/>
                <a:gd name="connsiteX1" fmla="*/ 158694 w 1464837"/>
                <a:gd name="connsiteY1" fmla="*/ 0 h 952144"/>
                <a:gd name="connsiteX2" fmla="*/ 1306143 w 1464837"/>
                <a:gd name="connsiteY2" fmla="*/ 0 h 952144"/>
                <a:gd name="connsiteX3" fmla="*/ 1464837 w 1464837"/>
                <a:gd name="connsiteY3" fmla="*/ 158694 h 952144"/>
                <a:gd name="connsiteX4" fmla="*/ 1464837 w 1464837"/>
                <a:gd name="connsiteY4" fmla="*/ 793450 h 952144"/>
                <a:gd name="connsiteX5" fmla="*/ 1306143 w 1464837"/>
                <a:gd name="connsiteY5" fmla="*/ 952144 h 952144"/>
                <a:gd name="connsiteX6" fmla="*/ 158694 w 1464837"/>
                <a:gd name="connsiteY6" fmla="*/ 952144 h 952144"/>
                <a:gd name="connsiteX7" fmla="*/ 0 w 1464837"/>
                <a:gd name="connsiteY7" fmla="*/ 793450 h 952144"/>
                <a:gd name="connsiteX8" fmla="*/ 0 w 1464837"/>
                <a:gd name="connsiteY8" fmla="*/ 158694 h 952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64837" h="952144">
                  <a:moveTo>
                    <a:pt x="0" y="158694"/>
                  </a:moveTo>
                  <a:cubicBezTo>
                    <a:pt x="0" y="71050"/>
                    <a:pt x="71050" y="0"/>
                    <a:pt x="158694" y="0"/>
                  </a:cubicBezTo>
                  <a:lnTo>
                    <a:pt x="1306143" y="0"/>
                  </a:lnTo>
                  <a:cubicBezTo>
                    <a:pt x="1393787" y="0"/>
                    <a:pt x="1464837" y="71050"/>
                    <a:pt x="1464837" y="158694"/>
                  </a:cubicBezTo>
                  <a:lnTo>
                    <a:pt x="1464837" y="793450"/>
                  </a:lnTo>
                  <a:cubicBezTo>
                    <a:pt x="1464837" y="881094"/>
                    <a:pt x="1393787" y="952144"/>
                    <a:pt x="1306143" y="952144"/>
                  </a:cubicBezTo>
                  <a:lnTo>
                    <a:pt x="158694" y="952144"/>
                  </a:lnTo>
                  <a:cubicBezTo>
                    <a:pt x="71050" y="952144"/>
                    <a:pt x="0" y="881094"/>
                    <a:pt x="0" y="793450"/>
                  </a:cubicBezTo>
                  <a:lnTo>
                    <a:pt x="0" y="158694"/>
                  </a:lnTo>
                  <a:close/>
                </a:path>
              </a:pathLst>
            </a:custGeom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8400" tIns="168400" rIns="168400" bIns="16840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vi-VN" sz="3200" i="1" kern="1200" dirty="0">
                  <a:latin typeface="+mj-lt"/>
                </a:rPr>
                <a:t>áp phích</a:t>
              </a:r>
              <a:endParaRPr lang="en-US" sz="3200" kern="1200" dirty="0">
                <a:latin typeface="+mj-lt"/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>
              <a:off x="5072507" y="1944324"/>
              <a:ext cx="3806159" cy="380615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31469" y="829882"/>
                  </a:moveTo>
                  <a:arcTo wR="1903079" hR="1903079" stAng="12859667" swAng="1962492"/>
                </a:path>
              </a:pathLst>
            </a:custGeom>
            <a:noFill/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179171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1316117"/>
            <a:ext cx="6096000" cy="19296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 mượn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468742" y="2479946"/>
            <a:ext cx="2328240" cy="2232151"/>
            <a:chOff x="5692765" y="2644256"/>
            <a:chExt cx="2328240" cy="2232151"/>
          </a:xfrm>
        </p:grpSpPr>
        <p:sp>
          <p:nvSpPr>
            <p:cNvPr id="25" name="Donut 24"/>
            <p:cNvSpPr/>
            <p:nvPr/>
          </p:nvSpPr>
          <p:spPr>
            <a:xfrm>
              <a:off x="5692765" y="2644256"/>
              <a:ext cx="2328240" cy="2232151"/>
            </a:xfrm>
            <a:prstGeom prst="donut">
              <a:avLst>
                <a:gd name="adj" fmla="val 4377"/>
              </a:avLst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954257" y="3122946"/>
              <a:ext cx="2066748" cy="11462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Từ mượn tiếng 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Anh</a:t>
              </a:r>
              <a:r>
                <a:rPr kumimoji="0" lang="vi-VN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Left Arrow 7"/>
          <p:cNvSpPr/>
          <p:nvPr/>
        </p:nvSpPr>
        <p:spPr>
          <a:xfrm>
            <a:off x="6217827" y="2280932"/>
            <a:ext cx="3097161" cy="1051795"/>
          </a:xfrm>
          <a:prstGeom prst="leftArrow">
            <a:avLst>
              <a:gd name="adj1" fmla="val 61218"/>
              <a:gd name="adj2" fmla="val 37380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Left Arrow 38"/>
          <p:cNvSpPr/>
          <p:nvPr/>
        </p:nvSpPr>
        <p:spPr>
          <a:xfrm>
            <a:off x="6279865" y="3684665"/>
            <a:ext cx="3097161" cy="1051795"/>
          </a:xfrm>
          <a:prstGeom prst="leftArrow">
            <a:avLst>
              <a:gd name="adj1" fmla="val 61218"/>
              <a:gd name="adj2" fmla="val 37380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</a:t>
            </a:r>
          </a:p>
        </p:txBody>
      </p:sp>
    </p:spTree>
    <p:extLst>
      <p:ext uri="{BB962C8B-B14F-4D97-AF65-F5344CB8AC3E}">
        <p14:creationId xmlns:p14="http://schemas.microsoft.com/office/powerpoint/2010/main" val="74380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1316117"/>
            <a:ext cx="6096000" cy="5837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 mượn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049184" y="3057545"/>
            <a:ext cx="1828800" cy="172556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Plaque 16"/>
          <p:cNvSpPr/>
          <p:nvPr/>
        </p:nvSpPr>
        <p:spPr>
          <a:xfrm>
            <a:off x="3596046" y="2195670"/>
            <a:ext cx="7897454" cy="1611133"/>
          </a:xfrm>
          <a:prstGeom prst="plaque">
            <a:avLst>
              <a:gd name="adj" fmla="val 8428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 Việt  mượn nhiều từ của tiếng nước ngoài để làm giàu cho vốn từ của mình.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Plaque 26"/>
          <p:cNvSpPr/>
          <p:nvPr/>
        </p:nvSpPr>
        <p:spPr>
          <a:xfrm>
            <a:off x="3646846" y="3985822"/>
            <a:ext cx="7897454" cy="919647"/>
          </a:xfrm>
          <a:prstGeom prst="plaqu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Mượn từ là một cách</a:t>
            </a:r>
            <a:r>
              <a:rPr lang="en-US" sz="320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để phá triển vốn từ</a:t>
            </a:r>
            <a:r>
              <a:rPr lang="vi-VN" sz="320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/>
          </a:p>
        </p:txBody>
      </p:sp>
      <p:sp>
        <p:nvSpPr>
          <p:cNvPr id="18" name="Right Arrow 17"/>
          <p:cNvSpPr/>
          <p:nvPr/>
        </p:nvSpPr>
        <p:spPr>
          <a:xfrm>
            <a:off x="3126658" y="3229897"/>
            <a:ext cx="342084" cy="1380858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40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3919" y="1146687"/>
            <a:ext cx="4241482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ct val="107000"/>
              </a:lnSpc>
              <a:spcAft>
                <a:spcPts val="1200"/>
              </a:spcAft>
            </a:pPr>
            <a:r>
              <a:rPr lang="en-US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en-US" sz="32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Từ</a:t>
            </a:r>
            <a:r>
              <a:rPr lang="en-US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mượn</a:t>
            </a:r>
            <a:r>
              <a:rPr lang="en-US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tiếng</a:t>
            </a:r>
            <a:r>
              <a:rPr lang="en-US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vi-VN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Hán 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2294454"/>
            <a:ext cx="10833100" cy="11462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58373" y="3366586"/>
            <a:ext cx="4372094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3200" b="1" kern="1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PHIẾU HỌC TẬP SỐ 2</a:t>
            </a:r>
            <a:endParaRPr lang="en-US" sz="32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1917086" y="4063420"/>
          <a:ext cx="8421328" cy="2087372"/>
        </p:xfrm>
        <a:graphic>
          <a:graphicData uri="http://schemas.openxmlformats.org/drawingml/2006/table">
            <a:tbl>
              <a:tblPr firstRow="1" firstCol="1" bandRow="1"/>
              <a:tblGrid>
                <a:gridCol w="4209801">
                  <a:extLst>
                    <a:ext uri="{9D8B030D-6E8A-4147-A177-3AD203B41FA5}">
                      <a16:colId xmlns:a16="http://schemas.microsoft.com/office/drawing/2014/main" val="678231882"/>
                    </a:ext>
                  </a:extLst>
                </a:gridCol>
                <a:gridCol w="4211527">
                  <a:extLst>
                    <a:ext uri="{9D8B030D-6E8A-4147-A177-3AD203B41FA5}">
                      <a16:colId xmlns:a16="http://schemas.microsoft.com/office/drawing/2014/main" val="33341249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Yếu tố Hán Việt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Việt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9760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Hải (biển)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Hải đăng,…….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74010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Thủy (nước)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Thủy nông, …….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9983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 (nhà)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32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32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tộc</a:t>
                      </a:r>
                      <a:r>
                        <a:rPr lang="en-US" sz="32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,…..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3844681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101655" y="1769779"/>
            <a:ext cx="50545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BÀN</a:t>
            </a:r>
          </a:p>
        </p:txBody>
      </p:sp>
    </p:spTree>
    <p:extLst>
      <p:ext uri="{BB962C8B-B14F-4D97-AF65-F5344CB8AC3E}">
        <p14:creationId xmlns:p14="http://schemas.microsoft.com/office/powerpoint/2010/main" val="244673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3919" y="1146687"/>
            <a:ext cx="4241482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Từ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mượn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tiếng</a:t>
            </a:r>
            <a:r>
              <a:rPr kumimoji="0" lang="en-US" sz="3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vi-VN" sz="3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Hán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2373" y="1636612"/>
            <a:ext cx="10833100" cy="16596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87680" marR="30480" indent="-4572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Từ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mượn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trong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tiếng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Việt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có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một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bộ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phận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lớn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các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từ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mượn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tiếng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Hán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gọi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là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từ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Hán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Việt</a:t>
            </a:r>
            <a:r>
              <a:rPr lang="en-US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7680" marR="30480" indent="-457200" algn="just">
              <a:lnSpc>
                <a:spcPct val="107000"/>
              </a:lnSpc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8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Ví</a:t>
            </a:r>
            <a:r>
              <a:rPr lang="en-US" sz="28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dụ</a:t>
            </a:r>
            <a:r>
              <a:rPr lang="en-US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711200" y="3553384"/>
          <a:ext cx="10833100" cy="2739390"/>
        </p:xfrm>
        <a:graphic>
          <a:graphicData uri="http://schemas.openxmlformats.org/drawingml/2006/table">
            <a:tbl>
              <a:tblPr firstRow="1" firstCol="1" bandRow="1"/>
              <a:tblGrid>
                <a:gridCol w="2719916">
                  <a:extLst>
                    <a:ext uri="{9D8B030D-6E8A-4147-A177-3AD203B41FA5}">
                      <a16:colId xmlns:a16="http://schemas.microsoft.com/office/drawing/2014/main" val="1766092762"/>
                    </a:ext>
                  </a:extLst>
                </a:gridCol>
                <a:gridCol w="8113184">
                  <a:extLst>
                    <a:ext uri="{9D8B030D-6E8A-4147-A177-3AD203B41FA5}">
                      <a16:colId xmlns:a16="http://schemas.microsoft.com/office/drawing/2014/main" val="33043566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Việt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mượn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561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Hải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Hải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đăng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hải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hải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lãnh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hải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quân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hải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hải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phận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9665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Thủy (nước)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10105" algn="l"/>
                        </a:tabLst>
                      </a:pP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Thủy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nông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thủy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quái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thủy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thủy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thủy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thủy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thủy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cung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...,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4714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0480" algn="just">
                        <a:lnSpc>
                          <a:spcPct val="107000"/>
                        </a:lnSpc>
                        <a:spcAft>
                          <a:spcPts val="1200"/>
                        </a:spcAft>
                      </a:pP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tộc</a:t>
                      </a:r>
                      <a:r>
                        <a:rPr lang="en-US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gia đình, gia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phả</a:t>
                      </a:r>
                      <a:r>
                        <a:rPr lang="vi-VN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gia sản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8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…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58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26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/>
          <p:cNvSpPr/>
          <p:nvPr/>
        </p:nvSpPr>
        <p:spPr>
          <a:xfrm>
            <a:off x="331122" y="1028700"/>
            <a:ext cx="11517055" cy="5545394"/>
          </a:xfrm>
          <a:prstGeom prst="frame">
            <a:avLst>
              <a:gd name="adj1" fmla="val 1596"/>
            </a:avLst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89200" y="154858"/>
            <a:ext cx="10427519" cy="523568"/>
          </a:xfrm>
          <a:custGeom>
            <a:avLst/>
            <a:gdLst>
              <a:gd name="connsiteX0" fmla="*/ 260542 w 10427519"/>
              <a:gd name="connsiteY0" fmla="*/ 0 h 523568"/>
              <a:gd name="connsiteX1" fmla="*/ 10166977 w 10427519"/>
              <a:gd name="connsiteY1" fmla="*/ 0 h 523568"/>
              <a:gd name="connsiteX2" fmla="*/ 10427519 w 10427519"/>
              <a:gd name="connsiteY2" fmla="*/ 260542 h 523568"/>
              <a:gd name="connsiteX3" fmla="*/ 10427519 w 10427519"/>
              <a:gd name="connsiteY3" fmla="*/ 381013 h 523568"/>
              <a:gd name="connsiteX4" fmla="*/ 10407044 w 10427519"/>
              <a:gd name="connsiteY4" fmla="*/ 482428 h 523568"/>
              <a:gd name="connsiteX5" fmla="*/ 10384713 w 10427519"/>
              <a:gd name="connsiteY5" fmla="*/ 523568 h 523568"/>
              <a:gd name="connsiteX6" fmla="*/ 42806 w 10427519"/>
              <a:gd name="connsiteY6" fmla="*/ 523568 h 523568"/>
              <a:gd name="connsiteX7" fmla="*/ 20475 w 10427519"/>
              <a:gd name="connsiteY7" fmla="*/ 482428 h 523568"/>
              <a:gd name="connsiteX8" fmla="*/ 0 w 10427519"/>
              <a:gd name="connsiteY8" fmla="*/ 381013 h 523568"/>
              <a:gd name="connsiteX9" fmla="*/ 0 w 10427519"/>
              <a:gd name="connsiteY9" fmla="*/ 260542 h 523568"/>
              <a:gd name="connsiteX10" fmla="*/ 260542 w 10427519"/>
              <a:gd name="connsiteY10" fmla="*/ 0 h 5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27519" h="523568">
                <a:moveTo>
                  <a:pt x="260542" y="0"/>
                </a:moveTo>
                <a:lnTo>
                  <a:pt x="10166977" y="0"/>
                </a:lnTo>
                <a:cubicBezTo>
                  <a:pt x="10310870" y="0"/>
                  <a:pt x="10427519" y="116649"/>
                  <a:pt x="10427519" y="260542"/>
                </a:cubicBezTo>
                <a:lnTo>
                  <a:pt x="10427519" y="381013"/>
                </a:lnTo>
                <a:cubicBezTo>
                  <a:pt x="10427519" y="416986"/>
                  <a:pt x="10420228" y="451257"/>
                  <a:pt x="10407044" y="482428"/>
                </a:cubicBezTo>
                <a:lnTo>
                  <a:pt x="10384713" y="523568"/>
                </a:lnTo>
                <a:lnTo>
                  <a:pt x="42806" y="523568"/>
                </a:lnTo>
                <a:lnTo>
                  <a:pt x="20475" y="482428"/>
                </a:lnTo>
                <a:cubicBezTo>
                  <a:pt x="7291" y="451257"/>
                  <a:pt x="0" y="416986"/>
                  <a:pt x="0" y="381013"/>
                </a:cubicBezTo>
                <a:lnTo>
                  <a:pt x="0" y="260542"/>
                </a:lnTo>
                <a:cubicBezTo>
                  <a:pt x="0" y="116649"/>
                  <a:pt x="116649" y="0"/>
                  <a:pt x="260542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-1" y="-1"/>
            <a:ext cx="12192000" cy="678426"/>
          </a:xfrm>
          <a:custGeom>
            <a:avLst/>
            <a:gdLst>
              <a:gd name="connsiteX0" fmla="*/ 0 w 12192000"/>
              <a:gd name="connsiteY0" fmla="*/ 0 h 678426"/>
              <a:gd name="connsiteX1" fmla="*/ 12192000 w 12192000"/>
              <a:gd name="connsiteY1" fmla="*/ 0 h 678426"/>
              <a:gd name="connsiteX2" fmla="*/ 12192000 w 12192000"/>
              <a:gd name="connsiteY2" fmla="*/ 678426 h 678426"/>
              <a:gd name="connsiteX3" fmla="*/ 11260603 w 12192000"/>
              <a:gd name="connsiteY3" fmla="*/ 678426 h 678426"/>
              <a:gd name="connsiteX4" fmla="*/ 11282934 w 12192000"/>
              <a:gd name="connsiteY4" fmla="*/ 637286 h 678426"/>
              <a:gd name="connsiteX5" fmla="*/ 11303409 w 12192000"/>
              <a:gd name="connsiteY5" fmla="*/ 535871 h 678426"/>
              <a:gd name="connsiteX6" fmla="*/ 11303409 w 12192000"/>
              <a:gd name="connsiteY6" fmla="*/ 415400 h 678426"/>
              <a:gd name="connsiteX7" fmla="*/ 11042867 w 12192000"/>
              <a:gd name="connsiteY7" fmla="*/ 154858 h 678426"/>
              <a:gd name="connsiteX8" fmla="*/ 1136432 w 12192000"/>
              <a:gd name="connsiteY8" fmla="*/ 154858 h 678426"/>
              <a:gd name="connsiteX9" fmla="*/ 875890 w 12192000"/>
              <a:gd name="connsiteY9" fmla="*/ 415400 h 678426"/>
              <a:gd name="connsiteX10" fmla="*/ 875890 w 12192000"/>
              <a:gd name="connsiteY10" fmla="*/ 535871 h 678426"/>
              <a:gd name="connsiteX11" fmla="*/ 896365 w 12192000"/>
              <a:gd name="connsiteY11" fmla="*/ 637286 h 678426"/>
              <a:gd name="connsiteX12" fmla="*/ 918696 w 12192000"/>
              <a:gd name="connsiteY12" fmla="*/ 678426 h 678426"/>
              <a:gd name="connsiteX13" fmla="*/ 0 w 12192000"/>
              <a:gd name="connsiteY13" fmla="*/ 678426 h 678426"/>
              <a:gd name="connsiteX14" fmla="*/ 0 w 12192000"/>
              <a:gd name="connsiteY14" fmla="*/ 0 h 67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192000" h="678426">
                <a:moveTo>
                  <a:pt x="0" y="0"/>
                </a:moveTo>
                <a:lnTo>
                  <a:pt x="12192000" y="0"/>
                </a:lnTo>
                <a:lnTo>
                  <a:pt x="12192000" y="678426"/>
                </a:lnTo>
                <a:lnTo>
                  <a:pt x="11260603" y="678426"/>
                </a:lnTo>
                <a:lnTo>
                  <a:pt x="11282934" y="637286"/>
                </a:lnTo>
                <a:cubicBezTo>
                  <a:pt x="11296118" y="606115"/>
                  <a:pt x="11303409" y="571844"/>
                  <a:pt x="11303409" y="535871"/>
                </a:cubicBezTo>
                <a:lnTo>
                  <a:pt x="11303409" y="415400"/>
                </a:lnTo>
                <a:cubicBezTo>
                  <a:pt x="11303409" y="271507"/>
                  <a:pt x="11186760" y="154858"/>
                  <a:pt x="11042867" y="154858"/>
                </a:cubicBezTo>
                <a:lnTo>
                  <a:pt x="1136432" y="154858"/>
                </a:lnTo>
                <a:cubicBezTo>
                  <a:pt x="992539" y="154858"/>
                  <a:pt x="875890" y="271507"/>
                  <a:pt x="875890" y="415400"/>
                </a:cubicBezTo>
                <a:lnTo>
                  <a:pt x="875890" y="535871"/>
                </a:lnTo>
                <a:cubicBezTo>
                  <a:pt x="875890" y="571844"/>
                  <a:pt x="883181" y="606115"/>
                  <a:pt x="896365" y="637286"/>
                </a:cubicBezTo>
                <a:lnTo>
                  <a:pt x="918696" y="678426"/>
                </a:lnTo>
                <a:lnTo>
                  <a:pt x="0" y="6784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18696" y="678426"/>
            <a:ext cx="10341907" cy="117987"/>
          </a:xfrm>
          <a:custGeom>
            <a:avLst/>
            <a:gdLst>
              <a:gd name="connsiteX0" fmla="*/ 0 w 10341907"/>
              <a:gd name="connsiteY0" fmla="*/ 0 h 117987"/>
              <a:gd name="connsiteX1" fmla="*/ 10341907 w 10341907"/>
              <a:gd name="connsiteY1" fmla="*/ 0 h 117987"/>
              <a:gd name="connsiteX2" fmla="*/ 10340216 w 10341907"/>
              <a:gd name="connsiteY2" fmla="*/ 3116 h 117987"/>
              <a:gd name="connsiteX3" fmla="*/ 10124171 w 10341907"/>
              <a:gd name="connsiteY3" fmla="*/ 117987 h 117987"/>
              <a:gd name="connsiteX4" fmla="*/ 217736 w 10341907"/>
              <a:gd name="connsiteY4" fmla="*/ 117987 h 117987"/>
              <a:gd name="connsiteX5" fmla="*/ 1691 w 10341907"/>
              <a:gd name="connsiteY5" fmla="*/ 3116 h 117987"/>
              <a:gd name="connsiteX6" fmla="*/ 0 w 10341907"/>
              <a:gd name="connsiteY6" fmla="*/ 0 h 117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41907" h="117987">
                <a:moveTo>
                  <a:pt x="0" y="0"/>
                </a:moveTo>
                <a:lnTo>
                  <a:pt x="10341907" y="0"/>
                </a:lnTo>
                <a:lnTo>
                  <a:pt x="10340216" y="3116"/>
                </a:lnTo>
                <a:cubicBezTo>
                  <a:pt x="10293395" y="72421"/>
                  <a:pt x="10214104" y="117987"/>
                  <a:pt x="10124171" y="117987"/>
                </a:cubicBezTo>
                <a:lnTo>
                  <a:pt x="217736" y="117987"/>
                </a:lnTo>
                <a:cubicBezTo>
                  <a:pt x="127803" y="117987"/>
                  <a:pt x="48512" y="72421"/>
                  <a:pt x="1691" y="3116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n 11"/>
          <p:cNvSpPr/>
          <p:nvPr/>
        </p:nvSpPr>
        <p:spPr>
          <a:xfrm>
            <a:off x="-1" y="-2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n 12"/>
          <p:cNvSpPr/>
          <p:nvPr/>
        </p:nvSpPr>
        <p:spPr>
          <a:xfrm>
            <a:off x="11890372" y="-3"/>
            <a:ext cx="331123" cy="678427"/>
          </a:xfrm>
          <a:prstGeom prst="ca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17388" t="11738" r="17499" b="9130"/>
          <a:stretch/>
        </p:blipFill>
        <p:spPr>
          <a:xfrm>
            <a:off x="11369507" y="114300"/>
            <a:ext cx="520865" cy="520865"/>
          </a:xfrm>
          <a:prstGeom prst="rect">
            <a:avLst/>
          </a:prstGeom>
        </p:spPr>
      </p:pic>
      <p:sp>
        <p:nvSpPr>
          <p:cNvPr id="22" name="4-Point Star 21"/>
          <p:cNvSpPr/>
          <p:nvPr/>
        </p:nvSpPr>
        <p:spPr>
          <a:xfrm>
            <a:off x="403270" y="160880"/>
            <a:ext cx="398207" cy="427703"/>
          </a:xfrm>
          <a:prstGeom prst="star4">
            <a:avLst>
              <a:gd name="adj" fmla="val 125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rcRect l="31230" t="100000" r="66223" b="-8896"/>
          <a:stretch>
            <a:fillRect/>
          </a:stretch>
        </p:blipFill>
        <p:spPr>
          <a:xfrm>
            <a:off x="4346224" y="6430297"/>
            <a:ext cx="225776" cy="331600"/>
          </a:xfrm>
          <a:custGeom>
            <a:avLst/>
            <a:gdLst>
              <a:gd name="connsiteX0" fmla="*/ 0 w 225776"/>
              <a:gd name="connsiteY0" fmla="*/ 0 h 331600"/>
              <a:gd name="connsiteX1" fmla="*/ 225776 w 225776"/>
              <a:gd name="connsiteY1" fmla="*/ 0 h 331600"/>
              <a:gd name="connsiteX2" fmla="*/ 225776 w 225776"/>
              <a:gd name="connsiteY2" fmla="*/ 331600 h 331600"/>
              <a:gd name="connsiteX3" fmla="*/ 0 w 225776"/>
              <a:gd name="connsiteY3" fmla="*/ 331600 h 331600"/>
              <a:gd name="connsiteX4" fmla="*/ 0 w 225776"/>
              <a:gd name="connsiteY4" fmla="*/ 0 h 33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776" h="331600">
                <a:moveTo>
                  <a:pt x="0" y="0"/>
                </a:moveTo>
                <a:lnTo>
                  <a:pt x="225776" y="0"/>
                </a:lnTo>
                <a:lnTo>
                  <a:pt x="225776" y="331600"/>
                </a:lnTo>
                <a:lnTo>
                  <a:pt x="0" y="3316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rcRect l="100000" t="67413" r="-7154" b="26074"/>
          <a:stretch>
            <a:fillRect/>
          </a:stretch>
        </p:blipFill>
        <p:spPr>
          <a:xfrm>
            <a:off x="10460296" y="5987845"/>
            <a:ext cx="648778" cy="442452"/>
          </a:xfrm>
          <a:custGeom>
            <a:avLst/>
            <a:gdLst>
              <a:gd name="connsiteX0" fmla="*/ 0 w 648778"/>
              <a:gd name="connsiteY0" fmla="*/ 0 h 442452"/>
              <a:gd name="connsiteX1" fmla="*/ 648778 w 648778"/>
              <a:gd name="connsiteY1" fmla="*/ 0 h 442452"/>
              <a:gd name="connsiteX2" fmla="*/ 648778 w 648778"/>
              <a:gd name="connsiteY2" fmla="*/ 442452 h 442452"/>
              <a:gd name="connsiteX3" fmla="*/ 0 w 648778"/>
              <a:gd name="connsiteY3" fmla="*/ 442452 h 442452"/>
              <a:gd name="connsiteX4" fmla="*/ 0 w 648778"/>
              <a:gd name="connsiteY4" fmla="*/ 0 h 442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778" h="442452">
                <a:moveTo>
                  <a:pt x="0" y="0"/>
                </a:moveTo>
                <a:lnTo>
                  <a:pt x="648778" y="0"/>
                </a:lnTo>
                <a:lnTo>
                  <a:pt x="648778" y="442452"/>
                </a:lnTo>
                <a:lnTo>
                  <a:pt x="0" y="442452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rcRect l="-204" t="22450" r="100000" b="67971"/>
          <a:stretch>
            <a:fillRect/>
          </a:stretch>
        </p:blipFill>
        <p:spPr>
          <a:xfrm>
            <a:off x="2735918" y="3719409"/>
            <a:ext cx="13632" cy="334832"/>
          </a:xfrm>
          <a:custGeom>
            <a:avLst/>
            <a:gdLst>
              <a:gd name="connsiteX0" fmla="*/ 13632 w 13632"/>
              <a:gd name="connsiteY0" fmla="*/ 0 h 334832"/>
              <a:gd name="connsiteX1" fmla="*/ 13632 w 13632"/>
              <a:gd name="connsiteY1" fmla="*/ 334832 h 334832"/>
              <a:gd name="connsiteX2" fmla="*/ 6749 w 13632"/>
              <a:gd name="connsiteY2" fmla="*/ 294452 h 334832"/>
              <a:gd name="connsiteX3" fmla="*/ 393 w 13632"/>
              <a:gd name="connsiteY3" fmla="*/ 139092 h 334832"/>
              <a:gd name="connsiteX4" fmla="*/ 13632 w 13632"/>
              <a:gd name="connsiteY4" fmla="*/ 0 h 334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32" h="334832">
                <a:moveTo>
                  <a:pt x="13632" y="0"/>
                </a:moveTo>
                <a:lnTo>
                  <a:pt x="13632" y="334832"/>
                </a:lnTo>
                <a:lnTo>
                  <a:pt x="6749" y="294452"/>
                </a:lnTo>
                <a:cubicBezTo>
                  <a:pt x="1088" y="240983"/>
                  <a:pt x="-938" y="189163"/>
                  <a:pt x="393" y="139092"/>
                </a:cubicBezTo>
                <a:lnTo>
                  <a:pt x="13632" y="0"/>
                </a:lnTo>
                <a:close/>
              </a:path>
            </a:pathLst>
          </a:custGeom>
        </p:spPr>
      </p:pic>
      <p:sp>
        <p:nvSpPr>
          <p:cNvPr id="6" name="Pentagon 5"/>
          <p:cNvSpPr/>
          <p:nvPr/>
        </p:nvSpPr>
        <p:spPr>
          <a:xfrm>
            <a:off x="4097593" y="820291"/>
            <a:ext cx="3996813" cy="471948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68742" y="74910"/>
            <a:ext cx="5254516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07690" y="737419"/>
            <a:ext cx="357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Hình thành kiến thức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1950" y="1284517"/>
            <a:ext cx="4402487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2110105" algn="l"/>
              </a:tabLst>
            </a:pPr>
            <a:r>
              <a:rPr lang="pt-BR" sz="3200" b="1" dirty="0">
                <a:solidFill>
                  <a:srgbClr val="7030A0"/>
                </a:solidFill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II. Thực hành tiếng Việt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4555" y="1779458"/>
            <a:ext cx="10676048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1/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86</a:t>
            </a:r>
            <a:r>
              <a:rPr lang="en-US" sz="2800" b="1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SHS </a:t>
            </a:r>
            <a:r>
              <a:rPr lang="en-US" sz="2800" b="1" dirty="0" err="1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Cloud Callout 16"/>
          <p:cNvSpPr/>
          <p:nvPr/>
        </p:nvSpPr>
        <p:spPr>
          <a:xfrm>
            <a:off x="4572001" y="2218541"/>
            <a:ext cx="7138218" cy="4017159"/>
          </a:xfrm>
          <a:prstGeom prst="cloudCallout">
            <a:avLst>
              <a:gd name="adj1" fmla="val -58721"/>
              <a:gd name="adj2" fmla="val 1159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9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băng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ô-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dôn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ô </a:t>
            </a:r>
            <a:r>
              <a:rPr lang="en-US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... Theo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826544" y="3423852"/>
          <a:ext cx="3632568" cy="1565529"/>
        </p:xfrm>
        <a:graphic>
          <a:graphicData uri="http://schemas.openxmlformats.org/drawingml/2006/table">
            <a:tbl>
              <a:tblPr firstRow="1" firstCol="1" bandRow="1"/>
              <a:tblGrid>
                <a:gridCol w="1816284">
                  <a:extLst>
                    <a:ext uri="{9D8B030D-6E8A-4147-A177-3AD203B41FA5}">
                      <a16:colId xmlns:a16="http://schemas.microsoft.com/office/drawing/2014/main" val="3925940536"/>
                    </a:ext>
                  </a:extLst>
                </a:gridCol>
                <a:gridCol w="1816284">
                  <a:extLst>
                    <a:ext uri="{9D8B030D-6E8A-4147-A177-3AD203B41FA5}">
                      <a16:colId xmlns:a16="http://schemas.microsoft.com/office/drawing/2014/main" val="22450152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mượn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Hán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mượn tiếng Anh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28771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049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89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1432</Words>
  <Application>Microsoft Office PowerPoint</Application>
  <PresentationFormat>Widescreen</PresentationFormat>
  <Paragraphs>190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2024-04-20T01:18:35Z</dcterms:created>
  <dcterms:modified xsi:type="dcterms:W3CDTF">2024-04-20T01:20:08Z</dcterms:modified>
</cp:coreProperties>
</file>