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310" r:id="rId4"/>
    <p:sldId id="311" r:id="rId5"/>
    <p:sldId id="313" r:id="rId6"/>
    <p:sldId id="31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4AE9-3AA6-4E2E-8885-CB0373399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51150-200D-4AE0-B61A-517424FB8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DF59E-744C-4E55-A2F1-6881D538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65C71-5E83-4119-B649-056A0162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E3FBD-8C94-4930-A246-23645DFF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03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E9D9-D4A6-4311-8AC4-303873B5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6C4F0-0498-4B92-8FC9-8DED573F4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043F0-CD3E-4475-AD3F-04EF8695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24D75-8D68-4174-B2EF-4D1429B3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253-B970-4075-BF1C-1604408A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5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203BA-5719-494E-90FD-A1EF02A54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2AB03-4FE2-4487-9779-A6AA202CA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131E-EEE8-4F81-B5F9-474293B5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27F1C-F8D0-497C-A3BC-1BF7F757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78545-B219-45C1-AE3E-5790BEC9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29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3196-83C2-4571-B146-B50E28E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EE27C-DC5F-438E-B823-184C96A60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E55D3-594D-45B6-8C93-C497A95A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FBD2A-A565-4770-BD62-FDFD4F7E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C4F7-086C-4428-A415-E6EEC4E3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67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2BD4-8AAA-4903-A0A6-13BF13DF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83AE0-508D-4670-8A1E-6ACFD232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093E-D780-45BC-B12B-042EFD77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A9E0B-29C9-4F29-96FF-5AEC2CCF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583E-B0DC-4140-86C6-D0E0D340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78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5A44-D230-49CA-B261-48C9E42E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E8774-40E4-4113-A3B9-A1A740C3A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02551-22C1-4B5F-8EB8-C0C04DE7B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1EE91-4BD1-4C8A-853D-4CC3A52C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DB9EB-B13D-4A1A-BABA-CEE2C690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277B3-FFF0-4552-8F8B-B80C897E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651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6B83-E8A9-48E3-827E-2E47E4C0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97556-38E8-42F7-BEDC-491266B32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737D8-E203-4E0D-AB37-6764C0DF5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2B4E1-F114-4203-A99B-5C9A24A02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C7F2E-A5CA-4F38-A5EA-98251B18D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F4D84-358C-434C-9E53-377CF962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BDB08-1E16-43AE-B451-D7735672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9F809-6ACD-4BDF-9723-ABDAA3D6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3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C5FE-A1C9-4FB8-9764-E76CCCF0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8ADA9-5CC2-4F39-9443-8A8C776F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266E9-AADD-408A-A29E-21F859F8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17147-685F-4D8F-917B-F0B83174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89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230A1-654E-4F48-9363-78C3B732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C2BE2-8E7C-45D7-B050-024088E3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F698-4FE3-4FAF-BB16-A40F134A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95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AF99-3C34-42A1-BC6C-64339D41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09E0-2322-4C6F-9FC3-55C6D8DA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BE03A-D770-4138-BF2F-562A0740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FD99A-CE4D-4A6C-9928-5589630E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D1531-D7EF-4589-A67F-DD7CA123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D5827-78EE-4F16-B3FD-54195346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98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2558-7E32-4BF7-8A45-432F0463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3BD24-439E-4A7C-992D-5C59E3A79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1985C-3A10-4E04-8898-8EACE4CCB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56A89-A714-46F0-A937-32F2EAD4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5ABB9-CB6B-4EBC-BD6D-E36DBD96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219DC-557A-48A5-8E77-DC4E167C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24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0128E-D823-4427-BFB3-237CC17C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E81B7-24FF-4D42-B9B4-02498287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856CA-25FB-4D01-93C3-B6A04821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BE4A-719B-49B8-ACE5-BEBBF5B72AD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85272-1573-4D83-8560-8CC0FEC69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F098-6E75-403C-B58B-C20605044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6E5E0-E319-4914-A3C7-BD41B4E13A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23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t0OOduRqoo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"/>
            <a:ext cx="12191999" cy="685678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19100" y="495300"/>
            <a:ext cx="2876550" cy="2933700"/>
            <a:chOff x="7898130" y="31188"/>
            <a:chExt cx="3386137" cy="33978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04" b="100000" l="12667" r="89167"/>
                      </a14:imgEffect>
                    </a14:imgLayer>
                  </a14:imgProps>
                </a:ext>
              </a:extLst>
            </a:blip>
            <a:srcRect l="12583" t="2318" r="14917" b="1324"/>
            <a:stretch>
              <a:fillRect/>
            </a:stretch>
          </p:blipFill>
          <p:spPr>
            <a:xfrm>
              <a:off x="7898130" y="31188"/>
              <a:ext cx="3386137" cy="3397812"/>
            </a:xfrm>
            <a:custGeom>
              <a:avLst/>
              <a:gdLst>
                <a:gd name="connsiteX0" fmla="*/ 2071688 w 4143376"/>
                <a:gd name="connsiteY0" fmla="*/ 0 h 4157662"/>
                <a:gd name="connsiteX1" fmla="*/ 4143376 w 4143376"/>
                <a:gd name="connsiteY1" fmla="*/ 2078831 h 4157662"/>
                <a:gd name="connsiteX2" fmla="*/ 2071688 w 4143376"/>
                <a:gd name="connsiteY2" fmla="*/ 4157662 h 4157662"/>
                <a:gd name="connsiteX3" fmla="*/ 0 w 4143376"/>
                <a:gd name="connsiteY3" fmla="*/ 2078831 h 4157662"/>
                <a:gd name="connsiteX4" fmla="*/ 2071688 w 4143376"/>
                <a:gd name="connsiteY4" fmla="*/ 0 h 415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3376" h="4157662">
                  <a:moveTo>
                    <a:pt x="2071688" y="0"/>
                  </a:moveTo>
                  <a:cubicBezTo>
                    <a:pt x="3215850" y="0"/>
                    <a:pt x="4143376" y="930724"/>
                    <a:pt x="4143376" y="2078831"/>
                  </a:cubicBezTo>
                  <a:cubicBezTo>
                    <a:pt x="4143376" y="3226938"/>
                    <a:pt x="3215850" y="4157662"/>
                    <a:pt x="2071688" y="4157662"/>
                  </a:cubicBezTo>
                  <a:cubicBezTo>
                    <a:pt x="927526" y="4157662"/>
                    <a:pt x="0" y="3226938"/>
                    <a:pt x="0" y="2078831"/>
                  </a:cubicBezTo>
                  <a:cubicBezTo>
                    <a:pt x="0" y="930724"/>
                    <a:pt x="927526" y="0"/>
                    <a:pt x="2071688" y="0"/>
                  </a:cubicBezTo>
                  <a:close/>
                </a:path>
              </a:pathLst>
            </a:custGeom>
          </p:spPr>
        </p:pic>
        <p:sp>
          <p:nvSpPr>
            <p:cNvPr id="16" name="Rectangle 15"/>
            <p:cNvSpPr/>
            <p:nvPr/>
          </p:nvSpPr>
          <p:spPr>
            <a:xfrm>
              <a:off x="8671100" y="740256"/>
              <a:ext cx="2066544" cy="19065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NGỮ VĂN  6   KẾT NỐI TRI THỨC</a:t>
              </a:r>
            </a:p>
          </p:txBody>
        </p:sp>
      </p:grpSp>
      <p:sp>
        <p:nvSpPr>
          <p:cNvPr id="22" name="Freeform 21"/>
          <p:cNvSpPr/>
          <p:nvPr/>
        </p:nvSpPr>
        <p:spPr>
          <a:xfrm>
            <a:off x="3848100" y="3024368"/>
            <a:ext cx="57150" cy="42683"/>
          </a:xfrm>
          <a:custGeom>
            <a:avLst/>
            <a:gdLst>
              <a:gd name="connsiteX0" fmla="*/ 0 w 57150"/>
              <a:gd name="connsiteY0" fmla="*/ 0 h 42683"/>
              <a:gd name="connsiteX1" fmla="*/ 7542 w 57150"/>
              <a:gd name="connsiteY1" fmla="*/ 6635 h 42683"/>
              <a:gd name="connsiteX2" fmla="*/ 57150 w 57150"/>
              <a:gd name="connsiteY2" fmla="*/ 42683 h 42683"/>
              <a:gd name="connsiteX3" fmla="*/ 0 w 57150"/>
              <a:gd name="connsiteY3" fmla="*/ 4583 h 42683"/>
              <a:gd name="connsiteX4" fmla="*/ 0 w 57150"/>
              <a:gd name="connsiteY4" fmla="*/ 0 h 4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42683">
                <a:moveTo>
                  <a:pt x="0" y="0"/>
                </a:moveTo>
                <a:lnTo>
                  <a:pt x="7542" y="6635"/>
                </a:lnTo>
                <a:cubicBezTo>
                  <a:pt x="24078" y="18651"/>
                  <a:pt x="41275" y="29983"/>
                  <a:pt x="57150" y="42683"/>
                </a:cubicBezTo>
                <a:cubicBezTo>
                  <a:pt x="39561" y="28026"/>
                  <a:pt x="16189" y="20772"/>
                  <a:pt x="0" y="45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  <a:latin typeface="Kunstler Script" panose="030304020206070D0D06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48100" y="3009900"/>
            <a:ext cx="57150" cy="57150"/>
          </a:xfrm>
          <a:custGeom>
            <a:avLst/>
            <a:gdLst>
              <a:gd name="connsiteX0" fmla="*/ 0 w 57150"/>
              <a:gd name="connsiteY0" fmla="*/ 0 h 57150"/>
              <a:gd name="connsiteX1" fmla="*/ 57150 w 57150"/>
              <a:gd name="connsiteY1" fmla="*/ 57150 h 57150"/>
              <a:gd name="connsiteX2" fmla="*/ 7542 w 57150"/>
              <a:gd name="connsiteY2" fmla="*/ 21102 h 57150"/>
              <a:gd name="connsiteX3" fmla="*/ 0 w 57150"/>
              <a:gd name="connsiteY3" fmla="*/ 14467 h 57150"/>
              <a:gd name="connsiteX4" fmla="*/ 0 w 571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  <a:cubicBezTo>
                  <a:pt x="41275" y="44450"/>
                  <a:pt x="24078" y="33118"/>
                  <a:pt x="7542" y="21102"/>
                </a:cubicBezTo>
                <a:lnTo>
                  <a:pt x="0" y="14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  <a:latin typeface="Kunstler Script" panose="030304020206070D0D06" pitchFamily="66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5" t="60023" r="62045" b="39903"/>
          <a:stretch>
            <a:fillRect/>
          </a:stretch>
        </p:blipFill>
        <p:spPr bwMode="auto">
          <a:xfrm>
            <a:off x="7236823" y="2634115"/>
            <a:ext cx="104503" cy="4582"/>
          </a:xfrm>
          <a:custGeom>
            <a:avLst/>
            <a:gdLst>
              <a:gd name="connsiteX0" fmla="*/ 68732 w 104503"/>
              <a:gd name="connsiteY0" fmla="*/ 0 h 4582"/>
              <a:gd name="connsiteX1" fmla="*/ 104503 w 104503"/>
              <a:gd name="connsiteY1" fmla="*/ 4582 h 4582"/>
              <a:gd name="connsiteX2" fmla="*/ 0 w 104503"/>
              <a:gd name="connsiteY2" fmla="*/ 4582 h 4582"/>
              <a:gd name="connsiteX3" fmla="*/ 68732 w 104503"/>
              <a:gd name="connsiteY3" fmla="*/ 0 h 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03" h="4582">
                <a:moveTo>
                  <a:pt x="68732" y="0"/>
                </a:moveTo>
                <a:lnTo>
                  <a:pt x="104503" y="4582"/>
                </a:lnTo>
                <a:lnTo>
                  <a:pt x="0" y="4582"/>
                </a:lnTo>
                <a:lnTo>
                  <a:pt x="6873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29" t="96226" r="57339" b="3696"/>
          <a:stretch>
            <a:fillRect/>
          </a:stretch>
        </p:blipFill>
        <p:spPr bwMode="auto">
          <a:xfrm>
            <a:off x="7844829" y="4868634"/>
            <a:ext cx="3479" cy="4795"/>
          </a:xfrm>
          <a:custGeom>
            <a:avLst/>
            <a:gdLst>
              <a:gd name="connsiteX0" fmla="*/ 0 w 3479"/>
              <a:gd name="connsiteY0" fmla="*/ 0 h 4795"/>
              <a:gd name="connsiteX1" fmla="*/ 2718 w 3479"/>
              <a:gd name="connsiteY1" fmla="*/ 3640 h 4795"/>
              <a:gd name="connsiteX2" fmla="*/ 843 w 3479"/>
              <a:gd name="connsiteY2" fmla="*/ 1205 h 4795"/>
              <a:gd name="connsiteX3" fmla="*/ 0 w 3479"/>
              <a:gd name="connsiteY3" fmla="*/ 0 h 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" h="4795">
                <a:moveTo>
                  <a:pt x="0" y="0"/>
                </a:moveTo>
                <a:lnTo>
                  <a:pt x="2718" y="3640"/>
                </a:lnTo>
                <a:cubicBezTo>
                  <a:pt x="4025" y="5522"/>
                  <a:pt x="3802" y="5367"/>
                  <a:pt x="843" y="1205"/>
                </a:cubicBez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76" t="100000" r="47938" b="-2304"/>
          <a:stretch>
            <a:fillRect/>
          </a:stretch>
        </p:blipFill>
        <p:spPr bwMode="auto">
          <a:xfrm>
            <a:off x="7946913" y="5101542"/>
            <a:ext cx="914145" cy="142204"/>
          </a:xfrm>
          <a:custGeom>
            <a:avLst/>
            <a:gdLst>
              <a:gd name="connsiteX0" fmla="*/ 0 w 914145"/>
              <a:gd name="connsiteY0" fmla="*/ 0 h 142204"/>
              <a:gd name="connsiteX1" fmla="*/ 914123 w 914145"/>
              <a:gd name="connsiteY1" fmla="*/ 0 h 142204"/>
              <a:gd name="connsiteX2" fmla="*/ 914145 w 914145"/>
              <a:gd name="connsiteY2" fmla="*/ 2165 h 142204"/>
              <a:gd name="connsiteX3" fmla="*/ 883578 w 914145"/>
              <a:gd name="connsiteY3" fmla="*/ 97475 h 142204"/>
              <a:gd name="connsiteX4" fmla="*/ 570070 w 914145"/>
              <a:gd name="connsiteY4" fmla="*/ 123601 h 142204"/>
              <a:gd name="connsiteX5" fmla="*/ 178184 w 914145"/>
              <a:gd name="connsiteY5" fmla="*/ 71349 h 142204"/>
              <a:gd name="connsiteX6" fmla="*/ 47556 w 914145"/>
              <a:gd name="connsiteY6" fmla="*/ 45224 h 142204"/>
              <a:gd name="connsiteX7" fmla="*/ 11614 w 914145"/>
              <a:gd name="connsiteY7" fmla="*/ 20478 h 142204"/>
              <a:gd name="connsiteX8" fmla="*/ 0 w 914145"/>
              <a:gd name="connsiteY8" fmla="*/ 0 h 1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145" h="142204">
                <a:moveTo>
                  <a:pt x="0" y="0"/>
                </a:moveTo>
                <a:lnTo>
                  <a:pt x="914123" y="0"/>
                </a:lnTo>
                <a:lnTo>
                  <a:pt x="914145" y="2165"/>
                </a:lnTo>
                <a:cubicBezTo>
                  <a:pt x="911565" y="36041"/>
                  <a:pt x="902539" y="68172"/>
                  <a:pt x="883578" y="97475"/>
                </a:cubicBezTo>
                <a:cubicBezTo>
                  <a:pt x="826610" y="185516"/>
                  <a:pt x="674573" y="114892"/>
                  <a:pt x="570070" y="123601"/>
                </a:cubicBezTo>
                <a:cubicBezTo>
                  <a:pt x="276141" y="64815"/>
                  <a:pt x="636332" y="132435"/>
                  <a:pt x="178184" y="71349"/>
                </a:cubicBezTo>
                <a:cubicBezTo>
                  <a:pt x="134169" y="65480"/>
                  <a:pt x="88371" y="62716"/>
                  <a:pt x="47556" y="45224"/>
                </a:cubicBezTo>
                <a:cubicBezTo>
                  <a:pt x="31319" y="38266"/>
                  <a:pt x="19949" y="29914"/>
                  <a:pt x="11614" y="20478"/>
                </a:cubicBez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100000" r="42513" b="-230"/>
          <a:stretch>
            <a:fillRect/>
          </a:stretch>
        </p:blipFill>
        <p:spPr bwMode="auto">
          <a:xfrm>
            <a:off x="4598126" y="5785695"/>
            <a:ext cx="2769325" cy="14215"/>
          </a:xfrm>
          <a:custGeom>
            <a:avLst/>
            <a:gdLst>
              <a:gd name="connsiteX0" fmla="*/ 0 w 2769325"/>
              <a:gd name="connsiteY0" fmla="*/ 0 h 14215"/>
              <a:gd name="connsiteX1" fmla="*/ 2769325 w 2769325"/>
              <a:gd name="connsiteY1" fmla="*/ 0 h 14215"/>
              <a:gd name="connsiteX2" fmla="*/ 2769325 w 2769325"/>
              <a:gd name="connsiteY2" fmla="*/ 14215 h 14215"/>
              <a:gd name="connsiteX3" fmla="*/ 0 w 2769325"/>
              <a:gd name="connsiteY3" fmla="*/ 14215 h 14215"/>
              <a:gd name="connsiteX4" fmla="*/ 0 w 2769325"/>
              <a:gd name="connsiteY4" fmla="*/ 0 h 1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325" h="14215">
                <a:moveTo>
                  <a:pt x="0" y="0"/>
                </a:moveTo>
                <a:lnTo>
                  <a:pt x="2769325" y="0"/>
                </a:lnTo>
                <a:lnTo>
                  <a:pt x="2769325" y="14215"/>
                </a:lnTo>
                <a:lnTo>
                  <a:pt x="0" y="1421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24256" y="3111957"/>
            <a:ext cx="6919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TRÁI ĐẤT – NGÔI NHÀ CHUNG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67781" y="1551888"/>
            <a:ext cx="29979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0" b="1" dirty="0">
                <a:solidFill>
                  <a:srgbClr val="FF0000"/>
                </a:solidFill>
                <a:latin typeface="Kunstler Script" panose="030304020206070D0D06" pitchFamily="66" charset="0"/>
                <a:cs typeface="Times New Roman" panose="02020603050405020304" pitchFamily="18" charset="0"/>
              </a:rPr>
              <a:t>BÀI 9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04" y="3231378"/>
            <a:ext cx="1383410" cy="13834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9065" y="177507"/>
            <a:ext cx="1009498" cy="10094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127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8800" y="5087823"/>
            <a:ext cx="1175898" cy="11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99773"/>
            <a:ext cx="1041778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400" y="1875918"/>
            <a:ext cx="902798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15710" r="16495"/>
          <a:stretch/>
        </p:blipFill>
        <p:spPr>
          <a:xfrm>
            <a:off x="685800" y="3288360"/>
            <a:ext cx="3746090" cy="28076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2023" y="2597992"/>
            <a:ext cx="364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722900" y="2932558"/>
          <a:ext cx="6834267" cy="337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267">
                  <a:extLst>
                    <a:ext uri="{9D8B030D-6E8A-4147-A177-3AD203B41FA5}">
                      <a16:colId xmlns:a16="http://schemas.microsoft.com/office/drawing/2014/main" val="317997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êu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Theo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82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743854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170875" y="2419397"/>
            <a:ext cx="2042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</p:txBody>
      </p:sp>
    </p:spTree>
    <p:extLst>
      <p:ext uri="{BB962C8B-B14F-4D97-AF65-F5344CB8AC3E}">
        <p14:creationId xmlns:p14="http://schemas.microsoft.com/office/powerpoint/2010/main" val="5785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400" y="1355950"/>
            <a:ext cx="902798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8499" y="2113406"/>
          <a:ext cx="10820401" cy="4304857"/>
        </p:xfrm>
        <a:graphic>
          <a:graphicData uri="http://schemas.openxmlformats.org/drawingml/2006/table">
            <a:tbl>
              <a:tblPr firstRow="1" firstCol="1" bandRow="1"/>
              <a:tblGrid>
                <a:gridCol w="2662085">
                  <a:extLst>
                    <a:ext uri="{9D8B030D-6E8A-4147-A177-3AD203B41FA5}">
                      <a16:colId xmlns:a16="http://schemas.microsoft.com/office/drawing/2014/main" val="1397492798"/>
                    </a:ext>
                  </a:extLst>
                </a:gridCol>
                <a:gridCol w="2846439">
                  <a:extLst>
                    <a:ext uri="{9D8B030D-6E8A-4147-A177-3AD203B41FA5}">
                      <a16:colId xmlns:a16="http://schemas.microsoft.com/office/drawing/2014/main" val="3717914368"/>
                    </a:ext>
                  </a:extLst>
                </a:gridCol>
                <a:gridCol w="5311877">
                  <a:extLst>
                    <a:ext uri="{9D8B030D-6E8A-4147-A177-3AD203B41FA5}">
                      <a16:colId xmlns:a16="http://schemas.microsoft.com/office/drawing/2014/main" val="3984447600"/>
                    </a:ext>
                  </a:extLst>
                </a:gridCol>
              </a:tblGrid>
              <a:tr h="329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742069"/>
                  </a:ext>
                </a:extLst>
              </a:tr>
              <a:tr h="13662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của loài trong quần xã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795437"/>
                  </a:ext>
                </a:extLst>
              </a:tr>
              <a:tr h="32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380355"/>
                  </a:ext>
                </a:extLst>
              </a:tr>
              <a:tr h="8254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phân bố của  các loài trong không gian sống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Theo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636872"/>
                  </a:ext>
                </a:extLst>
              </a:tr>
              <a:tr h="33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Theo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913327"/>
                  </a:ext>
                </a:extLst>
              </a:tr>
              <a:tr h="4111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Mối quan hệ giữa các loài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sẻ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916006"/>
                  </a:ext>
                </a:extLst>
              </a:tr>
              <a:tr h="33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hệ đối kháng: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thịt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9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400" y="1284639"/>
            <a:ext cx="902798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35323"/>
            <a:ext cx="10820400" cy="45466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Ý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60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270" y="1282209"/>
            <a:ext cx="955453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270" y="1959288"/>
            <a:ext cx="11292200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cũng là một loài sinh vật, có khả năng sáng tạo, tự kiêu, coi mình là chúa tể thế giới 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Hành động của con người tác động xấu đến muôn loài: tuỳ ý xếp đặt lại trật tự mà tạo hoá gây dựng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ời sống muôn loài bị xáo trộn, phá vỡ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chịu tác động xấu từ con người. 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=&gt; Vì vậy con người cần tỉnh ngộ, biết cách chung sống hài hoà với muôn loài để xây dựng lại cuộc sống bình yên vốn có trước đây của</a:t>
            </a:r>
            <a:r>
              <a:rPr lang="nl-NL" sz="3000" kern="100" dirty="0"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 TĐ.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199556"/>
            <a:ext cx="306686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Phần kết thúc.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799" y="1642513"/>
            <a:ext cx="108204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giả trích dẫn lại cuộc thoại giữa vua sư tử với Xim- ba trong phim </a:t>
            </a:r>
            <a:r>
              <a:rPr lang="nl-NL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 sư tử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71111" y="3319421"/>
            <a:ext cx="3551703" cy="2760115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227584" rIns="227583" bIns="227584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ra sự kết nối với mở đầu VB, gợi nhiều liên tưởng, suy ngẫm, tạo sức hấp dẫn cho VB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18696" y="2815992"/>
            <a:ext cx="1692671" cy="1090686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531445" y="3187805"/>
            <a:ext cx="3235409" cy="2864319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227584" rIns="227584" bIns="227584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hiểu và có cách ứng xử đúng đắn với muôn loài trên Trái Đất.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269790" y="2809146"/>
            <a:ext cx="1692671" cy="1090686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ngẫm: 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270" y="1179609"/>
            <a:ext cx="214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Tổng kết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65554" y="1622321"/>
            <a:ext cx="7860892" cy="4144299"/>
            <a:chOff x="1976282" y="1622321"/>
            <a:chExt cx="7860892" cy="4144299"/>
          </a:xfrm>
        </p:grpSpPr>
        <p:sp>
          <p:nvSpPr>
            <p:cNvPr id="17" name="Freeform 16"/>
            <p:cNvSpPr/>
            <p:nvPr/>
          </p:nvSpPr>
          <p:spPr>
            <a:xfrm>
              <a:off x="6096000" y="2381345"/>
              <a:ext cx="2755255" cy="3187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394"/>
                  </a:lnTo>
                  <a:lnTo>
                    <a:pt x="2755255" y="159394"/>
                  </a:lnTo>
                  <a:lnTo>
                    <a:pt x="2755255" y="3187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6096000" y="2381345"/>
              <a:ext cx="372748" cy="3187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394"/>
                  </a:lnTo>
                  <a:lnTo>
                    <a:pt x="372748" y="159394"/>
                  </a:lnTo>
                  <a:lnTo>
                    <a:pt x="372748" y="3187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4631912" y="2381345"/>
              <a:ext cx="1464087" cy="3187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64087" y="0"/>
                  </a:moveTo>
                  <a:lnTo>
                    <a:pt x="1464087" y="159394"/>
                  </a:lnTo>
                  <a:lnTo>
                    <a:pt x="0" y="159394"/>
                  </a:lnTo>
                  <a:lnTo>
                    <a:pt x="0" y="3187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2795075" y="2381345"/>
              <a:ext cx="3300924" cy="3187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00924" y="0"/>
                  </a:moveTo>
                  <a:lnTo>
                    <a:pt x="3300924" y="159394"/>
                  </a:lnTo>
                  <a:lnTo>
                    <a:pt x="0" y="159394"/>
                  </a:lnTo>
                  <a:lnTo>
                    <a:pt x="0" y="3187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4596579" y="1622321"/>
              <a:ext cx="2998840" cy="759023"/>
            </a:xfrm>
            <a:custGeom>
              <a:avLst/>
              <a:gdLst>
                <a:gd name="connsiteX0" fmla="*/ 0 w 2998840"/>
                <a:gd name="connsiteY0" fmla="*/ 0 h 759023"/>
                <a:gd name="connsiteX1" fmla="*/ 2998840 w 2998840"/>
                <a:gd name="connsiteY1" fmla="*/ 0 h 759023"/>
                <a:gd name="connsiteX2" fmla="*/ 2998840 w 2998840"/>
                <a:gd name="connsiteY2" fmla="*/ 759023 h 759023"/>
                <a:gd name="connsiteX3" fmla="*/ 0 w 2998840"/>
                <a:gd name="connsiteY3" fmla="*/ 759023 h 759023"/>
                <a:gd name="connsiteX4" fmla="*/ 0 w 2998840"/>
                <a:gd name="connsiteY4" fmla="*/ 0 h 7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840" h="759023">
                  <a:moveTo>
                    <a:pt x="0" y="0"/>
                  </a:moveTo>
                  <a:lnTo>
                    <a:pt x="2998840" y="0"/>
                  </a:lnTo>
                  <a:lnTo>
                    <a:pt x="2998840" y="759023"/>
                  </a:lnTo>
                  <a:lnTo>
                    <a:pt x="0" y="759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5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fr-FR" sz="25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fr-FR" sz="25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76282" y="2700135"/>
              <a:ext cx="1651555" cy="2553833"/>
            </a:xfrm>
            <a:custGeom>
              <a:avLst/>
              <a:gdLst>
                <a:gd name="connsiteX0" fmla="*/ 0 w 1518046"/>
                <a:gd name="connsiteY0" fmla="*/ 0 h 2553833"/>
                <a:gd name="connsiteX1" fmla="*/ 1518046 w 1518046"/>
                <a:gd name="connsiteY1" fmla="*/ 0 h 2553833"/>
                <a:gd name="connsiteX2" fmla="*/ 1518046 w 1518046"/>
                <a:gd name="connsiteY2" fmla="*/ 2553833 h 2553833"/>
                <a:gd name="connsiteX3" fmla="*/ 0 w 1518046"/>
                <a:gd name="connsiteY3" fmla="*/ 2553833 h 2553833"/>
                <a:gd name="connsiteX4" fmla="*/ 0 w 1518046"/>
                <a:gd name="connsiteY4" fmla="*/ 0 h 255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46" h="2553833">
                  <a:moveTo>
                    <a:pt x="0" y="0"/>
                  </a:moveTo>
                  <a:lnTo>
                    <a:pt x="1518046" y="0"/>
                  </a:lnTo>
                  <a:lnTo>
                    <a:pt x="1518046" y="2553833"/>
                  </a:lnTo>
                  <a:lnTo>
                    <a:pt x="0" y="2553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 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01981" y="2700135"/>
              <a:ext cx="1677441" cy="2748196"/>
            </a:xfrm>
            <a:custGeom>
              <a:avLst/>
              <a:gdLst>
                <a:gd name="connsiteX0" fmla="*/ 0 w 1518046"/>
                <a:gd name="connsiteY0" fmla="*/ 0 h 2748196"/>
                <a:gd name="connsiteX1" fmla="*/ 1518046 w 1518046"/>
                <a:gd name="connsiteY1" fmla="*/ 0 h 2748196"/>
                <a:gd name="connsiteX2" fmla="*/ 1518046 w 1518046"/>
                <a:gd name="connsiteY2" fmla="*/ 2748196 h 2748196"/>
                <a:gd name="connsiteX3" fmla="*/ 0 w 1518046"/>
                <a:gd name="connsiteY3" fmla="*/ 2748196 h 2748196"/>
                <a:gd name="connsiteX4" fmla="*/ 0 w 1518046"/>
                <a:gd name="connsiteY4" fmla="*/ 0 h 27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46" h="2748196">
                  <a:moveTo>
                    <a:pt x="0" y="0"/>
                  </a:moveTo>
                  <a:lnTo>
                    <a:pt x="1518046" y="0"/>
                  </a:lnTo>
                  <a:lnTo>
                    <a:pt x="1518046" y="2748196"/>
                  </a:lnTo>
                  <a:lnTo>
                    <a:pt x="0" y="2748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653566" y="2700135"/>
              <a:ext cx="1677441" cy="2862960"/>
            </a:xfrm>
            <a:custGeom>
              <a:avLst/>
              <a:gdLst>
                <a:gd name="connsiteX0" fmla="*/ 0 w 1518046"/>
                <a:gd name="connsiteY0" fmla="*/ 0 h 2862960"/>
                <a:gd name="connsiteX1" fmla="*/ 1518046 w 1518046"/>
                <a:gd name="connsiteY1" fmla="*/ 0 h 2862960"/>
                <a:gd name="connsiteX2" fmla="*/ 1518046 w 1518046"/>
                <a:gd name="connsiteY2" fmla="*/ 2862960 h 2862960"/>
                <a:gd name="connsiteX3" fmla="*/ 0 w 1518046"/>
                <a:gd name="connsiteY3" fmla="*/ 2862960 h 2862960"/>
                <a:gd name="connsiteX4" fmla="*/ 0 w 1518046"/>
                <a:gd name="connsiteY4" fmla="*/ 0 h 286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46" h="2862960">
                  <a:moveTo>
                    <a:pt x="0" y="0"/>
                  </a:moveTo>
                  <a:lnTo>
                    <a:pt x="1518046" y="0"/>
                  </a:lnTo>
                  <a:lnTo>
                    <a:pt x="1518046" y="2862960"/>
                  </a:lnTo>
                  <a:lnTo>
                    <a:pt x="0" y="286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 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7713405" y="2700136"/>
              <a:ext cx="2123769" cy="3066484"/>
            </a:xfrm>
            <a:custGeom>
              <a:avLst/>
              <a:gdLst>
                <a:gd name="connsiteX0" fmla="*/ 0 w 2609385"/>
                <a:gd name="connsiteY0" fmla="*/ 0 h 3302457"/>
                <a:gd name="connsiteX1" fmla="*/ 2609385 w 2609385"/>
                <a:gd name="connsiteY1" fmla="*/ 0 h 3302457"/>
                <a:gd name="connsiteX2" fmla="*/ 2609385 w 2609385"/>
                <a:gd name="connsiteY2" fmla="*/ 3302457 h 3302457"/>
                <a:gd name="connsiteX3" fmla="*/ 0 w 2609385"/>
                <a:gd name="connsiteY3" fmla="*/ 3302457 h 3302457"/>
                <a:gd name="connsiteX4" fmla="*/ 0 w 2609385"/>
                <a:gd name="connsiteY4" fmla="*/ 0 h 330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385" h="3302457">
                  <a:moveTo>
                    <a:pt x="0" y="0"/>
                  </a:moveTo>
                  <a:lnTo>
                    <a:pt x="2609385" y="0"/>
                  </a:lnTo>
                  <a:lnTo>
                    <a:pt x="2609385" y="3302457"/>
                  </a:lnTo>
                  <a:lnTo>
                    <a:pt x="0" y="3302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mở đầu - kết thúc văn bản có sự thống nhất, hỗ trợ cho nhau tạo nên nét đặc sắc, độc đáo cho VB.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270" y="1179609"/>
            <a:ext cx="214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Tổng kết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9112" y="1784904"/>
            <a:ext cx="10669788" cy="3942647"/>
            <a:chOff x="2032992" y="1940994"/>
            <a:chExt cx="8126015" cy="3942647"/>
          </a:xfrm>
        </p:grpSpPr>
        <p:sp>
          <p:nvSpPr>
            <p:cNvPr id="14" name="Freeform 13"/>
            <p:cNvSpPr/>
            <p:nvPr/>
          </p:nvSpPr>
          <p:spPr>
            <a:xfrm>
              <a:off x="5838896" y="2378259"/>
              <a:ext cx="2191868" cy="810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8058"/>
                  </a:lnTo>
                  <a:lnTo>
                    <a:pt x="2191868" y="488058"/>
                  </a:lnTo>
                  <a:lnTo>
                    <a:pt x="2191868" y="8106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774281" y="2378259"/>
              <a:ext cx="2064615" cy="810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64615" y="0"/>
                  </a:moveTo>
                  <a:lnTo>
                    <a:pt x="2064615" y="488058"/>
                  </a:lnTo>
                  <a:lnTo>
                    <a:pt x="0" y="488058"/>
                  </a:lnTo>
                  <a:lnTo>
                    <a:pt x="0" y="8106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8"/>
            <p:cNvSpPr/>
            <p:nvPr/>
          </p:nvSpPr>
          <p:spPr>
            <a:xfrm>
              <a:off x="3963239" y="1940994"/>
              <a:ext cx="3482578" cy="675439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097607" y="2027984"/>
              <a:ext cx="3212715" cy="675439"/>
            </a:xfrm>
            <a:custGeom>
              <a:avLst/>
              <a:gdLst>
                <a:gd name="connsiteX0" fmla="*/ 0 w 3482578"/>
                <a:gd name="connsiteY0" fmla="*/ 67544 h 675439"/>
                <a:gd name="connsiteX1" fmla="*/ 67544 w 3482578"/>
                <a:gd name="connsiteY1" fmla="*/ 0 h 675439"/>
                <a:gd name="connsiteX2" fmla="*/ 3415034 w 3482578"/>
                <a:gd name="connsiteY2" fmla="*/ 0 h 675439"/>
                <a:gd name="connsiteX3" fmla="*/ 3482578 w 3482578"/>
                <a:gd name="connsiteY3" fmla="*/ 67544 h 675439"/>
                <a:gd name="connsiteX4" fmla="*/ 3482578 w 3482578"/>
                <a:gd name="connsiteY4" fmla="*/ 607895 h 675439"/>
                <a:gd name="connsiteX5" fmla="*/ 3415034 w 3482578"/>
                <a:gd name="connsiteY5" fmla="*/ 675439 h 675439"/>
                <a:gd name="connsiteX6" fmla="*/ 67544 w 3482578"/>
                <a:gd name="connsiteY6" fmla="*/ 675439 h 675439"/>
                <a:gd name="connsiteX7" fmla="*/ 0 w 3482578"/>
                <a:gd name="connsiteY7" fmla="*/ 607895 h 675439"/>
                <a:gd name="connsiteX8" fmla="*/ 0 w 3482578"/>
                <a:gd name="connsiteY8" fmla="*/ 67544 h 67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578" h="675439">
                  <a:moveTo>
                    <a:pt x="0" y="67544"/>
                  </a:moveTo>
                  <a:cubicBezTo>
                    <a:pt x="0" y="30240"/>
                    <a:pt x="30240" y="0"/>
                    <a:pt x="67544" y="0"/>
                  </a:cubicBezTo>
                  <a:lnTo>
                    <a:pt x="3415034" y="0"/>
                  </a:lnTo>
                  <a:cubicBezTo>
                    <a:pt x="3452338" y="0"/>
                    <a:pt x="3482578" y="30240"/>
                    <a:pt x="3482578" y="67544"/>
                  </a:cubicBezTo>
                  <a:lnTo>
                    <a:pt x="3482578" y="607895"/>
                  </a:lnTo>
                  <a:cubicBezTo>
                    <a:pt x="3482578" y="645199"/>
                    <a:pt x="3452338" y="675439"/>
                    <a:pt x="3415034" y="675439"/>
                  </a:cubicBezTo>
                  <a:lnTo>
                    <a:pt x="67544" y="675439"/>
                  </a:lnTo>
                  <a:cubicBezTo>
                    <a:pt x="30240" y="675439"/>
                    <a:pt x="0" y="645199"/>
                    <a:pt x="0" y="607895"/>
                  </a:cubicBezTo>
                  <a:lnTo>
                    <a:pt x="0" y="675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703" tIns="141703" rIns="141703" bIns="14170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fr-FR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fr-FR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dung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32992" y="3159443"/>
              <a:ext cx="3482578" cy="2535634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2200425" y="3298595"/>
              <a:ext cx="3675349" cy="2519006"/>
            </a:xfrm>
            <a:custGeom>
              <a:avLst/>
              <a:gdLst>
                <a:gd name="connsiteX0" fmla="*/ 0 w 3482578"/>
                <a:gd name="connsiteY0" fmla="*/ 221144 h 2211437"/>
                <a:gd name="connsiteX1" fmla="*/ 221144 w 3482578"/>
                <a:gd name="connsiteY1" fmla="*/ 0 h 2211437"/>
                <a:gd name="connsiteX2" fmla="*/ 3261434 w 3482578"/>
                <a:gd name="connsiteY2" fmla="*/ 0 h 2211437"/>
                <a:gd name="connsiteX3" fmla="*/ 3482578 w 3482578"/>
                <a:gd name="connsiteY3" fmla="*/ 221144 h 2211437"/>
                <a:gd name="connsiteX4" fmla="*/ 3482578 w 3482578"/>
                <a:gd name="connsiteY4" fmla="*/ 1990293 h 2211437"/>
                <a:gd name="connsiteX5" fmla="*/ 3261434 w 3482578"/>
                <a:gd name="connsiteY5" fmla="*/ 2211437 h 2211437"/>
                <a:gd name="connsiteX6" fmla="*/ 221144 w 3482578"/>
                <a:gd name="connsiteY6" fmla="*/ 2211437 h 2211437"/>
                <a:gd name="connsiteX7" fmla="*/ 0 w 3482578"/>
                <a:gd name="connsiteY7" fmla="*/ 1990293 h 2211437"/>
                <a:gd name="connsiteX8" fmla="*/ 0 w 3482578"/>
                <a:gd name="connsiteY8" fmla="*/ 221144 h 221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578" h="2211437">
                  <a:moveTo>
                    <a:pt x="0" y="221144"/>
                  </a:moveTo>
                  <a:cubicBezTo>
                    <a:pt x="0" y="99010"/>
                    <a:pt x="99010" y="0"/>
                    <a:pt x="221144" y="0"/>
                  </a:cubicBezTo>
                  <a:lnTo>
                    <a:pt x="3261434" y="0"/>
                  </a:lnTo>
                  <a:cubicBezTo>
                    <a:pt x="3383568" y="0"/>
                    <a:pt x="3482578" y="99010"/>
                    <a:pt x="3482578" y="221144"/>
                  </a:cubicBezTo>
                  <a:lnTo>
                    <a:pt x="3482578" y="1990293"/>
                  </a:lnTo>
                  <a:cubicBezTo>
                    <a:pt x="3482578" y="2112427"/>
                    <a:pt x="3383568" y="2211437"/>
                    <a:pt x="3261434" y="2211437"/>
                  </a:cubicBezTo>
                  <a:lnTo>
                    <a:pt x="221144" y="2211437"/>
                  </a:lnTo>
                  <a:cubicBezTo>
                    <a:pt x="99010" y="2211437"/>
                    <a:pt x="0" y="2112427"/>
                    <a:pt x="0" y="1990293"/>
                  </a:cubicBezTo>
                  <a:lnTo>
                    <a:pt x="0" y="2211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1" tIns="186691" rIns="186691" bIns="18669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 đề cập  đến vấn đề sự đa dạng của các loài vật trên Trái Đất và trật tự trong đời sống muôn loài. 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89476" y="3116034"/>
              <a:ext cx="3482578" cy="257904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428031" y="3229129"/>
              <a:ext cx="3730976" cy="2654512"/>
            </a:xfrm>
            <a:custGeom>
              <a:avLst/>
              <a:gdLst>
                <a:gd name="connsiteX0" fmla="*/ 0 w 3482578"/>
                <a:gd name="connsiteY0" fmla="*/ 221144 h 2211437"/>
                <a:gd name="connsiteX1" fmla="*/ 221144 w 3482578"/>
                <a:gd name="connsiteY1" fmla="*/ 0 h 2211437"/>
                <a:gd name="connsiteX2" fmla="*/ 3261434 w 3482578"/>
                <a:gd name="connsiteY2" fmla="*/ 0 h 2211437"/>
                <a:gd name="connsiteX3" fmla="*/ 3482578 w 3482578"/>
                <a:gd name="connsiteY3" fmla="*/ 221144 h 2211437"/>
                <a:gd name="connsiteX4" fmla="*/ 3482578 w 3482578"/>
                <a:gd name="connsiteY4" fmla="*/ 1990293 h 2211437"/>
                <a:gd name="connsiteX5" fmla="*/ 3261434 w 3482578"/>
                <a:gd name="connsiteY5" fmla="*/ 2211437 h 2211437"/>
                <a:gd name="connsiteX6" fmla="*/ 221144 w 3482578"/>
                <a:gd name="connsiteY6" fmla="*/ 2211437 h 2211437"/>
                <a:gd name="connsiteX7" fmla="*/ 0 w 3482578"/>
                <a:gd name="connsiteY7" fmla="*/ 1990293 h 2211437"/>
                <a:gd name="connsiteX8" fmla="*/ 0 w 3482578"/>
                <a:gd name="connsiteY8" fmla="*/ 221144 h 221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578" h="2211437">
                  <a:moveTo>
                    <a:pt x="0" y="221144"/>
                  </a:moveTo>
                  <a:cubicBezTo>
                    <a:pt x="0" y="99010"/>
                    <a:pt x="99010" y="0"/>
                    <a:pt x="221144" y="0"/>
                  </a:cubicBezTo>
                  <a:lnTo>
                    <a:pt x="3261434" y="0"/>
                  </a:lnTo>
                  <a:cubicBezTo>
                    <a:pt x="3383568" y="0"/>
                    <a:pt x="3482578" y="99010"/>
                    <a:pt x="3482578" y="221144"/>
                  </a:cubicBezTo>
                  <a:lnTo>
                    <a:pt x="3482578" y="1990293"/>
                  </a:lnTo>
                  <a:cubicBezTo>
                    <a:pt x="3482578" y="2112427"/>
                    <a:pt x="3383568" y="2211437"/>
                    <a:pt x="3261434" y="2211437"/>
                  </a:cubicBezTo>
                  <a:lnTo>
                    <a:pt x="221144" y="2211437"/>
                  </a:lnTo>
                  <a:cubicBezTo>
                    <a:pt x="99010" y="2211437"/>
                    <a:pt x="0" y="2112427"/>
                    <a:pt x="0" y="1990293"/>
                  </a:cubicBezTo>
                  <a:lnTo>
                    <a:pt x="0" y="2211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1" tIns="186691" rIns="186691" bIns="18669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VB đã đặt ra cho con người vấn đề cần biết chung sống hài hoà với muôn loài, để bảo tồn sự đa dạng của thiên nhiên trên Trái Đất.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6983" y="766624"/>
            <a:ext cx="214533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1052267" y="1524526"/>
            <a:ext cx="6813689" cy="272845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839" y="3527262"/>
            <a:ext cx="3904764" cy="2483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42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6983" y="766624"/>
            <a:ext cx="214533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1945" r="4184"/>
          <a:stretch/>
        </p:blipFill>
        <p:spPr>
          <a:xfrm>
            <a:off x="660400" y="2511504"/>
            <a:ext cx="4962832" cy="33168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710" y="1541958"/>
            <a:ext cx="825258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2817" y="2143408"/>
            <a:ext cx="54666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2817" y="3154082"/>
            <a:ext cx="554626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2817" y="4993028"/>
            <a:ext cx="5750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48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200" dirty="0"/>
          </a:p>
        </p:txBody>
      </p:sp>
      <p:sp>
        <p:nvSpPr>
          <p:cNvPr id="17" name="Cloud Callout 16"/>
          <p:cNvSpPr/>
          <p:nvPr/>
        </p:nvSpPr>
        <p:spPr>
          <a:xfrm>
            <a:off x="602373" y="1396519"/>
            <a:ext cx="6872748" cy="2954255"/>
          </a:xfrm>
          <a:prstGeom prst="cloudCallout">
            <a:avLst>
              <a:gd name="adj1" fmla="val 37107"/>
              <a:gd name="adj2" fmla="val 779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5 - 7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055" y="3322750"/>
            <a:ext cx="3694381" cy="27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3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288" t="2580" r="3987" b="397"/>
          <a:stretch/>
        </p:blipFill>
        <p:spPr>
          <a:xfrm>
            <a:off x="2327513" y="1363705"/>
            <a:ext cx="6666271" cy="4306530"/>
          </a:xfrm>
          <a:prstGeom prst="rect">
            <a:avLst/>
          </a:prstGeom>
        </p:spPr>
      </p:pic>
      <p:pic>
        <p:nvPicPr>
          <p:cNvPr id="16" name="mt0OOduRqoo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539385" y="1512767"/>
            <a:ext cx="6251201" cy="35605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9259" y="2521974"/>
            <a:ext cx="26864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XEM VIDEO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9727" y="1223178"/>
            <a:ext cx="26426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Đoạn phim vừa xem có nhan đề là gì?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Đoạn phim đề cập vấn đề gì?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ấn tượng như thế nào về cuộc sống muôn vật muôn loài nơi đây?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635719"/>
            <a:ext cx="10820400" cy="476951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120" y="1132152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</p:spTree>
    <p:extLst>
      <p:ext uri="{BB962C8B-B14F-4D97-AF65-F5344CB8AC3E}">
        <p14:creationId xmlns:p14="http://schemas.microsoft.com/office/powerpoint/2010/main" val="8231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120" y="1132152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500" y="1653538"/>
            <a:ext cx="108204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>
              <a:lnSpc>
                <a:spcPct val="150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>
              <a:lnSpc>
                <a:spcPct val="150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120" y="1132152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500" y="1669822"/>
            <a:ext cx="10820400" cy="379591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b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8947" y="1370498"/>
            <a:ext cx="606287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799" y="2050836"/>
          <a:ext cx="10820401" cy="3924303"/>
        </p:xfrm>
        <a:graphic>
          <a:graphicData uri="http://schemas.openxmlformats.org/drawingml/2006/table">
            <a:tbl>
              <a:tblPr firstRow="1" firstCol="1" bandRow="1"/>
              <a:tblGrid>
                <a:gridCol w="1020643">
                  <a:extLst>
                    <a:ext uri="{9D8B030D-6E8A-4147-A177-3AD203B41FA5}">
                      <a16:colId xmlns:a16="http://schemas.microsoft.com/office/drawing/2014/main" val="2342861926"/>
                    </a:ext>
                  </a:extLst>
                </a:gridCol>
                <a:gridCol w="6885916">
                  <a:extLst>
                    <a:ext uri="{9D8B030D-6E8A-4147-A177-3AD203B41FA5}">
                      <a16:colId xmlns:a16="http://schemas.microsoft.com/office/drawing/2014/main" val="1275095084"/>
                    </a:ext>
                  </a:extLst>
                </a:gridCol>
                <a:gridCol w="1436545">
                  <a:extLst>
                    <a:ext uri="{9D8B030D-6E8A-4147-A177-3AD203B41FA5}">
                      <a16:colId xmlns:a16="http://schemas.microsoft.com/office/drawing/2014/main" val="1218951738"/>
                    </a:ext>
                  </a:extLst>
                </a:gridCol>
                <a:gridCol w="1477297">
                  <a:extLst>
                    <a:ext uri="{9D8B030D-6E8A-4147-A177-3AD203B41FA5}">
                      <a16:colId xmlns:a16="http://schemas.microsoft.com/office/drawing/2014/main" val="1870947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389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đẽ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944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771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94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27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5-7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8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51341"/>
            <a:ext cx="4662801" cy="3474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TÌM HIỂU CHUNG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chú 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 thích từ khó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SGK-T83- 84)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5290" t="10751" r="13784" b="10254"/>
          <a:stretch/>
        </p:blipFill>
        <p:spPr>
          <a:xfrm>
            <a:off x="5265174" y="3562177"/>
            <a:ext cx="2462981" cy="2743201"/>
          </a:xfrm>
          <a:prstGeom prst="rect">
            <a:avLst/>
          </a:prstGeom>
        </p:spPr>
      </p:pic>
      <p:sp>
        <p:nvSpPr>
          <p:cNvPr id="14" name="Flowchart: Stored Data 13"/>
          <p:cNvSpPr/>
          <p:nvPr/>
        </p:nvSpPr>
        <p:spPr>
          <a:xfrm>
            <a:off x="7138219" y="1500648"/>
            <a:ext cx="4380681" cy="2820629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just">
              <a:lnSpc>
                <a:spcPct val="107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rõ ràng, nhấn mạnh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 đọc đúng tên riêng tiếng nước ngoài, từ mượn.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270" y="1332874"/>
            <a:ext cx="421160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TÁC GIẢ, TÁC PHẨM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03174" y="1709058"/>
            <a:ext cx="3185652" cy="634180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4132052" y="2602782"/>
            <a:ext cx="3927896" cy="890346"/>
          </a:xfrm>
          <a:prstGeom prst="leftRightArrow">
            <a:avLst>
              <a:gd name="adj1" fmla="val 86434"/>
              <a:gd name="adj2" fmla="val 0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endParaRPr lang="en-US" sz="3200" dirty="0"/>
          </a:p>
        </p:txBody>
      </p:sp>
      <p:sp>
        <p:nvSpPr>
          <p:cNvPr id="24" name="Left-Right Arrow 23"/>
          <p:cNvSpPr/>
          <p:nvPr/>
        </p:nvSpPr>
        <p:spPr>
          <a:xfrm>
            <a:off x="1684387" y="3752673"/>
            <a:ext cx="8823225" cy="1232458"/>
          </a:xfrm>
          <a:prstGeom prst="leftRightArrow">
            <a:avLst>
              <a:gd name="adj1" fmla="val 86434"/>
              <a:gd name="adj2" fmla="val 0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Trích từ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9/2020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77265" y="5217418"/>
            <a:ext cx="4837471" cy="634180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VB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642841"/>
            <a:ext cx="776103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VB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0861" y="2669857"/>
            <a:ext cx="9810278" cy="2349951"/>
            <a:chOff x="2032952" y="3022380"/>
            <a:chExt cx="8001736" cy="983968"/>
          </a:xfrm>
        </p:grpSpPr>
        <p:sp>
          <p:nvSpPr>
            <p:cNvPr id="18" name="Chevron 17"/>
            <p:cNvSpPr/>
            <p:nvPr/>
          </p:nvSpPr>
          <p:spPr>
            <a:xfrm>
              <a:off x="2032952" y="3022380"/>
              <a:ext cx="2393156" cy="75302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622397" y="3082590"/>
              <a:ext cx="2261545" cy="923758"/>
            </a:xfrm>
            <a:custGeom>
              <a:avLst/>
              <a:gdLst>
                <a:gd name="connsiteX0" fmla="*/ 0 w 2020887"/>
                <a:gd name="connsiteY0" fmla="*/ 92376 h 923758"/>
                <a:gd name="connsiteX1" fmla="*/ 92376 w 2020887"/>
                <a:gd name="connsiteY1" fmla="*/ 0 h 923758"/>
                <a:gd name="connsiteX2" fmla="*/ 1928511 w 2020887"/>
                <a:gd name="connsiteY2" fmla="*/ 0 h 923758"/>
                <a:gd name="connsiteX3" fmla="*/ 2020887 w 2020887"/>
                <a:gd name="connsiteY3" fmla="*/ 92376 h 923758"/>
                <a:gd name="connsiteX4" fmla="*/ 2020887 w 2020887"/>
                <a:gd name="connsiteY4" fmla="*/ 831382 h 923758"/>
                <a:gd name="connsiteX5" fmla="*/ 1928511 w 2020887"/>
                <a:gd name="connsiteY5" fmla="*/ 923758 h 923758"/>
                <a:gd name="connsiteX6" fmla="*/ 92376 w 2020887"/>
                <a:gd name="connsiteY6" fmla="*/ 923758 h 923758"/>
                <a:gd name="connsiteX7" fmla="*/ 0 w 2020887"/>
                <a:gd name="connsiteY7" fmla="*/ 831382 h 923758"/>
                <a:gd name="connsiteX8" fmla="*/ 0 w 2020887"/>
                <a:gd name="connsiteY8" fmla="*/ 92376 h 9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87" h="923758">
                  <a:moveTo>
                    <a:pt x="0" y="92376"/>
                  </a:moveTo>
                  <a:cubicBezTo>
                    <a:pt x="0" y="41358"/>
                    <a:pt x="41358" y="0"/>
                    <a:pt x="92376" y="0"/>
                  </a:cubicBezTo>
                  <a:lnTo>
                    <a:pt x="1928511" y="0"/>
                  </a:lnTo>
                  <a:cubicBezTo>
                    <a:pt x="1979529" y="0"/>
                    <a:pt x="2020887" y="41358"/>
                    <a:pt x="2020887" y="92376"/>
                  </a:cubicBezTo>
                  <a:lnTo>
                    <a:pt x="2020887" y="831382"/>
                  </a:lnTo>
                  <a:cubicBezTo>
                    <a:pt x="2020887" y="882400"/>
                    <a:pt x="1979529" y="923758"/>
                    <a:pt x="1928511" y="923758"/>
                  </a:cubicBezTo>
                  <a:lnTo>
                    <a:pt x="92376" y="923758"/>
                  </a:lnTo>
                  <a:cubicBezTo>
                    <a:pt x="41358" y="923758"/>
                    <a:pt x="0" y="882400"/>
                    <a:pt x="0" y="831382"/>
                  </a:cubicBezTo>
                  <a:lnTo>
                    <a:pt x="0" y="9237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512" tIns="119512" rIns="119512" bIns="119512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nl-NL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</a:t>
              </a: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ừ đầu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 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“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rất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dễ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thương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–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0" name="Chevron 19"/>
            <p:cNvSpPr/>
            <p:nvPr/>
          </p:nvSpPr>
          <p:spPr>
            <a:xfrm>
              <a:off x="4766468" y="3022380"/>
              <a:ext cx="2393156" cy="75302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214624" y="3082590"/>
              <a:ext cx="2402834" cy="923758"/>
            </a:xfrm>
            <a:custGeom>
              <a:avLst/>
              <a:gdLst>
                <a:gd name="connsiteX0" fmla="*/ 0 w 2020887"/>
                <a:gd name="connsiteY0" fmla="*/ 92376 h 923758"/>
                <a:gd name="connsiteX1" fmla="*/ 92376 w 2020887"/>
                <a:gd name="connsiteY1" fmla="*/ 0 h 923758"/>
                <a:gd name="connsiteX2" fmla="*/ 1928511 w 2020887"/>
                <a:gd name="connsiteY2" fmla="*/ 0 h 923758"/>
                <a:gd name="connsiteX3" fmla="*/ 2020887 w 2020887"/>
                <a:gd name="connsiteY3" fmla="*/ 92376 h 923758"/>
                <a:gd name="connsiteX4" fmla="*/ 2020887 w 2020887"/>
                <a:gd name="connsiteY4" fmla="*/ 831382 h 923758"/>
                <a:gd name="connsiteX5" fmla="*/ 1928511 w 2020887"/>
                <a:gd name="connsiteY5" fmla="*/ 923758 h 923758"/>
                <a:gd name="connsiteX6" fmla="*/ 92376 w 2020887"/>
                <a:gd name="connsiteY6" fmla="*/ 923758 h 923758"/>
                <a:gd name="connsiteX7" fmla="*/ 0 w 2020887"/>
                <a:gd name="connsiteY7" fmla="*/ 831382 h 923758"/>
                <a:gd name="connsiteX8" fmla="*/ 0 w 2020887"/>
                <a:gd name="connsiteY8" fmla="*/ 92376 h 9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87" h="923758">
                  <a:moveTo>
                    <a:pt x="0" y="92376"/>
                  </a:moveTo>
                  <a:cubicBezTo>
                    <a:pt x="0" y="41358"/>
                    <a:pt x="41358" y="0"/>
                    <a:pt x="92376" y="0"/>
                  </a:cubicBezTo>
                  <a:lnTo>
                    <a:pt x="1928511" y="0"/>
                  </a:lnTo>
                  <a:cubicBezTo>
                    <a:pt x="1979529" y="0"/>
                    <a:pt x="2020887" y="41358"/>
                    <a:pt x="2020887" y="92376"/>
                  </a:cubicBezTo>
                  <a:lnTo>
                    <a:pt x="2020887" y="831382"/>
                  </a:lnTo>
                  <a:cubicBezTo>
                    <a:pt x="2020887" y="882400"/>
                    <a:pt x="1979529" y="923758"/>
                    <a:pt x="1928511" y="923758"/>
                  </a:cubicBezTo>
                  <a:lnTo>
                    <a:pt x="92376" y="923758"/>
                  </a:lnTo>
                  <a:cubicBezTo>
                    <a:pt x="41358" y="923758"/>
                    <a:pt x="0" y="882400"/>
                    <a:pt x="0" y="831382"/>
                  </a:cubicBezTo>
                  <a:lnTo>
                    <a:pt x="0" y="9237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512" tIns="119512" rIns="119512" bIns="119512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thế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giới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đẹp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đẽ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này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.” –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7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499985" y="3022380"/>
              <a:ext cx="2393156" cy="75302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7957819" y="3082590"/>
              <a:ext cx="2076869" cy="923758"/>
            </a:xfrm>
            <a:custGeom>
              <a:avLst/>
              <a:gdLst>
                <a:gd name="connsiteX0" fmla="*/ 0 w 2020887"/>
                <a:gd name="connsiteY0" fmla="*/ 92376 h 923758"/>
                <a:gd name="connsiteX1" fmla="*/ 92376 w 2020887"/>
                <a:gd name="connsiteY1" fmla="*/ 0 h 923758"/>
                <a:gd name="connsiteX2" fmla="*/ 1928511 w 2020887"/>
                <a:gd name="connsiteY2" fmla="*/ 0 h 923758"/>
                <a:gd name="connsiteX3" fmla="*/ 2020887 w 2020887"/>
                <a:gd name="connsiteY3" fmla="*/ 92376 h 923758"/>
                <a:gd name="connsiteX4" fmla="*/ 2020887 w 2020887"/>
                <a:gd name="connsiteY4" fmla="*/ 831382 h 923758"/>
                <a:gd name="connsiteX5" fmla="*/ 1928511 w 2020887"/>
                <a:gd name="connsiteY5" fmla="*/ 923758 h 923758"/>
                <a:gd name="connsiteX6" fmla="*/ 92376 w 2020887"/>
                <a:gd name="connsiteY6" fmla="*/ 923758 h 923758"/>
                <a:gd name="connsiteX7" fmla="*/ 0 w 2020887"/>
                <a:gd name="connsiteY7" fmla="*/ 831382 h 923758"/>
                <a:gd name="connsiteX8" fmla="*/ 0 w 2020887"/>
                <a:gd name="connsiteY8" fmla="*/ 92376 h 9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87" h="923758">
                  <a:moveTo>
                    <a:pt x="0" y="92376"/>
                  </a:moveTo>
                  <a:cubicBezTo>
                    <a:pt x="0" y="41358"/>
                    <a:pt x="41358" y="0"/>
                    <a:pt x="92376" y="0"/>
                  </a:cubicBezTo>
                  <a:lnTo>
                    <a:pt x="1928511" y="0"/>
                  </a:lnTo>
                  <a:cubicBezTo>
                    <a:pt x="1979529" y="0"/>
                    <a:pt x="2020887" y="41358"/>
                    <a:pt x="2020887" y="92376"/>
                  </a:cubicBezTo>
                  <a:lnTo>
                    <a:pt x="2020887" y="831382"/>
                  </a:lnTo>
                  <a:cubicBezTo>
                    <a:pt x="2020887" y="882400"/>
                    <a:pt x="1979529" y="923758"/>
                    <a:pt x="1928511" y="923758"/>
                  </a:cubicBezTo>
                  <a:lnTo>
                    <a:pt x="92376" y="923758"/>
                  </a:lnTo>
                  <a:cubicBezTo>
                    <a:pt x="41358" y="923758"/>
                    <a:pt x="0" y="882400"/>
                    <a:pt x="0" y="831382"/>
                  </a:cubicBezTo>
                  <a:lnTo>
                    <a:pt x="0" y="9237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512" tIns="119512" rIns="119512" bIns="119512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3: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2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270" y="1199556"/>
            <a:ext cx="417293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Khám phá văn bản</a:t>
            </a: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270" y="1746703"/>
            <a:ext cx="288732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Phần mở đầu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32576" y="2279640"/>
            <a:ext cx="7926847" cy="1569707"/>
            <a:chOff x="3276866" y="3417670"/>
            <a:chExt cx="5436356" cy="1219302"/>
          </a:xfrm>
        </p:grpSpPr>
        <p:sp>
          <p:nvSpPr>
            <p:cNvPr id="34" name="Freeform 33"/>
            <p:cNvSpPr/>
            <p:nvPr/>
          </p:nvSpPr>
          <p:spPr>
            <a:xfrm>
              <a:off x="3728117" y="3538845"/>
              <a:ext cx="4985105" cy="1098127"/>
            </a:xfrm>
            <a:custGeom>
              <a:avLst/>
              <a:gdLst>
                <a:gd name="connsiteX0" fmla="*/ 0 w 3514007"/>
                <a:gd name="connsiteY0" fmla="*/ 0 h 1098127"/>
                <a:gd name="connsiteX1" fmla="*/ 3514007 w 3514007"/>
                <a:gd name="connsiteY1" fmla="*/ 0 h 1098127"/>
                <a:gd name="connsiteX2" fmla="*/ 3514007 w 3514007"/>
                <a:gd name="connsiteY2" fmla="*/ 1098127 h 1098127"/>
                <a:gd name="connsiteX3" fmla="*/ 0 w 3514007"/>
                <a:gd name="connsiteY3" fmla="*/ 1098127 h 1098127"/>
                <a:gd name="connsiteX4" fmla="*/ 0 w 3514007"/>
                <a:gd name="connsiteY4" fmla="*/ 0 h 109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007" h="1098127">
                  <a:moveTo>
                    <a:pt x="0" y="0"/>
                  </a:moveTo>
                  <a:lnTo>
                    <a:pt x="3514007" y="0"/>
                  </a:lnTo>
                  <a:lnTo>
                    <a:pt x="3514007" y="1098127"/>
                  </a:lnTo>
                  <a:lnTo>
                    <a:pt x="0" y="1098127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798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mở đầu VB: kể lại cuộc hội thoại ngắn giữa hai nhân vật trong bộ phim hoạt hình nổi tiếng </a:t>
              </a:r>
              <a:r>
                <a:rPr lang="nl-NL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Vua sư tử</a:t>
              </a:r>
              <a:r>
                <a:rPr lang="nl-NL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6866" y="3417670"/>
              <a:ext cx="902502" cy="1153033"/>
            </a:xfrm>
            <a:prstGeom prst="rect">
              <a:avLst/>
            </a:prstGeom>
            <a:blipFill>
              <a:blip r:embed="rId6"/>
              <a:srcRect/>
              <a:stretch>
                <a:fillRect l="-71000" r="-71000"/>
              </a:stretch>
            </a:blip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6" name="Rounded Rectangle 35"/>
          <p:cNvSpPr/>
          <p:nvPr/>
        </p:nvSpPr>
        <p:spPr>
          <a:xfrm>
            <a:off x="5115231" y="4219901"/>
            <a:ext cx="1961536" cy="5915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5800" y="5096170"/>
            <a:ext cx="5256092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Giới thiệu vấn đề đời sống của muôn loài trên 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rái 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Đ</a:t>
            </a:r>
            <a:r>
              <a:rPr lang="vi-VN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ất</a:t>
            </a:r>
            <a:r>
              <a:rPr lang="nl-NL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và sự cân bằng rất dễ bị tổn thương của nó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6155103" y="5126634"/>
            <a:ext cx="5479862" cy="127785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 hấp dẫn, giàu sắc thái cảm xúc, đã làm “mềm” đi sự khô khan thường có của VB thông tin, gợi nhiều suy nghĩ liên tưởng.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5560141" y="3931069"/>
            <a:ext cx="1115569" cy="167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nt-Up Arrow 39"/>
          <p:cNvSpPr/>
          <p:nvPr/>
        </p:nvSpPr>
        <p:spPr>
          <a:xfrm rot="10800000">
            <a:off x="4264839" y="4364327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ent Arrow 40"/>
          <p:cNvSpPr/>
          <p:nvPr/>
        </p:nvSpPr>
        <p:spPr>
          <a:xfrm rot="5565045">
            <a:off x="7191529" y="4300212"/>
            <a:ext cx="679762" cy="8776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99773"/>
            <a:ext cx="1041778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73" y="1845635"/>
            <a:ext cx="470513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6522" y="2353365"/>
            <a:ext cx="3933523" cy="942010"/>
          </a:xfrm>
          <a:prstGeom prst="rightArrow">
            <a:avLst>
              <a:gd name="adj1" fmla="val 65656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6244" y="2560434"/>
            <a:ext cx="6075702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688782" y="3430227"/>
            <a:ext cx="2094271" cy="1029439"/>
          </a:xfrm>
          <a:prstGeom prst="downArrowCallout">
            <a:avLst>
              <a:gd name="adj1" fmla="val 39327"/>
              <a:gd name="adj2" fmla="val 39327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Down Arrow Callout 41"/>
          <p:cNvSpPr/>
          <p:nvPr/>
        </p:nvSpPr>
        <p:spPr>
          <a:xfrm>
            <a:off x="6491921" y="3314083"/>
            <a:ext cx="3204970" cy="1029439"/>
          </a:xfrm>
          <a:prstGeom prst="downArrowCallout">
            <a:avLst>
              <a:gd name="adj1" fmla="val 39327"/>
              <a:gd name="adj2" fmla="val 39327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9534" y="4521035"/>
            <a:ext cx="3952766" cy="722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10.000.000 </a:t>
            </a:r>
            <a:r>
              <a:rPr lang="en-US" sz="2800" dirty="0" err="1"/>
              <a:t>loài</a:t>
            </a:r>
            <a:endParaRPr lang="en-US" sz="2800" dirty="0"/>
          </a:p>
        </p:txBody>
      </p:sp>
      <p:sp>
        <p:nvSpPr>
          <p:cNvPr id="43" name="Oval 42"/>
          <p:cNvSpPr/>
          <p:nvPr/>
        </p:nvSpPr>
        <p:spPr>
          <a:xfrm>
            <a:off x="6295102" y="4459666"/>
            <a:ext cx="3598608" cy="722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1.400.000 </a:t>
            </a:r>
            <a:r>
              <a:rPr lang="en-US" sz="2800" dirty="0" err="1"/>
              <a:t>loài</a:t>
            </a:r>
            <a:endParaRPr lang="en-US" sz="2800" dirty="0"/>
          </a:p>
        </p:txBody>
      </p:sp>
      <p:sp>
        <p:nvSpPr>
          <p:cNvPr id="18" name="Snip Diagonal Corner Rectangle 17"/>
          <p:cNvSpPr/>
          <p:nvPr/>
        </p:nvSpPr>
        <p:spPr>
          <a:xfrm>
            <a:off x="4505565" y="5487989"/>
            <a:ext cx="3010583" cy="873182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300.000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Snip Diagonal Corner Rectangle 43"/>
          <p:cNvSpPr/>
          <p:nvPr/>
        </p:nvSpPr>
        <p:spPr>
          <a:xfrm>
            <a:off x="8650354" y="5501700"/>
            <a:ext cx="3010583" cy="873182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1.000.000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Freeform 44"/>
          <p:cNvSpPr/>
          <p:nvPr/>
        </p:nvSpPr>
        <p:spPr>
          <a:xfrm>
            <a:off x="7756328" y="5243604"/>
            <a:ext cx="737419" cy="852396"/>
          </a:xfrm>
          <a:custGeom>
            <a:avLst/>
            <a:gdLst>
              <a:gd name="connsiteX0" fmla="*/ 276532 w 737419"/>
              <a:gd name="connsiteY0" fmla="*/ 0 h 722569"/>
              <a:gd name="connsiteX1" fmla="*/ 460887 w 737419"/>
              <a:gd name="connsiteY1" fmla="*/ 0 h 722569"/>
              <a:gd name="connsiteX2" fmla="*/ 460887 w 737419"/>
              <a:gd name="connsiteY2" fmla="*/ 446037 h 722569"/>
              <a:gd name="connsiteX3" fmla="*/ 553064 w 737419"/>
              <a:gd name="connsiteY3" fmla="*/ 446037 h 722569"/>
              <a:gd name="connsiteX4" fmla="*/ 553064 w 737419"/>
              <a:gd name="connsiteY4" fmla="*/ 353860 h 722569"/>
              <a:gd name="connsiteX5" fmla="*/ 737419 w 737419"/>
              <a:gd name="connsiteY5" fmla="*/ 538214 h 722569"/>
              <a:gd name="connsiteX6" fmla="*/ 553064 w 737419"/>
              <a:gd name="connsiteY6" fmla="*/ 722569 h 722569"/>
              <a:gd name="connsiteX7" fmla="*/ 553064 w 737419"/>
              <a:gd name="connsiteY7" fmla="*/ 630392 h 722569"/>
              <a:gd name="connsiteX8" fmla="*/ 184355 w 737419"/>
              <a:gd name="connsiteY8" fmla="*/ 630392 h 722569"/>
              <a:gd name="connsiteX9" fmla="*/ 184355 w 737419"/>
              <a:gd name="connsiteY9" fmla="*/ 722569 h 722569"/>
              <a:gd name="connsiteX10" fmla="*/ 0 w 737419"/>
              <a:gd name="connsiteY10" fmla="*/ 538214 h 722569"/>
              <a:gd name="connsiteX11" fmla="*/ 184355 w 737419"/>
              <a:gd name="connsiteY11" fmla="*/ 353860 h 722569"/>
              <a:gd name="connsiteX12" fmla="*/ 184355 w 737419"/>
              <a:gd name="connsiteY12" fmla="*/ 446037 h 722569"/>
              <a:gd name="connsiteX13" fmla="*/ 276532 w 737419"/>
              <a:gd name="connsiteY13" fmla="*/ 446037 h 722569"/>
              <a:gd name="connsiteX14" fmla="*/ 276532 w 737419"/>
              <a:gd name="connsiteY14" fmla="*/ 0 h 72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7419" h="722569">
                <a:moveTo>
                  <a:pt x="276532" y="0"/>
                </a:moveTo>
                <a:lnTo>
                  <a:pt x="460887" y="0"/>
                </a:lnTo>
                <a:lnTo>
                  <a:pt x="460887" y="446037"/>
                </a:lnTo>
                <a:lnTo>
                  <a:pt x="553064" y="446037"/>
                </a:lnTo>
                <a:lnTo>
                  <a:pt x="553064" y="353860"/>
                </a:lnTo>
                <a:lnTo>
                  <a:pt x="737419" y="538214"/>
                </a:lnTo>
                <a:lnTo>
                  <a:pt x="553064" y="722569"/>
                </a:lnTo>
                <a:lnTo>
                  <a:pt x="553064" y="630392"/>
                </a:lnTo>
                <a:lnTo>
                  <a:pt x="184355" y="630392"/>
                </a:lnTo>
                <a:lnTo>
                  <a:pt x="184355" y="722569"/>
                </a:lnTo>
                <a:lnTo>
                  <a:pt x="0" y="538214"/>
                </a:lnTo>
                <a:lnTo>
                  <a:pt x="184355" y="353860"/>
                </a:lnTo>
                <a:lnTo>
                  <a:pt x="184355" y="446037"/>
                </a:lnTo>
                <a:lnTo>
                  <a:pt x="276532" y="446037"/>
                </a:lnTo>
                <a:lnTo>
                  <a:pt x="27653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989" y="3190545"/>
            <a:ext cx="2059932" cy="2008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42" grpId="0" animBg="1"/>
      <p:bldP spid="17" grpId="0" animBg="1"/>
      <p:bldP spid="43" grpId="0" animBg="1"/>
      <p:bldP spid="18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99773"/>
            <a:ext cx="1041778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73" y="1845635"/>
            <a:ext cx="470513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97" y="2612351"/>
            <a:ext cx="4441177" cy="3330883"/>
          </a:xfrm>
          <a:prstGeom prst="rect">
            <a:avLst/>
          </a:prstGeom>
        </p:spPr>
      </p:pic>
      <p:sp>
        <p:nvSpPr>
          <p:cNvPr id="20" name="Left Arrow Callout 19"/>
          <p:cNvSpPr/>
          <p:nvPr/>
        </p:nvSpPr>
        <p:spPr>
          <a:xfrm>
            <a:off x="5307507" y="2700841"/>
            <a:ext cx="5712653" cy="3143207"/>
          </a:xfrm>
          <a:prstGeom prst="leftArrowCallout">
            <a:avLst>
              <a:gd name="adj1" fmla="val 36640"/>
              <a:gd name="adj2" fmla="val 33466"/>
              <a:gd name="adj3" fmla="val 18122"/>
              <a:gd name="adj4" fmla="val 7988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99773"/>
            <a:ext cx="1041778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73" y="1845635"/>
            <a:ext cx="470513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8260" y="3705538"/>
            <a:ext cx="1846718" cy="1076632"/>
          </a:xfrm>
          <a:prstGeom prst="rightArrow">
            <a:avLst>
              <a:gd name="adj1" fmla="val 63699"/>
              <a:gd name="adj2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4978" y="2472906"/>
            <a:ext cx="3071870" cy="15411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2180" y="4489972"/>
            <a:ext cx="3071870" cy="15411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6059629" y="2436846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Con người chưa khám phá hết số lượng các loài trên Trái Đất.</a:t>
            </a:r>
            <a:endParaRPr lang="en-US" sz="2400" dirty="0"/>
          </a:p>
        </p:txBody>
      </p:sp>
      <p:sp>
        <p:nvSpPr>
          <p:cNvPr id="25" name="Plaque 24"/>
          <p:cNvSpPr/>
          <p:nvPr/>
        </p:nvSpPr>
        <p:spPr>
          <a:xfrm>
            <a:off x="6059629" y="3243469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Giữa các loài có sự phụ thuộc lẫn nhau.</a:t>
            </a:r>
            <a:endParaRPr lang="en-US" sz="2400" dirty="0"/>
          </a:p>
        </p:txBody>
      </p:sp>
      <p:sp>
        <p:nvSpPr>
          <p:cNvPr id="27" name="Plaque 26"/>
          <p:cNvSpPr/>
          <p:nvPr/>
        </p:nvSpPr>
        <p:spPr>
          <a:xfrm>
            <a:off x="6059629" y="4128636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6059629" y="4894545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6059629" y="5660454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đa dạng ở m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quần xã phụ thuộc vào nhiều yếu tố.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666983" y="2686404"/>
            <a:ext cx="302513" cy="104595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666983" y="4643906"/>
            <a:ext cx="302513" cy="104595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4" grpId="0" animBg="1"/>
      <p:bldP spid="16" grpId="0" animBg="1"/>
      <p:bldP spid="25" grpId="0" animBg="1"/>
      <p:bldP spid="27" grpId="0" animBg="1"/>
      <p:bldP spid="28" grpId="0" animBg="1"/>
      <p:bldP spid="29" grpId="0" animBg="1"/>
      <p:bldP spid="17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2217</Words>
  <Application>Microsoft Office PowerPoint</Application>
  <PresentationFormat>Widescreen</PresentationFormat>
  <Paragraphs>214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Brush Script MT</vt:lpstr>
      <vt:lpstr>Calibri</vt:lpstr>
      <vt:lpstr>Calibri Light</vt:lpstr>
      <vt:lpstr>Cambria</vt:lpstr>
      <vt:lpstr>Kunstler Script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2024-04-20T01:14:42Z</dcterms:created>
  <dcterms:modified xsi:type="dcterms:W3CDTF">2024-04-20T01:17:08Z</dcterms:modified>
</cp:coreProperties>
</file>