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7" r:id="rId2"/>
    <p:sldId id="393" r:id="rId3"/>
    <p:sldId id="394" r:id="rId4"/>
    <p:sldId id="395" r:id="rId5"/>
    <p:sldId id="396" r:id="rId6"/>
    <p:sldId id="397" r:id="rId7"/>
    <p:sldId id="398" r:id="rId8"/>
    <p:sldId id="399" r:id="rId9"/>
    <p:sldId id="400" r:id="rId10"/>
    <p:sldId id="401" r:id="rId11"/>
    <p:sldId id="402"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2" d="100"/>
          <a:sy n="62" d="100"/>
        </p:scale>
        <p:origin x="63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1034-229F-4341-9557-4B2EC95B1E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1063423-E0C6-4AF9-9BD2-1B036EB559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7B2C37-DDAF-4792-B3C5-93C6E46CB7C8}"/>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5" name="Footer Placeholder 4">
            <a:extLst>
              <a:ext uri="{FF2B5EF4-FFF2-40B4-BE49-F238E27FC236}">
                <a16:creationId xmlns:a16="http://schemas.microsoft.com/office/drawing/2014/main" id="{5209078F-61B7-4F29-8283-0FB6E73F54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E4BB7E-2C2A-44AF-A613-607401DEA87A}"/>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238658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A822-1C56-429E-B067-4D519978FCD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2924E8-0C18-4DF8-A67A-3E664B75B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6DD362-EEAE-41BF-8A91-FB63621438A9}"/>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5" name="Footer Placeholder 4">
            <a:extLst>
              <a:ext uri="{FF2B5EF4-FFF2-40B4-BE49-F238E27FC236}">
                <a16:creationId xmlns:a16="http://schemas.microsoft.com/office/drawing/2014/main" id="{00F7128E-3498-48DB-9481-BB868F6346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C9F543E-A0C3-41AF-9C2F-A52E5A1D12C4}"/>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386496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C4CB8-B972-4773-B1BA-C01C354D0A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F3E093B-148D-440D-BBB9-57EBC22F62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1133B6-9493-4AA0-8A9A-B473341F5C00}"/>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5" name="Footer Placeholder 4">
            <a:extLst>
              <a:ext uri="{FF2B5EF4-FFF2-40B4-BE49-F238E27FC236}">
                <a16:creationId xmlns:a16="http://schemas.microsoft.com/office/drawing/2014/main" id="{42FC7F6E-3686-45CF-94F2-C488025E21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FA6EFAF-C9CB-454C-B59C-197EA7ECA514}"/>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1497825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2949-FB49-44A9-9D4F-73C3745E93B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900BFFF-D564-4CDC-8EC8-0718EB7A6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407AC4-78F7-4368-9036-0E071A76A08B}"/>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5" name="Footer Placeholder 4">
            <a:extLst>
              <a:ext uri="{FF2B5EF4-FFF2-40B4-BE49-F238E27FC236}">
                <a16:creationId xmlns:a16="http://schemas.microsoft.com/office/drawing/2014/main" id="{5EEC67F2-992D-4E1F-B824-9BC9CA6C13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528C8F-7CBD-4303-80BF-BC5BD7AAEB5B}"/>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382373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5BF5-E9FB-4583-AA5B-EFFA2D8970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D6BEB12-195B-481C-9DEB-BF076A3D1D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60B0BB-AC96-4701-BD6A-A4CF20757812}"/>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5" name="Footer Placeholder 4">
            <a:extLst>
              <a:ext uri="{FF2B5EF4-FFF2-40B4-BE49-F238E27FC236}">
                <a16:creationId xmlns:a16="http://schemas.microsoft.com/office/drawing/2014/main" id="{8F816A43-AFC3-4B1E-97D2-2CB9B0DA31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D9F47D-E902-474B-8B22-176C0DBDD9BF}"/>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378876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D9E8-E8CF-4B12-A6DC-77E9E7C6D8E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78863-8211-4B04-B90D-194FC7EB8D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4420D72-E17B-449A-97E4-07163581FF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F5327-1E91-4B12-9763-DA84460BC137}"/>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6" name="Footer Placeholder 5">
            <a:extLst>
              <a:ext uri="{FF2B5EF4-FFF2-40B4-BE49-F238E27FC236}">
                <a16:creationId xmlns:a16="http://schemas.microsoft.com/office/drawing/2014/main" id="{5CCA0CA3-6BDE-43C9-BF32-15D3D582B7A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2DC287-02B6-4DE2-9D66-F7FB2AABF1C1}"/>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390222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4D28-8B91-4C03-8203-0E1E31466EE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B4D089D-0E92-42FE-B532-0B3593E80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25C903-CDC9-4AB0-BA38-D1DB9F40F8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86AD826-02BF-40C0-9EBB-81A249A3E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CC4D32-20B5-4E8B-AE6A-1E894D9A2B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2BCA6F5-644B-4461-B7DF-6F9A9C31C1A6}"/>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8" name="Footer Placeholder 7">
            <a:extLst>
              <a:ext uri="{FF2B5EF4-FFF2-40B4-BE49-F238E27FC236}">
                <a16:creationId xmlns:a16="http://schemas.microsoft.com/office/drawing/2014/main" id="{0C26A9A8-E987-4F4D-BA85-5316E47AFD6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7F130DC-8B39-425D-99C7-4D565F15EEF6}"/>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418314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565A-5FB8-4455-BB7A-8785400E4C5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118363C-BA19-4036-B3A3-9E7C80347A13}"/>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4" name="Footer Placeholder 3">
            <a:extLst>
              <a:ext uri="{FF2B5EF4-FFF2-40B4-BE49-F238E27FC236}">
                <a16:creationId xmlns:a16="http://schemas.microsoft.com/office/drawing/2014/main" id="{DD0F23A1-D64F-4F34-8289-E25E2533D1D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BEC79D9-19A7-40F2-8772-30E8E52C0755}"/>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309910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C8C42-C40F-4EC6-8496-5A977D1E1A66}"/>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3" name="Footer Placeholder 2">
            <a:extLst>
              <a:ext uri="{FF2B5EF4-FFF2-40B4-BE49-F238E27FC236}">
                <a16:creationId xmlns:a16="http://schemas.microsoft.com/office/drawing/2014/main" id="{77E4E253-3E0B-4160-A7D7-93C7E7FB86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A3E095F-D78C-4B06-9CB1-6A4B6AADF29A}"/>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166104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EC49-4B2E-4294-B64E-C32805DE2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C6C88F-B386-4007-9070-C092F6C26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30B0174-FD50-4D4A-91C7-9141CCB49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1CA01-F22A-46AE-9D52-7CC85C5F39F6}"/>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6" name="Footer Placeholder 5">
            <a:extLst>
              <a:ext uri="{FF2B5EF4-FFF2-40B4-BE49-F238E27FC236}">
                <a16:creationId xmlns:a16="http://schemas.microsoft.com/office/drawing/2014/main" id="{846A81A9-26B7-4649-BC2F-F4F3E219F88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3848075-CF37-4A52-9E4C-28AB06A9EBC3}"/>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102835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FC3D-614C-4190-9178-30555754A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CF711FC-EE5F-4324-9225-F2C5C28BD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6DDDAE0-0E52-44B6-A273-E5477A4AD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90E08-CAA4-40F8-BE50-7272D27877FD}"/>
              </a:ext>
            </a:extLst>
          </p:cNvPr>
          <p:cNvSpPr>
            <a:spLocks noGrp="1"/>
          </p:cNvSpPr>
          <p:nvPr>
            <p:ph type="dt" sz="half" idx="10"/>
          </p:nvPr>
        </p:nvSpPr>
        <p:spPr/>
        <p:txBody>
          <a:bodyPr/>
          <a:lstStyle/>
          <a:p>
            <a:fld id="{E05A67B3-AB3B-47A6-8A56-8ADA4A9331B1}" type="datetimeFigureOut">
              <a:rPr lang="vi-VN" smtClean="0"/>
              <a:t>21/02/2024</a:t>
            </a:fld>
            <a:endParaRPr lang="vi-VN"/>
          </a:p>
        </p:txBody>
      </p:sp>
      <p:sp>
        <p:nvSpPr>
          <p:cNvPr id="6" name="Footer Placeholder 5">
            <a:extLst>
              <a:ext uri="{FF2B5EF4-FFF2-40B4-BE49-F238E27FC236}">
                <a16:creationId xmlns:a16="http://schemas.microsoft.com/office/drawing/2014/main" id="{1B748220-5FDA-4B3D-A1C7-C4C7C970DF5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340B8D-9B4A-4E45-A206-E290D9D89454}"/>
              </a:ext>
            </a:extLst>
          </p:cNvPr>
          <p:cNvSpPr>
            <a:spLocks noGrp="1"/>
          </p:cNvSpPr>
          <p:nvPr>
            <p:ph type="sldNum" sz="quarter" idx="12"/>
          </p:nvPr>
        </p:nvSpPr>
        <p:spPr/>
        <p:txBody>
          <a:bodyPr/>
          <a:lstStyle/>
          <a:p>
            <a:fld id="{A232D207-87B1-48D0-8D05-23E9D5315866}" type="slidenum">
              <a:rPr lang="vi-VN" smtClean="0"/>
              <a:t>‹#›</a:t>
            </a:fld>
            <a:endParaRPr lang="vi-VN"/>
          </a:p>
        </p:txBody>
      </p:sp>
    </p:spTree>
    <p:extLst>
      <p:ext uri="{BB962C8B-B14F-4D97-AF65-F5344CB8AC3E}">
        <p14:creationId xmlns:p14="http://schemas.microsoft.com/office/powerpoint/2010/main" val="340204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BD4A5-95F3-462A-8960-67AFD10FE8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8CCCE8A-BBCC-4F13-9DB4-3507DF7F7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4B74127-DD6F-448C-B88F-6721DF8DE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67B3-AB3B-47A6-8A56-8ADA4A9331B1}" type="datetimeFigureOut">
              <a:rPr lang="vi-VN" smtClean="0"/>
              <a:t>21/02/2024</a:t>
            </a:fld>
            <a:endParaRPr lang="vi-VN"/>
          </a:p>
        </p:txBody>
      </p:sp>
      <p:sp>
        <p:nvSpPr>
          <p:cNvPr id="5" name="Footer Placeholder 4">
            <a:extLst>
              <a:ext uri="{FF2B5EF4-FFF2-40B4-BE49-F238E27FC236}">
                <a16:creationId xmlns:a16="http://schemas.microsoft.com/office/drawing/2014/main" id="{15FB74A4-6E3F-4970-BFA3-40CADA543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D832B419-1FA8-4B3E-A355-08AC7929C2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2D207-87B1-48D0-8D05-23E9D5315866}" type="slidenum">
              <a:rPr lang="vi-VN" smtClean="0"/>
              <a:t>‹#›</a:t>
            </a:fld>
            <a:endParaRPr lang="vi-VN"/>
          </a:p>
        </p:txBody>
      </p:sp>
    </p:spTree>
    <p:extLst>
      <p:ext uri="{BB962C8B-B14F-4D97-AF65-F5344CB8AC3E}">
        <p14:creationId xmlns:p14="http://schemas.microsoft.com/office/powerpoint/2010/main" val="1400363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181658" y="7138573"/>
            <a:ext cx="5128" cy="5178"/>
          </a:xfrm>
          <a:custGeom>
            <a:avLst/>
            <a:gdLst>
              <a:gd name="connsiteX0" fmla="*/ 0 w 5128"/>
              <a:gd name="connsiteY0" fmla="*/ 0 h 5178"/>
              <a:gd name="connsiteX1" fmla="*/ 5128 w 5128"/>
              <a:gd name="connsiteY1" fmla="*/ 5178 h 5178"/>
              <a:gd name="connsiteX2" fmla="*/ 0 w 5128"/>
              <a:gd name="connsiteY2" fmla="*/ 5178 h 5178"/>
              <a:gd name="connsiteX3" fmla="*/ 0 w 5128"/>
              <a:gd name="connsiteY3" fmla="*/ 0 h 5178"/>
            </a:gdLst>
            <a:ahLst/>
            <a:cxnLst>
              <a:cxn ang="0">
                <a:pos x="connsiteX0" y="connsiteY0"/>
              </a:cxn>
              <a:cxn ang="0">
                <a:pos x="connsiteX1" y="connsiteY1"/>
              </a:cxn>
              <a:cxn ang="0">
                <a:pos x="connsiteX2" y="connsiteY2"/>
              </a:cxn>
              <a:cxn ang="0">
                <a:pos x="connsiteX3" y="connsiteY3"/>
              </a:cxn>
            </a:cxnLst>
            <a:rect l="l" t="t" r="r" b="b"/>
            <a:pathLst>
              <a:path w="5128" h="5178">
                <a:moveTo>
                  <a:pt x="0" y="0"/>
                </a:moveTo>
                <a:lnTo>
                  <a:pt x="5128" y="5178"/>
                </a:lnTo>
                <a:lnTo>
                  <a:pt x="0" y="5178"/>
                </a:lnTo>
                <a:lnTo>
                  <a:pt x="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p:cNvPicPr>
            <a:picLocks noChangeAspect="1"/>
          </p:cNvPicPr>
          <p:nvPr/>
        </p:nvPicPr>
        <p:blipFill>
          <a:blip r:embed="rId3"/>
          <a:stretch>
            <a:fillRect/>
          </a:stretch>
        </p:blipFill>
        <p:spPr>
          <a:xfrm>
            <a:off x="5127" y="0"/>
            <a:ext cx="12146109" cy="6858000"/>
          </a:xfrm>
          <a:prstGeom prst="rect">
            <a:avLst/>
          </a:prstGeom>
        </p:spPr>
      </p:pic>
      <p:sp>
        <p:nvSpPr>
          <p:cNvPr id="75" name="Rectangle 74"/>
          <p:cNvSpPr/>
          <p:nvPr/>
        </p:nvSpPr>
        <p:spPr>
          <a:xfrm>
            <a:off x="4550254" y="148788"/>
            <a:ext cx="2851978" cy="2625897"/>
          </a:xfrm>
          <a:prstGeom prst="rect">
            <a:avLst/>
          </a:prstGeom>
          <a:blipFill>
            <a:blip r:embed="rId4"/>
            <a:srcRect/>
            <a:stretch>
              <a:fillRect t="-33000" b="-3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7" name="Rectangle 76"/>
          <p:cNvSpPr/>
          <p:nvPr/>
        </p:nvSpPr>
        <p:spPr>
          <a:xfrm>
            <a:off x="8535161" y="148788"/>
            <a:ext cx="2851978" cy="2625897"/>
          </a:xfrm>
          <a:prstGeom prst="rect">
            <a:avLst/>
          </a:prstGeom>
          <a:blipFill>
            <a:blip r:embed="rId5"/>
            <a:srcRect/>
            <a:stretch>
              <a:fillRect t="-34000" b="-3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8" name="Freeform 77"/>
          <p:cNvSpPr/>
          <p:nvPr/>
        </p:nvSpPr>
        <p:spPr>
          <a:xfrm>
            <a:off x="8485471" y="41124"/>
            <a:ext cx="2901668" cy="2681025"/>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a:solidFill>
                  <a:schemeClr val="bg1"/>
                </a:solidFill>
                <a:latin typeface="Brush Script MT" panose="03060802040406070304" pitchFamily="66" charset="0"/>
              </a:rPr>
              <a:t>GIỚI</a:t>
            </a:r>
          </a:p>
        </p:txBody>
      </p:sp>
      <p:sp>
        <p:nvSpPr>
          <p:cNvPr id="79" name="Rectangle 78"/>
          <p:cNvSpPr/>
          <p:nvPr/>
        </p:nvSpPr>
        <p:spPr>
          <a:xfrm>
            <a:off x="4550254" y="3609803"/>
            <a:ext cx="2851978" cy="2625897"/>
          </a:xfrm>
          <a:prstGeom prst="rect">
            <a:avLst/>
          </a:prstGeom>
          <a:blipFill>
            <a:blip r:embed="rId6"/>
            <a:srcRect/>
            <a:stretch>
              <a:fillRect t="-8000" b="-8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0" name="Freeform 79"/>
          <p:cNvSpPr/>
          <p:nvPr/>
        </p:nvSpPr>
        <p:spPr>
          <a:xfrm>
            <a:off x="4505840" y="3548800"/>
            <a:ext cx="2901668" cy="2558794"/>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a:solidFill>
                  <a:schemeClr val="bg1"/>
                </a:solidFill>
                <a:latin typeface="Brush Script MT" panose="03060802040406070304" pitchFamily="66" charset="0"/>
              </a:rPr>
              <a:t>CỔ</a:t>
            </a:r>
          </a:p>
        </p:txBody>
      </p:sp>
      <p:sp>
        <p:nvSpPr>
          <p:cNvPr id="81" name="Rectangle 80"/>
          <p:cNvSpPr/>
          <p:nvPr/>
        </p:nvSpPr>
        <p:spPr>
          <a:xfrm>
            <a:off x="8535161" y="3609803"/>
            <a:ext cx="2851978" cy="2625897"/>
          </a:xfrm>
          <a:prstGeom prst="rect">
            <a:avLst/>
          </a:prstGeom>
          <a:blipFill>
            <a:blip r:embed="rId7"/>
            <a:srcRect/>
            <a:stretch>
              <a:fillRect l="-32000" r="-32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2" name="Freeform 81"/>
          <p:cNvSpPr/>
          <p:nvPr/>
        </p:nvSpPr>
        <p:spPr>
          <a:xfrm>
            <a:off x="8485471" y="3562347"/>
            <a:ext cx="2901668" cy="2673353"/>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a:solidFill>
                  <a:schemeClr val="bg1"/>
                </a:solidFill>
                <a:latin typeface="Brush Script MT" panose="03060802040406070304" pitchFamily="66" charset="0"/>
              </a:rPr>
              <a:t>TÍCH</a:t>
            </a:r>
          </a:p>
        </p:txBody>
      </p:sp>
      <p:grpSp>
        <p:nvGrpSpPr>
          <p:cNvPr id="83" name="Group 82"/>
          <p:cNvGrpSpPr/>
          <p:nvPr/>
        </p:nvGrpSpPr>
        <p:grpSpPr>
          <a:xfrm>
            <a:off x="5128" y="0"/>
            <a:ext cx="4809760" cy="6858000"/>
            <a:chOff x="5128" y="0"/>
            <a:chExt cx="4809760" cy="6858000"/>
          </a:xfrm>
        </p:grpSpPr>
        <p:sp>
          <p:nvSpPr>
            <p:cNvPr id="84" name="Freeform 83"/>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735475" y="2357438"/>
              <a:ext cx="2286000" cy="2143124"/>
            </a:xfrm>
            <a:prstGeom prst="ellips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Brush Script MT" panose="03060802040406070304" pitchFamily="66" charset="0"/>
                  <a:cs typeface="Times New Roman" panose="02020603050405020304" pitchFamily="18" charset="0"/>
                </a:rPr>
                <a:t>NGỮ VĂN 6</a:t>
              </a:r>
            </a:p>
          </p:txBody>
        </p:sp>
        <p:sp>
          <p:nvSpPr>
            <p:cNvPr id="86" name="Freeform 85"/>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9"/>
              <a:tile tx="0" ty="0" sx="100000" sy="100000" flip="none" algn="tl"/>
            </a:blip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KẾT NỐI TRI THỨC</a:t>
              </a:r>
            </a:p>
          </p:txBody>
        </p:sp>
      </p:grpSp>
      <p:sp>
        <p:nvSpPr>
          <p:cNvPr id="93" name="5-Point Star 92"/>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5-Point Star 93"/>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5-Point Star 94"/>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95"/>
          <p:cNvSpPr/>
          <p:nvPr/>
        </p:nvSpPr>
        <p:spPr>
          <a:xfrm>
            <a:off x="4500564" y="131392"/>
            <a:ext cx="2901668" cy="2643293"/>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0" tIns="203200" rIns="203200" bIns="203200" numCol="1" spcCol="1270" anchor="ctr" anchorCtr="0">
            <a:noAutofit/>
          </a:bodyPr>
          <a:lstStyle/>
          <a:p>
            <a:pPr lvl="0" algn="ctr" defTabSz="3556000">
              <a:lnSpc>
                <a:spcPct val="90000"/>
              </a:lnSpc>
              <a:spcBef>
                <a:spcPct val="0"/>
              </a:spcBef>
              <a:spcAft>
                <a:spcPct val="35000"/>
              </a:spcAft>
            </a:pPr>
            <a:r>
              <a:rPr lang="en-US" sz="8000" kern="1200" dirty="0">
                <a:solidFill>
                  <a:schemeClr val="bg1"/>
                </a:solidFill>
                <a:latin typeface="Brush Script MT" panose="03060802040406070304" pitchFamily="66" charset="0"/>
              </a:rPr>
              <a:t>THẾ</a:t>
            </a:r>
          </a:p>
        </p:txBody>
      </p:sp>
      <p:sp>
        <p:nvSpPr>
          <p:cNvPr id="97" name="Right Triangle 96"/>
          <p:cNvSpPr/>
          <p:nvPr/>
        </p:nvSpPr>
        <p:spPr>
          <a:xfrm rot="16200000">
            <a:off x="11236836" y="5918787"/>
            <a:ext cx="914400" cy="914400"/>
          </a:xfrm>
          <a:prstGeom prst="rtTriangle">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97"/>
          <p:cNvSpPr/>
          <p:nvPr/>
        </p:nvSpPr>
        <p:spPr>
          <a:xfrm>
            <a:off x="6619963" y="2373532"/>
            <a:ext cx="2640615" cy="1482299"/>
          </a:xfrm>
          <a:custGeom>
            <a:avLst/>
            <a:gdLst>
              <a:gd name="connsiteX0" fmla="*/ 1228725 w 1500188"/>
              <a:gd name="connsiteY0" fmla="*/ 0 h 757238"/>
              <a:gd name="connsiteX1" fmla="*/ 1257300 w 1500188"/>
              <a:gd name="connsiteY1" fmla="*/ 85725 h 757238"/>
              <a:gd name="connsiteX2" fmla="*/ 1300163 w 1500188"/>
              <a:gd name="connsiteY2" fmla="*/ 171450 h 757238"/>
              <a:gd name="connsiteX3" fmla="*/ 1314450 w 1500188"/>
              <a:gd name="connsiteY3" fmla="*/ 357188 h 757238"/>
              <a:gd name="connsiteX4" fmla="*/ 1371600 w 1500188"/>
              <a:gd name="connsiteY4" fmla="*/ 371475 h 757238"/>
              <a:gd name="connsiteX5" fmla="*/ 1414463 w 1500188"/>
              <a:gd name="connsiteY5" fmla="*/ 414338 h 757238"/>
              <a:gd name="connsiteX6" fmla="*/ 1443038 w 1500188"/>
              <a:gd name="connsiteY6" fmla="*/ 500063 h 757238"/>
              <a:gd name="connsiteX7" fmla="*/ 1457325 w 1500188"/>
              <a:gd name="connsiteY7" fmla="*/ 542925 h 757238"/>
              <a:gd name="connsiteX8" fmla="*/ 1500188 w 1500188"/>
              <a:gd name="connsiteY8" fmla="*/ 585788 h 757238"/>
              <a:gd name="connsiteX9" fmla="*/ 1485900 w 1500188"/>
              <a:gd name="connsiteY9" fmla="*/ 657225 h 757238"/>
              <a:gd name="connsiteX10" fmla="*/ 1443038 w 1500188"/>
              <a:gd name="connsiteY10" fmla="*/ 671513 h 757238"/>
              <a:gd name="connsiteX11" fmla="*/ 1143000 w 1500188"/>
              <a:gd name="connsiteY11" fmla="*/ 685800 h 757238"/>
              <a:gd name="connsiteX12" fmla="*/ 1057275 w 1500188"/>
              <a:gd name="connsiteY12" fmla="*/ 714375 h 757238"/>
              <a:gd name="connsiteX13" fmla="*/ 571500 w 1500188"/>
              <a:gd name="connsiteY13" fmla="*/ 742950 h 757238"/>
              <a:gd name="connsiteX14" fmla="*/ 500063 w 1500188"/>
              <a:gd name="connsiteY14" fmla="*/ 757238 h 757238"/>
              <a:gd name="connsiteX15" fmla="*/ 371475 w 1500188"/>
              <a:gd name="connsiteY15" fmla="*/ 728663 h 757238"/>
              <a:gd name="connsiteX16" fmla="*/ 300038 w 1500188"/>
              <a:gd name="connsiteY16" fmla="*/ 657225 h 757238"/>
              <a:gd name="connsiteX17" fmla="*/ 311446 w 1500188"/>
              <a:gd name="connsiteY17" fmla="*/ 635114 h 757238"/>
              <a:gd name="connsiteX18" fmla="*/ 322747 w 1500188"/>
              <a:gd name="connsiteY18" fmla="*/ 621454 h 757238"/>
              <a:gd name="connsiteX19" fmla="*/ 333508 w 1500188"/>
              <a:gd name="connsiteY19" fmla="*/ 632455 h 757238"/>
              <a:gd name="connsiteX20" fmla="*/ 357188 w 1500188"/>
              <a:gd name="connsiteY20" fmla="*/ 657225 h 757238"/>
              <a:gd name="connsiteX21" fmla="*/ 328613 w 1500188"/>
              <a:gd name="connsiteY21" fmla="*/ 600075 h 757238"/>
              <a:gd name="connsiteX22" fmla="*/ 328613 w 1500188"/>
              <a:gd name="connsiteY22" fmla="*/ 614363 h 757238"/>
              <a:gd name="connsiteX23" fmla="*/ 322747 w 1500188"/>
              <a:gd name="connsiteY23" fmla="*/ 621454 h 757238"/>
              <a:gd name="connsiteX24" fmla="*/ 305496 w 1500188"/>
              <a:gd name="connsiteY24" fmla="*/ 603817 h 757238"/>
              <a:gd name="connsiteX25" fmla="*/ 242888 w 1500188"/>
              <a:gd name="connsiteY25" fmla="*/ 557213 h 757238"/>
              <a:gd name="connsiteX26" fmla="*/ 157163 w 1500188"/>
              <a:gd name="connsiteY26" fmla="*/ 528638 h 757238"/>
              <a:gd name="connsiteX27" fmla="*/ 114300 w 1500188"/>
              <a:gd name="connsiteY27" fmla="*/ 500063 h 757238"/>
              <a:gd name="connsiteX28" fmla="*/ 71438 w 1500188"/>
              <a:gd name="connsiteY28" fmla="*/ 485775 h 757238"/>
              <a:gd name="connsiteX29" fmla="*/ 0 w 1500188"/>
              <a:gd name="connsiteY29" fmla="*/ 357188 h 757238"/>
              <a:gd name="connsiteX30" fmla="*/ 14288 w 1500188"/>
              <a:gd name="connsiteY30" fmla="*/ 257175 h 757238"/>
              <a:gd name="connsiteX31" fmla="*/ 100013 w 1500188"/>
              <a:gd name="connsiteY31" fmla="*/ 228600 h 757238"/>
              <a:gd name="connsiteX32" fmla="*/ 228600 w 1500188"/>
              <a:gd name="connsiteY32" fmla="*/ 128588 h 757238"/>
              <a:gd name="connsiteX33" fmla="*/ 242888 w 1500188"/>
              <a:gd name="connsiteY33" fmla="*/ 85725 h 757238"/>
              <a:gd name="connsiteX34" fmla="*/ 328613 w 1500188"/>
              <a:gd name="connsiteY34" fmla="*/ 142875 h 757238"/>
              <a:gd name="connsiteX35" fmla="*/ 400050 w 1500188"/>
              <a:gd name="connsiteY35" fmla="*/ 128588 h 757238"/>
              <a:gd name="connsiteX36" fmla="*/ 500063 w 1500188"/>
              <a:gd name="connsiteY36" fmla="*/ 28575 h 757238"/>
              <a:gd name="connsiteX37" fmla="*/ 571500 w 1500188"/>
              <a:gd name="connsiteY37" fmla="*/ 85725 h 757238"/>
              <a:gd name="connsiteX38" fmla="*/ 642938 w 1500188"/>
              <a:gd name="connsiteY38" fmla="*/ 171450 h 757238"/>
              <a:gd name="connsiteX39" fmla="*/ 685800 w 1500188"/>
              <a:gd name="connsiteY39" fmla="*/ 200025 h 757238"/>
              <a:gd name="connsiteX40" fmla="*/ 714375 w 1500188"/>
              <a:gd name="connsiteY40" fmla="*/ 242888 h 757238"/>
              <a:gd name="connsiteX41" fmla="*/ 800100 w 1500188"/>
              <a:gd name="connsiteY41" fmla="*/ 285750 h 757238"/>
              <a:gd name="connsiteX42" fmla="*/ 828675 w 1500188"/>
              <a:gd name="connsiteY42" fmla="*/ 242888 h 757238"/>
              <a:gd name="connsiteX43" fmla="*/ 871538 w 1500188"/>
              <a:gd name="connsiteY43" fmla="*/ 214313 h 757238"/>
              <a:gd name="connsiteX44" fmla="*/ 928688 w 1500188"/>
              <a:gd name="connsiteY44" fmla="*/ 128588 h 757238"/>
              <a:gd name="connsiteX45" fmla="*/ 957263 w 1500188"/>
              <a:gd name="connsiteY45" fmla="*/ 85725 h 757238"/>
              <a:gd name="connsiteX46" fmla="*/ 985838 w 1500188"/>
              <a:gd name="connsiteY46" fmla="*/ 42863 h 757238"/>
              <a:gd name="connsiteX47" fmla="*/ 1014413 w 1500188"/>
              <a:gd name="connsiteY47" fmla="*/ 85725 h 757238"/>
              <a:gd name="connsiteX48" fmla="*/ 1027317 w 1500188"/>
              <a:gd name="connsiteY48" fmla="*/ 126889 h 757238"/>
              <a:gd name="connsiteX49" fmla="*/ 1024732 w 1500188"/>
              <a:gd name="connsiteY49" fmla="*/ 123426 h 757238"/>
              <a:gd name="connsiteX50" fmla="*/ 1024348 w 1500188"/>
              <a:gd name="connsiteY50" fmla="*/ 122871 h 757238"/>
              <a:gd name="connsiteX51" fmla="*/ 1023323 w 1500188"/>
              <a:gd name="connsiteY51" fmla="*/ 121540 h 757238"/>
              <a:gd name="connsiteX52" fmla="*/ 1024732 w 1500188"/>
              <a:gd name="connsiteY52" fmla="*/ 123426 h 757238"/>
              <a:gd name="connsiteX53" fmla="*/ 1034348 w 1500188"/>
              <a:gd name="connsiteY53" fmla="*/ 137352 h 757238"/>
              <a:gd name="connsiteX54" fmla="*/ 1057275 w 1500188"/>
              <a:gd name="connsiteY54" fmla="*/ 171450 h 757238"/>
              <a:gd name="connsiteX55" fmla="*/ 1114425 w 1500188"/>
              <a:gd name="connsiteY55" fmla="*/ 157163 h 757238"/>
              <a:gd name="connsiteX56" fmla="*/ 1157288 w 1500188"/>
              <a:gd name="connsiteY56" fmla="*/ 71438 h 757238"/>
              <a:gd name="connsiteX57" fmla="*/ 1228725 w 1500188"/>
              <a:gd name="connsiteY57" fmla="*/ 0 h 75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00188" h="757238">
                <a:moveTo>
                  <a:pt x="1228725" y="0"/>
                </a:moveTo>
                <a:cubicBezTo>
                  <a:pt x="1238250" y="28575"/>
                  <a:pt x="1240592" y="60663"/>
                  <a:pt x="1257300" y="85725"/>
                </a:cubicBezTo>
                <a:cubicBezTo>
                  <a:pt x="1294229" y="141119"/>
                  <a:pt x="1280445" y="112298"/>
                  <a:pt x="1300163" y="171450"/>
                </a:cubicBezTo>
                <a:cubicBezTo>
                  <a:pt x="1304925" y="233363"/>
                  <a:pt x="1293565" y="298710"/>
                  <a:pt x="1314450" y="357188"/>
                </a:cubicBezTo>
                <a:cubicBezTo>
                  <a:pt x="1321054" y="375680"/>
                  <a:pt x="1354551" y="361733"/>
                  <a:pt x="1371600" y="371475"/>
                </a:cubicBezTo>
                <a:cubicBezTo>
                  <a:pt x="1389144" y="381500"/>
                  <a:pt x="1400175" y="400050"/>
                  <a:pt x="1414463" y="414338"/>
                </a:cubicBezTo>
                <a:lnTo>
                  <a:pt x="1443038" y="500063"/>
                </a:lnTo>
                <a:cubicBezTo>
                  <a:pt x="1447800" y="514350"/>
                  <a:pt x="1446676" y="532276"/>
                  <a:pt x="1457325" y="542925"/>
                </a:cubicBezTo>
                <a:lnTo>
                  <a:pt x="1500188" y="585788"/>
                </a:lnTo>
                <a:cubicBezTo>
                  <a:pt x="1495425" y="609600"/>
                  <a:pt x="1499370" y="637020"/>
                  <a:pt x="1485900" y="657225"/>
                </a:cubicBezTo>
                <a:cubicBezTo>
                  <a:pt x="1477546" y="669756"/>
                  <a:pt x="1458046" y="670262"/>
                  <a:pt x="1443038" y="671513"/>
                </a:cubicBezTo>
                <a:cubicBezTo>
                  <a:pt x="1343258" y="679828"/>
                  <a:pt x="1243013" y="681038"/>
                  <a:pt x="1143000" y="685800"/>
                </a:cubicBezTo>
                <a:cubicBezTo>
                  <a:pt x="1114425" y="695325"/>
                  <a:pt x="1087246" y="711378"/>
                  <a:pt x="1057275" y="714375"/>
                </a:cubicBezTo>
                <a:cubicBezTo>
                  <a:pt x="800569" y="740047"/>
                  <a:pt x="962221" y="726671"/>
                  <a:pt x="571500" y="742950"/>
                </a:cubicBezTo>
                <a:cubicBezTo>
                  <a:pt x="547688" y="747713"/>
                  <a:pt x="524347" y="757238"/>
                  <a:pt x="500063" y="757238"/>
                </a:cubicBezTo>
                <a:cubicBezTo>
                  <a:pt x="449777" y="757238"/>
                  <a:pt x="415674" y="743395"/>
                  <a:pt x="371475" y="728663"/>
                </a:cubicBezTo>
                <a:cubicBezTo>
                  <a:pt x="352425" y="715963"/>
                  <a:pt x="300038" y="688975"/>
                  <a:pt x="300038" y="657225"/>
                </a:cubicBezTo>
                <a:cubicBezTo>
                  <a:pt x="300038" y="648640"/>
                  <a:pt x="305262" y="641764"/>
                  <a:pt x="311446" y="635114"/>
                </a:cubicBezTo>
                <a:lnTo>
                  <a:pt x="322747" y="621454"/>
                </a:lnTo>
                <a:lnTo>
                  <a:pt x="333508" y="632455"/>
                </a:lnTo>
                <a:cubicBezTo>
                  <a:pt x="342213" y="641666"/>
                  <a:pt x="350195" y="650232"/>
                  <a:pt x="357188" y="657225"/>
                </a:cubicBezTo>
                <a:lnTo>
                  <a:pt x="328613" y="600075"/>
                </a:lnTo>
                <a:cubicBezTo>
                  <a:pt x="328613" y="604838"/>
                  <a:pt x="330743" y="610103"/>
                  <a:pt x="328613" y="614363"/>
                </a:cubicBezTo>
                <a:lnTo>
                  <a:pt x="322747" y="621454"/>
                </a:lnTo>
                <a:lnTo>
                  <a:pt x="305496" y="603817"/>
                </a:lnTo>
                <a:cubicBezTo>
                  <a:pt x="285734" y="584674"/>
                  <a:pt x="264152" y="566664"/>
                  <a:pt x="242888" y="557213"/>
                </a:cubicBezTo>
                <a:cubicBezTo>
                  <a:pt x="215363" y="544980"/>
                  <a:pt x="157163" y="528638"/>
                  <a:pt x="157163" y="528638"/>
                </a:cubicBezTo>
                <a:cubicBezTo>
                  <a:pt x="142875" y="519113"/>
                  <a:pt x="129659" y="507742"/>
                  <a:pt x="114300" y="500063"/>
                </a:cubicBezTo>
                <a:cubicBezTo>
                  <a:pt x="100830" y="493328"/>
                  <a:pt x="82087" y="496424"/>
                  <a:pt x="71438" y="485775"/>
                </a:cubicBezTo>
                <a:cubicBezTo>
                  <a:pt x="22311" y="436647"/>
                  <a:pt x="17967" y="411086"/>
                  <a:pt x="0" y="357188"/>
                </a:cubicBezTo>
                <a:cubicBezTo>
                  <a:pt x="4763" y="323850"/>
                  <a:pt x="-6387" y="283757"/>
                  <a:pt x="14288" y="257175"/>
                </a:cubicBezTo>
                <a:cubicBezTo>
                  <a:pt x="32780" y="233399"/>
                  <a:pt x="74951" y="245308"/>
                  <a:pt x="100013" y="228600"/>
                </a:cubicBezTo>
                <a:cubicBezTo>
                  <a:pt x="202550" y="160242"/>
                  <a:pt x="161454" y="195734"/>
                  <a:pt x="228600" y="128588"/>
                </a:cubicBezTo>
                <a:cubicBezTo>
                  <a:pt x="233363" y="114300"/>
                  <a:pt x="227979" y="83595"/>
                  <a:pt x="242888" y="85725"/>
                </a:cubicBezTo>
                <a:cubicBezTo>
                  <a:pt x="276886" y="90582"/>
                  <a:pt x="328613" y="142875"/>
                  <a:pt x="328613" y="142875"/>
                </a:cubicBezTo>
                <a:cubicBezTo>
                  <a:pt x="352425" y="138113"/>
                  <a:pt x="380881" y="143497"/>
                  <a:pt x="400050" y="128588"/>
                </a:cubicBezTo>
                <a:cubicBezTo>
                  <a:pt x="572000" y="-5151"/>
                  <a:pt x="377939" y="69284"/>
                  <a:pt x="500063" y="28575"/>
                </a:cubicBezTo>
                <a:cubicBezTo>
                  <a:pt x="563970" y="124437"/>
                  <a:pt x="488687" y="30516"/>
                  <a:pt x="571500" y="85725"/>
                </a:cubicBezTo>
                <a:cubicBezTo>
                  <a:pt x="641718" y="132537"/>
                  <a:pt x="590226" y="118738"/>
                  <a:pt x="642938" y="171450"/>
                </a:cubicBezTo>
                <a:cubicBezTo>
                  <a:pt x="655080" y="183592"/>
                  <a:pt x="671513" y="190500"/>
                  <a:pt x="685800" y="200025"/>
                </a:cubicBezTo>
                <a:cubicBezTo>
                  <a:pt x="695325" y="214313"/>
                  <a:pt x="702233" y="230746"/>
                  <a:pt x="714375" y="242888"/>
                </a:cubicBezTo>
                <a:cubicBezTo>
                  <a:pt x="742072" y="270585"/>
                  <a:pt x="765239" y="274130"/>
                  <a:pt x="800100" y="285750"/>
                </a:cubicBezTo>
                <a:cubicBezTo>
                  <a:pt x="809625" y="271463"/>
                  <a:pt x="816533" y="255030"/>
                  <a:pt x="828675" y="242888"/>
                </a:cubicBezTo>
                <a:cubicBezTo>
                  <a:pt x="840817" y="230746"/>
                  <a:pt x="860230" y="227236"/>
                  <a:pt x="871538" y="214313"/>
                </a:cubicBezTo>
                <a:cubicBezTo>
                  <a:pt x="894153" y="188467"/>
                  <a:pt x="909638" y="157163"/>
                  <a:pt x="928688" y="128588"/>
                </a:cubicBezTo>
                <a:lnTo>
                  <a:pt x="957263" y="85725"/>
                </a:lnTo>
                <a:lnTo>
                  <a:pt x="985838" y="42863"/>
                </a:lnTo>
                <a:cubicBezTo>
                  <a:pt x="995363" y="57150"/>
                  <a:pt x="1006734" y="70366"/>
                  <a:pt x="1014413" y="85725"/>
                </a:cubicBezTo>
                <a:cubicBezTo>
                  <a:pt x="1043989" y="144878"/>
                  <a:pt x="1034232" y="135600"/>
                  <a:pt x="1027317" y="126889"/>
                </a:cubicBezTo>
                <a:lnTo>
                  <a:pt x="1024732" y="123426"/>
                </a:lnTo>
                <a:lnTo>
                  <a:pt x="1024348" y="122871"/>
                </a:lnTo>
                <a:cubicBezTo>
                  <a:pt x="1022731" y="120595"/>
                  <a:pt x="1022608" y="120511"/>
                  <a:pt x="1023323" y="121540"/>
                </a:cubicBezTo>
                <a:lnTo>
                  <a:pt x="1024732" y="123426"/>
                </a:lnTo>
                <a:lnTo>
                  <a:pt x="1034348" y="137352"/>
                </a:lnTo>
                <a:cubicBezTo>
                  <a:pt x="1039616" y="145089"/>
                  <a:pt x="1047039" y="156096"/>
                  <a:pt x="1057275" y="171450"/>
                </a:cubicBezTo>
                <a:cubicBezTo>
                  <a:pt x="1076325" y="166688"/>
                  <a:pt x="1098087" y="168055"/>
                  <a:pt x="1114425" y="157163"/>
                </a:cubicBezTo>
                <a:cubicBezTo>
                  <a:pt x="1145133" y="136691"/>
                  <a:pt x="1143026" y="99962"/>
                  <a:pt x="1157288" y="71438"/>
                </a:cubicBezTo>
                <a:cubicBezTo>
                  <a:pt x="1181101" y="23812"/>
                  <a:pt x="1185862" y="28576"/>
                  <a:pt x="1228725" y="0"/>
                </a:cubicBezTo>
                <a:close/>
              </a:path>
            </a:pathLst>
          </a:custGeom>
          <a:blipFill>
            <a:blip r:embed="rId11"/>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ush Script MT" panose="03060802040406070304" pitchFamily="66" charset="0"/>
              </a:rPr>
              <a:t>BÀI 7</a:t>
            </a:r>
          </a:p>
        </p:txBody>
      </p:sp>
    </p:spTree>
    <p:extLst>
      <p:ext uri="{BB962C8B-B14F-4D97-AF65-F5344CB8AC3E}">
        <p14:creationId xmlns:p14="http://schemas.microsoft.com/office/powerpoint/2010/main" val="5030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grpId="0" nodeType="withEffect">
                                  <p:stCondLst>
                                    <p:cond delay="50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0" fill="hold"/>
                                        <p:tgtEl>
                                          <p:spTgt spid="96"/>
                                        </p:tgtEl>
                                        <p:attrNameLst>
                                          <p:attrName>ppt_w</p:attrName>
                                        </p:attrNameLst>
                                      </p:cBhvr>
                                      <p:tavLst>
                                        <p:tav tm="0">
                                          <p:val>
                                            <p:fltVal val="0"/>
                                          </p:val>
                                        </p:tav>
                                        <p:tav tm="100000">
                                          <p:val>
                                            <p:strVal val="#ppt_w"/>
                                          </p:val>
                                        </p:tav>
                                      </p:tavLst>
                                    </p:anim>
                                    <p:anim calcmode="lin" valueType="num">
                                      <p:cBhvr>
                                        <p:cTn id="8" dur="5000" fill="hold"/>
                                        <p:tgtEl>
                                          <p:spTgt spid="96"/>
                                        </p:tgtEl>
                                        <p:attrNameLst>
                                          <p:attrName>ppt_h</p:attrName>
                                        </p:attrNameLst>
                                      </p:cBhvr>
                                      <p:tavLst>
                                        <p:tav tm="0">
                                          <p:val>
                                            <p:fltVal val="0"/>
                                          </p:val>
                                        </p:tav>
                                        <p:tav tm="100000">
                                          <p:val>
                                            <p:strVal val="#ppt_h"/>
                                          </p:val>
                                        </p:tav>
                                      </p:tavLst>
                                    </p:anim>
                                    <p:anim calcmode="lin" valueType="num">
                                      <p:cBhvr>
                                        <p:cTn id="9" dur="5000" fill="hold"/>
                                        <p:tgtEl>
                                          <p:spTgt spid="96"/>
                                        </p:tgtEl>
                                        <p:attrNameLst>
                                          <p:attrName>style.rotation</p:attrName>
                                        </p:attrNameLst>
                                      </p:cBhvr>
                                      <p:tavLst>
                                        <p:tav tm="0">
                                          <p:val>
                                            <p:fltVal val="360"/>
                                          </p:val>
                                        </p:tav>
                                        <p:tav tm="100000">
                                          <p:val>
                                            <p:fltVal val="0"/>
                                          </p:val>
                                        </p:tav>
                                      </p:tavLst>
                                    </p:anim>
                                    <p:animEffect transition="in" filter="fade">
                                      <p:cBhvr>
                                        <p:cTn id="10" dur="5000"/>
                                        <p:tgtEl>
                                          <p:spTgt spid="96"/>
                                        </p:tgtEl>
                                      </p:cBhvr>
                                    </p:animEffect>
                                  </p:childTnLst>
                                </p:cTn>
                              </p:par>
                              <p:par>
                                <p:cTn id="11" presetID="49" presetClass="entr" presetSubtype="0" repeatCount="indefinite" decel="100000" fill="hold" grpId="0" nodeType="withEffect">
                                  <p:stCondLst>
                                    <p:cond delay="500"/>
                                  </p:stCondLst>
                                  <p:childTnLst>
                                    <p:set>
                                      <p:cBhvr>
                                        <p:cTn id="12" dur="1" fill="hold">
                                          <p:stCondLst>
                                            <p:cond delay="0"/>
                                          </p:stCondLst>
                                        </p:cTn>
                                        <p:tgtEl>
                                          <p:spTgt spid="78"/>
                                        </p:tgtEl>
                                        <p:attrNameLst>
                                          <p:attrName>style.visibility</p:attrName>
                                        </p:attrNameLst>
                                      </p:cBhvr>
                                      <p:to>
                                        <p:strVal val="visible"/>
                                      </p:to>
                                    </p:set>
                                    <p:anim calcmode="lin" valueType="num">
                                      <p:cBhvr>
                                        <p:cTn id="13" dur="5000" fill="hold"/>
                                        <p:tgtEl>
                                          <p:spTgt spid="78"/>
                                        </p:tgtEl>
                                        <p:attrNameLst>
                                          <p:attrName>ppt_w</p:attrName>
                                        </p:attrNameLst>
                                      </p:cBhvr>
                                      <p:tavLst>
                                        <p:tav tm="0">
                                          <p:val>
                                            <p:fltVal val="0"/>
                                          </p:val>
                                        </p:tav>
                                        <p:tav tm="100000">
                                          <p:val>
                                            <p:strVal val="#ppt_w"/>
                                          </p:val>
                                        </p:tav>
                                      </p:tavLst>
                                    </p:anim>
                                    <p:anim calcmode="lin" valueType="num">
                                      <p:cBhvr>
                                        <p:cTn id="14" dur="5000" fill="hold"/>
                                        <p:tgtEl>
                                          <p:spTgt spid="78"/>
                                        </p:tgtEl>
                                        <p:attrNameLst>
                                          <p:attrName>ppt_h</p:attrName>
                                        </p:attrNameLst>
                                      </p:cBhvr>
                                      <p:tavLst>
                                        <p:tav tm="0">
                                          <p:val>
                                            <p:fltVal val="0"/>
                                          </p:val>
                                        </p:tav>
                                        <p:tav tm="100000">
                                          <p:val>
                                            <p:strVal val="#ppt_h"/>
                                          </p:val>
                                        </p:tav>
                                      </p:tavLst>
                                    </p:anim>
                                    <p:anim calcmode="lin" valueType="num">
                                      <p:cBhvr>
                                        <p:cTn id="15" dur="5000" fill="hold"/>
                                        <p:tgtEl>
                                          <p:spTgt spid="78"/>
                                        </p:tgtEl>
                                        <p:attrNameLst>
                                          <p:attrName>style.rotation</p:attrName>
                                        </p:attrNameLst>
                                      </p:cBhvr>
                                      <p:tavLst>
                                        <p:tav tm="0">
                                          <p:val>
                                            <p:fltVal val="360"/>
                                          </p:val>
                                        </p:tav>
                                        <p:tav tm="100000">
                                          <p:val>
                                            <p:fltVal val="0"/>
                                          </p:val>
                                        </p:tav>
                                      </p:tavLst>
                                    </p:anim>
                                    <p:animEffect transition="in" filter="fade">
                                      <p:cBhvr>
                                        <p:cTn id="16" dur="5000"/>
                                        <p:tgtEl>
                                          <p:spTgt spid="78"/>
                                        </p:tgtEl>
                                      </p:cBhvr>
                                    </p:animEffect>
                                  </p:childTnLst>
                                </p:cTn>
                              </p:par>
                              <p:par>
                                <p:cTn id="17" presetID="49" presetClass="entr" presetSubtype="0" repeatCount="indefinite" decel="100000" fill="hold" grpId="0"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0" fill="hold"/>
                                        <p:tgtEl>
                                          <p:spTgt spid="80"/>
                                        </p:tgtEl>
                                        <p:attrNameLst>
                                          <p:attrName>ppt_w</p:attrName>
                                        </p:attrNameLst>
                                      </p:cBhvr>
                                      <p:tavLst>
                                        <p:tav tm="0">
                                          <p:val>
                                            <p:fltVal val="0"/>
                                          </p:val>
                                        </p:tav>
                                        <p:tav tm="100000">
                                          <p:val>
                                            <p:strVal val="#ppt_w"/>
                                          </p:val>
                                        </p:tav>
                                      </p:tavLst>
                                    </p:anim>
                                    <p:anim calcmode="lin" valueType="num">
                                      <p:cBhvr>
                                        <p:cTn id="20" dur="5000" fill="hold"/>
                                        <p:tgtEl>
                                          <p:spTgt spid="80"/>
                                        </p:tgtEl>
                                        <p:attrNameLst>
                                          <p:attrName>ppt_h</p:attrName>
                                        </p:attrNameLst>
                                      </p:cBhvr>
                                      <p:tavLst>
                                        <p:tav tm="0">
                                          <p:val>
                                            <p:fltVal val="0"/>
                                          </p:val>
                                        </p:tav>
                                        <p:tav tm="100000">
                                          <p:val>
                                            <p:strVal val="#ppt_h"/>
                                          </p:val>
                                        </p:tav>
                                      </p:tavLst>
                                    </p:anim>
                                    <p:anim calcmode="lin" valueType="num">
                                      <p:cBhvr>
                                        <p:cTn id="21" dur="5000" fill="hold"/>
                                        <p:tgtEl>
                                          <p:spTgt spid="80"/>
                                        </p:tgtEl>
                                        <p:attrNameLst>
                                          <p:attrName>style.rotation</p:attrName>
                                        </p:attrNameLst>
                                      </p:cBhvr>
                                      <p:tavLst>
                                        <p:tav tm="0">
                                          <p:val>
                                            <p:fltVal val="360"/>
                                          </p:val>
                                        </p:tav>
                                        <p:tav tm="100000">
                                          <p:val>
                                            <p:fltVal val="0"/>
                                          </p:val>
                                        </p:tav>
                                      </p:tavLst>
                                    </p:anim>
                                    <p:animEffect transition="in" filter="fade">
                                      <p:cBhvr>
                                        <p:cTn id="22" dur="5000"/>
                                        <p:tgtEl>
                                          <p:spTgt spid="80"/>
                                        </p:tgtEl>
                                      </p:cBhvr>
                                    </p:animEffect>
                                  </p:childTnLst>
                                </p:cTn>
                              </p:par>
                              <p:par>
                                <p:cTn id="23" presetID="49" presetClass="entr" presetSubtype="0" repeatCount="indefinite" decel="100000" fill="hold" grpId="0" nodeType="withEffect">
                                  <p:stCondLst>
                                    <p:cond delay="500"/>
                                  </p:stCondLst>
                                  <p:childTnLst>
                                    <p:set>
                                      <p:cBhvr>
                                        <p:cTn id="24" dur="1" fill="hold">
                                          <p:stCondLst>
                                            <p:cond delay="0"/>
                                          </p:stCondLst>
                                        </p:cTn>
                                        <p:tgtEl>
                                          <p:spTgt spid="82"/>
                                        </p:tgtEl>
                                        <p:attrNameLst>
                                          <p:attrName>style.visibility</p:attrName>
                                        </p:attrNameLst>
                                      </p:cBhvr>
                                      <p:to>
                                        <p:strVal val="visible"/>
                                      </p:to>
                                    </p:set>
                                    <p:anim calcmode="lin" valueType="num">
                                      <p:cBhvr>
                                        <p:cTn id="25" dur="5000" fill="hold"/>
                                        <p:tgtEl>
                                          <p:spTgt spid="82"/>
                                        </p:tgtEl>
                                        <p:attrNameLst>
                                          <p:attrName>ppt_w</p:attrName>
                                        </p:attrNameLst>
                                      </p:cBhvr>
                                      <p:tavLst>
                                        <p:tav tm="0">
                                          <p:val>
                                            <p:fltVal val="0"/>
                                          </p:val>
                                        </p:tav>
                                        <p:tav tm="100000">
                                          <p:val>
                                            <p:strVal val="#ppt_w"/>
                                          </p:val>
                                        </p:tav>
                                      </p:tavLst>
                                    </p:anim>
                                    <p:anim calcmode="lin" valueType="num">
                                      <p:cBhvr>
                                        <p:cTn id="26" dur="5000" fill="hold"/>
                                        <p:tgtEl>
                                          <p:spTgt spid="82"/>
                                        </p:tgtEl>
                                        <p:attrNameLst>
                                          <p:attrName>ppt_h</p:attrName>
                                        </p:attrNameLst>
                                      </p:cBhvr>
                                      <p:tavLst>
                                        <p:tav tm="0">
                                          <p:val>
                                            <p:fltVal val="0"/>
                                          </p:val>
                                        </p:tav>
                                        <p:tav tm="100000">
                                          <p:val>
                                            <p:strVal val="#ppt_h"/>
                                          </p:val>
                                        </p:tav>
                                      </p:tavLst>
                                    </p:anim>
                                    <p:anim calcmode="lin" valueType="num">
                                      <p:cBhvr>
                                        <p:cTn id="27" dur="5000" fill="hold"/>
                                        <p:tgtEl>
                                          <p:spTgt spid="82"/>
                                        </p:tgtEl>
                                        <p:attrNameLst>
                                          <p:attrName>style.rotation</p:attrName>
                                        </p:attrNameLst>
                                      </p:cBhvr>
                                      <p:tavLst>
                                        <p:tav tm="0">
                                          <p:val>
                                            <p:fltVal val="360"/>
                                          </p:val>
                                        </p:tav>
                                        <p:tav tm="100000">
                                          <p:val>
                                            <p:fltVal val="0"/>
                                          </p:val>
                                        </p:tav>
                                      </p:tavLst>
                                    </p:anim>
                                    <p:animEffect transition="in" filter="fade">
                                      <p:cBhvr>
                                        <p:cTn id="28" dur="5000"/>
                                        <p:tgtEl>
                                          <p:spTgt spid="82"/>
                                        </p:tgtEl>
                                      </p:cBhvr>
                                    </p:animEffect>
                                  </p:childTnLst>
                                </p:cTn>
                              </p:par>
                              <p:par>
                                <p:cTn id="29" presetID="6" presetClass="emph" presetSubtype="0" repeatCount="indefinite" fill="hold" grpId="0" nodeType="withEffect">
                                  <p:stCondLst>
                                    <p:cond delay="500"/>
                                  </p:stCondLst>
                                  <p:childTnLst>
                                    <p:animScale>
                                      <p:cBhvr>
                                        <p:cTn id="30" dur="5000" fill="hold"/>
                                        <p:tgtEl>
                                          <p:spTgt spid="98"/>
                                        </p:tgtEl>
                                      </p:cBhvr>
                                      <p:by x="150000" y="150000"/>
                                    </p:animScale>
                                  </p:childTnLst>
                                </p:cTn>
                              </p:par>
                            </p:childTnLst>
                          </p:cTn>
                        </p:par>
                        <p:par>
                          <p:cTn id="31" fill="hold">
                            <p:stCondLst>
                              <p:cond delay="5500"/>
                            </p:stCondLst>
                            <p:childTnLst>
                              <p:par>
                                <p:cTn id="32" presetID="1" presetClass="exit" presetSubtype="0" fill="hold" nodeType="afterEffect">
                                  <p:stCondLst>
                                    <p:cond delay="1000"/>
                                  </p:stCondLst>
                                  <p:childTnLst>
                                    <p:set>
                                      <p:cBhvr>
                                        <p:cTn id="33" dur="1" fill="hold">
                                          <p:stCondLst>
                                            <p:cond delay="0"/>
                                          </p:stCondLst>
                                        </p:cTn>
                                        <p:tgtEl>
                                          <p:spTgt spid="75"/>
                                        </p:tgtEl>
                                        <p:attrNameLst>
                                          <p:attrName>style.visibility</p:attrName>
                                        </p:attrNameLst>
                                      </p:cBhvr>
                                      <p:to>
                                        <p:strVal val="hidden"/>
                                      </p:to>
                                    </p:set>
                                  </p:childTnLst>
                                </p:cTn>
                              </p:par>
                            </p:childTnLst>
                          </p:cTn>
                        </p:par>
                        <p:par>
                          <p:cTn id="34" fill="hold">
                            <p:stCondLst>
                              <p:cond delay="6500"/>
                            </p:stCondLst>
                            <p:childTnLst>
                              <p:par>
                                <p:cTn id="35" presetID="1" presetClass="exit" presetSubtype="0" fill="hold" nodeType="afterEffect">
                                  <p:stCondLst>
                                    <p:cond delay="1000"/>
                                  </p:stCondLst>
                                  <p:childTnLst>
                                    <p:set>
                                      <p:cBhvr>
                                        <p:cTn id="36" dur="1" fill="hold">
                                          <p:stCondLst>
                                            <p:cond delay="0"/>
                                          </p:stCondLst>
                                        </p:cTn>
                                        <p:tgtEl>
                                          <p:spTgt spid="77"/>
                                        </p:tgtEl>
                                        <p:attrNameLst>
                                          <p:attrName>style.visibility</p:attrName>
                                        </p:attrNameLst>
                                      </p:cBhvr>
                                      <p:to>
                                        <p:strVal val="hidden"/>
                                      </p:to>
                                    </p:set>
                                  </p:childTnLst>
                                </p:cTn>
                              </p:par>
                            </p:childTnLst>
                          </p:cTn>
                        </p:par>
                        <p:par>
                          <p:cTn id="37" fill="hold">
                            <p:stCondLst>
                              <p:cond delay="7500"/>
                            </p:stCondLst>
                            <p:childTnLst>
                              <p:par>
                                <p:cTn id="38" presetID="1" presetClass="exit" presetSubtype="0" fill="hold" nodeType="afterEffect">
                                  <p:stCondLst>
                                    <p:cond delay="1000"/>
                                  </p:stCondLst>
                                  <p:childTnLst>
                                    <p:set>
                                      <p:cBhvr>
                                        <p:cTn id="39" dur="1" fill="hold">
                                          <p:stCondLst>
                                            <p:cond delay="0"/>
                                          </p:stCondLst>
                                        </p:cTn>
                                        <p:tgtEl>
                                          <p:spTgt spid="81"/>
                                        </p:tgtEl>
                                        <p:attrNameLst>
                                          <p:attrName>style.visibility</p:attrName>
                                        </p:attrNameLst>
                                      </p:cBhvr>
                                      <p:to>
                                        <p:strVal val="hidden"/>
                                      </p:to>
                                    </p:set>
                                  </p:childTnLst>
                                </p:cTn>
                              </p:par>
                            </p:childTnLst>
                          </p:cTn>
                        </p:par>
                        <p:par>
                          <p:cTn id="40" fill="hold">
                            <p:stCondLst>
                              <p:cond delay="8500"/>
                            </p:stCondLst>
                            <p:childTnLst>
                              <p:par>
                                <p:cTn id="41" presetID="1" presetClass="exit" presetSubtype="0" fill="hold" nodeType="afterEffect">
                                  <p:stCondLst>
                                    <p:cond delay="100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2" grpId="0" animBg="1"/>
      <p:bldP spid="96" grpId="0" animBg="1"/>
      <p:bldP spid="9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0897" y="725553"/>
            <a:ext cx="5795414" cy="5201114"/>
          </a:xfrm>
          <a:prstGeom prst="rect">
            <a:avLst/>
          </a:prstGeom>
        </p:spPr>
      </p:pic>
      <p:pic>
        <p:nvPicPr>
          <p:cNvPr id="7" name="Picture 6"/>
          <p:cNvPicPr>
            <a:picLocks noChangeAspect="1"/>
          </p:cNvPicPr>
          <p:nvPr/>
        </p:nvPicPr>
        <p:blipFill>
          <a:blip r:embed="rId3"/>
          <a:stretch>
            <a:fillRect/>
          </a:stretch>
        </p:blipFill>
        <p:spPr>
          <a:xfrm>
            <a:off x="6389511" y="970845"/>
            <a:ext cx="5334841" cy="4955822"/>
          </a:xfrm>
          <a:prstGeom prst="rect">
            <a:avLst/>
          </a:prstGeom>
        </p:spPr>
      </p:pic>
      <p:sp>
        <p:nvSpPr>
          <p:cNvPr id="8" name="TextBox 7"/>
          <p:cNvSpPr txBox="1"/>
          <p:nvPr/>
        </p:nvSpPr>
        <p:spPr>
          <a:xfrm>
            <a:off x="6592711" y="3714044"/>
            <a:ext cx="4978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extBox 1"/>
          <p:cNvSpPr txBox="1"/>
          <p:nvPr/>
        </p:nvSpPr>
        <p:spPr>
          <a:xfrm>
            <a:off x="2313413" y="4360374"/>
            <a:ext cx="1334020" cy="369332"/>
          </a:xfrm>
          <a:prstGeom prst="rect">
            <a:avLst/>
          </a:prstGeom>
          <a:noFill/>
        </p:spPr>
        <p:txBody>
          <a:bodyPr wrap="none" rtlCol="0">
            <a:spAutoFit/>
          </a:bodyPr>
          <a:lstStyle/>
          <a:p>
            <a:pPr algn="ctr"/>
            <a:r>
              <a:rPr lang="en-US" dirty="0"/>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1,3)</a:t>
            </a:r>
          </a:p>
        </p:txBody>
      </p:sp>
      <p:sp>
        <p:nvSpPr>
          <p:cNvPr id="6" name="TextBox 5"/>
          <p:cNvSpPr txBox="1"/>
          <p:nvPr/>
        </p:nvSpPr>
        <p:spPr>
          <a:xfrm>
            <a:off x="7052561" y="3264090"/>
            <a:ext cx="1334020" cy="369332"/>
          </a:xfrm>
          <a:prstGeom prst="rect">
            <a:avLst/>
          </a:prstGeom>
          <a:noFill/>
        </p:spPr>
        <p:txBody>
          <a:bodyPr wrap="none" rtlCol="0">
            <a:spAutoFit/>
          </a:bodyPr>
          <a:lstStyle/>
          <a:p>
            <a:pPr algn="ctr"/>
            <a:r>
              <a:rPr lang="en-US" dirty="0"/>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2,4)</a:t>
            </a:r>
          </a:p>
        </p:txBody>
      </p:sp>
    </p:spTree>
    <p:extLst>
      <p:ext uri="{BB962C8B-B14F-4D97-AF65-F5344CB8AC3E}">
        <p14:creationId xmlns:p14="http://schemas.microsoft.com/office/powerpoint/2010/main" val="202867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4" y="800941"/>
            <a:ext cx="4609220"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5" name="Right Arrow 4"/>
          <p:cNvSpPr/>
          <p:nvPr/>
        </p:nvSpPr>
        <p:spPr>
          <a:xfrm>
            <a:off x="926123" y="2377440"/>
            <a:ext cx="2199764" cy="2940148"/>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ra đời của Sọ Dừa: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3739662" y="1786597"/>
            <a:ext cx="7526215" cy="427657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vợ chồng nghèo ngoài 50 tuổi vẫn chưa có con.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vợ uống nước trong sọ dừa và mang thai.</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Sinh ra đứa bé không tay chân, tròn như quả dừa , “cứ lăn lông lốc trong nhà, chẳng làm được việc gì”. → tên nhân vật gắn với sự dị hình, dị dạng ấy.</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Nhân dân muốn thể hiện: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Sọ Dừa thuộc kiểu nhân vật mang lốt xấu xí.</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 tâm đến loại người đau khổ nhất, số phận thấp hèn, gợi ở người nghe sự thương cảm với nhân 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Mở ra tình huống khác thường để cốt truyện tiếp tục phát triển.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394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fade">
                                      <p:cBhvr>
                                        <p:cTn id="49" dur="1000"/>
                                        <p:tgtEl>
                                          <p:spTgt spid="9">
                                            <p:txEl>
                                              <p:pRg st="4" end="4"/>
                                            </p:txEl>
                                          </p:spTgt>
                                        </p:tgtEl>
                                      </p:cBhvr>
                                    </p:animEffect>
                                    <p:anim calcmode="lin" valueType="num">
                                      <p:cBhvr>
                                        <p:cTn id="5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5" end="5"/>
                                            </p:txEl>
                                          </p:spTgt>
                                        </p:tgtEl>
                                        <p:attrNameLst>
                                          <p:attrName>style.visibility</p:attrName>
                                        </p:attrNameLst>
                                      </p:cBhvr>
                                      <p:to>
                                        <p:strVal val="visible"/>
                                      </p:to>
                                    </p:set>
                                    <p:animEffect transition="in" filter="fade">
                                      <p:cBhvr>
                                        <p:cTn id="56" dur="1000"/>
                                        <p:tgtEl>
                                          <p:spTgt spid="9">
                                            <p:txEl>
                                              <p:pRg st="5" end="5"/>
                                            </p:txEl>
                                          </p:spTgt>
                                        </p:tgtEl>
                                      </p:cBhvr>
                                    </p:animEffect>
                                    <p:anim calcmode="lin" valueType="num">
                                      <p:cBhvr>
                                        <p:cTn id="5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fade">
                                      <p:cBhvr>
                                        <p:cTn id="63" dur="1000"/>
                                        <p:tgtEl>
                                          <p:spTgt spid="9">
                                            <p:txEl>
                                              <p:pRg st="6" end="6"/>
                                            </p:txEl>
                                          </p:spTgt>
                                        </p:tgtEl>
                                      </p:cBhvr>
                                    </p:animEffect>
                                    <p:anim calcmode="lin" valueType="num">
                                      <p:cBhvr>
                                        <p:cTn id="6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49092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5" name="Right Arrow 4"/>
          <p:cNvSpPr/>
          <p:nvPr/>
        </p:nvSpPr>
        <p:spPr>
          <a:xfrm>
            <a:off x="759655" y="2525151"/>
            <a:ext cx="2475914" cy="2940148"/>
          </a:xfrm>
          <a:prstGeom prst="rightArrow">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Tài năng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Sọ Dừa: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3587262" y="1758462"/>
            <a:ext cx="7526215" cy="4473526"/>
          </a:xfrm>
          <a:prstGeom prst="round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Sự tài giỏi của Sọ Dừa:</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Chăn bò giỏi: “Ngày nắng cũng như… no căng”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Tài thổi sáo.</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Tự biết khả năng của mình: “gì chứ chăn bò thì con chăn được”, “giục mẹ đến hỏi con gái phú ông làm vợ”</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Kiếm đủ sính lễ theo yêu cầu của phú ông.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Thông minh khác thường, đỗ trạng nguyên.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Tài dự đoán, lo xa chính xác: “khi chia tay quan trạng….phòng khi dùng đến”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11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fade">
                                      <p:cBhvr>
                                        <p:cTn id="49" dur="1000"/>
                                        <p:tgtEl>
                                          <p:spTgt spid="9">
                                            <p:txEl>
                                              <p:pRg st="4" end="4"/>
                                            </p:txEl>
                                          </p:spTgt>
                                        </p:tgtEl>
                                      </p:cBhvr>
                                    </p:animEffect>
                                    <p:anim calcmode="lin" valueType="num">
                                      <p:cBhvr>
                                        <p:cTn id="5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5" end="5"/>
                                            </p:txEl>
                                          </p:spTgt>
                                        </p:tgtEl>
                                        <p:attrNameLst>
                                          <p:attrName>style.visibility</p:attrName>
                                        </p:attrNameLst>
                                      </p:cBhvr>
                                      <p:to>
                                        <p:strVal val="visible"/>
                                      </p:to>
                                    </p:set>
                                    <p:animEffect transition="in" filter="fade">
                                      <p:cBhvr>
                                        <p:cTn id="56" dur="1000"/>
                                        <p:tgtEl>
                                          <p:spTgt spid="9">
                                            <p:txEl>
                                              <p:pRg st="5" end="5"/>
                                            </p:txEl>
                                          </p:spTgt>
                                        </p:tgtEl>
                                      </p:cBhvr>
                                    </p:animEffect>
                                    <p:anim calcmode="lin" valueType="num">
                                      <p:cBhvr>
                                        <p:cTn id="5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fade">
                                      <p:cBhvr>
                                        <p:cTn id="63" dur="1000"/>
                                        <p:tgtEl>
                                          <p:spTgt spid="9">
                                            <p:txEl>
                                              <p:pRg st="6" end="6"/>
                                            </p:txEl>
                                          </p:spTgt>
                                        </p:tgtEl>
                                      </p:cBhvr>
                                    </p:animEffect>
                                    <p:anim calcmode="lin" valueType="num">
                                      <p:cBhvr>
                                        <p:cTn id="6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46806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5" name="Right Arrow 4"/>
          <p:cNvSpPr/>
          <p:nvPr/>
        </p:nvSpPr>
        <p:spPr>
          <a:xfrm>
            <a:off x="919089" y="2525151"/>
            <a:ext cx="2475914" cy="2940148"/>
          </a:xfrm>
          <a:prstGeom prst="rightArrow">
            <a:avLst/>
          </a:prstGeom>
          <a:blipFill>
            <a:blip r:embed="rId2"/>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Tài năng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Sọ Dừa: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3746696" y="1758462"/>
            <a:ext cx="7526215" cy="4473526"/>
          </a:xfrm>
          <a:prstGeom prst="roundRect">
            <a:avLst/>
          </a:prstGeom>
          <a:blipFill>
            <a:blip r:embed="rId2"/>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bò</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dặn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9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705031" y="473140"/>
            <a:ext cx="4743838" cy="1054491"/>
          </a:xfrm>
          <a:prstGeom prst="flowChartDecision">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NHẬN XÉT</a:t>
            </a:r>
          </a:p>
        </p:txBody>
      </p:sp>
      <p:sp>
        <p:nvSpPr>
          <p:cNvPr id="3" name="Freeform 2"/>
          <p:cNvSpPr/>
          <p:nvPr/>
        </p:nvSpPr>
        <p:spPr>
          <a:xfrm>
            <a:off x="884425" y="3005417"/>
            <a:ext cx="2389497" cy="2286498"/>
          </a:xfrm>
          <a:custGeom>
            <a:avLst/>
            <a:gdLst>
              <a:gd name="connsiteX0" fmla="*/ 0 w 2389497"/>
              <a:gd name="connsiteY0" fmla="*/ 228650 h 2286498"/>
              <a:gd name="connsiteX1" fmla="*/ 228650 w 2389497"/>
              <a:gd name="connsiteY1" fmla="*/ 0 h 2286498"/>
              <a:gd name="connsiteX2" fmla="*/ 2160847 w 2389497"/>
              <a:gd name="connsiteY2" fmla="*/ 0 h 2286498"/>
              <a:gd name="connsiteX3" fmla="*/ 2389497 w 2389497"/>
              <a:gd name="connsiteY3" fmla="*/ 228650 h 2286498"/>
              <a:gd name="connsiteX4" fmla="*/ 2389497 w 2389497"/>
              <a:gd name="connsiteY4" fmla="*/ 2057848 h 2286498"/>
              <a:gd name="connsiteX5" fmla="*/ 2160847 w 2389497"/>
              <a:gd name="connsiteY5" fmla="*/ 2286498 h 2286498"/>
              <a:gd name="connsiteX6" fmla="*/ 228650 w 2389497"/>
              <a:gd name="connsiteY6" fmla="*/ 2286498 h 2286498"/>
              <a:gd name="connsiteX7" fmla="*/ 0 w 2389497"/>
              <a:gd name="connsiteY7" fmla="*/ 2057848 h 2286498"/>
              <a:gd name="connsiteX8" fmla="*/ 0 w 2389497"/>
              <a:gd name="connsiteY8" fmla="*/ 228650 h 22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497" h="2286498">
                <a:moveTo>
                  <a:pt x="0" y="228650"/>
                </a:moveTo>
                <a:cubicBezTo>
                  <a:pt x="0" y="102370"/>
                  <a:pt x="102370" y="0"/>
                  <a:pt x="228650" y="0"/>
                </a:cubicBezTo>
                <a:lnTo>
                  <a:pt x="2160847" y="0"/>
                </a:lnTo>
                <a:cubicBezTo>
                  <a:pt x="2287127" y="0"/>
                  <a:pt x="2389497" y="102370"/>
                  <a:pt x="2389497" y="228650"/>
                </a:cubicBezTo>
                <a:lnTo>
                  <a:pt x="2389497" y="2057848"/>
                </a:lnTo>
                <a:cubicBezTo>
                  <a:pt x="2389497" y="2184128"/>
                  <a:pt x="2287127" y="2286498"/>
                  <a:pt x="2160847" y="2286498"/>
                </a:cubicBezTo>
                <a:lnTo>
                  <a:pt x="228650" y="2286498"/>
                </a:lnTo>
                <a:cubicBezTo>
                  <a:pt x="102370" y="2286498"/>
                  <a:pt x="0" y="2184128"/>
                  <a:pt x="0" y="2057848"/>
                </a:cubicBezTo>
                <a:lnTo>
                  <a:pt x="0" y="228650"/>
                </a:lnTo>
                <a:close/>
              </a:path>
            </a:pathLst>
          </a:custGeom>
          <a:solidFill>
            <a:schemeClr val="accent2"/>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4749" tIns="84749" rIns="84749" bIns="8474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Nhận xét mối quan hệ giữa ngoại hình và phẩm chất Sọ Dừa: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rot="17933579">
            <a:off x="2759650" y="3257623"/>
            <a:ext cx="1990120" cy="39687"/>
          </a:xfrm>
          <a:custGeom>
            <a:avLst/>
            <a:gdLst>
              <a:gd name="connsiteX0" fmla="*/ 0 w 1990120"/>
              <a:gd name="connsiteY0" fmla="*/ 19843 h 39687"/>
              <a:gd name="connsiteX1" fmla="*/ 1990120 w 1990120"/>
              <a:gd name="connsiteY1" fmla="*/ 19843 h 39687"/>
            </a:gdLst>
            <a:ahLst/>
            <a:cxnLst>
              <a:cxn ang="0">
                <a:pos x="connsiteX0" y="connsiteY0"/>
              </a:cxn>
              <a:cxn ang="0">
                <a:pos x="connsiteX1" y="connsiteY1"/>
              </a:cxn>
            </a:cxnLst>
            <a:rect l="l" t="t" r="r" b="b"/>
            <a:pathLst>
              <a:path w="1990120" h="39687">
                <a:moveTo>
                  <a:pt x="0" y="19843"/>
                </a:moveTo>
                <a:lnTo>
                  <a:pt x="1990120"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58006" tIns="-29909" rIns="958007" bIns="-29911"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6"/>
          <p:cNvSpPr/>
          <p:nvPr/>
        </p:nvSpPr>
        <p:spPr>
          <a:xfrm>
            <a:off x="4260588" y="1975018"/>
            <a:ext cx="6999340" cy="862501"/>
          </a:xfrm>
          <a:custGeom>
            <a:avLst/>
            <a:gdLst>
              <a:gd name="connsiteX0" fmla="*/ 0 w 6951861"/>
              <a:gd name="connsiteY0" fmla="*/ 86250 h 862501"/>
              <a:gd name="connsiteX1" fmla="*/ 86250 w 6951861"/>
              <a:gd name="connsiteY1" fmla="*/ 0 h 862501"/>
              <a:gd name="connsiteX2" fmla="*/ 6865611 w 6951861"/>
              <a:gd name="connsiteY2" fmla="*/ 0 h 862501"/>
              <a:gd name="connsiteX3" fmla="*/ 6951861 w 6951861"/>
              <a:gd name="connsiteY3" fmla="*/ 86250 h 862501"/>
              <a:gd name="connsiteX4" fmla="*/ 6951861 w 6951861"/>
              <a:gd name="connsiteY4" fmla="*/ 776251 h 862501"/>
              <a:gd name="connsiteX5" fmla="*/ 6865611 w 6951861"/>
              <a:gd name="connsiteY5" fmla="*/ 862501 h 862501"/>
              <a:gd name="connsiteX6" fmla="*/ 86250 w 6951861"/>
              <a:gd name="connsiteY6" fmla="*/ 862501 h 862501"/>
              <a:gd name="connsiteX7" fmla="*/ 0 w 6951861"/>
              <a:gd name="connsiteY7" fmla="*/ 776251 h 862501"/>
              <a:gd name="connsiteX8" fmla="*/ 0 w 6951861"/>
              <a:gd name="connsiteY8" fmla="*/ 86250 h 86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1861" h="862501">
                <a:moveTo>
                  <a:pt x="0" y="86250"/>
                </a:moveTo>
                <a:cubicBezTo>
                  <a:pt x="0" y="38615"/>
                  <a:pt x="38615" y="0"/>
                  <a:pt x="86250" y="0"/>
                </a:cubicBezTo>
                <a:lnTo>
                  <a:pt x="6865611" y="0"/>
                </a:lnTo>
                <a:cubicBezTo>
                  <a:pt x="6913246" y="0"/>
                  <a:pt x="6951861" y="38615"/>
                  <a:pt x="6951861" y="86250"/>
                </a:cubicBezTo>
                <a:lnTo>
                  <a:pt x="6951861" y="776251"/>
                </a:lnTo>
                <a:cubicBezTo>
                  <a:pt x="6951861" y="823886"/>
                  <a:pt x="6913246" y="862501"/>
                  <a:pt x="6865611" y="862501"/>
                </a:cubicBezTo>
                <a:lnTo>
                  <a:pt x="86250" y="862501"/>
                </a:lnTo>
                <a:cubicBezTo>
                  <a:pt x="38615" y="862501"/>
                  <a:pt x="0" y="823886"/>
                  <a:pt x="0" y="776251"/>
                </a:cubicBezTo>
                <a:lnTo>
                  <a:pt x="0" y="86250"/>
                </a:lnTo>
                <a:close/>
              </a:path>
            </a:pathLst>
          </a:custGeom>
          <a:solidFill>
            <a:schemeClr val="accent5">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582" tIns="45582" rIns="45582" bIns="45582"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Có sự đối lập trái ngược.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Freeform 7"/>
          <p:cNvSpPr/>
          <p:nvPr/>
        </p:nvSpPr>
        <p:spPr>
          <a:xfrm rot="19855765">
            <a:off x="3204623" y="3861542"/>
            <a:ext cx="1100175" cy="39687"/>
          </a:xfrm>
          <a:custGeom>
            <a:avLst/>
            <a:gdLst>
              <a:gd name="connsiteX0" fmla="*/ 0 w 1100175"/>
              <a:gd name="connsiteY0" fmla="*/ 19843 h 39687"/>
              <a:gd name="connsiteX1" fmla="*/ 1100175 w 1100175"/>
              <a:gd name="connsiteY1" fmla="*/ 19843 h 39687"/>
            </a:gdLst>
            <a:ahLst/>
            <a:cxnLst>
              <a:cxn ang="0">
                <a:pos x="connsiteX0" y="connsiteY0"/>
              </a:cxn>
              <a:cxn ang="0">
                <a:pos x="connsiteX1" y="connsiteY1"/>
              </a:cxn>
            </a:cxnLst>
            <a:rect l="l" t="t" r="r" b="b"/>
            <a:pathLst>
              <a:path w="1100175" h="39687">
                <a:moveTo>
                  <a:pt x="0" y="19843"/>
                </a:moveTo>
                <a:lnTo>
                  <a:pt x="1100175"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5283" tIns="-7661" rIns="535283" bIns="-766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8"/>
          <p:cNvSpPr/>
          <p:nvPr/>
        </p:nvSpPr>
        <p:spPr>
          <a:xfrm>
            <a:off x="4260588" y="3016732"/>
            <a:ext cx="6999340" cy="1194748"/>
          </a:xfrm>
          <a:custGeom>
            <a:avLst/>
            <a:gdLst>
              <a:gd name="connsiteX0" fmla="*/ 0 w 6999340"/>
              <a:gd name="connsiteY0" fmla="*/ 119475 h 1194748"/>
              <a:gd name="connsiteX1" fmla="*/ 119475 w 6999340"/>
              <a:gd name="connsiteY1" fmla="*/ 0 h 1194748"/>
              <a:gd name="connsiteX2" fmla="*/ 6879865 w 6999340"/>
              <a:gd name="connsiteY2" fmla="*/ 0 h 1194748"/>
              <a:gd name="connsiteX3" fmla="*/ 6999340 w 6999340"/>
              <a:gd name="connsiteY3" fmla="*/ 119475 h 1194748"/>
              <a:gd name="connsiteX4" fmla="*/ 6999340 w 6999340"/>
              <a:gd name="connsiteY4" fmla="*/ 1075273 h 1194748"/>
              <a:gd name="connsiteX5" fmla="*/ 6879865 w 6999340"/>
              <a:gd name="connsiteY5" fmla="*/ 1194748 h 1194748"/>
              <a:gd name="connsiteX6" fmla="*/ 119475 w 6999340"/>
              <a:gd name="connsiteY6" fmla="*/ 1194748 h 1194748"/>
              <a:gd name="connsiteX7" fmla="*/ 0 w 6999340"/>
              <a:gd name="connsiteY7" fmla="*/ 1075273 h 1194748"/>
              <a:gd name="connsiteX8" fmla="*/ 0 w 6999340"/>
              <a:gd name="connsiteY8" fmla="*/ 119475 h 119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9340" h="1194748">
                <a:moveTo>
                  <a:pt x="0" y="119475"/>
                </a:moveTo>
                <a:cubicBezTo>
                  <a:pt x="0" y="53491"/>
                  <a:pt x="53491" y="0"/>
                  <a:pt x="119475" y="0"/>
                </a:cubicBezTo>
                <a:lnTo>
                  <a:pt x="6879865" y="0"/>
                </a:lnTo>
                <a:cubicBezTo>
                  <a:pt x="6945849" y="0"/>
                  <a:pt x="6999340" y="53491"/>
                  <a:pt x="6999340" y="119475"/>
                </a:cubicBezTo>
                <a:lnTo>
                  <a:pt x="6999340" y="1075273"/>
                </a:lnTo>
                <a:cubicBezTo>
                  <a:pt x="6999340" y="1141257"/>
                  <a:pt x="6945849" y="1194748"/>
                  <a:pt x="6879865" y="1194748"/>
                </a:cubicBezTo>
                <a:lnTo>
                  <a:pt x="119475" y="1194748"/>
                </a:lnTo>
                <a:cubicBezTo>
                  <a:pt x="53491" y="1194748"/>
                  <a:pt x="0" y="1141257"/>
                  <a:pt x="0" y="1075273"/>
                </a:cubicBezTo>
                <a:lnTo>
                  <a:pt x="0" y="119475"/>
                </a:lnTo>
                <a:close/>
              </a:path>
            </a:pathLst>
          </a:custGeom>
          <a:solidFill>
            <a:schemeClr val="accent5">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773" tIns="52773" rIns="52773" bIns="5277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sự khẳng định tuyệt đối về con người bên trong, đề cao giá trị chân chính của con người.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rot="2115194">
            <a:off x="3165949" y="4468651"/>
            <a:ext cx="1177524" cy="39687"/>
          </a:xfrm>
          <a:custGeom>
            <a:avLst/>
            <a:gdLst>
              <a:gd name="connsiteX0" fmla="*/ 0 w 1177524"/>
              <a:gd name="connsiteY0" fmla="*/ 19843 h 39687"/>
              <a:gd name="connsiteX1" fmla="*/ 1177524 w 1177524"/>
              <a:gd name="connsiteY1" fmla="*/ 19843 h 39687"/>
            </a:gdLst>
            <a:ahLst/>
            <a:cxnLst>
              <a:cxn ang="0">
                <a:pos x="connsiteX0" y="connsiteY0"/>
              </a:cxn>
              <a:cxn ang="0">
                <a:pos x="connsiteX1" y="connsiteY1"/>
              </a:cxn>
            </a:cxnLst>
            <a:rect l="l" t="t" r="r" b="b"/>
            <a:pathLst>
              <a:path w="1177524" h="39687">
                <a:moveTo>
                  <a:pt x="0" y="19843"/>
                </a:moveTo>
                <a:lnTo>
                  <a:pt x="1177524"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72024" tIns="-9595" rIns="572023" bIns="-9594"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Freeform 10"/>
          <p:cNvSpPr/>
          <p:nvPr/>
        </p:nvSpPr>
        <p:spPr>
          <a:xfrm>
            <a:off x="4260588" y="4390693"/>
            <a:ext cx="7038432" cy="875261"/>
          </a:xfrm>
          <a:custGeom>
            <a:avLst/>
            <a:gdLst>
              <a:gd name="connsiteX0" fmla="*/ 0 w 7038432"/>
              <a:gd name="connsiteY0" fmla="*/ 87526 h 875261"/>
              <a:gd name="connsiteX1" fmla="*/ 87526 w 7038432"/>
              <a:gd name="connsiteY1" fmla="*/ 0 h 875261"/>
              <a:gd name="connsiteX2" fmla="*/ 6950906 w 7038432"/>
              <a:gd name="connsiteY2" fmla="*/ 0 h 875261"/>
              <a:gd name="connsiteX3" fmla="*/ 7038432 w 7038432"/>
              <a:gd name="connsiteY3" fmla="*/ 87526 h 875261"/>
              <a:gd name="connsiteX4" fmla="*/ 7038432 w 7038432"/>
              <a:gd name="connsiteY4" fmla="*/ 787735 h 875261"/>
              <a:gd name="connsiteX5" fmla="*/ 6950906 w 7038432"/>
              <a:gd name="connsiteY5" fmla="*/ 875261 h 875261"/>
              <a:gd name="connsiteX6" fmla="*/ 87526 w 7038432"/>
              <a:gd name="connsiteY6" fmla="*/ 875261 h 875261"/>
              <a:gd name="connsiteX7" fmla="*/ 0 w 7038432"/>
              <a:gd name="connsiteY7" fmla="*/ 787735 h 875261"/>
              <a:gd name="connsiteX8" fmla="*/ 0 w 7038432"/>
              <a:gd name="connsiteY8" fmla="*/ 87526 h 87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8432" h="875261">
                <a:moveTo>
                  <a:pt x="0" y="87526"/>
                </a:moveTo>
                <a:cubicBezTo>
                  <a:pt x="0" y="39187"/>
                  <a:pt x="39187" y="0"/>
                  <a:pt x="87526" y="0"/>
                </a:cubicBezTo>
                <a:lnTo>
                  <a:pt x="6950906" y="0"/>
                </a:lnTo>
                <a:cubicBezTo>
                  <a:pt x="6999245" y="0"/>
                  <a:pt x="7038432" y="39187"/>
                  <a:pt x="7038432" y="87526"/>
                </a:cubicBezTo>
                <a:lnTo>
                  <a:pt x="7038432" y="787735"/>
                </a:lnTo>
                <a:cubicBezTo>
                  <a:pt x="7038432" y="836074"/>
                  <a:pt x="6999245" y="875261"/>
                  <a:pt x="6950906" y="875261"/>
                </a:cubicBezTo>
                <a:lnTo>
                  <a:pt x="87526" y="875261"/>
                </a:lnTo>
                <a:cubicBezTo>
                  <a:pt x="39187" y="875261"/>
                  <a:pt x="0" y="836074"/>
                  <a:pt x="0" y="787735"/>
                </a:cubicBezTo>
                <a:lnTo>
                  <a:pt x="0" y="87526"/>
                </a:lnTo>
                <a:close/>
              </a:path>
            </a:pathLst>
          </a:custGeom>
          <a:solidFill>
            <a:schemeClr val="accent5">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416" tIns="43416" rIns="43416" bIns="4341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Thể hiện ước mơ về sự đổi đời của nhân dân lao 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rot="3660288">
            <a:off x="2762855" y="4996359"/>
            <a:ext cx="1983711" cy="39687"/>
          </a:xfrm>
          <a:custGeom>
            <a:avLst/>
            <a:gdLst>
              <a:gd name="connsiteX0" fmla="*/ 0 w 1983711"/>
              <a:gd name="connsiteY0" fmla="*/ 19843 h 39687"/>
              <a:gd name="connsiteX1" fmla="*/ 1983711 w 1983711"/>
              <a:gd name="connsiteY1" fmla="*/ 19843 h 39687"/>
            </a:gdLst>
            <a:ahLst/>
            <a:cxnLst>
              <a:cxn ang="0">
                <a:pos x="connsiteX0" y="connsiteY0"/>
              </a:cxn>
              <a:cxn ang="0">
                <a:pos x="connsiteX1" y="connsiteY1"/>
              </a:cxn>
            </a:cxnLst>
            <a:rect l="l" t="t" r="r" b="b"/>
            <a:pathLst>
              <a:path w="1983711" h="39687">
                <a:moveTo>
                  <a:pt x="0" y="19843"/>
                </a:moveTo>
                <a:lnTo>
                  <a:pt x="1983711"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54963" tIns="-29750" rIns="954962" bIns="-2974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12"/>
          <p:cNvSpPr/>
          <p:nvPr/>
        </p:nvSpPr>
        <p:spPr>
          <a:xfrm>
            <a:off x="4260588" y="5445166"/>
            <a:ext cx="7046987" cy="877148"/>
          </a:xfrm>
          <a:custGeom>
            <a:avLst/>
            <a:gdLst>
              <a:gd name="connsiteX0" fmla="*/ 0 w 7046987"/>
              <a:gd name="connsiteY0" fmla="*/ 87715 h 877148"/>
              <a:gd name="connsiteX1" fmla="*/ 87715 w 7046987"/>
              <a:gd name="connsiteY1" fmla="*/ 0 h 877148"/>
              <a:gd name="connsiteX2" fmla="*/ 6959272 w 7046987"/>
              <a:gd name="connsiteY2" fmla="*/ 0 h 877148"/>
              <a:gd name="connsiteX3" fmla="*/ 7046987 w 7046987"/>
              <a:gd name="connsiteY3" fmla="*/ 87715 h 877148"/>
              <a:gd name="connsiteX4" fmla="*/ 7046987 w 7046987"/>
              <a:gd name="connsiteY4" fmla="*/ 789433 h 877148"/>
              <a:gd name="connsiteX5" fmla="*/ 6959272 w 7046987"/>
              <a:gd name="connsiteY5" fmla="*/ 877148 h 877148"/>
              <a:gd name="connsiteX6" fmla="*/ 87715 w 7046987"/>
              <a:gd name="connsiteY6" fmla="*/ 877148 h 877148"/>
              <a:gd name="connsiteX7" fmla="*/ 0 w 7046987"/>
              <a:gd name="connsiteY7" fmla="*/ 789433 h 877148"/>
              <a:gd name="connsiteX8" fmla="*/ 0 w 7046987"/>
              <a:gd name="connsiteY8" fmla="*/ 87715 h 87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6987" h="877148">
                <a:moveTo>
                  <a:pt x="0" y="87715"/>
                </a:moveTo>
                <a:cubicBezTo>
                  <a:pt x="0" y="39271"/>
                  <a:pt x="39271" y="0"/>
                  <a:pt x="87715" y="0"/>
                </a:cubicBezTo>
                <a:lnTo>
                  <a:pt x="6959272" y="0"/>
                </a:lnTo>
                <a:cubicBezTo>
                  <a:pt x="7007716" y="0"/>
                  <a:pt x="7046987" y="39271"/>
                  <a:pt x="7046987" y="87715"/>
                </a:cubicBezTo>
                <a:lnTo>
                  <a:pt x="7046987" y="789433"/>
                </a:lnTo>
                <a:cubicBezTo>
                  <a:pt x="7046987" y="837877"/>
                  <a:pt x="7007716" y="877148"/>
                  <a:pt x="6959272" y="877148"/>
                </a:cubicBezTo>
                <a:lnTo>
                  <a:pt x="87715" y="877148"/>
                </a:lnTo>
                <a:cubicBezTo>
                  <a:pt x="39271" y="877148"/>
                  <a:pt x="0" y="837877"/>
                  <a:pt x="0" y="789433"/>
                </a:cubicBezTo>
                <a:lnTo>
                  <a:pt x="0" y="87715"/>
                </a:lnTo>
                <a:close/>
              </a:path>
            </a:pathLst>
          </a:custGeom>
          <a:solidFill>
            <a:srgbClr val="002060"/>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471" tIns="43471" rIns="43471" bIns="4347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huống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chuyện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4230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4637795"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Nhân vật cô Út.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9" name="Rounded Rectangle 8"/>
          <p:cNvSpPr/>
          <p:nvPr/>
        </p:nvSpPr>
        <p:spPr>
          <a:xfrm>
            <a:off x="1254724" y="1913207"/>
            <a:ext cx="9298745" cy="4473526"/>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 Út nhận biết thực chất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đẹp đẽ của Sọ Dừa nên bằng lòng lấy Sọ Dừa.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 út hiền lành, thương người ngay cả khi chưa biết gì về thực chất bên trong Sọ Dừa. Cô đối xử tử tế với chàng, có lòng nhân hậu, thông minh, giàu nghị lực…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thưởng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flipH="1">
            <a:off x="9415848" y="209341"/>
            <a:ext cx="2275242" cy="16020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597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775546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Ước mơ của người lao động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9" name="Rounded Rectangle 8"/>
          <p:cNvSpPr/>
          <p:nvPr/>
        </p:nvSpPr>
        <p:spPr>
          <a:xfrm>
            <a:off x="1446628" y="1855960"/>
            <a:ext cx="9298745" cy="4473526"/>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thúc truyện: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Sọ Dừa dị hình, dị dạng nhưng được làm quan trạng.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 út được hưởng hạnh phúc.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cô chị xấu hổ bỏ đi biệt xứ.</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Uớc mơ của nhân dân: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Mơ ước đổi đời.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ước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75471" y="257665"/>
            <a:ext cx="2068830" cy="14448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40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1000"/>
                                        <p:tgtEl>
                                          <p:spTgt spid="9">
                                            <p:txEl>
                                              <p:pRg st="5" end="5"/>
                                            </p:txEl>
                                          </p:spTgt>
                                        </p:tgtEl>
                                      </p:cBhvr>
                                    </p:animEffect>
                                    <p:anim calcmode="lin" valueType="num">
                                      <p:cBhvr>
                                        <p:cTn id="5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fade">
                                      <p:cBhvr>
                                        <p:cTn id="56" dur="1000"/>
                                        <p:tgtEl>
                                          <p:spTgt spid="9">
                                            <p:txEl>
                                              <p:pRg st="6" end="6"/>
                                            </p:txEl>
                                          </p:spTgt>
                                        </p:tgtEl>
                                      </p:cBhvr>
                                    </p:animEffect>
                                    <p:anim calcmode="lin" valueType="num">
                                      <p:cBhvr>
                                        <p:cTn id="5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49456" y="1365950"/>
            <a:ext cx="10493088" cy="4126100"/>
            <a:chOff x="788495" y="1685070"/>
            <a:chExt cx="10493088" cy="4126100"/>
          </a:xfrm>
          <a:scene3d>
            <a:camera prst="orthographicFront">
              <a:rot lat="0" lon="0" rev="0"/>
            </a:camera>
            <a:lightRig rig="soft" dir="t">
              <a:rot lat="0" lon="0" rev="0"/>
            </a:lightRig>
          </a:scene3d>
        </p:grpSpPr>
        <p:sp>
          <p:nvSpPr>
            <p:cNvPr id="3" name="Freeform 2"/>
            <p:cNvSpPr/>
            <p:nvPr/>
          </p:nvSpPr>
          <p:spPr>
            <a:xfrm>
              <a:off x="6035039" y="2653640"/>
              <a:ext cx="3712467" cy="644312"/>
            </a:xfrm>
            <a:custGeom>
              <a:avLst/>
              <a:gdLst/>
              <a:ahLst/>
              <a:cxnLst/>
              <a:rect l="0" t="0" r="0" b="0"/>
              <a:pathLst>
                <a:path>
                  <a:moveTo>
                    <a:pt x="0" y="0"/>
                  </a:moveTo>
                  <a:lnTo>
                    <a:pt x="0" y="322156"/>
                  </a:lnTo>
                  <a:lnTo>
                    <a:pt x="3712467" y="322156"/>
                  </a:lnTo>
                  <a:lnTo>
                    <a:pt x="3712467" y="644312"/>
                  </a:lnTo>
                </a:path>
              </a:pathLst>
            </a:custGeom>
            <a:no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5989319" y="2653640"/>
              <a:ext cx="91440" cy="644312"/>
            </a:xfrm>
            <a:custGeom>
              <a:avLst/>
              <a:gdLst/>
              <a:ahLst/>
              <a:cxnLst/>
              <a:rect l="0" t="0" r="0" b="0"/>
              <a:pathLst>
                <a:path>
                  <a:moveTo>
                    <a:pt x="45720" y="0"/>
                  </a:moveTo>
                  <a:lnTo>
                    <a:pt x="45720" y="644312"/>
                  </a:lnTo>
                </a:path>
              </a:pathLst>
            </a:custGeom>
            <a:no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322572" y="2653640"/>
              <a:ext cx="3712467" cy="644312"/>
            </a:xfrm>
            <a:custGeom>
              <a:avLst/>
              <a:gdLst/>
              <a:ahLst/>
              <a:cxnLst/>
              <a:rect l="0" t="0" r="0" b="0"/>
              <a:pathLst>
                <a:path>
                  <a:moveTo>
                    <a:pt x="3712467" y="0"/>
                  </a:moveTo>
                  <a:lnTo>
                    <a:pt x="3712467" y="322156"/>
                  </a:lnTo>
                  <a:lnTo>
                    <a:pt x="0" y="322156"/>
                  </a:lnTo>
                  <a:lnTo>
                    <a:pt x="0" y="644312"/>
                  </a:lnTo>
                </a:path>
              </a:pathLst>
            </a:custGeom>
            <a:no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4009290" y="1685070"/>
              <a:ext cx="4051498" cy="968570"/>
            </a:xfrm>
            <a:custGeom>
              <a:avLst/>
              <a:gdLst>
                <a:gd name="connsiteX0" fmla="*/ 0 w 4051498"/>
                <a:gd name="connsiteY0" fmla="*/ 0 h 968570"/>
                <a:gd name="connsiteX1" fmla="*/ 4051498 w 4051498"/>
                <a:gd name="connsiteY1" fmla="*/ 0 h 968570"/>
                <a:gd name="connsiteX2" fmla="*/ 4051498 w 4051498"/>
                <a:gd name="connsiteY2" fmla="*/ 968570 h 968570"/>
                <a:gd name="connsiteX3" fmla="*/ 0 w 4051498"/>
                <a:gd name="connsiteY3" fmla="*/ 968570 h 968570"/>
                <a:gd name="connsiteX4" fmla="*/ 0 w 4051498"/>
                <a:gd name="connsiteY4" fmla="*/ 0 h 96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498" h="968570">
                  <a:moveTo>
                    <a:pt x="0" y="0"/>
                  </a:moveTo>
                  <a:lnTo>
                    <a:pt x="4051498" y="0"/>
                  </a:lnTo>
                  <a:lnTo>
                    <a:pt x="4051498" y="968570"/>
                  </a:lnTo>
                  <a:lnTo>
                    <a:pt x="0" y="968570"/>
                  </a:lnTo>
                  <a:lnTo>
                    <a:pt x="0" y="0"/>
                  </a:lnTo>
                  <a:close/>
                </a:path>
              </a:pathLst>
            </a:custGeom>
            <a:solidFill>
              <a:schemeClr val="accent2"/>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Ý nghĩa của truyện: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788495" y="3297953"/>
              <a:ext cx="3068154" cy="2490666"/>
            </a:xfrm>
            <a:custGeom>
              <a:avLst/>
              <a:gdLst>
                <a:gd name="connsiteX0" fmla="*/ 0 w 3068154"/>
                <a:gd name="connsiteY0" fmla="*/ 0 h 2490666"/>
                <a:gd name="connsiteX1" fmla="*/ 3068154 w 3068154"/>
                <a:gd name="connsiteY1" fmla="*/ 0 h 2490666"/>
                <a:gd name="connsiteX2" fmla="*/ 3068154 w 3068154"/>
                <a:gd name="connsiteY2" fmla="*/ 2490666 h 2490666"/>
                <a:gd name="connsiteX3" fmla="*/ 0 w 3068154"/>
                <a:gd name="connsiteY3" fmla="*/ 2490666 h 2490666"/>
                <a:gd name="connsiteX4" fmla="*/ 0 w 3068154"/>
                <a:gd name="connsiteY4" fmla="*/ 0 h 249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54" h="2490666">
                  <a:moveTo>
                    <a:pt x="0" y="0"/>
                  </a:moveTo>
                  <a:lnTo>
                    <a:pt x="3068154" y="0"/>
                  </a:lnTo>
                  <a:lnTo>
                    <a:pt x="3068154" y="2490666"/>
                  </a:lnTo>
                  <a:lnTo>
                    <a:pt x="0" y="2490666"/>
                  </a:lnTo>
                  <a:lnTo>
                    <a:pt x="0" y="0"/>
                  </a:lnTo>
                  <a:close/>
                </a:path>
              </a:pathLst>
            </a:custGeom>
            <a:solidFill>
              <a:schemeClr val="accent2">
                <a:lumMod val="75000"/>
              </a:schemeClr>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Đề cao giá trị đích thực, vẻ đẹp bên trong con 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4500962" y="3297953"/>
              <a:ext cx="3068154" cy="2494885"/>
            </a:xfrm>
            <a:custGeom>
              <a:avLst/>
              <a:gdLst>
                <a:gd name="connsiteX0" fmla="*/ 0 w 3068154"/>
                <a:gd name="connsiteY0" fmla="*/ 0 h 2494885"/>
                <a:gd name="connsiteX1" fmla="*/ 3068154 w 3068154"/>
                <a:gd name="connsiteY1" fmla="*/ 0 h 2494885"/>
                <a:gd name="connsiteX2" fmla="*/ 3068154 w 3068154"/>
                <a:gd name="connsiteY2" fmla="*/ 2494885 h 2494885"/>
                <a:gd name="connsiteX3" fmla="*/ 0 w 3068154"/>
                <a:gd name="connsiteY3" fmla="*/ 2494885 h 2494885"/>
                <a:gd name="connsiteX4" fmla="*/ 0 w 3068154"/>
                <a:gd name="connsiteY4" fmla="*/ 0 h 249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54" h="2494885">
                  <a:moveTo>
                    <a:pt x="0" y="0"/>
                  </a:moveTo>
                  <a:lnTo>
                    <a:pt x="3068154" y="0"/>
                  </a:lnTo>
                  <a:lnTo>
                    <a:pt x="3068154" y="2494885"/>
                  </a:lnTo>
                  <a:lnTo>
                    <a:pt x="0" y="2494885"/>
                  </a:lnTo>
                  <a:lnTo>
                    <a:pt x="0" y="0"/>
                  </a:lnTo>
                  <a:close/>
                </a:path>
              </a:pathLst>
            </a:custGeom>
            <a:solidFill>
              <a:schemeClr val="accent2">
                <a:lumMod val="75000"/>
              </a:schemeClr>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Đề cao lòng nhân ái đối với người bất hạnh.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8213429" y="3297953"/>
              <a:ext cx="3068154" cy="2513217"/>
            </a:xfrm>
            <a:custGeom>
              <a:avLst/>
              <a:gdLst>
                <a:gd name="connsiteX0" fmla="*/ 0 w 3068154"/>
                <a:gd name="connsiteY0" fmla="*/ 0 h 2513217"/>
                <a:gd name="connsiteX1" fmla="*/ 3068154 w 3068154"/>
                <a:gd name="connsiteY1" fmla="*/ 0 h 2513217"/>
                <a:gd name="connsiteX2" fmla="*/ 3068154 w 3068154"/>
                <a:gd name="connsiteY2" fmla="*/ 2513217 h 2513217"/>
                <a:gd name="connsiteX3" fmla="*/ 0 w 3068154"/>
                <a:gd name="connsiteY3" fmla="*/ 2513217 h 2513217"/>
                <a:gd name="connsiteX4" fmla="*/ 0 w 3068154"/>
                <a:gd name="connsiteY4" fmla="*/ 0 h 251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54" h="2513217">
                  <a:moveTo>
                    <a:pt x="0" y="0"/>
                  </a:moveTo>
                  <a:lnTo>
                    <a:pt x="3068154" y="0"/>
                  </a:lnTo>
                  <a:lnTo>
                    <a:pt x="3068154" y="2513217"/>
                  </a:lnTo>
                  <a:lnTo>
                    <a:pt x="0" y="2513217"/>
                  </a:lnTo>
                  <a:lnTo>
                    <a:pt x="0" y="0"/>
                  </a:lnTo>
                  <a:close/>
                </a:path>
              </a:pathLst>
            </a:custGeom>
            <a:solidFill>
              <a:schemeClr val="accent2">
                <a:lumMod val="75000"/>
              </a:schemeClr>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Toát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sức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liệt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sp>
        <p:nvSpPr>
          <p:cNvPr id="5" name="Rectangle 4"/>
          <p:cNvSpPr/>
          <p:nvPr/>
        </p:nvSpPr>
        <p:spPr>
          <a:xfrm>
            <a:off x="3165390" y="390726"/>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Tree>
    <p:extLst>
      <p:ext uri="{BB962C8B-B14F-4D97-AF65-F5344CB8AC3E}">
        <p14:creationId xmlns:p14="http://schemas.microsoft.com/office/powerpoint/2010/main" val="2170173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eparation 3"/>
          <p:cNvSpPr/>
          <p:nvPr/>
        </p:nvSpPr>
        <p:spPr>
          <a:xfrm>
            <a:off x="3866271" y="465144"/>
            <a:ext cx="4459459" cy="997896"/>
          </a:xfrm>
          <a:prstGeom prst="flowChartPreparation">
            <a:avLst/>
          </a:prstGeom>
          <a:solidFill>
            <a:schemeClr val="accent4">
              <a:lumMod val="75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p>
        </p:txBody>
      </p:sp>
      <p:pic>
        <p:nvPicPr>
          <p:cNvPr id="5" name="Picture 4"/>
          <p:cNvPicPr>
            <a:picLocks noChangeAspect="1"/>
          </p:cNvPicPr>
          <p:nvPr/>
        </p:nvPicPr>
        <p:blipFill>
          <a:blip r:embed="rId2"/>
          <a:stretch>
            <a:fillRect/>
          </a:stretch>
        </p:blipFill>
        <p:spPr>
          <a:xfrm>
            <a:off x="843336" y="1856935"/>
            <a:ext cx="7434721" cy="3699344"/>
          </a:xfrm>
          <a:prstGeom prst="rect">
            <a:avLst/>
          </a:prstGeom>
        </p:spPr>
      </p:pic>
      <p:sp>
        <p:nvSpPr>
          <p:cNvPr id="6" name="Rectangle 5"/>
          <p:cNvSpPr/>
          <p:nvPr/>
        </p:nvSpPr>
        <p:spPr>
          <a:xfrm>
            <a:off x="1930489" y="2314816"/>
            <a:ext cx="5260414" cy="1391791"/>
          </a:xfrm>
          <a:prstGeom prst="rect">
            <a:avLst/>
          </a:prstGeom>
        </p:spPr>
        <p:txBody>
          <a:bodyPr wrap="none">
            <a:spAutoFit/>
          </a:bodyP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 bày giá trị nội dung </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 nghệ thuật của văn bản?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8278056" y="3243799"/>
            <a:ext cx="2933895" cy="2933895"/>
          </a:xfrm>
          <a:prstGeom prst="ellipse">
            <a:avLst/>
          </a:prstGeom>
          <a:ln>
            <a:noFill/>
          </a:ln>
          <a:effectLst>
            <a:softEdge rad="112500"/>
          </a:effectLst>
        </p:spPr>
      </p:pic>
    </p:spTree>
    <p:extLst>
      <p:ext uri="{BB962C8B-B14F-4D97-AF65-F5344CB8AC3E}">
        <p14:creationId xmlns:p14="http://schemas.microsoft.com/office/powerpoint/2010/main" val="3800277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5078443" y="1927275"/>
            <a:ext cx="6617442" cy="3516923"/>
          </a:xfrm>
          <a:custGeom>
            <a:avLst/>
            <a:gdLst>
              <a:gd name="connsiteX0" fmla="*/ 0 w 6617442"/>
              <a:gd name="connsiteY0" fmla="*/ 439615 h 3516923"/>
              <a:gd name="connsiteX1" fmla="*/ 4858981 w 6617442"/>
              <a:gd name="connsiteY1" fmla="*/ 439615 h 3516923"/>
              <a:gd name="connsiteX2" fmla="*/ 4858981 w 6617442"/>
              <a:gd name="connsiteY2" fmla="*/ 0 h 3516923"/>
              <a:gd name="connsiteX3" fmla="*/ 6617442 w 6617442"/>
              <a:gd name="connsiteY3" fmla="*/ 1758462 h 3516923"/>
              <a:gd name="connsiteX4" fmla="*/ 4858981 w 6617442"/>
              <a:gd name="connsiteY4" fmla="*/ 3516923 h 3516923"/>
              <a:gd name="connsiteX5" fmla="*/ 4858981 w 6617442"/>
              <a:gd name="connsiteY5" fmla="*/ 3077308 h 3516923"/>
              <a:gd name="connsiteX6" fmla="*/ 0 w 6617442"/>
              <a:gd name="connsiteY6" fmla="*/ 3077308 h 3516923"/>
              <a:gd name="connsiteX7" fmla="*/ 0 w 6617442"/>
              <a:gd name="connsiteY7" fmla="*/ 439615 h 351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7442" h="3516923">
                <a:moveTo>
                  <a:pt x="0" y="439615"/>
                </a:moveTo>
                <a:lnTo>
                  <a:pt x="4858981" y="439615"/>
                </a:lnTo>
                <a:lnTo>
                  <a:pt x="4858981" y="0"/>
                </a:lnTo>
                <a:lnTo>
                  <a:pt x="6617442" y="1758462"/>
                </a:lnTo>
                <a:lnTo>
                  <a:pt x="4858981" y="3516923"/>
                </a:lnTo>
                <a:lnTo>
                  <a:pt x="4858981" y="3077308"/>
                </a:lnTo>
                <a:lnTo>
                  <a:pt x="0" y="3077308"/>
                </a:lnTo>
                <a:lnTo>
                  <a:pt x="0" y="439615"/>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8575" tIns="468190" rIns="1347421" bIns="468190" numCol="1" spcCol="1270" anchor="t" anchorCtr="0">
            <a:noAutofit/>
          </a:bodyPr>
          <a:lstStyle/>
          <a:p>
            <a:pPr marL="285750" marR="0" lvl="1" indent="-285750" algn="l" defTabSz="2000250" rtl="0" eaLnBrk="1" fontAlgn="auto" latinLnBrk="0" hangingPunct="1">
              <a:lnSpc>
                <a:spcPct val="90000"/>
              </a:lnSpc>
              <a:spcBef>
                <a:spcPct val="0"/>
              </a:spcBef>
              <a:spcAft>
                <a:spcPct val="15000"/>
              </a:spcAft>
              <a:buClrTx/>
              <a:buSzTx/>
              <a:buFontTx/>
              <a:buChar char="••"/>
              <a:tabLst/>
              <a:defRPr/>
            </a:pPr>
            <a:r>
              <a:rPr kumimoji="0" lang="vi-VN" sz="45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Chi tiết tưởng tượng hoang đường</a:t>
            </a:r>
            <a:r>
              <a:rPr kumimoji="0" lang="en-US" sz="45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
            </a:r>
            <a:r>
              <a:rPr kumimoji="0" lang="en-US" sz="45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en-US" sz="45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kì</a:t>
            </a:r>
            <a:r>
              <a:rPr kumimoji="0" lang="en-US" sz="45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ảo</a:t>
            </a:r>
            <a:r>
              <a:rPr kumimoji="0" lang="en-US" sz="45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vi-VN" sz="45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vi-VN" sz="45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mn-cs"/>
              </a:rPr>
              <a:t>kể về nhân vật người mang lốt vật hấp dẫn.</a:t>
            </a:r>
            <a:endParaRPr kumimoji="0" lang="en-US" sz="45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sp>
        <p:nvSpPr>
          <p:cNvPr id="5" name="Freeform 4"/>
          <p:cNvSpPr/>
          <p:nvPr/>
        </p:nvSpPr>
        <p:spPr>
          <a:xfrm>
            <a:off x="1415204" y="2518118"/>
            <a:ext cx="3663239" cy="2335236"/>
          </a:xfrm>
          <a:custGeom>
            <a:avLst/>
            <a:gdLst>
              <a:gd name="connsiteX0" fmla="*/ 0 w 3663239"/>
              <a:gd name="connsiteY0" fmla="*/ 389214 h 2335236"/>
              <a:gd name="connsiteX1" fmla="*/ 389214 w 3663239"/>
              <a:gd name="connsiteY1" fmla="*/ 0 h 2335236"/>
              <a:gd name="connsiteX2" fmla="*/ 3274025 w 3663239"/>
              <a:gd name="connsiteY2" fmla="*/ 0 h 2335236"/>
              <a:gd name="connsiteX3" fmla="*/ 3663239 w 3663239"/>
              <a:gd name="connsiteY3" fmla="*/ 389214 h 2335236"/>
              <a:gd name="connsiteX4" fmla="*/ 3663239 w 3663239"/>
              <a:gd name="connsiteY4" fmla="*/ 1946022 h 2335236"/>
              <a:gd name="connsiteX5" fmla="*/ 3274025 w 3663239"/>
              <a:gd name="connsiteY5" fmla="*/ 2335236 h 2335236"/>
              <a:gd name="connsiteX6" fmla="*/ 389214 w 3663239"/>
              <a:gd name="connsiteY6" fmla="*/ 2335236 h 2335236"/>
              <a:gd name="connsiteX7" fmla="*/ 0 w 3663239"/>
              <a:gd name="connsiteY7" fmla="*/ 1946022 h 2335236"/>
              <a:gd name="connsiteX8" fmla="*/ 0 w 3663239"/>
              <a:gd name="connsiteY8" fmla="*/ 389214 h 23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239" h="2335236">
                <a:moveTo>
                  <a:pt x="0" y="389214"/>
                </a:moveTo>
                <a:cubicBezTo>
                  <a:pt x="0" y="174257"/>
                  <a:pt x="174257" y="0"/>
                  <a:pt x="389214" y="0"/>
                </a:cubicBezTo>
                <a:lnTo>
                  <a:pt x="3274025" y="0"/>
                </a:lnTo>
                <a:cubicBezTo>
                  <a:pt x="3488982" y="0"/>
                  <a:pt x="3663239" y="174257"/>
                  <a:pt x="3663239" y="389214"/>
                </a:cubicBezTo>
                <a:lnTo>
                  <a:pt x="3663239" y="1946022"/>
                </a:lnTo>
                <a:cubicBezTo>
                  <a:pt x="3663239" y="2160979"/>
                  <a:pt x="3488982" y="2335236"/>
                  <a:pt x="3274025" y="2335236"/>
                </a:cubicBezTo>
                <a:lnTo>
                  <a:pt x="389214" y="2335236"/>
                </a:lnTo>
                <a:cubicBezTo>
                  <a:pt x="174257" y="2335236"/>
                  <a:pt x="0" y="2160979"/>
                  <a:pt x="0" y="1946022"/>
                </a:cubicBezTo>
                <a:lnTo>
                  <a:pt x="0" y="389214"/>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647" tIns="237822" rIns="361647" bIns="237822"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vi-VN" sz="6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1. Nghệ thuật</a:t>
            </a:r>
            <a:endParaRPr kumimoji="0" lang="en-US" sz="65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p:cNvPicPr>
            <a:picLocks noChangeAspect="1"/>
          </p:cNvPicPr>
          <p:nvPr/>
        </p:nvPicPr>
        <p:blipFill>
          <a:blip r:embed="rId4"/>
          <a:stretch>
            <a:fillRect/>
          </a:stretch>
        </p:blipFill>
        <p:spPr>
          <a:xfrm>
            <a:off x="3899604" y="465821"/>
            <a:ext cx="4505334" cy="10532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5907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195" y="420469"/>
            <a:ext cx="791351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solidFill>
                  <a:srgbClr val="0070C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VĂN BẢN 3. SỌ DỪA</a:t>
            </a:r>
          </a:p>
        </p:txBody>
      </p:sp>
      <p:grpSp>
        <p:nvGrpSpPr>
          <p:cNvPr id="4" name="Group 3"/>
          <p:cNvGrpSpPr/>
          <p:nvPr/>
        </p:nvGrpSpPr>
        <p:grpSpPr>
          <a:xfrm>
            <a:off x="1693333" y="1368020"/>
            <a:ext cx="8466667" cy="5512558"/>
            <a:chOff x="1693333" y="1368020"/>
            <a:chExt cx="8466667" cy="5512558"/>
          </a:xfrm>
        </p:grpSpPr>
        <p:grpSp>
          <p:nvGrpSpPr>
            <p:cNvPr id="3" name="Group 2"/>
            <p:cNvGrpSpPr/>
            <p:nvPr/>
          </p:nvGrpSpPr>
          <p:grpSpPr>
            <a:xfrm>
              <a:off x="1693333" y="1368020"/>
              <a:ext cx="8466667" cy="5512558"/>
              <a:chOff x="1693333" y="1368020"/>
              <a:chExt cx="8466667" cy="5512558"/>
            </a:xfrm>
          </p:grpSpPr>
          <p:pic>
            <p:nvPicPr>
              <p:cNvPr id="7" name="Picture 6"/>
              <p:cNvPicPr>
                <a:picLocks noChangeAspect="1"/>
              </p:cNvPicPr>
              <p:nvPr/>
            </p:nvPicPr>
            <p:blipFill>
              <a:blip r:embed="rId2"/>
              <a:stretch>
                <a:fillRect/>
              </a:stretch>
            </p:blipFill>
            <p:spPr>
              <a:xfrm>
                <a:off x="1693333" y="1368020"/>
                <a:ext cx="8466667" cy="5512558"/>
              </a:xfrm>
              <a:prstGeom prst="rect">
                <a:avLst/>
              </a:prstGeom>
            </p:spPr>
          </p:pic>
          <p:pic>
            <p:nvPicPr>
              <p:cNvPr id="8" name="Picture 7"/>
              <p:cNvPicPr>
                <a:picLocks noChangeAspect="1"/>
              </p:cNvPicPr>
              <p:nvPr/>
            </p:nvPicPr>
            <p:blipFill>
              <a:blip r:embed="rId3"/>
              <a:stretch>
                <a:fillRect/>
              </a:stretch>
            </p:blipFill>
            <p:spPr>
              <a:xfrm>
                <a:off x="2122310" y="1704621"/>
                <a:ext cx="7620001" cy="4910667"/>
              </a:xfrm>
              <a:prstGeom prst="rect">
                <a:avLst/>
              </a:prstGeom>
            </p:spPr>
          </p:pic>
        </p:grpSp>
        <p:sp>
          <p:nvSpPr>
            <p:cNvPr id="9" name="Rectangle 8"/>
            <p:cNvSpPr/>
            <p:nvPr/>
          </p:nvSpPr>
          <p:spPr>
            <a:xfrm>
              <a:off x="2122310" y="1670756"/>
              <a:ext cx="7653867" cy="498968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1757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281912" y="2278964"/>
            <a:ext cx="2011679" cy="284167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Nội dung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3767797" y="1677570"/>
            <a:ext cx="7399606" cy="404446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 cao giá trị chân chính của con người và tình thương đối với người bất hạnh.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khiếm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bỉu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Gửi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vọng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nghèo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khổ</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3843333" y="240737"/>
            <a:ext cx="4505334" cy="105712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p:cNvPicPr>
            <a:picLocks noChangeAspect="1"/>
          </p:cNvPicPr>
          <p:nvPr/>
        </p:nvPicPr>
        <p:blipFill>
          <a:blip r:embed="rId4"/>
          <a:stretch>
            <a:fillRect/>
          </a:stretch>
        </p:blipFill>
        <p:spPr>
          <a:xfrm>
            <a:off x="739146" y="436495"/>
            <a:ext cx="2554445" cy="1652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100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9484" y="2278965"/>
            <a:ext cx="2011679" cy="2841674"/>
          </a:xfrm>
          <a:prstGeom prst="rightArrow">
            <a:avLst/>
          </a:prstGeom>
          <a:blipFill>
            <a:blip r:embed="rId2"/>
            <a:tile tx="0" ty="0" sx="100000" sy="100000" flip="none" algn="tl"/>
          </a:blipFill>
          <a:ln w="190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Nội dung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3882683" y="1677570"/>
            <a:ext cx="7399606" cy="4044463"/>
          </a:xfrm>
          <a:prstGeom prst="roundRect">
            <a:avLst/>
          </a:prstGeom>
          <a:blipFill>
            <a:blip r:embed="rId2"/>
            <a:tile tx="0" ty="0" sx="100000" sy="100000" flip="none" algn="tl"/>
          </a:blipFill>
          <a:ln w="190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đùm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gặp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3843333" y="240737"/>
            <a:ext cx="4505334" cy="12558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4"/>
          <a:stretch>
            <a:fillRect/>
          </a:stretch>
        </p:blipFill>
        <p:spPr>
          <a:xfrm>
            <a:off x="597017" y="351693"/>
            <a:ext cx="2554146" cy="1653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851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0166" y="1716258"/>
            <a:ext cx="7827891" cy="4318781"/>
          </a:xfrm>
          <a:prstGeom prst="rect">
            <a:avLst/>
          </a:prstGeom>
        </p:spPr>
      </p:pic>
      <p:pic>
        <p:nvPicPr>
          <p:cNvPr id="7" name="Picture 6"/>
          <p:cNvPicPr>
            <a:picLocks noChangeAspect="1"/>
          </p:cNvPicPr>
          <p:nvPr/>
        </p:nvPicPr>
        <p:blipFill>
          <a:blip r:embed="rId3"/>
          <a:stretch>
            <a:fillRect/>
          </a:stretch>
        </p:blipFill>
        <p:spPr>
          <a:xfrm>
            <a:off x="8784493" y="3572411"/>
            <a:ext cx="2933895" cy="2933895"/>
          </a:xfrm>
          <a:prstGeom prst="rect">
            <a:avLst/>
          </a:prstGeom>
        </p:spPr>
      </p:pic>
      <p:sp>
        <p:nvSpPr>
          <p:cNvPr id="8" name="Rectangle 7"/>
          <p:cNvSpPr/>
          <p:nvPr/>
        </p:nvSpPr>
        <p:spPr>
          <a:xfrm>
            <a:off x="3180728" y="125661"/>
            <a:ext cx="566174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LUYỆN TẬP VĂN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SỌ DỪA</a:t>
            </a:r>
          </a:p>
        </p:txBody>
      </p:sp>
      <p:sp>
        <p:nvSpPr>
          <p:cNvPr id="2" name="Rectangle 1"/>
          <p:cNvSpPr/>
          <p:nvPr/>
        </p:nvSpPr>
        <p:spPr>
          <a:xfrm>
            <a:off x="1908516" y="2147260"/>
            <a:ext cx="5744308" cy="193642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ảo</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Theo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ảo</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7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0728" y="125661"/>
            <a:ext cx="566174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LUYỆN TẬP VĂN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SỌ DỪA</a:t>
            </a:r>
          </a:p>
        </p:txBody>
      </p:sp>
      <p:graphicFrame>
        <p:nvGraphicFramePr>
          <p:cNvPr id="5" name="Table 4"/>
          <p:cNvGraphicFramePr>
            <a:graphicFrameLocks noGrp="1"/>
          </p:cNvGraphicFramePr>
          <p:nvPr/>
        </p:nvGraphicFramePr>
        <p:xfrm>
          <a:off x="851022" y="1449100"/>
          <a:ext cx="11022110" cy="5223448"/>
        </p:xfrm>
        <a:graphic>
          <a:graphicData uri="http://schemas.openxmlformats.org/drawingml/2006/table">
            <a:tbl>
              <a:tblPr firstRow="1" bandRow="1">
                <a:tableStyleId>{5C22544A-7EE6-4342-B048-85BDC9FD1C3A}</a:tableStyleId>
              </a:tblPr>
              <a:tblGrid>
                <a:gridCol w="1767415">
                  <a:extLst>
                    <a:ext uri="{9D8B030D-6E8A-4147-A177-3AD203B41FA5}">
                      <a16:colId xmlns:a16="http://schemas.microsoft.com/office/drawing/2014/main" val="3783265982"/>
                    </a:ext>
                  </a:extLst>
                </a:gridCol>
                <a:gridCol w="9254695">
                  <a:extLst>
                    <a:ext uri="{9D8B030D-6E8A-4147-A177-3AD203B41FA5}">
                      <a16:colId xmlns:a16="http://schemas.microsoft.com/office/drawing/2014/main" val="3424621041"/>
                    </a:ext>
                  </a:extLst>
                </a:gridCol>
              </a:tblGrid>
              <a:tr h="370840">
                <a:tc rowSpan="5">
                  <a:txBody>
                    <a:bodyPr/>
                    <a:lstStyle/>
                    <a:p>
                      <a:r>
                        <a:rPr lang="vi-VN" sz="2800" dirty="0">
                          <a:solidFill>
                            <a:schemeClr val="tx1"/>
                          </a:solidFill>
                          <a:effectLst/>
                          <a:latin typeface="Times New Roman" panose="02020603050405020304" pitchFamily="18" charset="0"/>
                          <a:ea typeface="Times New Roman" panose="02020603050405020304" pitchFamily="18" charset="0"/>
                        </a:rPr>
                        <a:t>Các yếu tố kì ảo trong truyện Sọ Dừa:</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600"/>
                        </a:spcAft>
                      </a:pPr>
                      <a:r>
                        <a:rPr lang="vi-VN"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Sự thần kì trong việc người mẹ uống nước trong một cái sọ dừa và về có thai</a:t>
                      </a:r>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52613502"/>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Sọ Dừa sinh ra hình dáng xấu xí, tròn lăn lóc. </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8115893"/>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Biến thành chàng trai khôi ngô tuấn tú thổi sáo</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0382877"/>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Trở về hình người sau khi lấy vợ</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20217894"/>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Dự đoán trước được tai họa xảy đến và đưa dao, đá, hai quả trứng gà cho vợ.</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77544962"/>
                  </a:ext>
                </a:extLst>
              </a:tr>
              <a:tr h="370840">
                <a:tc rowSpan="3">
                  <a:txBody>
                    <a:bodyPr/>
                    <a:lstStyle/>
                    <a:p>
                      <a:r>
                        <a:rPr lang="en-US" sz="2800" b="1" dirty="0" err="1">
                          <a:effectLst/>
                          <a:latin typeface="Times New Roman" panose="02020603050405020304" pitchFamily="18" charset="0"/>
                          <a:ea typeface="Times New Roman" panose="02020603050405020304" pitchFamily="18" charset="0"/>
                        </a:rPr>
                        <a:t>Vai</a:t>
                      </a:r>
                      <a:r>
                        <a:rPr lang="en-US" sz="2800" b="1" baseline="0" dirty="0">
                          <a:effectLst/>
                          <a:latin typeface="Times New Roman" panose="02020603050405020304" pitchFamily="18" charset="0"/>
                          <a:ea typeface="Times New Roman" panose="02020603050405020304" pitchFamily="18" charset="0"/>
                        </a:rPr>
                        <a:t> </a:t>
                      </a:r>
                      <a:r>
                        <a:rPr lang="en-US" sz="2800" b="1" baseline="0" dirty="0" err="1">
                          <a:effectLst/>
                          <a:latin typeface="Times New Roman" panose="02020603050405020304" pitchFamily="18" charset="0"/>
                          <a:ea typeface="Times New Roman" panose="02020603050405020304" pitchFamily="18" charset="0"/>
                        </a:rPr>
                        <a:t>trò</a:t>
                      </a:r>
                      <a:r>
                        <a:rPr lang="en-US" sz="2800" b="1" baseline="0" dirty="0">
                          <a:effectLst/>
                          <a:latin typeface="Times New Roman" panose="02020603050405020304" pitchFamily="18" charset="0"/>
                          <a:ea typeface="Times New Roman" panose="02020603050405020304" pitchFamily="18" charset="0"/>
                        </a:rPr>
                        <a:t> </a:t>
                      </a:r>
                      <a:r>
                        <a:rPr lang="en-US" sz="2800" b="1" baseline="0" dirty="0" err="1">
                          <a:effectLst/>
                          <a:latin typeface="Times New Roman" panose="02020603050405020304" pitchFamily="18" charset="0"/>
                          <a:ea typeface="Times New Roman" panose="02020603050405020304" pitchFamily="18" charset="0"/>
                        </a:rPr>
                        <a:t>của</a:t>
                      </a:r>
                      <a:r>
                        <a:rPr lang="en-US" sz="2800" b="1" baseline="0" dirty="0">
                          <a:effectLst/>
                          <a:latin typeface="Times New Roman" panose="02020603050405020304" pitchFamily="18" charset="0"/>
                          <a:ea typeface="Times New Roman" panose="02020603050405020304" pitchFamily="18" charset="0"/>
                        </a:rPr>
                        <a:t> c</a:t>
                      </a:r>
                      <a:r>
                        <a:rPr lang="vi-VN" sz="2800" b="1" dirty="0">
                          <a:effectLst/>
                          <a:latin typeface="Times New Roman" panose="02020603050405020304" pitchFamily="18" charset="0"/>
                          <a:ea typeface="Times New Roman" panose="02020603050405020304" pitchFamily="18" charset="0"/>
                        </a:rPr>
                        <a:t>ác yếu tố kì ảo có: </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7000"/>
                        </a:lnSpc>
                        <a:spcAft>
                          <a:spcPts val="6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+Khẳng định phẩm chất tốt đẹp trong Sọ Dừa.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8784703"/>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+Tạo nên sự liên kết trong mạch truyện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86645877"/>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 Tạo nên sự thu thú, hứng thú với bạn đọc.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47473320"/>
                  </a:ext>
                </a:extLst>
              </a:tr>
            </a:tbl>
          </a:graphicData>
        </a:graphic>
      </p:graphicFrame>
    </p:spTree>
    <p:extLst>
      <p:ext uri="{BB962C8B-B14F-4D97-AF65-F5344CB8AC3E}">
        <p14:creationId xmlns:p14="http://schemas.microsoft.com/office/powerpoint/2010/main" val="2909751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87788" y="1533378"/>
            <a:ext cx="10621108" cy="4487593"/>
          </a:xfrm>
          <a:prstGeom prst="roundRect">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bắt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đùm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lẫn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thòi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gặp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641802" y="328694"/>
            <a:ext cx="4908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Calibri" panose="020F0502020204030204"/>
                <a:ea typeface="+mn-ea"/>
                <a:cs typeface="+mn-cs"/>
              </a:rPr>
              <a:t>BÀI HỌC RÚT RA</a:t>
            </a:r>
          </a:p>
        </p:txBody>
      </p:sp>
    </p:spTree>
    <p:extLst>
      <p:ext uri="{BB962C8B-B14F-4D97-AF65-F5344CB8AC3E}">
        <p14:creationId xmlns:p14="http://schemas.microsoft.com/office/powerpoint/2010/main" val="20095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3422" y="350745"/>
            <a:ext cx="64251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VẬN DỤNG SAU BÀI HỌC</a:t>
            </a:r>
          </a:p>
        </p:txBody>
      </p:sp>
      <p:grpSp>
        <p:nvGrpSpPr>
          <p:cNvPr id="15" name="Group 14"/>
          <p:cNvGrpSpPr/>
          <p:nvPr/>
        </p:nvGrpSpPr>
        <p:grpSpPr>
          <a:xfrm>
            <a:off x="1065048" y="1373815"/>
            <a:ext cx="4290095" cy="3350204"/>
            <a:chOff x="1065048" y="1373815"/>
            <a:chExt cx="4290095" cy="3350204"/>
          </a:xfrm>
        </p:grpSpPr>
        <p:sp>
          <p:nvSpPr>
            <p:cNvPr id="3" name="Freeform 2"/>
            <p:cNvSpPr/>
            <p:nvPr/>
          </p:nvSpPr>
          <p:spPr>
            <a:xfrm>
              <a:off x="1065048" y="1373815"/>
              <a:ext cx="3217931" cy="1338997"/>
            </a:xfrm>
            <a:custGeom>
              <a:avLst/>
              <a:gdLst>
                <a:gd name="connsiteX0" fmla="*/ 0 w 3217931"/>
                <a:gd name="connsiteY0" fmla="*/ 133900 h 1338997"/>
                <a:gd name="connsiteX1" fmla="*/ 133900 w 3217931"/>
                <a:gd name="connsiteY1" fmla="*/ 0 h 1338997"/>
                <a:gd name="connsiteX2" fmla="*/ 3084031 w 3217931"/>
                <a:gd name="connsiteY2" fmla="*/ 0 h 1338997"/>
                <a:gd name="connsiteX3" fmla="*/ 3217931 w 3217931"/>
                <a:gd name="connsiteY3" fmla="*/ 133900 h 1338997"/>
                <a:gd name="connsiteX4" fmla="*/ 3217931 w 3217931"/>
                <a:gd name="connsiteY4" fmla="*/ 1205097 h 1338997"/>
                <a:gd name="connsiteX5" fmla="*/ 3084031 w 3217931"/>
                <a:gd name="connsiteY5" fmla="*/ 1338997 h 1338997"/>
                <a:gd name="connsiteX6" fmla="*/ 133900 w 3217931"/>
                <a:gd name="connsiteY6" fmla="*/ 1338997 h 1338997"/>
                <a:gd name="connsiteX7" fmla="*/ 0 w 3217931"/>
                <a:gd name="connsiteY7" fmla="*/ 1205097 h 1338997"/>
                <a:gd name="connsiteX8" fmla="*/ 0 w 3217931"/>
                <a:gd name="connsiteY8" fmla="*/ 133900 h 13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931" h="1338997">
                  <a:moveTo>
                    <a:pt x="0" y="133900"/>
                  </a:moveTo>
                  <a:cubicBezTo>
                    <a:pt x="0" y="59949"/>
                    <a:pt x="59949" y="0"/>
                    <a:pt x="133900" y="0"/>
                  </a:cubicBezTo>
                  <a:lnTo>
                    <a:pt x="3084031" y="0"/>
                  </a:lnTo>
                  <a:cubicBezTo>
                    <a:pt x="3157982" y="0"/>
                    <a:pt x="3217931" y="59949"/>
                    <a:pt x="3217931" y="133900"/>
                  </a:cubicBezTo>
                  <a:lnTo>
                    <a:pt x="3217931" y="1205097"/>
                  </a:lnTo>
                  <a:cubicBezTo>
                    <a:pt x="3217931" y="1279048"/>
                    <a:pt x="3157982" y="1338997"/>
                    <a:pt x="3084031" y="1338997"/>
                  </a:cubicBezTo>
                  <a:lnTo>
                    <a:pt x="133900" y="1338997"/>
                  </a:lnTo>
                  <a:cubicBezTo>
                    <a:pt x="59949" y="1338997"/>
                    <a:pt x="0" y="1279048"/>
                    <a:pt x="0" y="1205097"/>
                  </a:cubicBezTo>
                  <a:lnTo>
                    <a:pt x="0" y="133900"/>
                  </a:lnTo>
                  <a:close/>
                </a:path>
              </a:pathLst>
            </a:cu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513" tIns="88748" rIns="113513" bIns="88748"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pt-BR" sz="39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1 (bắt buộc).</a:t>
              </a:r>
              <a:endParaRPr kumimoji="0" lang="en-US" sz="3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1386842" y="2712812"/>
              <a:ext cx="321793" cy="1206724"/>
            </a:xfrm>
            <a:custGeom>
              <a:avLst/>
              <a:gdLst/>
              <a:ahLst/>
              <a:cxnLst/>
              <a:rect l="0" t="0" r="0" b="0"/>
              <a:pathLst>
                <a:path>
                  <a:moveTo>
                    <a:pt x="0" y="0"/>
                  </a:moveTo>
                  <a:lnTo>
                    <a:pt x="0" y="1206724"/>
                  </a:lnTo>
                  <a:lnTo>
                    <a:pt x="321793" y="12067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708635" y="3115054"/>
              <a:ext cx="3646508" cy="1608965"/>
            </a:xfrm>
            <a:custGeom>
              <a:avLst/>
              <a:gdLst>
                <a:gd name="connsiteX0" fmla="*/ 0 w 3646508"/>
                <a:gd name="connsiteY0" fmla="*/ 160897 h 1608965"/>
                <a:gd name="connsiteX1" fmla="*/ 160897 w 3646508"/>
                <a:gd name="connsiteY1" fmla="*/ 0 h 1608965"/>
                <a:gd name="connsiteX2" fmla="*/ 3485612 w 3646508"/>
                <a:gd name="connsiteY2" fmla="*/ 0 h 1608965"/>
                <a:gd name="connsiteX3" fmla="*/ 3646509 w 3646508"/>
                <a:gd name="connsiteY3" fmla="*/ 160897 h 1608965"/>
                <a:gd name="connsiteX4" fmla="*/ 3646508 w 3646508"/>
                <a:gd name="connsiteY4" fmla="*/ 1448069 h 1608965"/>
                <a:gd name="connsiteX5" fmla="*/ 3485611 w 3646508"/>
                <a:gd name="connsiteY5" fmla="*/ 1608966 h 1608965"/>
                <a:gd name="connsiteX6" fmla="*/ 160897 w 3646508"/>
                <a:gd name="connsiteY6" fmla="*/ 1608965 h 1608965"/>
                <a:gd name="connsiteX7" fmla="*/ 0 w 3646508"/>
                <a:gd name="connsiteY7" fmla="*/ 1448068 h 1608965"/>
                <a:gd name="connsiteX8" fmla="*/ 0 w 3646508"/>
                <a:gd name="connsiteY8" fmla="*/ 160897 h 16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6508" h="1608965">
                  <a:moveTo>
                    <a:pt x="0" y="160897"/>
                  </a:moveTo>
                  <a:cubicBezTo>
                    <a:pt x="0" y="72036"/>
                    <a:pt x="72036" y="0"/>
                    <a:pt x="160897" y="0"/>
                  </a:cubicBezTo>
                  <a:lnTo>
                    <a:pt x="3485612" y="0"/>
                  </a:lnTo>
                  <a:cubicBezTo>
                    <a:pt x="3574473" y="0"/>
                    <a:pt x="3646509" y="72036"/>
                    <a:pt x="3646509" y="160897"/>
                  </a:cubicBezTo>
                  <a:cubicBezTo>
                    <a:pt x="3646509" y="589954"/>
                    <a:pt x="3646508" y="1019012"/>
                    <a:pt x="3646508" y="1448069"/>
                  </a:cubicBezTo>
                  <a:cubicBezTo>
                    <a:pt x="3646508" y="1536930"/>
                    <a:pt x="3574472" y="1608966"/>
                    <a:pt x="3485611" y="1608966"/>
                  </a:cubicBezTo>
                  <a:lnTo>
                    <a:pt x="160897" y="1608965"/>
                  </a:lnTo>
                  <a:cubicBezTo>
                    <a:pt x="72036" y="1608965"/>
                    <a:pt x="0" y="1536929"/>
                    <a:pt x="0" y="1448068"/>
                  </a:cubicBezTo>
                  <a:lnTo>
                    <a:pt x="0" y="16089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705" tIns="92845" rIns="115705" bIns="9284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NV1. </a:t>
              </a:r>
              <a:r>
                <a:rPr kumimoji="0" lang="en-US" sz="36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rút</a:t>
              </a: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qua </a:t>
              </a:r>
              <a:r>
                <a:rPr kumimoji="0" lang="en-US" sz="36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truyện</a:t>
              </a: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Sọ</a:t>
              </a:r>
              <a:r>
                <a:rPr kumimoji="0" lang="en-US" sz="36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Dừa</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p:cNvGrpSpPr/>
          <p:nvPr/>
        </p:nvGrpSpPr>
        <p:grpSpPr>
          <a:xfrm>
            <a:off x="5516039" y="1373815"/>
            <a:ext cx="6086086" cy="4788297"/>
            <a:chOff x="5516039" y="1373815"/>
            <a:chExt cx="6086086" cy="4788297"/>
          </a:xfrm>
        </p:grpSpPr>
        <p:sp>
          <p:nvSpPr>
            <p:cNvPr id="9" name="Freeform 8"/>
            <p:cNvSpPr/>
            <p:nvPr/>
          </p:nvSpPr>
          <p:spPr>
            <a:xfrm>
              <a:off x="5516039" y="1373815"/>
              <a:ext cx="3217931" cy="1222009"/>
            </a:xfrm>
            <a:custGeom>
              <a:avLst/>
              <a:gdLst>
                <a:gd name="connsiteX0" fmla="*/ 0 w 3217931"/>
                <a:gd name="connsiteY0" fmla="*/ 122201 h 1222009"/>
                <a:gd name="connsiteX1" fmla="*/ 122201 w 3217931"/>
                <a:gd name="connsiteY1" fmla="*/ 0 h 1222009"/>
                <a:gd name="connsiteX2" fmla="*/ 3095730 w 3217931"/>
                <a:gd name="connsiteY2" fmla="*/ 0 h 1222009"/>
                <a:gd name="connsiteX3" fmla="*/ 3217931 w 3217931"/>
                <a:gd name="connsiteY3" fmla="*/ 122201 h 1222009"/>
                <a:gd name="connsiteX4" fmla="*/ 3217931 w 3217931"/>
                <a:gd name="connsiteY4" fmla="*/ 1099808 h 1222009"/>
                <a:gd name="connsiteX5" fmla="*/ 3095730 w 3217931"/>
                <a:gd name="connsiteY5" fmla="*/ 1222009 h 1222009"/>
                <a:gd name="connsiteX6" fmla="*/ 122201 w 3217931"/>
                <a:gd name="connsiteY6" fmla="*/ 1222009 h 1222009"/>
                <a:gd name="connsiteX7" fmla="*/ 0 w 3217931"/>
                <a:gd name="connsiteY7" fmla="*/ 1099808 h 1222009"/>
                <a:gd name="connsiteX8" fmla="*/ 0 w 3217931"/>
                <a:gd name="connsiteY8" fmla="*/ 122201 h 122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931" h="1222009">
                  <a:moveTo>
                    <a:pt x="0" y="122201"/>
                  </a:moveTo>
                  <a:cubicBezTo>
                    <a:pt x="0" y="54711"/>
                    <a:pt x="54711" y="0"/>
                    <a:pt x="122201" y="0"/>
                  </a:cubicBezTo>
                  <a:lnTo>
                    <a:pt x="3095730" y="0"/>
                  </a:lnTo>
                  <a:cubicBezTo>
                    <a:pt x="3163220" y="0"/>
                    <a:pt x="3217931" y="54711"/>
                    <a:pt x="3217931" y="122201"/>
                  </a:cubicBezTo>
                  <a:lnTo>
                    <a:pt x="3217931" y="1099808"/>
                  </a:lnTo>
                  <a:cubicBezTo>
                    <a:pt x="3217931" y="1167298"/>
                    <a:pt x="3163220" y="1222009"/>
                    <a:pt x="3095730" y="1222009"/>
                  </a:cubicBezTo>
                  <a:lnTo>
                    <a:pt x="122201" y="1222009"/>
                  </a:lnTo>
                  <a:cubicBezTo>
                    <a:pt x="54711" y="1222009"/>
                    <a:pt x="0" y="1167298"/>
                    <a:pt x="0" y="1099808"/>
                  </a:cubicBezTo>
                  <a:lnTo>
                    <a:pt x="0" y="122201"/>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086" tIns="85321" rIns="110086" bIns="85321"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pt-BR" sz="39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2,3 (chọn lựa)</a:t>
              </a:r>
              <a:endParaRPr kumimoji="0" lang="en-US" sz="3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5837833" y="2595825"/>
              <a:ext cx="321793" cy="978661"/>
            </a:xfrm>
            <a:custGeom>
              <a:avLst/>
              <a:gdLst/>
              <a:ahLst/>
              <a:cxnLst/>
              <a:rect l="0" t="0" r="0" b="0"/>
              <a:pathLst>
                <a:path>
                  <a:moveTo>
                    <a:pt x="0" y="0"/>
                  </a:moveTo>
                  <a:lnTo>
                    <a:pt x="0" y="978661"/>
                  </a:lnTo>
                  <a:lnTo>
                    <a:pt x="321793" y="97866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159626" y="2998066"/>
              <a:ext cx="2574344" cy="1152839"/>
            </a:xfrm>
            <a:custGeom>
              <a:avLst/>
              <a:gdLst>
                <a:gd name="connsiteX0" fmla="*/ 0 w 2574344"/>
                <a:gd name="connsiteY0" fmla="*/ 115284 h 1152839"/>
                <a:gd name="connsiteX1" fmla="*/ 115284 w 2574344"/>
                <a:gd name="connsiteY1" fmla="*/ 0 h 1152839"/>
                <a:gd name="connsiteX2" fmla="*/ 2459060 w 2574344"/>
                <a:gd name="connsiteY2" fmla="*/ 0 h 1152839"/>
                <a:gd name="connsiteX3" fmla="*/ 2574344 w 2574344"/>
                <a:gd name="connsiteY3" fmla="*/ 115284 h 1152839"/>
                <a:gd name="connsiteX4" fmla="*/ 2574344 w 2574344"/>
                <a:gd name="connsiteY4" fmla="*/ 1037555 h 1152839"/>
                <a:gd name="connsiteX5" fmla="*/ 2459060 w 2574344"/>
                <a:gd name="connsiteY5" fmla="*/ 1152839 h 1152839"/>
                <a:gd name="connsiteX6" fmla="*/ 115284 w 2574344"/>
                <a:gd name="connsiteY6" fmla="*/ 1152839 h 1152839"/>
                <a:gd name="connsiteX7" fmla="*/ 0 w 2574344"/>
                <a:gd name="connsiteY7" fmla="*/ 1037555 h 1152839"/>
                <a:gd name="connsiteX8" fmla="*/ 0 w 2574344"/>
                <a:gd name="connsiteY8" fmla="*/ 115284 h 115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344" h="1152839">
                  <a:moveTo>
                    <a:pt x="0" y="115284"/>
                  </a:moveTo>
                  <a:cubicBezTo>
                    <a:pt x="0" y="51614"/>
                    <a:pt x="51614" y="0"/>
                    <a:pt x="115284" y="0"/>
                  </a:cubicBezTo>
                  <a:lnTo>
                    <a:pt x="2459060" y="0"/>
                  </a:lnTo>
                  <a:cubicBezTo>
                    <a:pt x="2522730" y="0"/>
                    <a:pt x="2574344" y="51614"/>
                    <a:pt x="2574344" y="115284"/>
                  </a:cubicBezTo>
                  <a:lnTo>
                    <a:pt x="2574344" y="1037555"/>
                  </a:lnTo>
                  <a:cubicBezTo>
                    <a:pt x="2574344" y="1101225"/>
                    <a:pt x="2522730" y="1152839"/>
                    <a:pt x="2459060" y="1152839"/>
                  </a:cubicBezTo>
                  <a:lnTo>
                    <a:pt x="115284" y="1152839"/>
                  </a:lnTo>
                  <a:cubicBezTo>
                    <a:pt x="51614" y="1152839"/>
                    <a:pt x="0" y="1101225"/>
                    <a:pt x="0" y="1037555"/>
                  </a:cubicBezTo>
                  <a:lnTo>
                    <a:pt x="0" y="11528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346" tIns="79486" rIns="102346" bIns="79486"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NV2. </a:t>
              </a:r>
              <a:r>
                <a:rPr kumimoji="0" lang="pt-BR"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 tranh.</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5837833" y="2595825"/>
              <a:ext cx="321793" cy="2761805"/>
            </a:xfrm>
            <a:custGeom>
              <a:avLst/>
              <a:gdLst/>
              <a:ahLst/>
              <a:cxnLst/>
              <a:rect l="0" t="0" r="0" b="0"/>
              <a:pathLst>
                <a:path>
                  <a:moveTo>
                    <a:pt x="0" y="0"/>
                  </a:moveTo>
                  <a:lnTo>
                    <a:pt x="0" y="2761805"/>
                  </a:lnTo>
                  <a:lnTo>
                    <a:pt x="321793" y="276180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6159626" y="4553147"/>
              <a:ext cx="5442499" cy="1608965"/>
            </a:xfrm>
            <a:custGeom>
              <a:avLst/>
              <a:gdLst>
                <a:gd name="connsiteX0" fmla="*/ 0 w 5442499"/>
                <a:gd name="connsiteY0" fmla="*/ 160897 h 1608965"/>
                <a:gd name="connsiteX1" fmla="*/ 160897 w 5442499"/>
                <a:gd name="connsiteY1" fmla="*/ 0 h 1608965"/>
                <a:gd name="connsiteX2" fmla="*/ 5281603 w 5442499"/>
                <a:gd name="connsiteY2" fmla="*/ 0 h 1608965"/>
                <a:gd name="connsiteX3" fmla="*/ 5442500 w 5442499"/>
                <a:gd name="connsiteY3" fmla="*/ 160897 h 1608965"/>
                <a:gd name="connsiteX4" fmla="*/ 5442499 w 5442499"/>
                <a:gd name="connsiteY4" fmla="*/ 1448069 h 1608965"/>
                <a:gd name="connsiteX5" fmla="*/ 5281602 w 5442499"/>
                <a:gd name="connsiteY5" fmla="*/ 1608966 h 1608965"/>
                <a:gd name="connsiteX6" fmla="*/ 160897 w 5442499"/>
                <a:gd name="connsiteY6" fmla="*/ 1608965 h 1608965"/>
                <a:gd name="connsiteX7" fmla="*/ 0 w 5442499"/>
                <a:gd name="connsiteY7" fmla="*/ 1448068 h 1608965"/>
                <a:gd name="connsiteX8" fmla="*/ 0 w 5442499"/>
                <a:gd name="connsiteY8" fmla="*/ 160897 h 16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499" h="1608965">
                  <a:moveTo>
                    <a:pt x="0" y="160897"/>
                  </a:moveTo>
                  <a:cubicBezTo>
                    <a:pt x="0" y="72036"/>
                    <a:pt x="72036" y="0"/>
                    <a:pt x="160897" y="0"/>
                  </a:cubicBezTo>
                  <a:lnTo>
                    <a:pt x="5281603" y="0"/>
                  </a:lnTo>
                  <a:cubicBezTo>
                    <a:pt x="5370464" y="0"/>
                    <a:pt x="5442500" y="72036"/>
                    <a:pt x="5442500" y="160897"/>
                  </a:cubicBezTo>
                  <a:cubicBezTo>
                    <a:pt x="5442500" y="589954"/>
                    <a:pt x="5442499" y="1019012"/>
                    <a:pt x="5442499" y="1448069"/>
                  </a:cubicBezTo>
                  <a:cubicBezTo>
                    <a:pt x="5442499" y="1536930"/>
                    <a:pt x="5370463" y="1608966"/>
                    <a:pt x="5281602" y="1608966"/>
                  </a:cubicBezTo>
                  <a:lnTo>
                    <a:pt x="160897" y="1608965"/>
                  </a:lnTo>
                  <a:cubicBezTo>
                    <a:pt x="72036" y="1608965"/>
                    <a:pt x="0" y="1536929"/>
                    <a:pt x="0" y="1448068"/>
                  </a:cubicBezTo>
                  <a:lnTo>
                    <a:pt x="0" y="16089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705" tIns="92845" rIns="115705" bIns="9284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NV3. </a:t>
              </a:r>
              <a:r>
                <a:rPr kumimoji="0" lang="pt-BR"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Thiết kế sơ đồ tư duy bài học theo ý hiểu của mình</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9000392" y="2571750"/>
            <a:ext cx="2982174" cy="1780076"/>
          </a:xfrm>
          <a:prstGeom prst="ellipse">
            <a:avLst/>
          </a:prstGeom>
          <a:ln>
            <a:noFill/>
          </a:ln>
          <a:effectLst>
            <a:softEdge rad="112500"/>
          </a:effectLst>
        </p:spPr>
      </p:pic>
    </p:spTree>
    <p:extLst>
      <p:ext uri="{BB962C8B-B14F-4D97-AF65-F5344CB8AC3E}">
        <p14:creationId xmlns:p14="http://schemas.microsoft.com/office/powerpoint/2010/main" val="3719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9245" y="145113"/>
            <a:ext cx="791351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VĂN BẢN 3. SỌ DỪA</a:t>
            </a:r>
          </a:p>
        </p:txBody>
      </p:sp>
      <p:sp>
        <p:nvSpPr>
          <p:cNvPr id="3" name="Block Arc 2"/>
          <p:cNvSpPr/>
          <p:nvPr/>
        </p:nvSpPr>
        <p:spPr>
          <a:xfrm>
            <a:off x="-4687733" y="300906"/>
            <a:ext cx="7012541" cy="7012541"/>
          </a:xfrm>
          <a:prstGeom prst="blockArc">
            <a:avLst>
              <a:gd name="adj1" fmla="val 18900000"/>
              <a:gd name="adj2" fmla="val 2700000"/>
              <a:gd name="adj3" fmla="val 308"/>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1924454" y="1723324"/>
            <a:ext cx="9082787" cy="1041925"/>
          </a:xfrm>
          <a:custGeom>
            <a:avLst/>
            <a:gdLst>
              <a:gd name="connsiteX0" fmla="*/ 0 w 9082787"/>
              <a:gd name="connsiteY0" fmla="*/ 0 h 1041925"/>
              <a:gd name="connsiteX1" fmla="*/ 9082787 w 9082787"/>
              <a:gd name="connsiteY1" fmla="*/ 0 h 1041925"/>
              <a:gd name="connsiteX2" fmla="*/ 9082787 w 9082787"/>
              <a:gd name="connsiteY2" fmla="*/ 1041925 h 1041925"/>
              <a:gd name="connsiteX3" fmla="*/ 0 w 9082787"/>
              <a:gd name="connsiteY3" fmla="*/ 1041925 h 1041925"/>
              <a:gd name="connsiteX4" fmla="*/ 0 w 9082787"/>
              <a:gd name="connsiteY4" fmla="*/ 0 h 104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87" h="1041925">
                <a:moveTo>
                  <a:pt x="0" y="0"/>
                </a:moveTo>
                <a:lnTo>
                  <a:pt x="9082787" y="0"/>
                </a:lnTo>
                <a:lnTo>
                  <a:pt x="9082787" y="1041925"/>
                </a:lnTo>
                <a:lnTo>
                  <a:pt x="0" y="1041925"/>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7029"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pt-BR"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 đã bao giờ đánh giá người khác chỉ qua hình thức bên ngoài chưa? </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1273250" y="1593084"/>
            <a:ext cx="1302407" cy="130240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2303194" y="3286213"/>
            <a:ext cx="8704047" cy="1041925"/>
          </a:xfrm>
          <a:custGeom>
            <a:avLst/>
            <a:gdLst>
              <a:gd name="connsiteX0" fmla="*/ 0 w 8704047"/>
              <a:gd name="connsiteY0" fmla="*/ 0 h 1041925"/>
              <a:gd name="connsiteX1" fmla="*/ 8704047 w 8704047"/>
              <a:gd name="connsiteY1" fmla="*/ 0 h 1041925"/>
              <a:gd name="connsiteX2" fmla="*/ 8704047 w 8704047"/>
              <a:gd name="connsiteY2" fmla="*/ 1041925 h 1041925"/>
              <a:gd name="connsiteX3" fmla="*/ 0 w 8704047"/>
              <a:gd name="connsiteY3" fmla="*/ 1041925 h 1041925"/>
              <a:gd name="connsiteX4" fmla="*/ 0 w 8704047"/>
              <a:gd name="connsiteY4" fmla="*/ 0 h 104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4047" h="1041925">
                <a:moveTo>
                  <a:pt x="0" y="0"/>
                </a:moveTo>
                <a:lnTo>
                  <a:pt x="8704047" y="0"/>
                </a:lnTo>
                <a:lnTo>
                  <a:pt x="8704047" y="1041925"/>
                </a:lnTo>
                <a:lnTo>
                  <a:pt x="0" y="1041925"/>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7029"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pt-BR"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Theo em cách đánh giá như thế có chính xác không?</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1651990" y="3155972"/>
            <a:ext cx="1302407" cy="130240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1924454" y="4849102"/>
            <a:ext cx="9082787" cy="1041925"/>
          </a:xfrm>
          <a:custGeom>
            <a:avLst/>
            <a:gdLst>
              <a:gd name="connsiteX0" fmla="*/ 0 w 9082787"/>
              <a:gd name="connsiteY0" fmla="*/ 0 h 1041925"/>
              <a:gd name="connsiteX1" fmla="*/ 9082787 w 9082787"/>
              <a:gd name="connsiteY1" fmla="*/ 0 h 1041925"/>
              <a:gd name="connsiteX2" fmla="*/ 9082787 w 9082787"/>
              <a:gd name="connsiteY2" fmla="*/ 1041925 h 1041925"/>
              <a:gd name="connsiteX3" fmla="*/ 0 w 9082787"/>
              <a:gd name="connsiteY3" fmla="*/ 1041925 h 1041925"/>
              <a:gd name="connsiteX4" fmla="*/ 0 w 9082787"/>
              <a:gd name="connsiteY4" fmla="*/ 0 h 104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87" h="1041925">
                <a:moveTo>
                  <a:pt x="0" y="0"/>
                </a:moveTo>
                <a:lnTo>
                  <a:pt x="9082787" y="0"/>
                </a:lnTo>
                <a:lnTo>
                  <a:pt x="9082787" y="1041925"/>
                </a:lnTo>
                <a:lnTo>
                  <a:pt x="0" y="1041925"/>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7029"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pt-BR"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 hiểu như nào về nhan đề: </a:t>
            </a:r>
            <a:r>
              <a:rPr kumimoji="0" lang="pt-BR" sz="33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Sọ Dừa?</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p:cNvSpPr/>
          <p:nvPr/>
        </p:nvSpPr>
        <p:spPr>
          <a:xfrm>
            <a:off x="1273250" y="4718861"/>
            <a:ext cx="1302407" cy="130240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579931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0195" y="145113"/>
            <a:ext cx="791351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VĂN BẢN 3. </a:t>
            </a:r>
            <a:r>
              <a:rPr kumimoji="0" lang="en-US" sz="3600" b="1" i="1" u="none" strike="noStrike" kern="1200" cap="none" spc="0" normalizeH="0" baseline="0" noProof="0" dirty="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SỌ DỪA</a:t>
            </a:r>
          </a:p>
        </p:txBody>
      </p:sp>
      <p:pic>
        <p:nvPicPr>
          <p:cNvPr id="3" name="Picture 2"/>
          <p:cNvPicPr>
            <a:picLocks noChangeAspect="1"/>
          </p:cNvPicPr>
          <p:nvPr/>
        </p:nvPicPr>
        <p:blipFill>
          <a:blip r:embed="rId2"/>
          <a:stretch>
            <a:fillRect/>
          </a:stretch>
        </p:blipFill>
        <p:spPr>
          <a:xfrm>
            <a:off x="8787726" y="3242707"/>
            <a:ext cx="2266922" cy="22669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ound Single Corner Rectangle 5"/>
          <p:cNvSpPr/>
          <p:nvPr/>
        </p:nvSpPr>
        <p:spPr>
          <a:xfrm>
            <a:off x="1099252" y="1802148"/>
            <a:ext cx="7326775" cy="2881119"/>
          </a:xfrm>
          <a:prstGeom prst="round1Rect">
            <a:avLst/>
          </a:prstGeom>
          <a:solidFill>
            <a:schemeClr val="bg1"/>
          </a:solidFill>
          <a:ln w="38100">
            <a:solidFill>
              <a:schemeClr val="accent2">
                <a:lumMod val="60000"/>
                <a:lumOff val="4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Sọ Dừa là vỏ quả dừa.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 tên nhân vật nào đó trong văn bản.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 tên nhân vật người trong lốt sọ dừa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127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5589" y="244123"/>
            <a:ext cx="481512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1552269" y="1817225"/>
            <a:ext cx="5317770" cy="4062875"/>
          </a:xfrm>
          <a:prstGeom prst="rightArrowCallout">
            <a:avLst/>
          </a:prstGeom>
          <a:solidFill>
            <a:schemeClr val="accent2">
              <a:lumMod val="20000"/>
              <a:lumOff val="80000"/>
            </a:schemeClr>
          </a:solidFill>
          <a:ln w="28575"/>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SGK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6/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49- 51.</a:t>
            </a: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rõ ràng, rành mạch, nhấn giọng ở những chi tiết kì lạ.</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SGK/</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49- 51.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stretch>
            <a:fillRect/>
          </a:stretch>
        </p:blipFill>
        <p:spPr>
          <a:xfrm>
            <a:off x="7061767" y="1817225"/>
            <a:ext cx="3539865" cy="41149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412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oán Đám Mây Suy Nghĩ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88" y="1140178"/>
            <a:ext cx="11322754" cy="5632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09511" y="1993816"/>
            <a:ext cx="9505245" cy="1728102"/>
          </a:xfrm>
          <a:prstGeom prst="rect">
            <a:avLst/>
          </a:prstGeom>
        </p:spPr>
        <p:txBody>
          <a:bodyPr wrap="squar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Văn bản trên thuộc kiểu văn bản gì?</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kể tóm tắt truyện từ 5-7 câu?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020447" y="4912069"/>
            <a:ext cx="1939290" cy="1468320"/>
          </a:xfrm>
          <a:prstGeom prst="rect">
            <a:avLst/>
          </a:prstGeom>
        </p:spPr>
      </p:pic>
      <p:sp>
        <p:nvSpPr>
          <p:cNvPr id="7" name="Plaque 6"/>
          <p:cNvSpPr/>
          <p:nvPr/>
        </p:nvSpPr>
        <p:spPr>
          <a:xfrm>
            <a:off x="125589" y="244123"/>
            <a:ext cx="481512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5499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7448" y="1320801"/>
            <a:ext cx="10090657" cy="1968487"/>
            <a:chOff x="1056316" y="1320801"/>
            <a:chExt cx="10090657" cy="2082162"/>
          </a:xfrm>
        </p:grpSpPr>
        <p:sp>
          <p:nvSpPr>
            <p:cNvPr id="3" name="Freeform 2"/>
            <p:cNvSpPr/>
            <p:nvPr/>
          </p:nvSpPr>
          <p:spPr>
            <a:xfrm>
              <a:off x="1056316" y="1658226"/>
              <a:ext cx="1912786" cy="956393"/>
            </a:xfrm>
            <a:custGeom>
              <a:avLst/>
              <a:gdLst>
                <a:gd name="connsiteX0" fmla="*/ 0 w 1912786"/>
                <a:gd name="connsiteY0" fmla="*/ 95639 h 956393"/>
                <a:gd name="connsiteX1" fmla="*/ 95639 w 1912786"/>
                <a:gd name="connsiteY1" fmla="*/ 0 h 956393"/>
                <a:gd name="connsiteX2" fmla="*/ 1817147 w 1912786"/>
                <a:gd name="connsiteY2" fmla="*/ 0 h 956393"/>
                <a:gd name="connsiteX3" fmla="*/ 1912786 w 1912786"/>
                <a:gd name="connsiteY3" fmla="*/ 95639 h 956393"/>
                <a:gd name="connsiteX4" fmla="*/ 1912786 w 1912786"/>
                <a:gd name="connsiteY4" fmla="*/ 860754 h 956393"/>
                <a:gd name="connsiteX5" fmla="*/ 1817147 w 1912786"/>
                <a:gd name="connsiteY5" fmla="*/ 956393 h 956393"/>
                <a:gd name="connsiteX6" fmla="*/ 95639 w 1912786"/>
                <a:gd name="connsiteY6" fmla="*/ 956393 h 956393"/>
                <a:gd name="connsiteX7" fmla="*/ 0 w 1912786"/>
                <a:gd name="connsiteY7" fmla="*/ 860754 h 956393"/>
                <a:gd name="connsiteX8" fmla="*/ 0 w 1912786"/>
                <a:gd name="connsiteY8" fmla="*/ 95639 h 95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786" h="956393">
                  <a:moveTo>
                    <a:pt x="0" y="95639"/>
                  </a:moveTo>
                  <a:cubicBezTo>
                    <a:pt x="0" y="42819"/>
                    <a:pt x="42819" y="0"/>
                    <a:pt x="95639" y="0"/>
                  </a:cubicBezTo>
                  <a:lnTo>
                    <a:pt x="1817147" y="0"/>
                  </a:lnTo>
                  <a:cubicBezTo>
                    <a:pt x="1869967" y="0"/>
                    <a:pt x="1912786" y="42819"/>
                    <a:pt x="1912786" y="95639"/>
                  </a:cubicBezTo>
                  <a:lnTo>
                    <a:pt x="1912786" y="860754"/>
                  </a:lnTo>
                  <a:cubicBezTo>
                    <a:pt x="1912786" y="913574"/>
                    <a:pt x="1869967" y="956393"/>
                    <a:pt x="1817147" y="956393"/>
                  </a:cubicBezTo>
                  <a:lnTo>
                    <a:pt x="95639" y="956393"/>
                  </a:lnTo>
                  <a:cubicBezTo>
                    <a:pt x="42819" y="956393"/>
                    <a:pt x="0" y="913574"/>
                    <a:pt x="0" y="860754"/>
                  </a:cubicBezTo>
                  <a:lnTo>
                    <a:pt x="0" y="95639"/>
                  </a:lnTo>
                  <a:close/>
                </a:path>
              </a:pathLst>
            </a:custGeom>
            <a:solidFill>
              <a:schemeClr val="accent5">
                <a:lumMod val="75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252" tIns="43252" rIns="43252" bIns="4325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Đọc.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rot="19797005">
              <a:off x="2909698" y="1871908"/>
              <a:ext cx="883923" cy="86399"/>
            </a:xfrm>
            <a:custGeom>
              <a:avLst/>
              <a:gdLst>
                <a:gd name="connsiteX0" fmla="*/ 0 w 883923"/>
                <a:gd name="connsiteY0" fmla="*/ 43199 h 86399"/>
                <a:gd name="connsiteX1" fmla="*/ 883923 w 883923"/>
                <a:gd name="connsiteY1" fmla="*/ 43199 h 86399"/>
              </a:gdLst>
              <a:ahLst/>
              <a:cxnLst>
                <a:cxn ang="0">
                  <a:pos x="connsiteX0" y="connsiteY0"/>
                </a:cxn>
                <a:cxn ang="0">
                  <a:pos x="connsiteX1" y="connsiteY1"/>
                </a:cxn>
              </a:cxnLst>
              <a:rect l="l" t="t" r="r" b="b"/>
              <a:pathLst>
                <a:path w="883923" h="86399">
                  <a:moveTo>
                    <a:pt x="0" y="43199"/>
                  </a:moveTo>
                  <a:lnTo>
                    <a:pt x="883923" y="4319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32563" tIns="21102" rIns="432563" bIns="2110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6"/>
            <p:cNvSpPr/>
            <p:nvPr/>
          </p:nvSpPr>
          <p:spPr>
            <a:xfrm>
              <a:off x="3734217" y="1320801"/>
              <a:ext cx="7407648" cy="865794"/>
            </a:xfrm>
            <a:custGeom>
              <a:avLst/>
              <a:gdLst>
                <a:gd name="connsiteX0" fmla="*/ 0 w 7407648"/>
                <a:gd name="connsiteY0" fmla="*/ 74599 h 745986"/>
                <a:gd name="connsiteX1" fmla="*/ 74599 w 7407648"/>
                <a:gd name="connsiteY1" fmla="*/ 0 h 745986"/>
                <a:gd name="connsiteX2" fmla="*/ 7333049 w 7407648"/>
                <a:gd name="connsiteY2" fmla="*/ 0 h 745986"/>
                <a:gd name="connsiteX3" fmla="*/ 7407648 w 7407648"/>
                <a:gd name="connsiteY3" fmla="*/ 74599 h 745986"/>
                <a:gd name="connsiteX4" fmla="*/ 7407648 w 7407648"/>
                <a:gd name="connsiteY4" fmla="*/ 671387 h 745986"/>
                <a:gd name="connsiteX5" fmla="*/ 7333049 w 7407648"/>
                <a:gd name="connsiteY5" fmla="*/ 745986 h 745986"/>
                <a:gd name="connsiteX6" fmla="*/ 74599 w 7407648"/>
                <a:gd name="connsiteY6" fmla="*/ 745986 h 745986"/>
                <a:gd name="connsiteX7" fmla="*/ 0 w 7407648"/>
                <a:gd name="connsiteY7" fmla="*/ 671387 h 745986"/>
                <a:gd name="connsiteX8" fmla="*/ 0 w 7407648"/>
                <a:gd name="connsiteY8" fmla="*/ 74599 h 74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48" h="745986">
                  <a:moveTo>
                    <a:pt x="0" y="74599"/>
                  </a:moveTo>
                  <a:cubicBezTo>
                    <a:pt x="0" y="33399"/>
                    <a:pt x="33399" y="0"/>
                    <a:pt x="74599" y="0"/>
                  </a:cubicBezTo>
                  <a:lnTo>
                    <a:pt x="7333049" y="0"/>
                  </a:lnTo>
                  <a:cubicBezTo>
                    <a:pt x="7374249" y="0"/>
                    <a:pt x="7407648" y="33399"/>
                    <a:pt x="7407648" y="74599"/>
                  </a:cubicBezTo>
                  <a:lnTo>
                    <a:pt x="7407648" y="671387"/>
                  </a:lnTo>
                  <a:cubicBezTo>
                    <a:pt x="7407648" y="712587"/>
                    <a:pt x="7374249" y="745986"/>
                    <a:pt x="7333049" y="745986"/>
                  </a:cubicBezTo>
                  <a:lnTo>
                    <a:pt x="74599" y="745986"/>
                  </a:lnTo>
                  <a:cubicBezTo>
                    <a:pt x="33399" y="745986"/>
                    <a:pt x="0" y="712587"/>
                    <a:pt x="0" y="671387"/>
                  </a:cubicBezTo>
                  <a:lnTo>
                    <a:pt x="0" y="74599"/>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089" tIns="37089" rIns="37089" bIns="3708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rõ ràng, rành mạch, nhấn giọng ở những chi tiết kì lạ.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734217" y="2381111"/>
              <a:ext cx="7412756" cy="1021852"/>
            </a:xfrm>
            <a:custGeom>
              <a:avLst/>
              <a:gdLst>
                <a:gd name="connsiteX0" fmla="*/ 0 w 7412756"/>
                <a:gd name="connsiteY0" fmla="*/ 74180 h 741797"/>
                <a:gd name="connsiteX1" fmla="*/ 74180 w 7412756"/>
                <a:gd name="connsiteY1" fmla="*/ 0 h 741797"/>
                <a:gd name="connsiteX2" fmla="*/ 7338576 w 7412756"/>
                <a:gd name="connsiteY2" fmla="*/ 0 h 741797"/>
                <a:gd name="connsiteX3" fmla="*/ 7412756 w 7412756"/>
                <a:gd name="connsiteY3" fmla="*/ 74180 h 741797"/>
                <a:gd name="connsiteX4" fmla="*/ 7412756 w 7412756"/>
                <a:gd name="connsiteY4" fmla="*/ 667617 h 741797"/>
                <a:gd name="connsiteX5" fmla="*/ 7338576 w 7412756"/>
                <a:gd name="connsiteY5" fmla="*/ 741797 h 741797"/>
                <a:gd name="connsiteX6" fmla="*/ 74180 w 7412756"/>
                <a:gd name="connsiteY6" fmla="*/ 741797 h 741797"/>
                <a:gd name="connsiteX7" fmla="*/ 0 w 7412756"/>
                <a:gd name="connsiteY7" fmla="*/ 667617 h 741797"/>
                <a:gd name="connsiteX8" fmla="*/ 0 w 7412756"/>
                <a:gd name="connsiteY8" fmla="*/ 74180 h 74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2756" h="741797">
                  <a:moveTo>
                    <a:pt x="0" y="74180"/>
                  </a:moveTo>
                  <a:cubicBezTo>
                    <a:pt x="0" y="33212"/>
                    <a:pt x="33212" y="0"/>
                    <a:pt x="74180" y="0"/>
                  </a:cubicBezTo>
                  <a:lnTo>
                    <a:pt x="7338576" y="0"/>
                  </a:lnTo>
                  <a:cubicBezTo>
                    <a:pt x="7379544" y="0"/>
                    <a:pt x="7412756" y="33212"/>
                    <a:pt x="7412756" y="74180"/>
                  </a:cubicBezTo>
                  <a:lnTo>
                    <a:pt x="7412756" y="667617"/>
                  </a:lnTo>
                  <a:cubicBezTo>
                    <a:pt x="7412756" y="708585"/>
                    <a:pt x="7379544" y="741797"/>
                    <a:pt x="7338576" y="741797"/>
                  </a:cubicBezTo>
                  <a:lnTo>
                    <a:pt x="74180" y="741797"/>
                  </a:lnTo>
                  <a:cubicBezTo>
                    <a:pt x="33212" y="741797"/>
                    <a:pt x="0" y="708585"/>
                    <a:pt x="0" y="667617"/>
                  </a:cubicBezTo>
                  <a:lnTo>
                    <a:pt x="0" y="74180"/>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966" tIns="36966" rIns="36966" bIns="3696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chuyện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grpSp>
        <p:nvGrpSpPr>
          <p:cNvPr id="12" name="Group 11"/>
          <p:cNvGrpSpPr/>
          <p:nvPr/>
        </p:nvGrpSpPr>
        <p:grpSpPr>
          <a:xfrm>
            <a:off x="1047448" y="3548285"/>
            <a:ext cx="6853173" cy="883355"/>
            <a:chOff x="1133316" y="3307648"/>
            <a:chExt cx="6853173" cy="883355"/>
          </a:xfrm>
        </p:grpSpPr>
        <p:sp>
          <p:nvSpPr>
            <p:cNvPr id="13" name="Freeform 12"/>
            <p:cNvSpPr/>
            <p:nvPr/>
          </p:nvSpPr>
          <p:spPr>
            <a:xfrm>
              <a:off x="1133316" y="3307648"/>
              <a:ext cx="1766710" cy="883355"/>
            </a:xfrm>
            <a:custGeom>
              <a:avLst/>
              <a:gdLst>
                <a:gd name="connsiteX0" fmla="*/ 0 w 1766710"/>
                <a:gd name="connsiteY0" fmla="*/ 88336 h 883355"/>
                <a:gd name="connsiteX1" fmla="*/ 88336 w 1766710"/>
                <a:gd name="connsiteY1" fmla="*/ 0 h 883355"/>
                <a:gd name="connsiteX2" fmla="*/ 1678375 w 1766710"/>
                <a:gd name="connsiteY2" fmla="*/ 0 h 883355"/>
                <a:gd name="connsiteX3" fmla="*/ 1766711 w 1766710"/>
                <a:gd name="connsiteY3" fmla="*/ 88336 h 883355"/>
                <a:gd name="connsiteX4" fmla="*/ 1766710 w 1766710"/>
                <a:gd name="connsiteY4" fmla="*/ 795020 h 883355"/>
                <a:gd name="connsiteX5" fmla="*/ 1678374 w 1766710"/>
                <a:gd name="connsiteY5" fmla="*/ 883356 h 883355"/>
                <a:gd name="connsiteX6" fmla="*/ 88336 w 1766710"/>
                <a:gd name="connsiteY6" fmla="*/ 883355 h 883355"/>
                <a:gd name="connsiteX7" fmla="*/ 0 w 1766710"/>
                <a:gd name="connsiteY7" fmla="*/ 795019 h 883355"/>
                <a:gd name="connsiteX8" fmla="*/ 0 w 1766710"/>
                <a:gd name="connsiteY8" fmla="*/ 88336 h 88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710" h="883355">
                  <a:moveTo>
                    <a:pt x="0" y="88336"/>
                  </a:moveTo>
                  <a:cubicBezTo>
                    <a:pt x="0" y="39549"/>
                    <a:pt x="39549" y="0"/>
                    <a:pt x="88336" y="0"/>
                  </a:cubicBezTo>
                  <a:lnTo>
                    <a:pt x="1678375" y="0"/>
                  </a:lnTo>
                  <a:cubicBezTo>
                    <a:pt x="1727162" y="0"/>
                    <a:pt x="1766711" y="39549"/>
                    <a:pt x="1766711" y="88336"/>
                  </a:cubicBezTo>
                  <a:cubicBezTo>
                    <a:pt x="1766711" y="323897"/>
                    <a:pt x="1766710" y="559459"/>
                    <a:pt x="1766710" y="795020"/>
                  </a:cubicBezTo>
                  <a:cubicBezTo>
                    <a:pt x="1766710" y="843807"/>
                    <a:pt x="1727161" y="883356"/>
                    <a:pt x="1678374" y="883356"/>
                  </a:cubicBezTo>
                  <a:lnTo>
                    <a:pt x="88336" y="883355"/>
                  </a:lnTo>
                  <a:cubicBezTo>
                    <a:pt x="39549" y="883355"/>
                    <a:pt x="0" y="843806"/>
                    <a:pt x="0" y="795019"/>
                  </a:cubicBezTo>
                  <a:lnTo>
                    <a:pt x="0" y="88336"/>
                  </a:lnTo>
                  <a:close/>
                </a:path>
              </a:pathLst>
            </a:custGeom>
            <a:solidFill>
              <a:schemeClr val="accent5">
                <a:lumMod val="75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653" tIns="43653" rIns="43653" bIns="4365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 Kiểu văn bản: </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4" name="Freeform 13"/>
            <p:cNvSpPr/>
            <p:nvPr/>
          </p:nvSpPr>
          <p:spPr>
            <a:xfrm>
              <a:off x="2900026" y="3659325"/>
              <a:ext cx="868691" cy="180000"/>
            </a:xfrm>
            <a:custGeom>
              <a:avLst/>
              <a:gdLst>
                <a:gd name="connsiteX0" fmla="*/ 0 w 868691"/>
                <a:gd name="connsiteY0" fmla="*/ 90000 h 180000"/>
                <a:gd name="connsiteX1" fmla="*/ 868691 w 868691"/>
                <a:gd name="connsiteY1" fmla="*/ 90000 h 180000"/>
              </a:gdLst>
              <a:ahLst/>
              <a:cxnLst>
                <a:cxn ang="0">
                  <a:pos x="connsiteX0" y="connsiteY0"/>
                </a:cxn>
                <a:cxn ang="0">
                  <a:pos x="connsiteX1" y="connsiteY1"/>
                </a:cxn>
              </a:cxnLst>
              <a:rect l="l" t="t" r="r" b="b"/>
              <a:pathLst>
                <a:path w="868691" h="180000">
                  <a:moveTo>
                    <a:pt x="0" y="90000"/>
                  </a:moveTo>
                  <a:lnTo>
                    <a:pt x="868691" y="9000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5328" tIns="68283" rIns="425329" bIns="6828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14"/>
            <p:cNvSpPr/>
            <p:nvPr/>
          </p:nvSpPr>
          <p:spPr>
            <a:xfrm>
              <a:off x="3768717" y="3307648"/>
              <a:ext cx="4217772" cy="883355"/>
            </a:xfrm>
            <a:custGeom>
              <a:avLst/>
              <a:gdLst>
                <a:gd name="connsiteX0" fmla="*/ 0 w 4217772"/>
                <a:gd name="connsiteY0" fmla="*/ 88336 h 883355"/>
                <a:gd name="connsiteX1" fmla="*/ 88336 w 4217772"/>
                <a:gd name="connsiteY1" fmla="*/ 0 h 883355"/>
                <a:gd name="connsiteX2" fmla="*/ 4129437 w 4217772"/>
                <a:gd name="connsiteY2" fmla="*/ 0 h 883355"/>
                <a:gd name="connsiteX3" fmla="*/ 4217773 w 4217772"/>
                <a:gd name="connsiteY3" fmla="*/ 88336 h 883355"/>
                <a:gd name="connsiteX4" fmla="*/ 4217772 w 4217772"/>
                <a:gd name="connsiteY4" fmla="*/ 795020 h 883355"/>
                <a:gd name="connsiteX5" fmla="*/ 4129436 w 4217772"/>
                <a:gd name="connsiteY5" fmla="*/ 883356 h 883355"/>
                <a:gd name="connsiteX6" fmla="*/ 88336 w 4217772"/>
                <a:gd name="connsiteY6" fmla="*/ 883355 h 883355"/>
                <a:gd name="connsiteX7" fmla="*/ 0 w 4217772"/>
                <a:gd name="connsiteY7" fmla="*/ 795019 h 883355"/>
                <a:gd name="connsiteX8" fmla="*/ 0 w 4217772"/>
                <a:gd name="connsiteY8" fmla="*/ 88336 h 88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7772" h="883355">
                  <a:moveTo>
                    <a:pt x="0" y="88336"/>
                  </a:moveTo>
                  <a:cubicBezTo>
                    <a:pt x="0" y="39549"/>
                    <a:pt x="39549" y="0"/>
                    <a:pt x="88336" y="0"/>
                  </a:cubicBezTo>
                  <a:lnTo>
                    <a:pt x="4129437" y="0"/>
                  </a:lnTo>
                  <a:cubicBezTo>
                    <a:pt x="4178224" y="0"/>
                    <a:pt x="4217773" y="39549"/>
                    <a:pt x="4217773" y="88336"/>
                  </a:cubicBezTo>
                  <a:cubicBezTo>
                    <a:pt x="4217773" y="323897"/>
                    <a:pt x="4217772" y="559459"/>
                    <a:pt x="4217772" y="795020"/>
                  </a:cubicBezTo>
                  <a:cubicBezTo>
                    <a:pt x="4217772" y="843807"/>
                    <a:pt x="4178223" y="883356"/>
                    <a:pt x="4129436" y="883356"/>
                  </a:cubicBezTo>
                  <a:lnTo>
                    <a:pt x="88336" y="883355"/>
                  </a:lnTo>
                  <a:cubicBezTo>
                    <a:pt x="39549" y="883355"/>
                    <a:pt x="0" y="843806"/>
                    <a:pt x="0" y="795019"/>
                  </a:cubicBezTo>
                  <a:lnTo>
                    <a:pt x="0" y="88336"/>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733" tIns="48733" rIns="48733" bIns="48733"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Tự sự</a:t>
              </a: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16" name="Group 15"/>
          <p:cNvGrpSpPr/>
          <p:nvPr/>
        </p:nvGrpSpPr>
        <p:grpSpPr>
          <a:xfrm>
            <a:off x="1047448" y="4809389"/>
            <a:ext cx="6787359" cy="935147"/>
            <a:chOff x="1174960" y="4533408"/>
            <a:chExt cx="6787359" cy="935147"/>
          </a:xfrm>
        </p:grpSpPr>
        <p:sp>
          <p:nvSpPr>
            <p:cNvPr id="17" name="Freeform 16"/>
            <p:cNvSpPr/>
            <p:nvPr/>
          </p:nvSpPr>
          <p:spPr>
            <a:xfrm>
              <a:off x="1174960" y="4533408"/>
              <a:ext cx="1870295" cy="935147"/>
            </a:xfrm>
            <a:custGeom>
              <a:avLst/>
              <a:gdLst>
                <a:gd name="connsiteX0" fmla="*/ 0 w 1870295"/>
                <a:gd name="connsiteY0" fmla="*/ 93515 h 935147"/>
                <a:gd name="connsiteX1" fmla="*/ 93515 w 1870295"/>
                <a:gd name="connsiteY1" fmla="*/ 0 h 935147"/>
                <a:gd name="connsiteX2" fmla="*/ 1776780 w 1870295"/>
                <a:gd name="connsiteY2" fmla="*/ 0 h 935147"/>
                <a:gd name="connsiteX3" fmla="*/ 1870295 w 1870295"/>
                <a:gd name="connsiteY3" fmla="*/ 93515 h 935147"/>
                <a:gd name="connsiteX4" fmla="*/ 1870295 w 1870295"/>
                <a:gd name="connsiteY4" fmla="*/ 841632 h 935147"/>
                <a:gd name="connsiteX5" fmla="*/ 1776780 w 1870295"/>
                <a:gd name="connsiteY5" fmla="*/ 935147 h 935147"/>
                <a:gd name="connsiteX6" fmla="*/ 93515 w 1870295"/>
                <a:gd name="connsiteY6" fmla="*/ 935147 h 935147"/>
                <a:gd name="connsiteX7" fmla="*/ 0 w 1870295"/>
                <a:gd name="connsiteY7" fmla="*/ 841632 h 935147"/>
                <a:gd name="connsiteX8" fmla="*/ 0 w 1870295"/>
                <a:gd name="connsiteY8" fmla="*/ 93515 h 9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295" h="935147">
                  <a:moveTo>
                    <a:pt x="0" y="93515"/>
                  </a:moveTo>
                  <a:cubicBezTo>
                    <a:pt x="0" y="41868"/>
                    <a:pt x="41868" y="0"/>
                    <a:pt x="93515" y="0"/>
                  </a:cubicBezTo>
                  <a:lnTo>
                    <a:pt x="1776780" y="0"/>
                  </a:lnTo>
                  <a:cubicBezTo>
                    <a:pt x="1828427" y="0"/>
                    <a:pt x="1870295" y="41868"/>
                    <a:pt x="1870295" y="93515"/>
                  </a:cubicBezTo>
                  <a:lnTo>
                    <a:pt x="1870295" y="841632"/>
                  </a:lnTo>
                  <a:cubicBezTo>
                    <a:pt x="1870295" y="893279"/>
                    <a:pt x="1828427" y="935147"/>
                    <a:pt x="1776780" y="935147"/>
                  </a:cubicBezTo>
                  <a:lnTo>
                    <a:pt x="93515" y="935147"/>
                  </a:lnTo>
                  <a:cubicBezTo>
                    <a:pt x="41868" y="935147"/>
                    <a:pt x="0" y="893279"/>
                    <a:pt x="0" y="841632"/>
                  </a:cubicBezTo>
                  <a:lnTo>
                    <a:pt x="0" y="93515"/>
                  </a:lnTo>
                  <a:close/>
                </a:path>
              </a:pathLst>
            </a:custGeom>
            <a:solidFill>
              <a:schemeClr val="accent5">
                <a:lumMod val="75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170" tIns="45170" rIns="45170" bIns="4517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Tìm hiểu chú thích: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3045256" y="4911158"/>
              <a:ext cx="748118" cy="179648"/>
            </a:xfrm>
            <a:custGeom>
              <a:avLst/>
              <a:gdLst>
                <a:gd name="connsiteX0" fmla="*/ 0 w 748118"/>
                <a:gd name="connsiteY0" fmla="*/ 89824 h 179648"/>
                <a:gd name="connsiteX1" fmla="*/ 748118 w 748118"/>
                <a:gd name="connsiteY1" fmla="*/ 89824 h 179648"/>
              </a:gdLst>
              <a:ahLst/>
              <a:cxnLst>
                <a:cxn ang="0">
                  <a:pos x="connsiteX0" y="connsiteY0"/>
                </a:cxn>
                <a:cxn ang="0">
                  <a:pos x="connsiteX1" y="connsiteY1"/>
                </a:cxn>
              </a:cxnLst>
              <a:rect l="l" t="t" r="r" b="b"/>
              <a:pathLst>
                <a:path w="748118" h="179648">
                  <a:moveTo>
                    <a:pt x="0" y="89824"/>
                  </a:moveTo>
                  <a:lnTo>
                    <a:pt x="748118" y="898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8056" tIns="71121" rIns="368057" bIns="7112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18"/>
            <p:cNvSpPr/>
            <p:nvPr/>
          </p:nvSpPr>
          <p:spPr>
            <a:xfrm>
              <a:off x="3793374" y="4533408"/>
              <a:ext cx="4168945" cy="935147"/>
            </a:xfrm>
            <a:custGeom>
              <a:avLst/>
              <a:gdLst>
                <a:gd name="connsiteX0" fmla="*/ 0 w 4168945"/>
                <a:gd name="connsiteY0" fmla="*/ 93515 h 935147"/>
                <a:gd name="connsiteX1" fmla="*/ 93515 w 4168945"/>
                <a:gd name="connsiteY1" fmla="*/ 0 h 935147"/>
                <a:gd name="connsiteX2" fmla="*/ 4075430 w 4168945"/>
                <a:gd name="connsiteY2" fmla="*/ 0 h 935147"/>
                <a:gd name="connsiteX3" fmla="*/ 4168945 w 4168945"/>
                <a:gd name="connsiteY3" fmla="*/ 93515 h 935147"/>
                <a:gd name="connsiteX4" fmla="*/ 4168945 w 4168945"/>
                <a:gd name="connsiteY4" fmla="*/ 841632 h 935147"/>
                <a:gd name="connsiteX5" fmla="*/ 4075430 w 4168945"/>
                <a:gd name="connsiteY5" fmla="*/ 935147 h 935147"/>
                <a:gd name="connsiteX6" fmla="*/ 93515 w 4168945"/>
                <a:gd name="connsiteY6" fmla="*/ 935147 h 935147"/>
                <a:gd name="connsiteX7" fmla="*/ 0 w 4168945"/>
                <a:gd name="connsiteY7" fmla="*/ 841632 h 935147"/>
                <a:gd name="connsiteX8" fmla="*/ 0 w 4168945"/>
                <a:gd name="connsiteY8" fmla="*/ 93515 h 9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945" h="935147">
                  <a:moveTo>
                    <a:pt x="0" y="93515"/>
                  </a:moveTo>
                  <a:cubicBezTo>
                    <a:pt x="0" y="41868"/>
                    <a:pt x="41868" y="0"/>
                    <a:pt x="93515" y="0"/>
                  </a:cubicBezTo>
                  <a:lnTo>
                    <a:pt x="4075430" y="0"/>
                  </a:lnTo>
                  <a:cubicBezTo>
                    <a:pt x="4127077" y="0"/>
                    <a:pt x="4168945" y="41868"/>
                    <a:pt x="4168945" y="93515"/>
                  </a:cubicBezTo>
                  <a:lnTo>
                    <a:pt x="4168945" y="841632"/>
                  </a:lnTo>
                  <a:cubicBezTo>
                    <a:pt x="4168945" y="893279"/>
                    <a:pt x="4127077" y="935147"/>
                    <a:pt x="4075430" y="935147"/>
                  </a:cubicBezTo>
                  <a:lnTo>
                    <a:pt x="93515" y="935147"/>
                  </a:lnTo>
                  <a:cubicBezTo>
                    <a:pt x="41868" y="935147"/>
                    <a:pt x="0" y="893279"/>
                    <a:pt x="0" y="841632"/>
                  </a:cubicBezTo>
                  <a:lnTo>
                    <a:pt x="0" y="93515"/>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170" tIns="45170" rIns="45170" bIns="4517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Từ khó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SGK-T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 49-51</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9" name="Straight Connector 8"/>
          <p:cNvCxnSpPr/>
          <p:nvPr/>
        </p:nvCxnSpPr>
        <p:spPr>
          <a:xfrm>
            <a:off x="2960243" y="2117049"/>
            <a:ext cx="765106" cy="64811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Plaque 19"/>
          <p:cNvSpPr/>
          <p:nvPr/>
        </p:nvSpPr>
        <p:spPr>
          <a:xfrm>
            <a:off x="125589" y="244123"/>
            <a:ext cx="481512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933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Callout 6"/>
          <p:cNvSpPr/>
          <p:nvPr/>
        </p:nvSpPr>
        <p:spPr>
          <a:xfrm>
            <a:off x="1564922" y="1227666"/>
            <a:ext cx="3581400" cy="3975100"/>
          </a:xfrm>
          <a:prstGeom prst="rightArrowCallout">
            <a:avLst/>
          </a:prstGeom>
          <a:blipFill>
            <a:blip r:embed="rId2"/>
            <a:tile tx="0" ty="0" sx="100000" sy="100000" flip="none" algn="tl"/>
          </a:blipFill>
          <a:ln w="1905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1</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(Từ đầu ... đặt tên cho nó là Sọ Dừa): Sự ra đời của Sọ Dừa.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ight Arrow Callout 7"/>
          <p:cNvSpPr/>
          <p:nvPr/>
        </p:nvSpPr>
        <p:spPr>
          <a:xfrm>
            <a:off x="5146322" y="1227666"/>
            <a:ext cx="3581400" cy="3975100"/>
          </a:xfrm>
          <a:prstGeom prst="rightArrowCallout">
            <a:avLst/>
          </a:prstGeom>
          <a:blipFill>
            <a:blip r:embed="rId2"/>
            <a:tile tx="0" ty="0" sx="100000" sy="100000" flip="none" algn="tl"/>
          </a:blipFill>
          <a:ln w="1905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(tiếp ... phòng khi dùng đến): Sọ Dừa cưới cô út, trở về hình dáng tuấn tú và thi đỗ trạng nguyên.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727722" y="1227666"/>
            <a:ext cx="2266950" cy="3975100"/>
          </a:xfrm>
          <a:prstGeom prst="rect">
            <a:avLst/>
          </a:prstGeom>
          <a:blipFill>
            <a:blip r:embed="rId2"/>
            <a:tile tx="0" ty="0" sx="100000" sy="100000" flip="none" algn="tl"/>
          </a:blipFill>
          <a:ln w="1905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đoàn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tụ</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Plaque 11"/>
          <p:cNvSpPr/>
          <p:nvPr/>
        </p:nvSpPr>
        <p:spPr>
          <a:xfrm>
            <a:off x="2971800" y="110066"/>
            <a:ext cx="632460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300"/>
              </a:spcBef>
              <a:spcAft>
                <a:spcPts val="3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3"/>
          <a:stretch>
            <a:fillRect/>
          </a:stretch>
        </p:blipFill>
        <p:spPr>
          <a:xfrm>
            <a:off x="1564922" y="5270445"/>
            <a:ext cx="2318456" cy="14981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4"/>
          <a:stretch>
            <a:fillRect/>
          </a:stretch>
        </p:blipFill>
        <p:spPr>
          <a:xfrm>
            <a:off x="8727722" y="5270445"/>
            <a:ext cx="2349500" cy="14981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5145528" y="5270445"/>
            <a:ext cx="2350294" cy="14981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585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52160" y="2048311"/>
            <a:ext cx="5087681" cy="3854594"/>
            <a:chOff x="1682435" y="2048311"/>
            <a:chExt cx="5087681" cy="3854594"/>
          </a:xfrm>
        </p:grpSpPr>
        <p:sp>
          <p:nvSpPr>
            <p:cNvPr id="4" name="Freeform 3"/>
            <p:cNvSpPr/>
            <p:nvPr/>
          </p:nvSpPr>
          <p:spPr>
            <a:xfrm>
              <a:off x="1682435" y="2048311"/>
              <a:ext cx="4276054" cy="887507"/>
            </a:xfrm>
            <a:custGeom>
              <a:avLst/>
              <a:gdLst>
                <a:gd name="connsiteX0" fmla="*/ 0 w 4276054"/>
                <a:gd name="connsiteY0" fmla="*/ 88751 h 887507"/>
                <a:gd name="connsiteX1" fmla="*/ 88751 w 4276054"/>
                <a:gd name="connsiteY1" fmla="*/ 0 h 887507"/>
                <a:gd name="connsiteX2" fmla="*/ 4187303 w 4276054"/>
                <a:gd name="connsiteY2" fmla="*/ 0 h 887507"/>
                <a:gd name="connsiteX3" fmla="*/ 4276054 w 4276054"/>
                <a:gd name="connsiteY3" fmla="*/ 88751 h 887507"/>
                <a:gd name="connsiteX4" fmla="*/ 4276054 w 4276054"/>
                <a:gd name="connsiteY4" fmla="*/ 798756 h 887507"/>
                <a:gd name="connsiteX5" fmla="*/ 4187303 w 4276054"/>
                <a:gd name="connsiteY5" fmla="*/ 887507 h 887507"/>
                <a:gd name="connsiteX6" fmla="*/ 88751 w 4276054"/>
                <a:gd name="connsiteY6" fmla="*/ 887507 h 887507"/>
                <a:gd name="connsiteX7" fmla="*/ 0 w 4276054"/>
                <a:gd name="connsiteY7" fmla="*/ 798756 h 887507"/>
                <a:gd name="connsiteX8" fmla="*/ 0 w 4276054"/>
                <a:gd name="connsiteY8" fmla="*/ 88751 h 8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6054" h="887507">
                  <a:moveTo>
                    <a:pt x="0" y="88751"/>
                  </a:moveTo>
                  <a:cubicBezTo>
                    <a:pt x="0" y="39735"/>
                    <a:pt x="39735" y="0"/>
                    <a:pt x="88751" y="0"/>
                  </a:cubicBezTo>
                  <a:lnTo>
                    <a:pt x="4187303" y="0"/>
                  </a:lnTo>
                  <a:cubicBezTo>
                    <a:pt x="4236319" y="0"/>
                    <a:pt x="4276054" y="39735"/>
                    <a:pt x="4276054" y="88751"/>
                  </a:cubicBezTo>
                  <a:lnTo>
                    <a:pt x="4276054" y="798756"/>
                  </a:lnTo>
                  <a:cubicBezTo>
                    <a:pt x="4276054" y="847772"/>
                    <a:pt x="4236319" y="887507"/>
                    <a:pt x="4187303" y="887507"/>
                  </a:cubicBezTo>
                  <a:lnTo>
                    <a:pt x="88751" y="887507"/>
                  </a:lnTo>
                  <a:cubicBezTo>
                    <a:pt x="39735" y="887507"/>
                    <a:pt x="0" y="847772"/>
                    <a:pt x="0" y="798756"/>
                  </a:cubicBezTo>
                  <a:lnTo>
                    <a:pt x="0" y="88751"/>
                  </a:lnTo>
                  <a:close/>
                </a:path>
              </a:pathLst>
            </a:custGeom>
            <a:blipFill>
              <a:blip r:embed="rId2"/>
              <a:tile tx="0" ty="0" sx="100000" sy="100000" flip="none" algn="tl"/>
            </a:blipFill>
            <a:ln w="28575">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714" tIns="56474" rIns="71714" bIns="5647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HĐ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Freeform 4"/>
            <p:cNvSpPr/>
            <p:nvPr/>
          </p:nvSpPr>
          <p:spPr>
            <a:xfrm>
              <a:off x="2110040" y="2935818"/>
              <a:ext cx="427605" cy="866649"/>
            </a:xfrm>
            <a:custGeom>
              <a:avLst/>
              <a:gdLst/>
              <a:ahLst/>
              <a:cxnLst/>
              <a:rect l="0" t="0" r="0" b="0"/>
              <a:pathLst>
                <a:path>
                  <a:moveTo>
                    <a:pt x="0" y="0"/>
                  </a:moveTo>
                  <a:lnTo>
                    <a:pt x="0" y="866649"/>
                  </a:lnTo>
                  <a:lnTo>
                    <a:pt x="427605" y="866649"/>
                  </a:lnTo>
                </a:path>
              </a:pathLst>
            </a:custGeom>
            <a:noFill/>
            <a:ln w="28575">
              <a:solidFill>
                <a:srgbClr val="C0000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2537646" y="3149851"/>
              <a:ext cx="4192289" cy="1305235"/>
            </a:xfrm>
            <a:custGeom>
              <a:avLst/>
              <a:gdLst>
                <a:gd name="connsiteX0" fmla="*/ 0 w 4192289"/>
                <a:gd name="connsiteY0" fmla="*/ 130524 h 1305235"/>
                <a:gd name="connsiteX1" fmla="*/ 130524 w 4192289"/>
                <a:gd name="connsiteY1" fmla="*/ 0 h 1305235"/>
                <a:gd name="connsiteX2" fmla="*/ 4061766 w 4192289"/>
                <a:gd name="connsiteY2" fmla="*/ 0 h 1305235"/>
                <a:gd name="connsiteX3" fmla="*/ 4192290 w 4192289"/>
                <a:gd name="connsiteY3" fmla="*/ 130524 h 1305235"/>
                <a:gd name="connsiteX4" fmla="*/ 4192289 w 4192289"/>
                <a:gd name="connsiteY4" fmla="*/ 1174712 h 1305235"/>
                <a:gd name="connsiteX5" fmla="*/ 4061765 w 4192289"/>
                <a:gd name="connsiteY5" fmla="*/ 1305236 h 1305235"/>
                <a:gd name="connsiteX6" fmla="*/ 130524 w 4192289"/>
                <a:gd name="connsiteY6" fmla="*/ 1305235 h 1305235"/>
                <a:gd name="connsiteX7" fmla="*/ 0 w 4192289"/>
                <a:gd name="connsiteY7" fmla="*/ 1174711 h 1305235"/>
                <a:gd name="connsiteX8" fmla="*/ 0 w 4192289"/>
                <a:gd name="connsiteY8" fmla="*/ 130524 h 13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2289" h="1305235">
                  <a:moveTo>
                    <a:pt x="0" y="130524"/>
                  </a:moveTo>
                  <a:cubicBezTo>
                    <a:pt x="0" y="58438"/>
                    <a:pt x="58438" y="0"/>
                    <a:pt x="130524" y="0"/>
                  </a:cubicBezTo>
                  <a:lnTo>
                    <a:pt x="4061766" y="0"/>
                  </a:lnTo>
                  <a:cubicBezTo>
                    <a:pt x="4133852" y="0"/>
                    <a:pt x="4192290" y="58438"/>
                    <a:pt x="4192290" y="130524"/>
                  </a:cubicBezTo>
                  <a:cubicBezTo>
                    <a:pt x="4192290" y="478587"/>
                    <a:pt x="4192289" y="826649"/>
                    <a:pt x="4192289" y="1174712"/>
                  </a:cubicBezTo>
                  <a:cubicBezTo>
                    <a:pt x="4192289" y="1246798"/>
                    <a:pt x="4133851" y="1305236"/>
                    <a:pt x="4061765" y="1305236"/>
                  </a:cubicBezTo>
                  <a:lnTo>
                    <a:pt x="130524" y="1305235"/>
                  </a:lnTo>
                  <a:cubicBezTo>
                    <a:pt x="58438" y="1305235"/>
                    <a:pt x="0" y="1246797"/>
                    <a:pt x="0" y="1174711"/>
                  </a:cubicBezTo>
                  <a:lnTo>
                    <a:pt x="0" y="130524"/>
                  </a:lnTo>
                  <a:close/>
                </a:path>
              </a:pathLst>
            </a:custGeom>
            <a:blipFill>
              <a:blip r:embed="rId3"/>
              <a:tile tx="0" ty="0" sx="100000" sy="100000" flip="none" algn="tl"/>
            </a:blipFill>
            <a:ln w="28575">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949" tIns="68709" rIns="83949" bIns="6870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pt-BR"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Đọc thầm đ</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oạn 1 (Từ đầu ... đặt tên cho nó là Sọ Dừa): Sự ra đời của Sọ Dừa.</a:t>
              </a:r>
              <a:r>
                <a:rPr kumimoji="0" lang="pt-BR"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2110040" y="2935818"/>
              <a:ext cx="427605" cy="2314468"/>
            </a:xfrm>
            <a:custGeom>
              <a:avLst/>
              <a:gdLst/>
              <a:ahLst/>
              <a:cxnLst/>
              <a:rect l="0" t="0" r="0" b="0"/>
              <a:pathLst>
                <a:path>
                  <a:moveTo>
                    <a:pt x="0" y="0"/>
                  </a:moveTo>
                  <a:lnTo>
                    <a:pt x="0" y="2314468"/>
                  </a:lnTo>
                  <a:lnTo>
                    <a:pt x="427605" y="2314468"/>
                  </a:lnTo>
                </a:path>
              </a:pathLst>
            </a:custGeom>
            <a:noFill/>
            <a:ln w="28575">
              <a:solidFill>
                <a:srgbClr val="C0000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537646" y="4597670"/>
              <a:ext cx="4232470" cy="1305235"/>
            </a:xfrm>
            <a:custGeom>
              <a:avLst/>
              <a:gdLst>
                <a:gd name="connsiteX0" fmla="*/ 0 w 4232470"/>
                <a:gd name="connsiteY0" fmla="*/ 130524 h 1305235"/>
                <a:gd name="connsiteX1" fmla="*/ 130524 w 4232470"/>
                <a:gd name="connsiteY1" fmla="*/ 0 h 1305235"/>
                <a:gd name="connsiteX2" fmla="*/ 4101947 w 4232470"/>
                <a:gd name="connsiteY2" fmla="*/ 0 h 1305235"/>
                <a:gd name="connsiteX3" fmla="*/ 4232471 w 4232470"/>
                <a:gd name="connsiteY3" fmla="*/ 130524 h 1305235"/>
                <a:gd name="connsiteX4" fmla="*/ 4232470 w 4232470"/>
                <a:gd name="connsiteY4" fmla="*/ 1174712 h 1305235"/>
                <a:gd name="connsiteX5" fmla="*/ 4101946 w 4232470"/>
                <a:gd name="connsiteY5" fmla="*/ 1305236 h 1305235"/>
                <a:gd name="connsiteX6" fmla="*/ 130524 w 4232470"/>
                <a:gd name="connsiteY6" fmla="*/ 1305235 h 1305235"/>
                <a:gd name="connsiteX7" fmla="*/ 0 w 4232470"/>
                <a:gd name="connsiteY7" fmla="*/ 1174711 h 1305235"/>
                <a:gd name="connsiteX8" fmla="*/ 0 w 4232470"/>
                <a:gd name="connsiteY8" fmla="*/ 130524 h 13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470" h="1305235">
                  <a:moveTo>
                    <a:pt x="0" y="130524"/>
                  </a:moveTo>
                  <a:cubicBezTo>
                    <a:pt x="0" y="58438"/>
                    <a:pt x="58438" y="0"/>
                    <a:pt x="130524" y="0"/>
                  </a:cubicBezTo>
                  <a:lnTo>
                    <a:pt x="4101947" y="0"/>
                  </a:lnTo>
                  <a:cubicBezTo>
                    <a:pt x="4174033" y="0"/>
                    <a:pt x="4232471" y="58438"/>
                    <a:pt x="4232471" y="130524"/>
                  </a:cubicBezTo>
                  <a:cubicBezTo>
                    <a:pt x="4232471" y="478587"/>
                    <a:pt x="4232470" y="826649"/>
                    <a:pt x="4232470" y="1174712"/>
                  </a:cubicBezTo>
                  <a:cubicBezTo>
                    <a:pt x="4232470" y="1246798"/>
                    <a:pt x="4174032" y="1305236"/>
                    <a:pt x="4101946" y="1305236"/>
                  </a:cubicBezTo>
                  <a:lnTo>
                    <a:pt x="130524" y="1305235"/>
                  </a:lnTo>
                  <a:cubicBezTo>
                    <a:pt x="58438" y="1305235"/>
                    <a:pt x="0" y="1246797"/>
                    <a:pt x="0" y="1174711"/>
                  </a:cubicBezTo>
                  <a:lnTo>
                    <a:pt x="0" y="130524"/>
                  </a:lnTo>
                  <a:close/>
                </a:path>
              </a:pathLst>
            </a:custGeom>
            <a:blipFill>
              <a:blip r:embed="rId3"/>
              <a:tile tx="0" ty="0" sx="100000" sy="100000" flip="none" algn="tl"/>
            </a:blipFill>
            <a:ln w="28575">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949" tIns="68709" rIns="83949" bIns="6870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pt-BR"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Thảo luận nhóm, thời gian 3 phút: </a:t>
              </a:r>
              <a:r>
                <a:rPr kumimoji="0" lang="pt-BR"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Hoàn thành phiếu HT 01:</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sp>
        <p:nvSpPr>
          <p:cNvPr id="7" name="Plaque 6"/>
          <p:cNvSpPr/>
          <p:nvPr/>
        </p:nvSpPr>
        <p:spPr>
          <a:xfrm>
            <a:off x="348542" y="880800"/>
            <a:ext cx="4937833"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8429624" y="1392768"/>
            <a:ext cx="2962275" cy="1543050"/>
          </a:xfrm>
          <a:prstGeom prst="ellipse">
            <a:avLst/>
          </a:prstGeom>
          <a:ln>
            <a:noFill/>
          </a:ln>
          <a:effectLst>
            <a:softEdge rad="112500"/>
          </a:effectLst>
        </p:spPr>
      </p:pic>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Tree>
    <p:extLst>
      <p:ext uri="{BB962C8B-B14F-4D97-AF65-F5344CB8AC3E}">
        <p14:creationId xmlns:p14="http://schemas.microsoft.com/office/powerpoint/2010/main" val="20927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1592</Words>
  <Application>Microsoft Office PowerPoint</Application>
  <PresentationFormat>Widescreen</PresentationFormat>
  <Paragraphs>138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Brush Script MT</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2024-02-21T07:27:57Z</dcterms:created>
  <dcterms:modified xsi:type="dcterms:W3CDTF">2024-02-21T07:28:09Z</dcterms:modified>
</cp:coreProperties>
</file>