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sldIdLst>
    <p:sldId id="299" r:id="rId2"/>
    <p:sldId id="285" r:id="rId3"/>
    <p:sldId id="283" r:id="rId4"/>
    <p:sldId id="278" r:id="rId5"/>
    <p:sldId id="280" r:id="rId6"/>
    <p:sldId id="282" r:id="rId7"/>
    <p:sldId id="304" r:id="rId8"/>
    <p:sldId id="288" r:id="rId9"/>
    <p:sldId id="290" r:id="rId10"/>
    <p:sldId id="292" r:id="rId11"/>
    <p:sldId id="295" r:id="rId12"/>
    <p:sldId id="296" r:id="rId13"/>
    <p:sldId id="306" r:id="rId14"/>
    <p:sldId id="301" r:id="rId15"/>
    <p:sldId id="30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5AFA9"/>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B59E4C5-CF53-4DDE-A275-95FA2AAE111C}"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E59-99C3-4565-89FC-7D937AA9B564}" type="slidenum">
              <a:rPr lang="en-US" smtClean="0"/>
              <a:pPr/>
              <a:t>‹#›</a:t>
            </a:fld>
            <a:endParaRPr lang="en-US"/>
          </a:p>
        </p:txBody>
      </p:sp>
    </p:spTree>
    <p:extLst>
      <p:ext uri="{BB962C8B-B14F-4D97-AF65-F5344CB8AC3E}">
        <p14:creationId xmlns:p14="http://schemas.microsoft.com/office/powerpoint/2010/main" val="268297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59E4C5-CF53-4DDE-A275-95FA2AAE111C}"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E59-99C3-4565-89FC-7D937AA9B564}" type="slidenum">
              <a:rPr lang="en-US" smtClean="0"/>
              <a:pPr/>
              <a:t>‹#›</a:t>
            </a:fld>
            <a:endParaRPr lang="en-US"/>
          </a:p>
        </p:txBody>
      </p:sp>
    </p:spTree>
    <p:extLst>
      <p:ext uri="{BB962C8B-B14F-4D97-AF65-F5344CB8AC3E}">
        <p14:creationId xmlns:p14="http://schemas.microsoft.com/office/powerpoint/2010/main" val="3755189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59E4C5-CF53-4DDE-A275-95FA2AAE111C}"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E59-99C3-4565-89FC-7D937AA9B564}" type="slidenum">
              <a:rPr lang="en-US" smtClean="0"/>
              <a:pPr/>
              <a:t>‹#›</a:t>
            </a:fld>
            <a:endParaRPr lang="en-US"/>
          </a:p>
        </p:txBody>
      </p:sp>
    </p:spTree>
    <p:extLst>
      <p:ext uri="{BB962C8B-B14F-4D97-AF65-F5344CB8AC3E}">
        <p14:creationId xmlns:p14="http://schemas.microsoft.com/office/powerpoint/2010/main" val="1988132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fld id="{38E7FC90-2C34-4093-ACC2-3EAA9CF4C0C9}" type="slidenum">
              <a:rPr lang="en-US"/>
              <a:pPr/>
              <a:t>‹#›</a:t>
            </a:fld>
            <a:endParaRPr lang="en-US"/>
          </a:p>
        </p:txBody>
      </p:sp>
    </p:spTree>
    <p:extLst>
      <p:ext uri="{BB962C8B-B14F-4D97-AF65-F5344CB8AC3E}">
        <p14:creationId xmlns:p14="http://schemas.microsoft.com/office/powerpoint/2010/main" val="1515470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09600" y="1600200"/>
            <a:ext cx="10972800" cy="4495800"/>
          </a:xfrm>
        </p:spPr>
        <p:txBody>
          <a:bodyPr/>
          <a:lstStyle/>
          <a:p>
            <a:endParaRPr lang="en-US"/>
          </a:p>
        </p:txBody>
      </p:sp>
      <p:sp>
        <p:nvSpPr>
          <p:cNvPr id="4" name="Date Placeholder 3"/>
          <p:cNvSpPr>
            <a:spLocks noGrp="1"/>
          </p:cNvSpPr>
          <p:nvPr>
            <p:ph type="dt" sz="half" idx="10"/>
          </p:nvPr>
        </p:nvSpPr>
        <p:spPr>
          <a:xfrm>
            <a:off x="609600" y="6248400"/>
            <a:ext cx="28448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844800" cy="457200"/>
          </a:xfrm>
        </p:spPr>
        <p:txBody>
          <a:bodyPr/>
          <a:lstStyle>
            <a:lvl1pPr>
              <a:defRPr/>
            </a:lvl1pPr>
          </a:lstStyle>
          <a:p>
            <a:fld id="{D5499FFD-A7FC-48A4-BA4E-95E4FB09F09E}" type="slidenum">
              <a:rPr lang="en-US"/>
              <a:pPr/>
              <a:t>‹#›</a:t>
            </a:fld>
            <a:endParaRPr lang="en-US"/>
          </a:p>
        </p:txBody>
      </p:sp>
    </p:spTree>
    <p:extLst>
      <p:ext uri="{BB962C8B-B14F-4D97-AF65-F5344CB8AC3E}">
        <p14:creationId xmlns:p14="http://schemas.microsoft.com/office/powerpoint/2010/main" val="2002432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59E4C5-CF53-4DDE-A275-95FA2AAE111C}"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E59-99C3-4565-89FC-7D937AA9B564}" type="slidenum">
              <a:rPr lang="en-US" smtClean="0"/>
              <a:pPr/>
              <a:t>‹#›</a:t>
            </a:fld>
            <a:endParaRPr lang="en-US"/>
          </a:p>
        </p:txBody>
      </p:sp>
    </p:spTree>
    <p:extLst>
      <p:ext uri="{BB962C8B-B14F-4D97-AF65-F5344CB8AC3E}">
        <p14:creationId xmlns:p14="http://schemas.microsoft.com/office/powerpoint/2010/main" val="969446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59E4C5-CF53-4DDE-A275-95FA2AAE111C}" type="datetimeFigureOut">
              <a:rPr lang="en-US" smtClean="0"/>
              <a:pPr/>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ECE59-99C3-4565-89FC-7D937AA9B564}" type="slidenum">
              <a:rPr lang="en-US" smtClean="0"/>
              <a:pPr/>
              <a:t>‹#›</a:t>
            </a:fld>
            <a:endParaRPr lang="en-US"/>
          </a:p>
        </p:txBody>
      </p:sp>
    </p:spTree>
    <p:extLst>
      <p:ext uri="{BB962C8B-B14F-4D97-AF65-F5344CB8AC3E}">
        <p14:creationId xmlns:p14="http://schemas.microsoft.com/office/powerpoint/2010/main" val="3838699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59E4C5-CF53-4DDE-A275-95FA2AAE111C}" type="datetimeFigureOut">
              <a:rPr lang="en-US" smtClean="0"/>
              <a:pPr/>
              <a:t>3/16/2024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ECE59-99C3-4565-89FC-7D937AA9B564}" type="slidenum">
              <a:rPr lang="en-US" smtClean="0"/>
              <a:pPr/>
              <a:t>‹#›</a:t>
            </a:fld>
            <a:endParaRPr lang="en-US"/>
          </a:p>
        </p:txBody>
      </p:sp>
    </p:spTree>
    <p:extLst>
      <p:ext uri="{BB962C8B-B14F-4D97-AF65-F5344CB8AC3E}">
        <p14:creationId xmlns:p14="http://schemas.microsoft.com/office/powerpoint/2010/main" val="1016239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B59E4C5-CF53-4DDE-A275-95FA2AAE111C}" type="datetimeFigureOut">
              <a:rPr lang="en-US" smtClean="0"/>
              <a:pPr/>
              <a:t>3/16/2024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3ECE59-99C3-4565-89FC-7D937AA9B564}" type="slidenum">
              <a:rPr lang="en-US" smtClean="0"/>
              <a:pPr/>
              <a:t>‹#›</a:t>
            </a:fld>
            <a:endParaRPr lang="en-US"/>
          </a:p>
        </p:txBody>
      </p:sp>
    </p:spTree>
    <p:extLst>
      <p:ext uri="{BB962C8B-B14F-4D97-AF65-F5344CB8AC3E}">
        <p14:creationId xmlns:p14="http://schemas.microsoft.com/office/powerpoint/2010/main" val="4026933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B59E4C5-CF53-4DDE-A275-95FA2AAE111C}" type="datetimeFigureOut">
              <a:rPr lang="en-US" smtClean="0"/>
              <a:pPr/>
              <a:t>3/16/2024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3ECE59-99C3-4565-89FC-7D937AA9B564}" type="slidenum">
              <a:rPr lang="en-US" smtClean="0"/>
              <a:pPr/>
              <a:t>‹#›</a:t>
            </a:fld>
            <a:endParaRPr lang="en-US"/>
          </a:p>
        </p:txBody>
      </p:sp>
    </p:spTree>
    <p:extLst>
      <p:ext uri="{BB962C8B-B14F-4D97-AF65-F5344CB8AC3E}">
        <p14:creationId xmlns:p14="http://schemas.microsoft.com/office/powerpoint/2010/main" val="3980420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9E4C5-CF53-4DDE-A275-95FA2AAE111C}" type="datetimeFigureOut">
              <a:rPr lang="en-US" smtClean="0"/>
              <a:pPr/>
              <a:t>3/16/2024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3ECE59-99C3-4565-89FC-7D937AA9B564}" type="slidenum">
              <a:rPr lang="en-US" smtClean="0"/>
              <a:pPr/>
              <a:t>‹#›</a:t>
            </a:fld>
            <a:endParaRPr lang="en-US"/>
          </a:p>
        </p:txBody>
      </p:sp>
    </p:spTree>
    <p:extLst>
      <p:ext uri="{BB962C8B-B14F-4D97-AF65-F5344CB8AC3E}">
        <p14:creationId xmlns:p14="http://schemas.microsoft.com/office/powerpoint/2010/main" val="3444035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59E4C5-CF53-4DDE-A275-95FA2AAE111C}" type="datetimeFigureOut">
              <a:rPr lang="en-US" smtClean="0"/>
              <a:pPr/>
              <a:t>3/16/2024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ECE59-99C3-4565-89FC-7D937AA9B564}" type="slidenum">
              <a:rPr lang="en-US" smtClean="0"/>
              <a:pPr/>
              <a:t>‹#›</a:t>
            </a:fld>
            <a:endParaRPr lang="en-US"/>
          </a:p>
        </p:txBody>
      </p:sp>
    </p:spTree>
    <p:extLst>
      <p:ext uri="{BB962C8B-B14F-4D97-AF65-F5344CB8AC3E}">
        <p14:creationId xmlns:p14="http://schemas.microsoft.com/office/powerpoint/2010/main" val="208814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59E4C5-CF53-4DDE-A275-95FA2AAE111C}" type="datetimeFigureOut">
              <a:rPr lang="en-US" smtClean="0"/>
              <a:pPr/>
              <a:t>3/16/2024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ECE59-99C3-4565-89FC-7D937AA9B564}" type="slidenum">
              <a:rPr lang="en-US" smtClean="0"/>
              <a:pPr/>
              <a:t>‹#›</a:t>
            </a:fld>
            <a:endParaRPr lang="en-US"/>
          </a:p>
        </p:txBody>
      </p:sp>
    </p:spTree>
    <p:extLst>
      <p:ext uri="{BB962C8B-B14F-4D97-AF65-F5344CB8AC3E}">
        <p14:creationId xmlns:p14="http://schemas.microsoft.com/office/powerpoint/2010/main" val="10833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9E4C5-CF53-4DDE-A275-95FA2AAE111C}" type="datetimeFigureOut">
              <a:rPr lang="en-US" smtClean="0"/>
              <a:pPr/>
              <a:t>3/16/2024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3ECE59-99C3-4565-89FC-7D937AA9B564}" type="slidenum">
              <a:rPr lang="en-US" smtClean="0"/>
              <a:pPr/>
              <a:t>‹#›</a:t>
            </a:fld>
            <a:endParaRPr lang="en-US"/>
          </a:p>
        </p:txBody>
      </p:sp>
    </p:spTree>
    <p:extLst>
      <p:ext uri="{BB962C8B-B14F-4D97-AF65-F5344CB8AC3E}">
        <p14:creationId xmlns:p14="http://schemas.microsoft.com/office/powerpoint/2010/main" val="40943872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Text Box 6"/>
          <p:cNvSpPr txBox="1">
            <a:spLocks noChangeArrowheads="1"/>
          </p:cNvSpPr>
          <p:nvPr/>
        </p:nvSpPr>
        <p:spPr bwMode="auto">
          <a:xfrm>
            <a:off x="1524000" y="325582"/>
            <a:ext cx="487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b="1" dirty="0">
                <a:latin typeface="VNI-Times" pitchFamily="2" charset="0"/>
              </a:rPr>
              <a:t> </a:t>
            </a:r>
            <a:r>
              <a:rPr lang="vi-VN" sz="3200" b="1" dirty="0" smtClean="0">
                <a:solidFill>
                  <a:srgbClr val="FF3300"/>
                </a:solidFill>
                <a:latin typeface="Times New Roman" panose="02020603050405020304" pitchFamily="18" charset="0"/>
                <a:cs typeface="Times New Roman" panose="02020603050405020304" pitchFamily="18" charset="0"/>
              </a:rPr>
              <a:t>TÌNH HUỐNG: </a:t>
            </a:r>
            <a:r>
              <a:rPr lang="en-US" sz="3200" b="1" dirty="0" smtClean="0">
                <a:latin typeface="VNI-Times" pitchFamily="2" charset="0"/>
              </a:rPr>
              <a:t> </a:t>
            </a:r>
            <a:endParaRPr lang="en-US" sz="3200" b="1" dirty="0">
              <a:latin typeface="VNI-Times" pitchFamily="2" charset="0"/>
            </a:endParaRPr>
          </a:p>
        </p:txBody>
      </p:sp>
      <p:sp>
        <p:nvSpPr>
          <p:cNvPr id="24583" name="Text Box 7"/>
          <p:cNvSpPr txBox="1">
            <a:spLocks noChangeArrowheads="1"/>
          </p:cNvSpPr>
          <p:nvPr/>
        </p:nvSpPr>
        <p:spPr bwMode="auto">
          <a:xfrm>
            <a:off x="463639" y="1143000"/>
            <a:ext cx="1020436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sz="3600" dirty="0" smtClean="0">
                <a:latin typeface="Times New Roman" panose="02020603050405020304" pitchFamily="18" charset="0"/>
                <a:cs typeface="Times New Roman" panose="02020603050405020304" pitchFamily="18" charset="0"/>
              </a:rPr>
              <a:t> A: Bài kiểm tra cô giáo vừa trả bạn được mấy điểm?</a:t>
            </a:r>
          </a:p>
          <a:p>
            <a:pPr>
              <a:spcBef>
                <a:spcPct val="50000"/>
              </a:spcBef>
            </a:pPr>
            <a:r>
              <a:rPr lang="vi-VN" sz="3600" dirty="0" smtClean="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B </a:t>
            </a:r>
            <a:r>
              <a:rPr lang="en-US" sz="3600" dirty="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Không được cao lắm bạn ạ</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t>
            </a:r>
          </a:p>
          <a:p>
            <a:pPr>
              <a:spcBef>
                <a:spcPct val="50000"/>
              </a:spcBef>
            </a:pPr>
            <a:endParaRPr lang="en-US" sz="3600" dirty="0">
              <a:latin typeface="Times New Roman" panose="02020603050405020304" pitchFamily="18" charset="0"/>
              <a:cs typeface="Times New Roman" panose="02020603050405020304" pitchFamily="18" charset="0"/>
            </a:endParaRPr>
          </a:p>
          <a:p>
            <a:pPr>
              <a:spcBef>
                <a:spcPct val="50000"/>
              </a:spcBef>
            </a:pPr>
            <a:r>
              <a:rPr lang="vi-VN" sz="3600" dirty="0" smtClean="0">
                <a:latin typeface="Times New Roman" panose="02020603050405020304" pitchFamily="18" charset="0"/>
                <a:cs typeface="Times New Roman" panose="02020603050405020304" pitchFamily="18" charset="0"/>
              </a:rPr>
              <a:t>  A: Vậy à ? Cụ thể bạn được mấy điểm?</a:t>
            </a:r>
          </a:p>
          <a:p>
            <a:pPr>
              <a:spcBef>
                <a:spcPct val="50000"/>
              </a:spcBef>
              <a:buFontTx/>
              <a:buChar char="•"/>
            </a:pPr>
            <a:r>
              <a:rPr lang="vi-VN" sz="3600" dirty="0">
                <a:latin typeface="VNI-Times" pitchFamily="2" charset="0"/>
              </a:rPr>
              <a:t> </a:t>
            </a:r>
            <a:r>
              <a:rPr lang="vi-VN" sz="3600" dirty="0" smtClean="0">
                <a:latin typeface="Times New Roman" panose="02020603050405020304" pitchFamily="18" charset="0"/>
                <a:cs typeface="Times New Roman" panose="02020603050405020304" pitchFamily="18" charset="0"/>
              </a:rPr>
              <a:t>B: Chỉ trung bình thôi</a:t>
            </a:r>
            <a:r>
              <a:rPr lang="en-US" sz="3600" dirty="0" smtClean="0">
                <a:latin typeface="VNI-Times" pitchFamily="2" charset="0"/>
              </a:rPr>
              <a:t>.</a:t>
            </a:r>
            <a:endParaRPr lang="en-US" sz="3600" dirty="0">
              <a:latin typeface="VNI-Times" pitchFamily="2" charset="0"/>
            </a:endParaRPr>
          </a:p>
        </p:txBody>
      </p:sp>
      <p:sp>
        <p:nvSpPr>
          <p:cNvPr id="24584" name="Text Box 8"/>
          <p:cNvSpPr txBox="1">
            <a:spLocks noChangeArrowheads="1"/>
          </p:cNvSpPr>
          <p:nvPr/>
        </p:nvSpPr>
        <p:spPr bwMode="auto">
          <a:xfrm>
            <a:off x="6934200" y="2819401"/>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24585" name="Text Box 9"/>
          <p:cNvSpPr txBox="1">
            <a:spLocks noChangeArrowheads="1"/>
          </p:cNvSpPr>
          <p:nvPr/>
        </p:nvSpPr>
        <p:spPr bwMode="auto">
          <a:xfrm>
            <a:off x="1524000" y="28956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sz="3600" b="1" dirty="0">
                <a:solidFill>
                  <a:srgbClr val="0000FF"/>
                </a:solidFill>
                <a:sym typeface="Wingdings" panose="05000000000000000000" pitchFamily="2" charset="2"/>
              </a:rPr>
              <a:t> </a:t>
            </a:r>
            <a:r>
              <a:rPr lang="vi-VN" sz="36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Hàm ý : Điểm thấp không muốn nói ra.</a:t>
            </a:r>
            <a:r>
              <a:rPr lang="en-US" sz="3600" b="1" dirty="0" smtClean="0">
                <a:solidFill>
                  <a:srgbClr val="0000FF"/>
                </a:solidFill>
                <a:latin typeface="VNI-Times" pitchFamily="2" charset="0"/>
                <a:sym typeface="Wingdings" panose="05000000000000000000" pitchFamily="2" charset="2"/>
              </a:rPr>
              <a:t> </a:t>
            </a:r>
            <a:endParaRPr lang="en-US" sz="3600" b="1" dirty="0">
              <a:solidFill>
                <a:srgbClr val="0000FF"/>
              </a:solidFill>
              <a:latin typeface="VNI-Times" pitchFamily="2" charset="0"/>
              <a:sym typeface="Wingdings" panose="05000000000000000000" pitchFamily="2" charset="2"/>
            </a:endParaRPr>
          </a:p>
        </p:txBody>
      </p:sp>
      <p:sp>
        <p:nvSpPr>
          <p:cNvPr id="24587" name="Text Box 11"/>
          <p:cNvSpPr txBox="1">
            <a:spLocks noChangeArrowheads="1"/>
          </p:cNvSpPr>
          <p:nvPr/>
        </p:nvSpPr>
        <p:spPr bwMode="auto">
          <a:xfrm>
            <a:off x="1524000" y="52578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b="1" dirty="0">
                <a:solidFill>
                  <a:srgbClr val="0000FF"/>
                </a:solidFill>
                <a:latin typeface="VNI-Times" pitchFamily="2" charset="0"/>
                <a:sym typeface="Wingdings" panose="05000000000000000000" pitchFamily="2" charset="2"/>
              </a:rPr>
              <a:t> </a:t>
            </a:r>
            <a:r>
              <a:rPr lang="vi-VN" sz="36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Hàm ý rõ hơn : Khoảng 5-6 điểm</a:t>
            </a:r>
            <a:r>
              <a:rPr lang="en-US" sz="3600" b="1" dirty="0" smtClean="0">
                <a:solidFill>
                  <a:srgbClr val="0000FF"/>
                </a:solidFill>
                <a:latin typeface="VNI-Times" pitchFamily="2" charset="0"/>
                <a:sym typeface="Wingdings" panose="05000000000000000000" pitchFamily="2" charset="2"/>
              </a:rPr>
              <a:t> </a:t>
            </a:r>
            <a:endParaRPr lang="en-US" sz="3600" dirty="0">
              <a:solidFill>
                <a:srgbClr val="0000FF"/>
              </a:solidFill>
              <a:latin typeface="VNI-Times" pitchFamily="2" charset="0"/>
            </a:endParaRPr>
          </a:p>
        </p:txBody>
      </p:sp>
      <p:cxnSp>
        <p:nvCxnSpPr>
          <p:cNvPr id="9" name="Straight Connector 8"/>
          <p:cNvCxnSpPr/>
          <p:nvPr/>
        </p:nvCxnSpPr>
        <p:spPr>
          <a:xfrm flipV="1">
            <a:off x="1197735" y="2653048"/>
            <a:ext cx="4082603" cy="128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50135" y="5033495"/>
            <a:ext cx="3621110" cy="2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863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4582"/>
                                        </p:tgtEl>
                                        <p:attrNameLst>
                                          <p:attrName>style.visibility</p:attrName>
                                        </p:attrNameLst>
                                      </p:cBhvr>
                                      <p:to>
                                        <p:strVal val="visible"/>
                                      </p:to>
                                    </p:set>
                                    <p:anim calcmode="lin" valueType="num">
                                      <p:cBhvr>
                                        <p:cTn id="7" dur="500" fill="hold"/>
                                        <p:tgtEl>
                                          <p:spTgt spid="24582"/>
                                        </p:tgtEl>
                                        <p:attrNameLst>
                                          <p:attrName>ppt_w</p:attrName>
                                        </p:attrNameLst>
                                      </p:cBhvr>
                                      <p:tavLst>
                                        <p:tav tm="0">
                                          <p:val>
                                            <p:fltVal val="0"/>
                                          </p:val>
                                        </p:tav>
                                        <p:tav tm="100000">
                                          <p:val>
                                            <p:strVal val="#ppt_w"/>
                                          </p:val>
                                        </p:tav>
                                      </p:tavLst>
                                    </p:anim>
                                    <p:anim calcmode="lin" valueType="num">
                                      <p:cBhvr>
                                        <p:cTn id="8" dur="500" fill="hold"/>
                                        <p:tgtEl>
                                          <p:spTgt spid="24582"/>
                                        </p:tgtEl>
                                        <p:attrNameLst>
                                          <p:attrName>ppt_h</p:attrName>
                                        </p:attrNameLst>
                                      </p:cBhvr>
                                      <p:tavLst>
                                        <p:tav tm="0">
                                          <p:val>
                                            <p:fltVal val="0"/>
                                          </p:val>
                                        </p:tav>
                                        <p:tav tm="100000">
                                          <p:val>
                                            <p:strVal val="#ppt_h"/>
                                          </p:val>
                                        </p:tav>
                                      </p:tavLst>
                                    </p:anim>
                                    <p:animEffect transition="in" filter="fade">
                                      <p:cBhvr>
                                        <p:cTn id="9" dur="500"/>
                                        <p:tgtEl>
                                          <p:spTgt spid="2458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4583"/>
                                        </p:tgtEl>
                                        <p:attrNameLst>
                                          <p:attrName>style.visibility</p:attrName>
                                        </p:attrNameLst>
                                      </p:cBhvr>
                                      <p:to>
                                        <p:strVal val="visible"/>
                                      </p:to>
                                    </p:set>
                                    <p:animEffect transition="in" filter="wipe(left)">
                                      <p:cBhvr>
                                        <p:cTn id="12" dur="500"/>
                                        <p:tgtEl>
                                          <p:spTgt spid="2458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par>
                                <p:cTn id="18" presetID="3"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4585"/>
                                        </p:tgtEl>
                                        <p:attrNameLst>
                                          <p:attrName>style.visibility</p:attrName>
                                        </p:attrNameLst>
                                      </p:cBhvr>
                                      <p:to>
                                        <p:strVal val="visible"/>
                                      </p:to>
                                    </p:set>
                                    <p:anim calcmode="discrete" valueType="clr">
                                      <p:cBhvr override="childStyle">
                                        <p:cTn id="25" dur="80"/>
                                        <p:tgtEl>
                                          <p:spTgt spid="2458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4585"/>
                                        </p:tgtEl>
                                        <p:attrNameLst>
                                          <p:attrName>fillcolor</p:attrName>
                                        </p:attrNameLst>
                                      </p:cBhvr>
                                      <p:tavLst>
                                        <p:tav tm="0">
                                          <p:val>
                                            <p:clrVal>
                                              <a:schemeClr val="accent2"/>
                                            </p:clrVal>
                                          </p:val>
                                        </p:tav>
                                        <p:tav tm="50000">
                                          <p:val>
                                            <p:clrVal>
                                              <a:schemeClr val="hlink"/>
                                            </p:clrVal>
                                          </p:val>
                                        </p:tav>
                                      </p:tavLst>
                                    </p:anim>
                                    <p:set>
                                      <p:cBhvr>
                                        <p:cTn id="27" dur="80"/>
                                        <p:tgtEl>
                                          <p:spTgt spid="24585"/>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24587"/>
                                        </p:tgtEl>
                                        <p:attrNameLst>
                                          <p:attrName>style.visibility</p:attrName>
                                        </p:attrNameLst>
                                      </p:cBhvr>
                                      <p:to>
                                        <p:strVal val="visible"/>
                                      </p:to>
                                    </p:set>
                                    <p:anim calcmode="discrete" valueType="clr">
                                      <p:cBhvr override="childStyle">
                                        <p:cTn id="32" dur="80"/>
                                        <p:tgtEl>
                                          <p:spTgt spid="24587"/>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24587"/>
                                        </p:tgtEl>
                                        <p:attrNameLst>
                                          <p:attrName>fillcolor</p:attrName>
                                        </p:attrNameLst>
                                      </p:cBhvr>
                                      <p:tavLst>
                                        <p:tav tm="0">
                                          <p:val>
                                            <p:clrVal>
                                              <a:schemeClr val="accent2"/>
                                            </p:clrVal>
                                          </p:val>
                                        </p:tav>
                                        <p:tav tm="50000">
                                          <p:val>
                                            <p:clrVal>
                                              <a:schemeClr val="hlink"/>
                                            </p:clrVal>
                                          </p:val>
                                        </p:tav>
                                      </p:tavLst>
                                    </p:anim>
                                    <p:set>
                                      <p:cBhvr>
                                        <p:cTn id="34" dur="80"/>
                                        <p:tgtEl>
                                          <p:spTgt spid="2458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P spid="24583" grpId="0"/>
      <p:bldP spid="24585" grpId="0"/>
      <p:bldP spid="2458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365126"/>
            <a:ext cx="10515600" cy="992620"/>
          </a:xfrm>
        </p:spPr>
        <p:txBody>
          <a:bodyPr>
            <a:normAutofit/>
          </a:bodyPr>
          <a:lstStyle/>
          <a:p>
            <a:pPr eaLnBrk="1" hangingPunct="1"/>
            <a:r>
              <a:rPr lang="en-US" sz="2400" b="1" u="sng" dirty="0">
                <a:solidFill>
                  <a:srgbClr val="0000FF"/>
                </a:solidFill>
                <a:latin typeface="Times New Roman" panose="02020603050405020304" pitchFamily="18" charset="0"/>
                <a:cs typeface="Times New Roman" panose="02020603050405020304" pitchFamily="18" charset="0"/>
              </a:rPr>
              <a:t>Bài </a:t>
            </a:r>
            <a:r>
              <a:rPr lang="vi-VN" sz="2400" b="1" u="sng" dirty="0" smtClean="0">
                <a:solidFill>
                  <a:srgbClr val="0000FF"/>
                </a:solidFill>
                <a:latin typeface="Times New Roman" panose="02020603050405020304" pitchFamily="18" charset="0"/>
                <a:cs typeface="Times New Roman" panose="02020603050405020304" pitchFamily="18" charset="0"/>
              </a:rPr>
              <a:t>tập </a:t>
            </a:r>
            <a:r>
              <a:rPr lang="en-US" sz="2400" b="1" u="sng" dirty="0" smtClean="0">
                <a:solidFill>
                  <a:srgbClr val="0000FF"/>
                </a:solidFill>
                <a:latin typeface="Times New Roman" panose="02020603050405020304" pitchFamily="18" charset="0"/>
                <a:cs typeface="Times New Roman" panose="02020603050405020304" pitchFamily="18" charset="0"/>
              </a:rPr>
              <a:t>3</a:t>
            </a:r>
            <a:r>
              <a:rPr lang="vi-VN" sz="2400" b="1" u="sng" dirty="0" smtClean="0">
                <a:solidFill>
                  <a:srgbClr val="0000FF"/>
                </a:solidFill>
                <a:latin typeface="Times New Roman" panose="02020603050405020304" pitchFamily="18" charset="0"/>
                <a:cs typeface="Times New Roman" panose="02020603050405020304" pitchFamily="18" charset="0"/>
              </a:rPr>
              <a:t> SGK/ 92</a:t>
            </a:r>
            <a:r>
              <a:rPr lang="en-US" sz="2400" b="1" u="sng" dirty="0" smtClean="0">
                <a:solidFill>
                  <a:srgbClr val="0000FF"/>
                </a:solidFill>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Điền vào lượt lời của B trong đoạn thoại sau đây một câu có hàm ý từ chối.</a:t>
            </a:r>
          </a:p>
        </p:txBody>
      </p:sp>
      <p:sp>
        <p:nvSpPr>
          <p:cNvPr id="45059" name="Rectangle 3"/>
          <p:cNvSpPr>
            <a:spLocks noGrp="1" noChangeArrowheads="1"/>
          </p:cNvSpPr>
          <p:nvPr>
            <p:ph idx="1"/>
          </p:nvPr>
        </p:nvSpPr>
        <p:spPr/>
        <p:txBody>
          <a:bodyPr>
            <a:normAutofit lnSpcReduction="10000"/>
          </a:bodyPr>
          <a:lstStyle/>
          <a:p>
            <a:pPr eaLnBrk="1" hangingPunct="1">
              <a:buFont typeface="Wingdings" panose="05000000000000000000" pitchFamily="2" charset="2"/>
              <a:buNone/>
            </a:pPr>
            <a:r>
              <a:rPr lang="en-US" sz="2400" b="1" dirty="0">
                <a:solidFill>
                  <a:srgbClr val="0000FF"/>
                </a:solidFill>
                <a:latin typeface="Times New Roman" panose="02020603050405020304" pitchFamily="18" charset="0"/>
                <a:cs typeface="Times New Roman" panose="02020603050405020304" pitchFamily="18" charset="0"/>
              </a:rPr>
              <a:t>A: Mai về quê với mình đi </a:t>
            </a:r>
            <a:r>
              <a:rPr lang="en-US" sz="2400" b="1" dirty="0" smtClean="0">
                <a:solidFill>
                  <a:srgbClr val="0000FF"/>
                </a:solidFill>
                <a:latin typeface="Times New Roman" panose="02020603050405020304" pitchFamily="18" charset="0"/>
                <a:cs typeface="Times New Roman" panose="02020603050405020304" pitchFamily="18" charset="0"/>
              </a:rPr>
              <a:t>!</a:t>
            </a:r>
          </a:p>
          <a:p>
            <a:pPr eaLnBrk="1" hangingPunct="1">
              <a:buFont typeface="Wingdings" panose="05000000000000000000" pitchFamily="2" charset="2"/>
              <a:buNone/>
            </a:pPr>
            <a:endParaRPr lang="en-US" sz="2400" b="1" dirty="0" smtClean="0">
              <a:solidFill>
                <a:srgbClr val="0000FF"/>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pPr>
            <a:r>
              <a:rPr lang="en-US" sz="2400" b="1" dirty="0" smtClean="0">
                <a:solidFill>
                  <a:srgbClr val="0000FF"/>
                </a:solidFill>
                <a:latin typeface="Times New Roman" panose="02020603050405020304" pitchFamily="18" charset="0"/>
                <a:cs typeface="Times New Roman" panose="02020603050405020304" pitchFamily="18" charset="0"/>
              </a:rPr>
              <a:t>B</a:t>
            </a:r>
            <a:r>
              <a:rPr lang="en-US" sz="2400" b="1" dirty="0">
                <a:solidFill>
                  <a:srgbClr val="0000FF"/>
                </a:solidFill>
                <a:latin typeface="Times New Roman" panose="02020603050405020304" pitchFamily="18" charset="0"/>
                <a:cs typeface="Times New Roman" panose="02020603050405020304" pitchFamily="18" charset="0"/>
              </a:rPr>
              <a:t>: / ………………………………………………………………..</a:t>
            </a:r>
          </a:p>
          <a:p>
            <a:pPr eaLnBrk="1" hangingPunct="1">
              <a:buFont typeface="Wingdings" panose="05000000000000000000" pitchFamily="2" charset="2"/>
              <a:buNone/>
            </a:pPr>
            <a:endParaRPr lang="en-US" sz="2400" b="1" dirty="0">
              <a:solidFill>
                <a:srgbClr val="0000FF"/>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pPr>
            <a:r>
              <a:rPr lang="en-US" sz="2400" b="1" dirty="0">
                <a:solidFill>
                  <a:srgbClr val="0000FF"/>
                </a:solidFill>
                <a:latin typeface="Times New Roman" panose="02020603050405020304" pitchFamily="18" charset="0"/>
                <a:cs typeface="Times New Roman" panose="02020603050405020304" pitchFamily="18" charset="0"/>
              </a:rPr>
              <a:t>A: </a:t>
            </a:r>
            <a:r>
              <a:rPr lang="en-US" sz="2400" b="1" dirty="0" err="1">
                <a:solidFill>
                  <a:srgbClr val="0000FF"/>
                </a:solidFill>
                <a:latin typeface="Times New Roman" panose="02020603050405020304" pitchFamily="18" charset="0"/>
                <a:cs typeface="Times New Roman" panose="02020603050405020304" pitchFamily="18" charset="0"/>
              </a:rPr>
              <a:t>Đành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vậy</a:t>
            </a:r>
            <a:r>
              <a:rPr lang="en-US" sz="2400" b="1" dirty="0">
                <a:solidFill>
                  <a:srgbClr val="0000FF"/>
                </a:solidFill>
                <a:latin typeface="Times New Roman" panose="02020603050405020304" pitchFamily="18" charset="0"/>
                <a:cs typeface="Times New Roman" panose="02020603050405020304" pitchFamily="18" charset="0"/>
              </a:rPr>
              <a:t>.</a:t>
            </a:r>
          </a:p>
          <a:p>
            <a:pPr eaLnBrk="1" hangingPunct="1">
              <a:buFont typeface="Wingdings" panose="05000000000000000000" pitchFamily="2" charset="2"/>
              <a:buNone/>
            </a:pPr>
            <a:endParaRPr lang="en-US" sz="2400" dirty="0">
              <a:solidFill>
                <a:srgbClr val="FF0000"/>
              </a:solidFill>
              <a:latin typeface="Times New Roman" panose="02020603050405020304" pitchFamily="18" charset="0"/>
              <a:cs typeface="Times New Roman" panose="02020603050405020304" pitchFamily="18" charset="0"/>
            </a:endParaRPr>
          </a:p>
          <a:p>
            <a:pPr eaLnBrk="1" hangingPunct="1">
              <a:buFontTx/>
              <a:buNone/>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Điền</a:t>
            </a:r>
            <a:r>
              <a:rPr lang="en-US" sz="2400" b="1" dirty="0">
                <a:solidFill>
                  <a:srgbClr val="FF0000"/>
                </a:solidFill>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  </a:t>
            </a:r>
            <a:r>
              <a:rPr lang="en-US" sz="2400" i="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Mình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còn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rất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nhiều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bài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tập</a:t>
            </a:r>
            <a:r>
              <a:rPr lang="en-US" sz="2400" b="1" dirty="0">
                <a:solidFill>
                  <a:srgbClr val="0000FF"/>
                </a:solidFill>
                <a:latin typeface="Times New Roman" panose="02020603050405020304" pitchFamily="18" charset="0"/>
                <a:cs typeface="Times New Roman" panose="02020603050405020304" pitchFamily="18" charset="0"/>
              </a:rPr>
              <a:t>.</a:t>
            </a:r>
          </a:p>
          <a:p>
            <a:pPr eaLnBrk="1" hangingPunct="1">
              <a:buFontTx/>
              <a:buNone/>
            </a:pPr>
            <a:r>
              <a:rPr lang="en-US" sz="2400" b="1" dirty="0">
                <a:solidFill>
                  <a:srgbClr val="0000FF"/>
                </a:solidFill>
                <a:latin typeface="Times New Roman" panose="02020603050405020304" pitchFamily="18" charset="0"/>
                <a:cs typeface="Times New Roman" panose="02020603050405020304" pitchFamily="18" charset="0"/>
              </a:rPr>
              <a:t>              - Mai </a:t>
            </a:r>
            <a:r>
              <a:rPr lang="en-US" sz="2400" b="1" dirty="0" err="1">
                <a:solidFill>
                  <a:srgbClr val="0000FF"/>
                </a:solidFill>
                <a:latin typeface="Times New Roman" panose="02020603050405020304" pitchFamily="18" charset="0"/>
                <a:cs typeface="Times New Roman" panose="02020603050405020304" pitchFamily="18" charset="0"/>
              </a:rPr>
              <a:t>mình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phải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trông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nha</a:t>
            </a:r>
            <a:r>
              <a:rPr lang="en-US" sz="2400" b="1" dirty="0">
                <a:solidFill>
                  <a:srgbClr val="0000FF"/>
                </a:solidFill>
                <a:latin typeface="Times New Roman" panose="02020603050405020304" pitchFamily="18" charset="0"/>
                <a:cs typeface="Times New Roman" panose="02020603050405020304" pitchFamily="18" charset="0"/>
              </a:rPr>
              <a:t>̀.</a:t>
            </a:r>
          </a:p>
          <a:p>
            <a:pPr eaLnBrk="1" hangingPunct="1">
              <a:buFontTx/>
              <a:buNone/>
            </a:pPr>
            <a:r>
              <a:rPr lang="en-US" sz="2400" b="1" dirty="0">
                <a:solidFill>
                  <a:srgbClr val="0000FF"/>
                </a:solidFill>
                <a:latin typeface="Times New Roman" panose="02020603050405020304" pitchFamily="18" charset="0"/>
                <a:cs typeface="Times New Roman" panose="02020603050405020304" pitchFamily="18" charset="0"/>
              </a:rPr>
              <a:t>              - </a:t>
            </a:r>
            <a:r>
              <a:rPr lang="en-US" sz="2400" b="1" dirty="0" err="1">
                <a:solidFill>
                  <a:srgbClr val="0000FF"/>
                </a:solidFill>
                <a:latin typeface="Times New Roman" panose="02020603050405020304" pitchFamily="18" charset="0"/>
                <a:cs typeface="Times New Roman" panose="02020603050405020304" pitchFamily="18" charset="0"/>
              </a:rPr>
              <a:t>Mình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sắp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rồi</a:t>
            </a:r>
            <a:r>
              <a:rPr lang="en-US" sz="2400" b="1" dirty="0">
                <a:solidFill>
                  <a:srgbClr val="0000FF"/>
                </a:solidFill>
                <a:latin typeface="Times New Roman" panose="02020603050405020304" pitchFamily="18" charset="0"/>
                <a:cs typeface="Times New Roman" panose="02020603050405020304" pitchFamily="18" charset="0"/>
              </a:rPr>
              <a:t>.</a:t>
            </a:r>
          </a:p>
          <a:p>
            <a:pPr eaLnBrk="1" hangingPunct="1">
              <a:buFontTx/>
              <a:buNone/>
            </a:pPr>
            <a:r>
              <a:rPr lang="en-US" sz="2400" b="1" dirty="0">
                <a:solidFill>
                  <a:srgbClr val="0000FF"/>
                </a:solidFill>
                <a:latin typeface="Times New Roman" panose="02020603050405020304" pitchFamily="18" charset="0"/>
                <a:cs typeface="Times New Roman" panose="02020603050405020304" pitchFamily="18" charset="0"/>
              </a:rPr>
              <a:t>              - </a:t>
            </a:r>
            <a:r>
              <a:rPr lang="en-US" sz="2400" b="1" dirty="0" err="1">
                <a:solidFill>
                  <a:srgbClr val="0000FF"/>
                </a:solidFill>
                <a:latin typeface="Times New Roman" panose="02020603050405020304" pitchFamily="18" charset="0"/>
                <a:cs typeface="Times New Roman" panose="02020603050405020304" pitchFamily="18" charset="0"/>
              </a:rPr>
              <a:t>Mình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phải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thăm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ốm</a:t>
            </a:r>
            <a:r>
              <a:rPr lang="en-US" sz="2400" b="1" dirty="0">
                <a:solidFill>
                  <a:srgbClr val="0000FF"/>
                </a:solidFill>
                <a:latin typeface="Times New Roman" panose="02020603050405020304" pitchFamily="18" charset="0"/>
                <a:cs typeface="Times New Roman" panose="02020603050405020304" pitchFamily="18" charset="0"/>
              </a:rPr>
              <a:t> ở </a:t>
            </a:r>
            <a:r>
              <a:rPr lang="en-US" sz="2400" b="1" dirty="0" err="1">
                <a:solidFill>
                  <a:srgbClr val="0000FF"/>
                </a:solidFill>
                <a:latin typeface="Times New Roman" panose="02020603050405020304" pitchFamily="18" charset="0"/>
                <a:cs typeface="Times New Roman" panose="02020603050405020304" pitchFamily="18" charset="0"/>
              </a:rPr>
              <a:t>bệnh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viện</a:t>
            </a:r>
            <a:r>
              <a:rPr lang="en-US" sz="2400" b="1" dirty="0">
                <a:solidFill>
                  <a:srgbClr val="0000FF"/>
                </a:solidFill>
                <a:latin typeface="Times New Roman" panose="02020603050405020304" pitchFamily="18" charset="0"/>
                <a:cs typeface="Times New Roman" panose="02020603050405020304" pitchFamily="18" charset="0"/>
              </a:rPr>
              <a:t>.</a:t>
            </a:r>
          </a:p>
          <a:p>
            <a:pPr eaLnBrk="1" hangingPunct="1">
              <a:buFontTx/>
              <a:buNone/>
            </a:pPr>
            <a:endParaRPr lang="en-US" sz="2400" dirty="0">
              <a:solidFill>
                <a:srgbClr val="000099"/>
              </a:solidFill>
            </a:endParaRPr>
          </a:p>
        </p:txBody>
      </p:sp>
    </p:spTree>
    <p:extLst>
      <p:ext uri="{BB962C8B-B14F-4D97-AF65-F5344CB8AC3E}">
        <p14:creationId xmlns:p14="http://schemas.microsoft.com/office/powerpoint/2010/main" val="370418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2000"/>
                                        <p:tgtEl>
                                          <p:spTgt spid="45058"/>
                                        </p:tgtEl>
                                      </p:cBhvr>
                                    </p:animEffect>
                                  </p:childTnLst>
                                </p:cTn>
                              </p:par>
                              <p:par>
                                <p:cTn id="8" presetID="5" presetClass="entr" presetSubtype="10" fill="hold" nodeType="withEffect">
                                  <p:stCondLst>
                                    <p:cond delay="0"/>
                                  </p:stCondLst>
                                  <p:childTnLst>
                                    <p:set>
                                      <p:cBhvr>
                                        <p:cTn id="9" dur="1" fill="hold">
                                          <p:stCondLst>
                                            <p:cond delay="0"/>
                                          </p:stCondLst>
                                        </p:cTn>
                                        <p:tgtEl>
                                          <p:spTgt spid="45059">
                                            <p:txEl>
                                              <p:pRg st="0" end="0"/>
                                            </p:txEl>
                                          </p:spTgt>
                                        </p:tgtEl>
                                        <p:attrNameLst>
                                          <p:attrName>style.visibility</p:attrName>
                                        </p:attrNameLst>
                                      </p:cBhvr>
                                      <p:to>
                                        <p:strVal val="visible"/>
                                      </p:to>
                                    </p:set>
                                    <p:animEffect transition="in" filter="checkerboard(across)">
                                      <p:cBhvr>
                                        <p:cTn id="10" dur="500"/>
                                        <p:tgtEl>
                                          <p:spTgt spid="45059">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5059">
                                            <p:txEl>
                                              <p:pRg st="2" end="2"/>
                                            </p:txEl>
                                          </p:spTgt>
                                        </p:tgtEl>
                                        <p:attrNameLst>
                                          <p:attrName>style.visibility</p:attrName>
                                        </p:attrNameLst>
                                      </p:cBhvr>
                                      <p:to>
                                        <p:strVal val="visible"/>
                                      </p:to>
                                    </p:set>
                                    <p:animEffect transition="in" filter="checkerboard(across)">
                                      <p:cBhvr>
                                        <p:cTn id="13" dur="500"/>
                                        <p:tgtEl>
                                          <p:spTgt spid="45059">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45059">
                                            <p:txEl>
                                              <p:pRg st="4" end="4"/>
                                            </p:txEl>
                                          </p:spTgt>
                                        </p:tgtEl>
                                        <p:attrNameLst>
                                          <p:attrName>style.visibility</p:attrName>
                                        </p:attrNameLst>
                                      </p:cBhvr>
                                      <p:to>
                                        <p:strVal val="visible"/>
                                      </p:to>
                                    </p:set>
                                    <p:animEffect transition="in" filter="checkerboard(across)">
                                      <p:cBhvr>
                                        <p:cTn id="16" dur="500"/>
                                        <p:tgtEl>
                                          <p:spTgt spid="45059">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5059">
                                            <p:txEl>
                                              <p:pRg st="6" end="6"/>
                                            </p:txEl>
                                          </p:spTgt>
                                        </p:tgtEl>
                                        <p:attrNameLst>
                                          <p:attrName>style.visibility</p:attrName>
                                        </p:attrNameLst>
                                      </p:cBhvr>
                                      <p:to>
                                        <p:strVal val="visible"/>
                                      </p:to>
                                    </p:set>
                                    <p:anim calcmode="lin" valueType="num">
                                      <p:cBhvr additive="base">
                                        <p:cTn id="21" dur="500" fill="hold"/>
                                        <p:tgtEl>
                                          <p:spTgt spid="45059">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50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45059">
                                            <p:txEl>
                                              <p:pRg st="7" end="7"/>
                                            </p:txEl>
                                          </p:spTgt>
                                        </p:tgtEl>
                                        <p:attrNameLst>
                                          <p:attrName>style.visibility</p:attrName>
                                        </p:attrNameLst>
                                      </p:cBhvr>
                                      <p:to>
                                        <p:strVal val="visible"/>
                                      </p:to>
                                    </p:set>
                                    <p:anim calcmode="lin" valueType="num">
                                      <p:cBhvr additive="base">
                                        <p:cTn id="27" dur="500" fill="hold"/>
                                        <p:tgtEl>
                                          <p:spTgt spid="45059">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50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45059">
                                            <p:txEl>
                                              <p:pRg st="8" end="8"/>
                                            </p:txEl>
                                          </p:spTgt>
                                        </p:tgtEl>
                                        <p:attrNameLst>
                                          <p:attrName>style.visibility</p:attrName>
                                        </p:attrNameLst>
                                      </p:cBhvr>
                                      <p:to>
                                        <p:strVal val="visible"/>
                                      </p:to>
                                    </p:set>
                                    <p:anim calcmode="lin" valueType="num">
                                      <p:cBhvr additive="base">
                                        <p:cTn id="33" dur="500" fill="hold"/>
                                        <p:tgtEl>
                                          <p:spTgt spid="45059">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50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45059">
                                            <p:txEl>
                                              <p:pRg st="9" end="9"/>
                                            </p:txEl>
                                          </p:spTgt>
                                        </p:tgtEl>
                                        <p:attrNameLst>
                                          <p:attrName>style.visibility</p:attrName>
                                        </p:attrNameLst>
                                      </p:cBhvr>
                                      <p:to>
                                        <p:strVal val="visible"/>
                                      </p:to>
                                    </p:set>
                                    <p:anim calcmode="lin" valueType="num">
                                      <p:cBhvr additive="base">
                                        <p:cTn id="39" dur="500" fill="hold"/>
                                        <p:tgtEl>
                                          <p:spTgt spid="45059">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505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838200" y="365126"/>
            <a:ext cx="10515600" cy="1172730"/>
          </a:xfrm>
        </p:spPr>
        <p:txBody>
          <a:bodyPr>
            <a:normAutofit/>
          </a:bodyPr>
          <a:lstStyle/>
          <a:p>
            <a:pPr eaLnBrk="1" hangingPunct="1"/>
            <a:r>
              <a:rPr lang="en-US" sz="2400" b="1" u="sng" dirty="0">
                <a:solidFill>
                  <a:srgbClr val="0000FF"/>
                </a:solidFill>
                <a:latin typeface="Times New Roman" panose="02020603050405020304" pitchFamily="18" charset="0"/>
                <a:cs typeface="Times New Roman" panose="02020603050405020304" pitchFamily="18" charset="0"/>
              </a:rPr>
              <a:t>Bài </a:t>
            </a:r>
            <a:r>
              <a:rPr lang="vi-VN" sz="2400" b="1" u="sng" dirty="0" smtClean="0">
                <a:solidFill>
                  <a:srgbClr val="0000FF"/>
                </a:solidFill>
                <a:latin typeface="Times New Roman" panose="02020603050405020304" pitchFamily="18" charset="0"/>
                <a:cs typeface="Times New Roman" panose="02020603050405020304" pitchFamily="18" charset="0"/>
              </a:rPr>
              <a:t>tập </a:t>
            </a:r>
            <a:r>
              <a:rPr lang="en-US" sz="2400" b="1" u="sng" dirty="0" smtClean="0">
                <a:solidFill>
                  <a:srgbClr val="0000FF"/>
                </a:solidFill>
                <a:latin typeface="Times New Roman" panose="02020603050405020304" pitchFamily="18" charset="0"/>
                <a:cs typeface="Times New Roman" panose="02020603050405020304" pitchFamily="18" charset="0"/>
              </a:rPr>
              <a:t>4</a:t>
            </a:r>
            <a:r>
              <a:rPr lang="vi-VN" sz="2400" b="1" u="sng" dirty="0" smtClean="0">
                <a:solidFill>
                  <a:srgbClr val="0000FF"/>
                </a:solidFill>
                <a:latin typeface="Times New Roman" panose="02020603050405020304" pitchFamily="18" charset="0"/>
                <a:cs typeface="Times New Roman" panose="02020603050405020304" pitchFamily="18" charset="0"/>
              </a:rPr>
              <a:t> SGK/92 </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Tìm hàm ý của Lỗ Tấn qua việc ông so sánh “hy vọng” với “con đường</a:t>
            </a:r>
            <a:r>
              <a:rPr lang="en-US" sz="2400" dirty="0">
                <a:solidFill>
                  <a:srgbClr val="0000FF"/>
                </a:solidFill>
                <a:latin typeface="Times New Roman" panose="02020603050405020304" pitchFamily="18" charset="0"/>
                <a:cs typeface="Times New Roman" panose="02020603050405020304" pitchFamily="18" charset="0"/>
              </a:rPr>
              <a:t>”  </a:t>
            </a:r>
          </a:p>
        </p:txBody>
      </p:sp>
      <p:sp>
        <p:nvSpPr>
          <p:cNvPr id="53251" name="Rectangle 3"/>
          <p:cNvSpPr>
            <a:spLocks noGrp="1" noChangeArrowheads="1"/>
          </p:cNvSpPr>
          <p:nvPr>
            <p:ph idx="1"/>
          </p:nvPr>
        </p:nvSpPr>
        <p:spPr/>
        <p:txBody>
          <a:bodyPr/>
          <a:lstStyle/>
          <a:p>
            <a:pPr eaLnBrk="1" hangingPunct="1">
              <a:buFont typeface="Wingdings" panose="05000000000000000000" pitchFamily="2" charset="2"/>
              <a:buNone/>
            </a:pPr>
            <a:r>
              <a:rPr lang="en-US" dirty="0" smtClean="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Tôi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nghi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bụng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Đa</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gọi</a:t>
            </a:r>
            <a:r>
              <a:rPr lang="en-US" b="1" i="1" dirty="0">
                <a:latin typeface="Times New Roman" panose="02020603050405020304" pitchFamily="18" charset="0"/>
                <a:cs typeface="Times New Roman" panose="02020603050405020304" pitchFamily="18" charset="0"/>
              </a:rPr>
              <a:t> là hi </a:t>
            </a:r>
            <a:r>
              <a:rPr lang="en-US" b="1" i="1" dirty="0" err="1">
                <a:latin typeface="Times New Roman" panose="02020603050405020304" pitchFamily="18" charset="0"/>
                <a:cs typeface="Times New Roman" panose="02020603050405020304" pitchFamily="18" charset="0"/>
              </a:rPr>
              <a:t>vọng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không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thê</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nói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đâu</a:t>
            </a:r>
            <a:r>
              <a:rPr lang="en-US" b="1" i="1" dirty="0">
                <a:latin typeface="Times New Roman" panose="02020603050405020304" pitchFamily="18" charset="0"/>
                <a:cs typeface="Times New Roman" panose="02020603050405020304" pitchFamily="18" charset="0"/>
              </a:rPr>
              <a:t> là </a:t>
            </a:r>
            <a:r>
              <a:rPr lang="en-US" b="1" i="1" dirty="0" err="1">
                <a:latin typeface="Times New Roman" panose="02020603050405020304" pitchFamily="18" charset="0"/>
                <a:cs typeface="Times New Roman" panose="02020603050405020304" pitchFamily="18" charset="0"/>
              </a:rPr>
              <a:t>thực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đâu</a:t>
            </a:r>
            <a:r>
              <a:rPr lang="en-US" b="1" i="1" dirty="0">
                <a:latin typeface="Times New Roman" panose="02020603050405020304" pitchFamily="18" charset="0"/>
                <a:cs typeface="Times New Roman" panose="02020603050405020304" pitchFamily="18" charset="0"/>
              </a:rPr>
              <a:t> là </a:t>
            </a:r>
            <a:r>
              <a:rPr lang="en-US" b="1" i="1" dirty="0" err="1">
                <a:latin typeface="Times New Roman" panose="02020603050405020304" pitchFamily="18" charset="0"/>
                <a:cs typeface="Times New Roman" panose="02020603050405020304" pitchFamily="18" charset="0"/>
              </a:rPr>
              <a:t>hư</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Cũng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giống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như</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những</a:t>
            </a:r>
            <a:r>
              <a:rPr lang="en-US" b="1" i="1" dirty="0">
                <a:latin typeface="Times New Roman" panose="02020603050405020304" pitchFamily="18" charset="0"/>
                <a:cs typeface="Times New Roman" panose="02020603050405020304" pitchFamily="18" charset="0"/>
              </a:rPr>
              <a:t> con </a:t>
            </a:r>
            <a:r>
              <a:rPr lang="en-US" b="1" i="1" dirty="0" err="1">
                <a:latin typeface="Times New Roman" panose="02020603050405020304" pitchFamily="18" charset="0"/>
                <a:cs typeface="Times New Roman" panose="02020603050405020304" pitchFamily="18" charset="0"/>
              </a:rPr>
              <a:t>đường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trên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mặt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đất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ki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thực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trên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mặt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đất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vốn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làm</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gi</a:t>
            </a:r>
            <a:r>
              <a:rPr lang="en-US" b="1" i="1" dirty="0">
                <a:latin typeface="Times New Roman" panose="02020603050405020304" pitchFamily="18" charset="0"/>
                <a:cs typeface="Times New Roman" panose="02020603050405020304" pitchFamily="18" charset="0"/>
              </a:rPr>
              <a:t>̀ có </a:t>
            </a:r>
            <a:r>
              <a:rPr lang="en-US" b="1" i="1" dirty="0" err="1">
                <a:latin typeface="Times New Roman" panose="02020603050405020304" pitchFamily="18" charset="0"/>
                <a:cs typeface="Times New Roman" panose="02020603050405020304" pitchFamily="18" charset="0"/>
              </a:rPr>
              <a:t>đường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Người</a:t>
            </a:r>
            <a:r>
              <a:rPr lang="en-US" b="1" i="1" dirty="0">
                <a:latin typeface="Times New Roman" panose="02020603050405020304" pitchFamily="18" charset="0"/>
                <a:cs typeface="Times New Roman" panose="02020603050405020304" pitchFamily="18" charset="0"/>
              </a:rPr>
              <a:t> ta </a:t>
            </a:r>
            <a:r>
              <a:rPr lang="en-US" b="1" i="1" dirty="0" err="1">
                <a:latin typeface="Times New Roman" panose="02020603050405020304" pitchFamily="18" charset="0"/>
                <a:cs typeface="Times New Roman" panose="02020603050405020304" pitchFamily="18" charset="0"/>
              </a:rPr>
              <a:t>đi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mãi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thành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đường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thôi</a:t>
            </a:r>
            <a:r>
              <a:rPr lang="en-US" b="1" i="1" dirty="0">
                <a:latin typeface="Times New Roman" panose="02020603050405020304" pitchFamily="18" charset="0"/>
                <a:cs typeface="Times New Roman" panose="02020603050405020304" pitchFamily="18" charset="0"/>
              </a:rPr>
              <a:t>.</a:t>
            </a:r>
          </a:p>
          <a:p>
            <a:pPr eaLnBrk="1" hangingPunct="1">
              <a:buFont typeface="Wingdings" panose="05000000000000000000" pitchFamily="2" charset="2"/>
              <a:buNone/>
            </a:pPr>
            <a:endParaRPr lang="en-US"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pPr>
            <a:r>
              <a:rPr lang="en-US" b="1" i="1" dirty="0">
                <a:solidFill>
                  <a:srgbClr val="FF0000"/>
                </a:solidFill>
                <a:latin typeface="Times New Roman" panose="02020603050405020304" pitchFamily="18" charset="0"/>
                <a:cs typeface="Times New Roman" panose="02020603050405020304" pitchFamily="18" charset="0"/>
              </a:rPr>
              <a:t>- </a:t>
            </a:r>
            <a:r>
              <a:rPr lang="en-US" b="1" i="1" u="sng" dirty="0" err="1">
                <a:solidFill>
                  <a:srgbClr val="FF0000"/>
                </a:solidFill>
                <a:latin typeface="Times New Roman" panose="02020603050405020304" pitchFamily="18" charset="0"/>
                <a:cs typeface="Times New Roman" panose="02020603050405020304" pitchFamily="18" charset="0"/>
              </a:rPr>
              <a:t>Hàm</a:t>
            </a:r>
            <a:r>
              <a:rPr lang="en-US" b="1" i="1" u="sng" dirty="0">
                <a:solidFill>
                  <a:srgbClr val="FF0000"/>
                </a:solidFill>
                <a:latin typeface="Times New Roman" panose="02020603050405020304" pitchFamily="18" charset="0"/>
                <a:cs typeface="Times New Roman" panose="02020603050405020304" pitchFamily="18" charset="0"/>
              </a:rPr>
              <a:t> ý: </a:t>
            </a:r>
            <a:r>
              <a:rPr lang="en-US" b="1" i="1" dirty="0" err="1">
                <a:solidFill>
                  <a:srgbClr val="FF0000"/>
                </a:solidFill>
                <a:latin typeface="Times New Roman" panose="02020603050405020304" pitchFamily="18" charset="0"/>
                <a:cs typeface="Times New Roman" panose="02020603050405020304" pitchFamily="18" charset="0"/>
              </a:rPr>
              <a:t>Tuy</a:t>
            </a:r>
            <a:r>
              <a:rPr lang="en-US" b="1" i="1" dirty="0">
                <a:solidFill>
                  <a:srgbClr val="FF0000"/>
                </a:solidFill>
                <a:latin typeface="Times New Roman" panose="02020603050405020304" pitchFamily="18" charset="0"/>
                <a:cs typeface="Times New Roman" panose="02020603050405020304" pitchFamily="18" charset="0"/>
              </a:rPr>
              <a:t> hi </a:t>
            </a:r>
            <a:r>
              <a:rPr lang="en-US" b="1" i="1" dirty="0" err="1">
                <a:solidFill>
                  <a:srgbClr val="FF0000"/>
                </a:solidFill>
                <a:latin typeface="Times New Roman" panose="02020603050405020304" pitchFamily="18" charset="0"/>
                <a:cs typeface="Times New Roman" panose="02020603050405020304" pitchFamily="18" charset="0"/>
              </a:rPr>
              <a:t>vọng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chưa</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thê</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nói</a:t>
            </a:r>
            <a:r>
              <a:rPr lang="en-US" b="1" i="1" dirty="0">
                <a:solidFill>
                  <a:srgbClr val="FF0000"/>
                </a:solidFill>
                <a:latin typeface="Times New Roman" panose="02020603050405020304" pitchFamily="18" charset="0"/>
                <a:cs typeface="Times New Roman" panose="02020603050405020304" pitchFamily="18" charset="0"/>
              </a:rPr>
              <a:t> là </a:t>
            </a:r>
            <a:r>
              <a:rPr lang="en-US" b="1" i="1" dirty="0" err="1">
                <a:solidFill>
                  <a:srgbClr val="FF0000"/>
                </a:solidFill>
                <a:latin typeface="Times New Roman" panose="02020603050405020304" pitchFamily="18" charset="0"/>
                <a:cs typeface="Times New Roman" panose="02020603050405020304" pitchFamily="18" charset="0"/>
              </a:rPr>
              <a:t>thực</a:t>
            </a:r>
            <a:r>
              <a:rPr lang="en-US" b="1" i="1" dirty="0">
                <a:solidFill>
                  <a:srgbClr val="FF0000"/>
                </a:solidFill>
                <a:latin typeface="Times New Roman" panose="02020603050405020304" pitchFamily="18" charset="0"/>
                <a:cs typeface="Times New Roman" panose="02020603050405020304" pitchFamily="18" charset="0"/>
              </a:rPr>
              <a:t> hay </a:t>
            </a:r>
            <a:r>
              <a:rPr lang="en-US" b="1" i="1" dirty="0" err="1">
                <a:solidFill>
                  <a:srgbClr val="FF0000"/>
                </a:solidFill>
                <a:latin typeface="Times New Roman" panose="02020603050405020304" pitchFamily="18" charset="0"/>
                <a:cs typeface="Times New Roman" panose="02020603050405020304" pitchFamily="18" charset="0"/>
              </a:rPr>
              <a:t>hư</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nhưng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nếu</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cô</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gắng</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thực</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hiện</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thi</a:t>
            </a:r>
            <a:r>
              <a:rPr lang="en-US" b="1" i="1" dirty="0">
                <a:solidFill>
                  <a:srgbClr val="FF0000"/>
                </a:solidFill>
                <a:latin typeface="Times New Roman" panose="02020603050405020304" pitchFamily="18" charset="0"/>
                <a:cs typeface="Times New Roman" panose="02020603050405020304" pitchFamily="18" charset="0"/>
              </a:rPr>
              <a:t>̀ có </a:t>
            </a:r>
            <a:r>
              <a:rPr lang="en-US" b="1" i="1" dirty="0" err="1">
                <a:solidFill>
                  <a:srgbClr val="FF0000"/>
                </a:solidFill>
                <a:latin typeface="Times New Roman" panose="02020603050405020304" pitchFamily="18" charset="0"/>
                <a:cs typeface="Times New Roman" panose="02020603050405020304" pitchFamily="18" charset="0"/>
              </a:rPr>
              <a:t>thê</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đạt</a:t>
            </a:r>
            <a:r>
              <a:rPr lang="en-US" b="1" i="1" dirty="0">
                <a:solidFill>
                  <a:srgbClr val="FF0000"/>
                </a:solidFill>
                <a:latin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cs typeface="Times New Roman" panose="02020603050405020304" pitchFamily="18" charset="0"/>
              </a:rPr>
              <a:t>được</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22411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diamond(in)">
                                      <p:cBhvr>
                                        <p:cTn id="7" dur="2000"/>
                                        <p:tgtEl>
                                          <p:spTgt spid="53250"/>
                                        </p:tgtEl>
                                      </p:cBhvr>
                                    </p:animEffect>
                                  </p:childTnLst>
                                </p:cTn>
                              </p:par>
                              <p:par>
                                <p:cTn id="8" presetID="10" presetClass="entr" presetSubtype="0" fill="hold" nodeType="withEffect">
                                  <p:stCondLst>
                                    <p:cond delay="0"/>
                                  </p:stCondLst>
                                  <p:childTnLst>
                                    <p:set>
                                      <p:cBhvr>
                                        <p:cTn id="9" dur="1" fill="hold">
                                          <p:stCondLst>
                                            <p:cond delay="0"/>
                                          </p:stCondLst>
                                        </p:cTn>
                                        <p:tgtEl>
                                          <p:spTgt spid="53251">
                                            <p:txEl>
                                              <p:pRg st="0" end="0"/>
                                            </p:txEl>
                                          </p:spTgt>
                                        </p:tgtEl>
                                        <p:attrNameLst>
                                          <p:attrName>style.visibility</p:attrName>
                                        </p:attrNameLst>
                                      </p:cBhvr>
                                      <p:to>
                                        <p:strVal val="visible"/>
                                      </p:to>
                                    </p:set>
                                    <p:animEffect transition="in" filter="fade">
                                      <p:cBhvr>
                                        <p:cTn id="10" dur="2000"/>
                                        <p:tgtEl>
                                          <p:spTgt spid="5325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animEffect transition="in" filter="fade">
                                      <p:cBhvr>
                                        <p:cTn id="15" dur="2000"/>
                                        <p:tgtEl>
                                          <p:spTgt spid="53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32228" y="0"/>
            <a:ext cx="11447153" cy="1143000"/>
          </a:xfrm>
        </p:spPr>
        <p:txBody>
          <a:bodyPr/>
          <a:lstStyle/>
          <a:p>
            <a:pPr eaLnBrk="1" hangingPunct="1"/>
            <a:r>
              <a:rPr lang="en-US" sz="2400" b="1" u="sng" dirty="0">
                <a:solidFill>
                  <a:srgbClr val="0000FF"/>
                </a:solidFill>
                <a:latin typeface="Times New Roman" panose="02020603050405020304" pitchFamily="18" charset="0"/>
                <a:cs typeface="Times New Roman" panose="02020603050405020304" pitchFamily="18" charset="0"/>
              </a:rPr>
              <a:t>Bài </a:t>
            </a:r>
            <a:r>
              <a:rPr lang="vi-VN" sz="2400" b="1" u="sng" dirty="0" smtClean="0">
                <a:solidFill>
                  <a:srgbClr val="0000FF"/>
                </a:solidFill>
                <a:latin typeface="Times New Roman" panose="02020603050405020304" pitchFamily="18" charset="0"/>
                <a:cs typeface="Times New Roman" panose="02020603050405020304" pitchFamily="18" charset="0"/>
              </a:rPr>
              <a:t>tập </a:t>
            </a:r>
            <a:r>
              <a:rPr lang="en-US" sz="2400" b="1" u="sng" dirty="0" smtClean="0">
                <a:solidFill>
                  <a:srgbClr val="0000FF"/>
                </a:solidFill>
                <a:latin typeface="Times New Roman" panose="02020603050405020304" pitchFamily="18" charset="0"/>
                <a:cs typeface="Times New Roman" panose="02020603050405020304" pitchFamily="18" charset="0"/>
              </a:rPr>
              <a:t>5</a:t>
            </a:r>
            <a:r>
              <a:rPr lang="vi-VN" sz="2400" b="1" u="sng" dirty="0" smtClean="0">
                <a:solidFill>
                  <a:srgbClr val="0000FF"/>
                </a:solidFill>
                <a:latin typeface="Times New Roman" panose="02020603050405020304" pitchFamily="18" charset="0"/>
                <a:cs typeface="Times New Roman" panose="02020603050405020304" pitchFamily="18" charset="0"/>
              </a:rPr>
              <a:t> SGK/93 </a:t>
            </a:r>
            <a:r>
              <a:rPr lang="en-US" sz="2400" b="1" u="sng" dirty="0" smtClean="0">
                <a:solidFill>
                  <a:srgbClr val="0000FF"/>
                </a:solidFill>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Tìm câu có hàm ý </a:t>
            </a:r>
            <a:r>
              <a:rPr lang="en-US" sz="2400" b="1" u="sng" dirty="0">
                <a:solidFill>
                  <a:srgbClr val="0000FF"/>
                </a:solidFill>
                <a:latin typeface="Times New Roman" panose="02020603050405020304" pitchFamily="18" charset="0"/>
                <a:cs typeface="Times New Roman" panose="02020603050405020304" pitchFamily="18" charset="0"/>
              </a:rPr>
              <a:t>mời mọc</a:t>
            </a:r>
            <a:r>
              <a:rPr lang="en-US" sz="2400" b="1" dirty="0">
                <a:solidFill>
                  <a:srgbClr val="0000FF"/>
                </a:solidFill>
                <a:latin typeface="Times New Roman" panose="02020603050405020304" pitchFamily="18" charset="0"/>
                <a:cs typeface="Times New Roman" panose="02020603050405020304" pitchFamily="18" charset="0"/>
              </a:rPr>
              <a:t>, câu có hàm ý </a:t>
            </a:r>
            <a:r>
              <a:rPr lang="en-US" sz="2400" b="1" u="sng" dirty="0">
                <a:solidFill>
                  <a:srgbClr val="0000FF"/>
                </a:solidFill>
                <a:latin typeface="Times New Roman" panose="02020603050405020304" pitchFamily="18" charset="0"/>
                <a:cs typeface="Times New Roman" panose="02020603050405020304" pitchFamily="18" charset="0"/>
              </a:rPr>
              <a:t>từ chối</a:t>
            </a:r>
            <a:r>
              <a:rPr lang="en-US" sz="2400" b="1" dirty="0">
                <a:solidFill>
                  <a:srgbClr val="0000FF"/>
                </a:solidFill>
                <a:latin typeface="Times New Roman" panose="02020603050405020304" pitchFamily="18" charset="0"/>
                <a:cs typeface="Times New Roman" panose="02020603050405020304" pitchFamily="18" charset="0"/>
              </a:rPr>
              <a:t> trong đoạn đối thoại giữa em bé với mây và sóng</a:t>
            </a:r>
          </a:p>
        </p:txBody>
      </p:sp>
      <p:sp>
        <p:nvSpPr>
          <p:cNvPr id="19459" name="Rectangle 3"/>
          <p:cNvSpPr>
            <a:spLocks noGrp="1" noChangeArrowheads="1"/>
          </p:cNvSpPr>
          <p:nvPr>
            <p:ph idx="1"/>
          </p:nvPr>
        </p:nvSpPr>
        <p:spPr>
          <a:xfrm>
            <a:off x="1981200" y="1143000"/>
            <a:ext cx="8229600" cy="2971800"/>
          </a:xfrm>
        </p:spPr>
        <p:txBody>
          <a:bodyPr/>
          <a:lstStyle/>
          <a:p>
            <a:pPr eaLnBrk="1" hangingPunct="1">
              <a:buFontTx/>
              <a:buNone/>
            </a:pPr>
            <a:r>
              <a:rPr lang="en-US" sz="2600" b="1" dirty="0" smtClean="0">
                <a:solidFill>
                  <a:srgbClr val="FF0000"/>
                </a:solidFill>
                <a:latin typeface="Times New Roman" panose="02020603050405020304" pitchFamily="18" charset="0"/>
                <a:cs typeface="Times New Roman" panose="02020603050405020304" pitchFamily="18" charset="0"/>
              </a:rPr>
              <a:t>- </a:t>
            </a:r>
            <a:r>
              <a:rPr lang="en-US" sz="2600" b="1" dirty="0">
                <a:solidFill>
                  <a:srgbClr val="FF0000"/>
                </a:solidFill>
                <a:latin typeface="Times New Roman" panose="02020603050405020304" pitchFamily="18" charset="0"/>
                <a:cs typeface="Times New Roman" panose="02020603050405020304" pitchFamily="18" charset="0"/>
              </a:rPr>
              <a:t>Câu có hàm ý mời mọc:</a:t>
            </a:r>
          </a:p>
          <a:p>
            <a:pPr eaLnBrk="1" hangingPunct="1">
              <a:buFontTx/>
              <a:buNone/>
            </a:pPr>
            <a:r>
              <a:rPr lang="en-US" sz="2600" b="1" i="1" dirty="0">
                <a:latin typeface="Times New Roman" panose="02020603050405020304" pitchFamily="18" charset="0"/>
                <a:cs typeface="Times New Roman" panose="02020603050405020304" pitchFamily="18" charset="0"/>
              </a:rPr>
              <a:t>+ “ </a:t>
            </a:r>
            <a:r>
              <a:rPr lang="en-US" sz="2600" b="1" i="1" dirty="0" err="1">
                <a:latin typeface="Times New Roman" panose="02020603050405020304" pitchFamily="18" charset="0"/>
                <a:cs typeface="Times New Roman" panose="02020603050405020304" pitchFamily="18" charset="0"/>
              </a:rPr>
              <a:t>Bọn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tơ</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chơi</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tư</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khi</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thức</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dậy</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cho</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đến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lúc</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chiều</a:t>
            </a:r>
            <a:r>
              <a:rPr lang="en-US" sz="2600" b="1" i="1" dirty="0">
                <a:latin typeface="Times New Roman" panose="02020603050405020304" pitchFamily="18" charset="0"/>
                <a:cs typeface="Times New Roman" panose="02020603050405020304" pitchFamily="18" charset="0"/>
              </a:rPr>
              <a:t> tà…”</a:t>
            </a:r>
          </a:p>
          <a:p>
            <a:pPr eaLnBrk="1" hangingPunct="1">
              <a:buFontTx/>
              <a:buNone/>
            </a:pPr>
            <a:r>
              <a:rPr lang="en-US" sz="2600" b="1" i="1" dirty="0">
                <a:latin typeface="Times New Roman" panose="02020603050405020304" pitchFamily="18" charset="0"/>
                <a:cs typeface="Times New Roman" panose="02020603050405020304" pitchFamily="18" charset="0"/>
              </a:rPr>
              <a:t>+ “ </a:t>
            </a:r>
            <a:r>
              <a:rPr lang="en-US" sz="2600" b="1" i="1" dirty="0" err="1">
                <a:latin typeface="Times New Roman" panose="02020603050405020304" pitchFamily="18" charset="0"/>
                <a:cs typeface="Times New Roman" panose="02020603050405020304" pitchFamily="18" charset="0"/>
              </a:rPr>
              <a:t>Bọn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tơ</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ca</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hát</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tư</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sáng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sớm</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cho</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đến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hoàng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hôn</a:t>
            </a:r>
            <a:r>
              <a:rPr lang="en-US" sz="2600" b="1" i="1" dirty="0">
                <a:latin typeface="Times New Roman" panose="02020603050405020304" pitchFamily="18" charset="0"/>
                <a:cs typeface="Times New Roman" panose="02020603050405020304" pitchFamily="18" charset="0"/>
              </a:rPr>
              <a:t>…”</a:t>
            </a:r>
          </a:p>
          <a:p>
            <a:pPr eaLnBrk="1" hangingPunct="1">
              <a:buFontTx/>
              <a:buNone/>
            </a:pPr>
            <a:r>
              <a:rPr lang="en-US" sz="2600"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Câu</a:t>
            </a:r>
            <a:r>
              <a:rPr lang="en-US" sz="2600" b="1" dirty="0">
                <a:solidFill>
                  <a:srgbClr val="FF0000"/>
                </a:solidFill>
                <a:latin typeface="Times New Roman" panose="02020603050405020304" pitchFamily="18" charset="0"/>
                <a:cs typeface="Times New Roman" panose="02020603050405020304" pitchFamily="18" charset="0"/>
              </a:rPr>
              <a:t> có </a:t>
            </a:r>
            <a:r>
              <a:rPr lang="en-US" sz="2600" b="1" dirty="0" err="1">
                <a:solidFill>
                  <a:srgbClr val="FF0000"/>
                </a:solidFill>
                <a:latin typeface="Times New Roman" panose="02020603050405020304" pitchFamily="18" charset="0"/>
                <a:cs typeface="Times New Roman" panose="02020603050405020304" pitchFamily="18" charset="0"/>
              </a:rPr>
              <a:t>hàm</a:t>
            </a:r>
            <a:r>
              <a:rPr lang="en-US" sz="2600" b="1" dirty="0">
                <a:solidFill>
                  <a:srgbClr val="FF0000"/>
                </a:solidFill>
                <a:latin typeface="Times New Roman" panose="02020603050405020304" pitchFamily="18" charset="0"/>
                <a:cs typeface="Times New Roman" panose="02020603050405020304" pitchFamily="18" charset="0"/>
              </a:rPr>
              <a:t> ý </a:t>
            </a:r>
            <a:r>
              <a:rPr lang="en-US" sz="2600" b="1" dirty="0" err="1">
                <a:solidFill>
                  <a:srgbClr val="FF0000"/>
                </a:solidFill>
                <a:latin typeface="Times New Roman" panose="02020603050405020304" pitchFamily="18" charset="0"/>
                <a:cs typeface="Times New Roman" panose="02020603050405020304" pitchFamily="18" charset="0"/>
              </a:rPr>
              <a:t>tư</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chối</a:t>
            </a:r>
            <a:r>
              <a:rPr lang="en-US" sz="2600" b="1" dirty="0">
                <a:solidFill>
                  <a:srgbClr val="FF0000"/>
                </a:solidFill>
                <a:latin typeface="Times New Roman" panose="02020603050405020304" pitchFamily="18" charset="0"/>
                <a:cs typeface="Times New Roman" panose="02020603050405020304" pitchFamily="18" charset="0"/>
              </a:rPr>
              <a:t>:</a:t>
            </a:r>
          </a:p>
          <a:p>
            <a:pPr eaLnBrk="1" hangingPunct="1">
              <a:buFontTx/>
              <a:buNone/>
            </a:pPr>
            <a:r>
              <a:rPr lang="en-US" sz="2600" b="1" i="1" dirty="0">
                <a:latin typeface="Times New Roman" panose="02020603050405020304" pitchFamily="18" charset="0"/>
                <a:cs typeface="Times New Roman" panose="02020603050405020304" pitchFamily="18" charset="0"/>
              </a:rPr>
              <a:t>+ “ Mẹ </a:t>
            </a:r>
            <a:r>
              <a:rPr lang="en-US" sz="2600" b="1" i="1" dirty="0" err="1">
                <a:latin typeface="Times New Roman" panose="02020603050405020304" pitchFamily="18" charset="0"/>
                <a:cs typeface="Times New Roman" panose="02020603050405020304" pitchFamily="18" charset="0"/>
              </a:rPr>
              <a:t>mình</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đang</a:t>
            </a:r>
            <a:r>
              <a:rPr lang="en-US" sz="2600" b="1" i="1" dirty="0">
                <a:latin typeface="Times New Roman" panose="02020603050405020304" pitchFamily="18" charset="0"/>
                <a:cs typeface="Times New Roman" panose="02020603050405020304" pitchFamily="18" charset="0"/>
              </a:rPr>
              <a:t> ở </a:t>
            </a:r>
            <a:r>
              <a:rPr lang="en-US" sz="2600" b="1" i="1" dirty="0" err="1">
                <a:latin typeface="Times New Roman" panose="02020603050405020304" pitchFamily="18" charset="0"/>
                <a:cs typeface="Times New Roman" panose="02020603050405020304" pitchFamily="18" charset="0"/>
              </a:rPr>
              <a:t>đợi</a:t>
            </a:r>
            <a:r>
              <a:rPr lang="en-US" sz="2600" b="1" i="1" dirty="0">
                <a:latin typeface="Times New Roman" panose="02020603050405020304" pitchFamily="18" charset="0"/>
                <a:cs typeface="Times New Roman" panose="02020603050405020304" pitchFamily="18" charset="0"/>
              </a:rPr>
              <a:t> ở </a:t>
            </a:r>
            <a:r>
              <a:rPr lang="en-US" sz="2600" b="1" i="1" dirty="0" err="1">
                <a:latin typeface="Times New Roman" panose="02020603050405020304" pitchFamily="18" charset="0"/>
                <a:cs typeface="Times New Roman" panose="02020603050405020304" pitchFamily="18" charset="0"/>
              </a:rPr>
              <a:t>nha</a:t>
            </a:r>
            <a:r>
              <a:rPr lang="en-US" sz="2600" b="1" i="1" dirty="0">
                <a:latin typeface="Times New Roman" panose="02020603050405020304" pitchFamily="18" charset="0"/>
                <a:cs typeface="Times New Roman" panose="02020603050405020304" pitchFamily="18" charset="0"/>
              </a:rPr>
              <a:t>̀.”</a:t>
            </a:r>
          </a:p>
          <a:p>
            <a:pPr eaLnBrk="1" hangingPunct="1">
              <a:buFontTx/>
              <a:buNone/>
            </a:pPr>
            <a:r>
              <a:rPr lang="en-US" sz="2600" b="1" i="1" dirty="0">
                <a:latin typeface="Times New Roman" panose="02020603050405020304" pitchFamily="18" charset="0"/>
                <a:cs typeface="Times New Roman" panose="02020603050405020304" pitchFamily="18" charset="0"/>
              </a:rPr>
              <a:t>+ “ </a:t>
            </a:r>
            <a:r>
              <a:rPr lang="en-US" sz="2600" b="1" i="1" dirty="0" err="1">
                <a:latin typeface="Times New Roman" panose="02020603050405020304" pitchFamily="18" charset="0"/>
                <a:cs typeface="Times New Roman" panose="02020603050405020304" pitchFamily="18" charset="0"/>
              </a:rPr>
              <a:t>Làm</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sao</a:t>
            </a:r>
            <a:r>
              <a:rPr lang="en-US" sz="2600" b="1" i="1" dirty="0">
                <a:latin typeface="Times New Roman" panose="02020603050405020304" pitchFamily="18" charset="0"/>
                <a:cs typeface="Times New Roman" panose="02020603050405020304" pitchFamily="18" charset="0"/>
              </a:rPr>
              <a:t> có </a:t>
            </a:r>
            <a:r>
              <a:rPr lang="en-US" sz="2600" b="1" i="1" dirty="0" err="1">
                <a:latin typeface="Times New Roman" panose="02020603050405020304" pitchFamily="18" charset="0"/>
                <a:cs typeface="Times New Roman" panose="02020603050405020304" pitchFamily="18" charset="0"/>
              </a:rPr>
              <a:t>thê</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rời</a:t>
            </a:r>
            <a:r>
              <a:rPr lang="en-US" sz="2600" b="1" i="1" dirty="0">
                <a:latin typeface="Times New Roman" panose="02020603050405020304" pitchFamily="18" charset="0"/>
                <a:cs typeface="Times New Roman" panose="02020603050405020304" pitchFamily="18" charset="0"/>
              </a:rPr>
              <a:t> mẹ mà </a:t>
            </a:r>
            <a:r>
              <a:rPr lang="en-US" sz="2600" b="1" i="1" dirty="0" err="1">
                <a:latin typeface="Times New Roman" panose="02020603050405020304" pitchFamily="18" charset="0"/>
                <a:cs typeface="Times New Roman" panose="02020603050405020304" pitchFamily="18" charset="0"/>
              </a:rPr>
              <a:t>đến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được</a:t>
            </a:r>
            <a:r>
              <a:rPr lang="en-US" sz="2600" b="1" i="1" dirty="0">
                <a:latin typeface="Times New Roman" panose="02020603050405020304" pitchFamily="18" charset="0"/>
                <a:cs typeface="Times New Roman" panose="02020603050405020304" pitchFamily="18" charset="0"/>
              </a:rPr>
              <a:t>?”.</a:t>
            </a:r>
          </a:p>
        </p:txBody>
      </p:sp>
      <p:sp>
        <p:nvSpPr>
          <p:cNvPr id="19460" name="Text Box 4"/>
          <p:cNvSpPr txBox="1">
            <a:spLocks noChangeArrowheads="1"/>
          </p:cNvSpPr>
          <p:nvPr/>
        </p:nvSpPr>
        <p:spPr bwMode="auto">
          <a:xfrm>
            <a:off x="2133600" y="4114800"/>
            <a:ext cx="7924800"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600"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thêm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câu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có</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chứa</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hàm</a:t>
            </a:r>
            <a:r>
              <a:rPr lang="en-US" sz="2600" b="1" dirty="0">
                <a:solidFill>
                  <a:srgbClr val="FF0000"/>
                </a:solidFill>
                <a:latin typeface="Times New Roman" panose="02020603050405020304" pitchFamily="18" charset="0"/>
                <a:cs typeface="Times New Roman" panose="02020603050405020304" pitchFamily="18" charset="0"/>
              </a:rPr>
              <a:t> ý </a:t>
            </a:r>
            <a:r>
              <a:rPr lang="en-US" sz="2600" b="1" dirty="0" err="1">
                <a:solidFill>
                  <a:srgbClr val="FF0000"/>
                </a:solidFill>
                <a:latin typeface="Times New Roman" panose="02020603050405020304" pitchFamily="18" charset="0"/>
                <a:cs typeface="Times New Roman" panose="02020603050405020304" pitchFamily="18" charset="0"/>
              </a:rPr>
              <a:t>mời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mọc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rõ</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hơn</a:t>
            </a:r>
            <a:r>
              <a:rPr lang="en-US" sz="2600" b="1" dirty="0">
                <a:solidFill>
                  <a:srgbClr val="FF0000"/>
                </a:solidFill>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sz="2600" b="1" dirty="0">
                <a:latin typeface="Times New Roman" panose="02020603050405020304" pitchFamily="18" charset="0"/>
                <a:cs typeface="Times New Roman" panose="02020603050405020304" pitchFamily="18" charset="0"/>
              </a:rPr>
              <a:t>“</a:t>
            </a:r>
            <a:r>
              <a:rPr lang="en-US" sz="2600" b="1" i="1" dirty="0" err="1">
                <a:latin typeface="Times New Roman" panose="02020603050405020304" pitchFamily="18" charset="0"/>
                <a:cs typeface="Times New Roman" panose="02020603050405020304" pitchFamily="18" charset="0"/>
              </a:rPr>
              <a:t>Chơi</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với</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bọn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tớ</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thích</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lắm</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đấy</a:t>
            </a:r>
            <a:r>
              <a:rPr lang="en-US" sz="2600" b="1" i="1" dirty="0">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Có</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ai</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muốn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chơi</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với</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bọn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tớ</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không</a:t>
            </a:r>
            <a:r>
              <a:rPr lang="en-US" sz="2600" b="1" i="1" dirty="0">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Các</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bạn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nhỏ</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mà</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đi</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cùng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thì</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thích</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lắm</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đấy</a:t>
            </a:r>
            <a:r>
              <a:rPr lang="en-US" sz="26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2392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ox(in)">
                                      <p:cBhvr>
                                        <p:cTn id="7" dur="500"/>
                                        <p:tgtEl>
                                          <p:spTgt spid="19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9459">
                                            <p:txEl>
                                              <p:pRg st="0" end="0"/>
                                            </p:txEl>
                                          </p:spTgt>
                                        </p:tgtEl>
                                        <p:attrNameLst>
                                          <p:attrName>style.visibility</p:attrName>
                                        </p:attrNameLst>
                                      </p:cBhvr>
                                      <p:to>
                                        <p:strVal val="visible"/>
                                      </p:to>
                                    </p:set>
                                    <p:animEffect transition="in" filter="checkerboard(across)">
                                      <p:cBhvr>
                                        <p:cTn id="12" dur="500"/>
                                        <p:tgtEl>
                                          <p:spTgt spid="19459">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9459">
                                            <p:txEl>
                                              <p:pRg st="1" end="1"/>
                                            </p:txEl>
                                          </p:spTgt>
                                        </p:tgtEl>
                                        <p:attrNameLst>
                                          <p:attrName>style.visibility</p:attrName>
                                        </p:attrNameLst>
                                      </p:cBhvr>
                                      <p:to>
                                        <p:strVal val="visible"/>
                                      </p:to>
                                    </p:set>
                                    <p:animEffect transition="in" filter="checkerboard(across)">
                                      <p:cBhvr>
                                        <p:cTn id="15" dur="500"/>
                                        <p:tgtEl>
                                          <p:spTgt spid="19459">
                                            <p:txEl>
                                              <p:pRg st="1" end="1"/>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19459">
                                            <p:txEl>
                                              <p:pRg st="2" end="2"/>
                                            </p:txEl>
                                          </p:spTgt>
                                        </p:tgtEl>
                                        <p:attrNameLst>
                                          <p:attrName>style.visibility</p:attrName>
                                        </p:attrNameLst>
                                      </p:cBhvr>
                                      <p:to>
                                        <p:strVal val="visible"/>
                                      </p:to>
                                    </p:set>
                                    <p:animEffect transition="in" filter="diamond(in)">
                                      <p:cBhvr>
                                        <p:cTn id="18" dur="2000"/>
                                        <p:tgtEl>
                                          <p:spTgt spid="19459">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9459">
                                            <p:txEl>
                                              <p:pRg st="3" end="3"/>
                                            </p:txEl>
                                          </p:spTgt>
                                        </p:tgtEl>
                                        <p:attrNameLst>
                                          <p:attrName>style.visibility</p:attrName>
                                        </p:attrNameLst>
                                      </p:cBhvr>
                                      <p:to>
                                        <p:strVal val="visible"/>
                                      </p:to>
                                    </p:set>
                                    <p:animEffect transition="in" filter="fade">
                                      <p:cBhvr>
                                        <p:cTn id="23" dur="2000"/>
                                        <p:tgtEl>
                                          <p:spTgt spid="19459">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9459">
                                            <p:txEl>
                                              <p:pRg st="4" end="4"/>
                                            </p:txEl>
                                          </p:spTgt>
                                        </p:tgtEl>
                                        <p:attrNameLst>
                                          <p:attrName>style.visibility</p:attrName>
                                        </p:attrNameLst>
                                      </p:cBhvr>
                                      <p:to>
                                        <p:strVal val="visible"/>
                                      </p:to>
                                    </p:set>
                                    <p:animEffect transition="in" filter="fade">
                                      <p:cBhvr>
                                        <p:cTn id="26" dur="2000"/>
                                        <p:tgtEl>
                                          <p:spTgt spid="19459">
                                            <p:txEl>
                                              <p:pRg st="4" end="4"/>
                                            </p:txEl>
                                          </p:spTgt>
                                        </p:tgtEl>
                                      </p:cBhvr>
                                    </p:animEffect>
                                  </p:childTnLst>
                                </p:cTn>
                              </p:par>
                              <p:par>
                                <p:cTn id="27" presetID="2" presetClass="entr" presetSubtype="4" fill="hold" nodeType="withEffect">
                                  <p:stCondLst>
                                    <p:cond delay="0"/>
                                  </p:stCondLst>
                                  <p:childTnLst>
                                    <p:set>
                                      <p:cBhvr>
                                        <p:cTn id="28" dur="1" fill="hold">
                                          <p:stCondLst>
                                            <p:cond delay="0"/>
                                          </p:stCondLst>
                                        </p:cTn>
                                        <p:tgtEl>
                                          <p:spTgt spid="19459">
                                            <p:txEl>
                                              <p:pRg st="5" end="5"/>
                                            </p:txEl>
                                          </p:spTgt>
                                        </p:tgtEl>
                                        <p:attrNameLst>
                                          <p:attrName>style.visibility</p:attrName>
                                        </p:attrNameLst>
                                      </p:cBhvr>
                                      <p:to>
                                        <p:strVal val="visible"/>
                                      </p:to>
                                    </p:set>
                                    <p:anim calcmode="lin" valueType="num">
                                      <p:cBhvr additive="base">
                                        <p:cTn id="29"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19460">
                                            <p:txEl>
                                              <p:pRg st="0" end="0"/>
                                            </p:txEl>
                                          </p:spTgt>
                                        </p:tgtEl>
                                        <p:attrNameLst>
                                          <p:attrName>style.visibility</p:attrName>
                                        </p:attrNameLst>
                                      </p:cBhvr>
                                      <p:to>
                                        <p:strVal val="visible"/>
                                      </p:to>
                                    </p:set>
                                    <p:animEffect transition="in" filter="blinds(horizontal)">
                                      <p:cBhvr>
                                        <p:cTn id="35" dur="500"/>
                                        <p:tgtEl>
                                          <p:spTgt spid="19460">
                                            <p:txEl>
                                              <p:pRg st="0" end="0"/>
                                            </p:txEl>
                                          </p:spTgt>
                                        </p:tgtEl>
                                      </p:cBhvr>
                                    </p:animEffect>
                                  </p:childTnLst>
                                </p:cTn>
                              </p:par>
                              <p:par>
                                <p:cTn id="36" presetID="4" presetClass="entr" presetSubtype="16" fill="hold" nodeType="withEffect">
                                  <p:stCondLst>
                                    <p:cond delay="0"/>
                                  </p:stCondLst>
                                  <p:childTnLst>
                                    <p:set>
                                      <p:cBhvr>
                                        <p:cTn id="37" dur="1" fill="hold">
                                          <p:stCondLst>
                                            <p:cond delay="0"/>
                                          </p:stCondLst>
                                        </p:cTn>
                                        <p:tgtEl>
                                          <p:spTgt spid="19460">
                                            <p:txEl>
                                              <p:pRg st="1" end="1"/>
                                            </p:txEl>
                                          </p:spTgt>
                                        </p:tgtEl>
                                        <p:attrNameLst>
                                          <p:attrName>style.visibility</p:attrName>
                                        </p:attrNameLst>
                                      </p:cBhvr>
                                      <p:to>
                                        <p:strVal val="visible"/>
                                      </p:to>
                                    </p:set>
                                    <p:animEffect transition="in" filter="box(in)">
                                      <p:cBhvr>
                                        <p:cTn id="38" dur="500"/>
                                        <p:tgtEl>
                                          <p:spTgt spid="19460">
                                            <p:txEl>
                                              <p:pRg st="1" end="1"/>
                                            </p:txEl>
                                          </p:spTgt>
                                        </p:tgtEl>
                                      </p:cBhvr>
                                    </p:animEffect>
                                  </p:childTnLst>
                                </p:cTn>
                              </p:par>
                              <p:par>
                                <p:cTn id="39" presetID="4" presetClass="entr" presetSubtype="16" fill="hold" nodeType="withEffect">
                                  <p:stCondLst>
                                    <p:cond delay="0"/>
                                  </p:stCondLst>
                                  <p:childTnLst>
                                    <p:set>
                                      <p:cBhvr>
                                        <p:cTn id="40" dur="1" fill="hold">
                                          <p:stCondLst>
                                            <p:cond delay="0"/>
                                          </p:stCondLst>
                                        </p:cTn>
                                        <p:tgtEl>
                                          <p:spTgt spid="19460">
                                            <p:txEl>
                                              <p:pRg st="2" end="2"/>
                                            </p:txEl>
                                          </p:spTgt>
                                        </p:tgtEl>
                                        <p:attrNameLst>
                                          <p:attrName>style.visibility</p:attrName>
                                        </p:attrNameLst>
                                      </p:cBhvr>
                                      <p:to>
                                        <p:strVal val="visible"/>
                                      </p:to>
                                    </p:set>
                                    <p:animEffect transition="in" filter="box(in)">
                                      <p:cBhvr>
                                        <p:cTn id="41" dur="500"/>
                                        <p:tgtEl>
                                          <p:spTgt spid="19460">
                                            <p:txEl>
                                              <p:pRg st="2" end="2"/>
                                            </p:txEl>
                                          </p:spTgt>
                                        </p:tgtEl>
                                      </p:cBhvr>
                                    </p:animEffect>
                                  </p:childTnLst>
                                </p:cTn>
                              </p:par>
                              <p:par>
                                <p:cTn id="42" presetID="4" presetClass="entr" presetSubtype="16" fill="hold" nodeType="withEffect">
                                  <p:stCondLst>
                                    <p:cond delay="0"/>
                                  </p:stCondLst>
                                  <p:childTnLst>
                                    <p:set>
                                      <p:cBhvr>
                                        <p:cTn id="43" dur="1" fill="hold">
                                          <p:stCondLst>
                                            <p:cond delay="0"/>
                                          </p:stCondLst>
                                        </p:cTn>
                                        <p:tgtEl>
                                          <p:spTgt spid="19460">
                                            <p:txEl>
                                              <p:pRg st="3" end="3"/>
                                            </p:txEl>
                                          </p:spTgt>
                                        </p:tgtEl>
                                        <p:attrNameLst>
                                          <p:attrName>style.visibility</p:attrName>
                                        </p:attrNameLst>
                                      </p:cBhvr>
                                      <p:to>
                                        <p:strVal val="visible"/>
                                      </p:to>
                                    </p:set>
                                    <p:animEffect transition="in" filter="box(in)">
                                      <p:cBhvr>
                                        <p:cTn id="44" dur="500"/>
                                        <p:tgtEl>
                                          <p:spTgt spid="1946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4911"/>
          </a:xfrm>
        </p:spPr>
        <p:txBody>
          <a:bodyPr>
            <a:normAutofit/>
          </a:bodyPr>
          <a:lstStyle/>
          <a:p>
            <a:pPr algn="ctr"/>
            <a:r>
              <a:rPr lang="vi-VN" sz="3200" b="1" dirty="0" smtClean="0">
                <a:solidFill>
                  <a:srgbClr val="0000FF"/>
                </a:solidFill>
                <a:latin typeface="Times New Roman" panose="02020603050405020304" pitchFamily="18" charset="0"/>
                <a:cs typeface="Times New Roman" panose="02020603050405020304" pitchFamily="18" charset="0"/>
              </a:rPr>
              <a:t>BÀI TẬP CỦNG CỐ </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330035"/>
            <a:ext cx="10515600" cy="4846927"/>
          </a:xfrm>
        </p:spPr>
        <p:txBody>
          <a:bodyPr/>
          <a:lstStyle/>
          <a:p>
            <a:pPr marL="0" indent="0">
              <a:buNone/>
            </a:pPr>
            <a:r>
              <a:rPr lang="vi-VN" dirty="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                      </a:t>
            </a:r>
            <a:r>
              <a:rPr lang="vi-VN" b="1" dirty="0" smtClean="0">
                <a:solidFill>
                  <a:srgbClr val="FF0000"/>
                </a:solidFill>
                <a:latin typeface="Times New Roman" panose="02020603050405020304" pitchFamily="18" charset="0"/>
                <a:cs typeface="Times New Roman" panose="02020603050405020304" pitchFamily="18" charset="0"/>
              </a:rPr>
              <a:t>Tìm hàm ý trong các tình huống sau : </a:t>
            </a:r>
          </a:p>
          <a:p>
            <a:pPr marL="0" indent="0">
              <a:buNone/>
            </a:pPr>
            <a:r>
              <a:rPr lang="vi-VN" dirty="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 Tình huống 1 : Cuối tháng An được đi chợ phiên với mẹ. Qua cửa hàng bán quần áo, An thấy một chiếc áo rất đẹp, rất muốn mua nhưng không dám xin mẹ. An chỉ dám trầm trồ : “ Mẹ ơi, chiếc áo đẹp quá !”</a:t>
            </a:r>
          </a:p>
          <a:p>
            <a:pPr marL="0" indent="0">
              <a:buNone/>
            </a:pPr>
            <a:r>
              <a:rPr lang="vi-VN" b="1" dirty="0" smtClean="0">
                <a:solidFill>
                  <a:srgbClr val="FF0000"/>
                </a:solidFill>
                <a:latin typeface="Times New Roman" panose="02020603050405020304" pitchFamily="18" charset="0"/>
                <a:cs typeface="Times New Roman" panose="02020603050405020304" pitchFamily="18" charset="0"/>
              </a:rPr>
              <a:t>( HÀM Ý : An muốn mẹ mua chiếc áo đó. )</a:t>
            </a:r>
          </a:p>
          <a:p>
            <a:pPr>
              <a:buFontTx/>
              <a:buChar char="-"/>
            </a:pPr>
            <a:r>
              <a:rPr lang="vi-VN" dirty="0" smtClean="0">
                <a:latin typeface="Times New Roman" panose="02020603050405020304" pitchFamily="18" charset="0"/>
                <a:cs typeface="Times New Roman" panose="02020603050405020304" pitchFamily="18" charset="0"/>
              </a:rPr>
              <a:t>Tình huống 2 : Trời kéo cơn mưa</a:t>
            </a:r>
          </a:p>
          <a:p>
            <a:pPr marL="0" indent="0">
              <a:buNone/>
            </a:pPr>
            <a:r>
              <a:rPr lang="vi-VN" dirty="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 Mẹ : Hương ơi, trời sắp mưa rồi. Cất quần áo vào nhà nhanh lên con!</a:t>
            </a:r>
          </a:p>
          <a:p>
            <a:pPr marL="0" indent="0">
              <a:buNone/>
            </a:pPr>
            <a:r>
              <a:rPr lang="vi-VN" dirty="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 Hương : Con đang học bài mẹ ạ!</a:t>
            </a:r>
          </a:p>
          <a:p>
            <a:pPr marL="0" indent="0">
              <a:buNone/>
            </a:pPr>
            <a:r>
              <a:rPr lang="vi-VN" b="1" dirty="0" smtClean="0">
                <a:solidFill>
                  <a:srgbClr val="FF0000"/>
                </a:solidFill>
                <a:latin typeface="Times New Roman" panose="02020603050405020304" pitchFamily="18" charset="0"/>
                <a:cs typeface="Times New Roman" panose="02020603050405020304" pitchFamily="18" charset="0"/>
              </a:rPr>
              <a:t>( HÀM Ý : Hương không muốn giúp mẹ cất quần áo.)</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28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anim calcmode="lin" valueType="num">
                                      <p:cBhvr>
                                        <p:cTn id="14"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1600000">
                                      <p:cBhvr>
                                        <p:cTn id="34" dur="2000" fill="hold"/>
                                        <p:tgtEl>
                                          <p:spTgt spid="3">
                                            <p:txEl>
                                              <p:pRg st="3" end="3"/>
                                            </p:txEl>
                                          </p:spTgt>
                                        </p:tgtEl>
                                        <p:attrNameLst>
                                          <p:attrName>r</p:attrName>
                                        </p:attrNameLst>
                                      </p:cBhvr>
                                    </p:animRot>
                                  </p:childTnLst>
                                </p:cTn>
                              </p:par>
                              <p:par>
                                <p:cTn id="35" presetID="8" presetClass="emph" presetSubtype="0" fill="hold" nodeType="withEffect">
                                  <p:stCondLst>
                                    <p:cond delay="0"/>
                                  </p:stCondLst>
                                  <p:childTnLst>
                                    <p:animRot by="21600000">
                                      <p:cBhvr>
                                        <p:cTn id="36" dur="2000" fill="hold"/>
                                        <p:tgtEl>
                                          <p:spTgt spid="3">
                                            <p:txEl>
                                              <p:pRg st="4" end="4"/>
                                            </p:txEl>
                                          </p:spTgt>
                                        </p:tgtEl>
                                        <p:attrNameLst>
                                          <p:attrName>r</p:attrName>
                                        </p:attrNameLst>
                                      </p:cBhvr>
                                    </p:animRot>
                                  </p:childTnLst>
                                </p:cTn>
                              </p:par>
                              <p:par>
                                <p:cTn id="37" presetID="8" presetClass="emph" presetSubtype="0" fill="hold" nodeType="withEffect">
                                  <p:stCondLst>
                                    <p:cond delay="0"/>
                                  </p:stCondLst>
                                  <p:childTnLst>
                                    <p:animRot by="21600000">
                                      <p:cBhvr>
                                        <p:cTn id="38" dur="2000" fill="hold"/>
                                        <p:tgtEl>
                                          <p:spTgt spid="3">
                                            <p:txEl>
                                              <p:pRg st="5" end="5"/>
                                            </p:txEl>
                                          </p:spTgt>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2000"/>
                                        <p:tgtEl>
                                          <p:spTgt spid="3">
                                            <p:txEl>
                                              <p:pRg st="6" end="6"/>
                                            </p:txEl>
                                          </p:spTgt>
                                        </p:tgtEl>
                                      </p:cBhvr>
                                    </p:animEffect>
                                    <p:anim calcmode="lin" valueType="num">
                                      <p:cBhvr>
                                        <p:cTn id="44"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45"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Text Box 6"/>
          <p:cNvSpPr txBox="1">
            <a:spLocks noChangeArrowheads="1"/>
          </p:cNvSpPr>
          <p:nvPr/>
        </p:nvSpPr>
        <p:spPr bwMode="auto">
          <a:xfrm>
            <a:off x="0" y="-124690"/>
            <a:ext cx="12302836" cy="577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p:txBody>
      </p:sp>
      <p:sp>
        <p:nvSpPr>
          <p:cNvPr id="68616" name="Text Box 8"/>
          <p:cNvSpPr txBox="1">
            <a:spLocks noChangeArrowheads="1"/>
          </p:cNvSpPr>
          <p:nvPr/>
        </p:nvSpPr>
        <p:spPr bwMode="auto">
          <a:xfrm>
            <a:off x="4464900" y="13368"/>
            <a:ext cx="2619317" cy="707886"/>
          </a:xfrm>
          <a:prstGeom prst="rect">
            <a:avLst/>
          </a:prstGeom>
          <a:solidFill>
            <a:schemeClr val="accent1">
              <a:lumMod val="60000"/>
              <a:lumOff val="40000"/>
            </a:schemeClr>
          </a:solidFill>
          <a:ln w="9525">
            <a:solidFill>
              <a:srgbClr val="FF0000"/>
            </a:solidFill>
            <a:miter lim="800000"/>
            <a:headEnd/>
            <a:tailEnd/>
          </a:ln>
          <a:effectLst/>
        </p:spPr>
        <p:txBody>
          <a:bodyPr wrap="square">
            <a:spAutoFit/>
          </a:bodyPr>
          <a:lstStyle/>
          <a:p>
            <a:pPr algn="ctr">
              <a:spcBef>
                <a:spcPct val="50000"/>
              </a:spcBef>
            </a:pPr>
            <a:r>
              <a:rPr lang="vi-VN" sz="4000" b="1" dirty="0" smtClean="0">
                <a:solidFill>
                  <a:srgbClr val="FF0000"/>
                </a:solidFill>
                <a:latin typeface="Times New Roman" panose="02020603050405020304" pitchFamily="18" charset="0"/>
                <a:cs typeface="Times New Roman" panose="02020603050405020304" pitchFamily="18" charset="0"/>
              </a:rPr>
              <a:t>HÀM Ý</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8617" name="Text Box 9"/>
          <p:cNvSpPr txBox="1">
            <a:spLocks noChangeArrowheads="1"/>
          </p:cNvSpPr>
          <p:nvPr/>
        </p:nvSpPr>
        <p:spPr bwMode="auto">
          <a:xfrm>
            <a:off x="4656534" y="1205102"/>
            <a:ext cx="2116931" cy="523220"/>
          </a:xfrm>
          <a:prstGeom prst="rect">
            <a:avLst/>
          </a:prstGeom>
          <a:solidFill>
            <a:schemeClr val="accent1">
              <a:lumMod val="60000"/>
              <a:lumOff val="40000"/>
            </a:schemeClr>
          </a:solidFill>
          <a:ln>
            <a:solidFill>
              <a:srgbClr val="FF0000"/>
            </a:solidFill>
          </a:ln>
          <a:effectLst/>
        </p:spPr>
        <p:txBody>
          <a:bodyPr wrap="square">
            <a:spAutoFit/>
          </a:bodyPr>
          <a:lstStyle/>
          <a:p>
            <a:pPr>
              <a:spcBef>
                <a:spcPct val="50000"/>
              </a:spcBef>
            </a:pPr>
            <a:r>
              <a:rPr lang="vi-VN" sz="2800" b="1" dirty="0" smtClean="0">
                <a:solidFill>
                  <a:srgbClr val="FF0000"/>
                </a:solidFill>
                <a:latin typeface="Times New Roman" panose="02020603050405020304" pitchFamily="18" charset="0"/>
                <a:cs typeface="Times New Roman" panose="02020603050405020304" pitchFamily="18" charset="0"/>
              </a:rPr>
              <a:t>ĐIỀU KIỆN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8618" name="Text Box 10"/>
          <p:cNvSpPr txBox="1">
            <a:spLocks noChangeArrowheads="1"/>
          </p:cNvSpPr>
          <p:nvPr/>
        </p:nvSpPr>
        <p:spPr bwMode="auto">
          <a:xfrm>
            <a:off x="569118" y="2621757"/>
            <a:ext cx="2976563" cy="1384995"/>
          </a:xfrm>
          <a:prstGeom prst="rect">
            <a:avLst/>
          </a:prstGeom>
          <a:solidFill>
            <a:schemeClr val="accent1">
              <a:lumMod val="60000"/>
              <a:lumOff val="40000"/>
            </a:schemeClr>
          </a:solidFill>
          <a:ln w="9525">
            <a:solidFill>
              <a:schemeClr val="tx1"/>
            </a:solidFill>
            <a:miter lim="800000"/>
            <a:headEnd/>
            <a:tailEnd/>
          </a:ln>
          <a:effectLst/>
        </p:spPr>
        <p:txBody>
          <a:bodyPr wrap="square">
            <a:sp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NGƯỜI NÓI (NGƯỜI VIẾT)</a:t>
            </a:r>
            <a:endParaRPr lang="en-US" b="1" dirty="0">
              <a:solidFill>
                <a:srgbClr val="FF0000"/>
              </a:solidFill>
              <a:latin typeface="Times New Roman" panose="02020603050405020304" pitchFamily="18" charset="0"/>
              <a:cs typeface="Times New Roman" panose="02020603050405020304" pitchFamily="18" charset="0"/>
            </a:endParaRPr>
          </a:p>
          <a:p>
            <a:pPr algn="ctr"/>
            <a:r>
              <a:rPr lang="en-US" sz="2400" b="1" dirty="0" err="1" smtClean="0">
                <a:solidFill>
                  <a:srgbClr val="000099"/>
                </a:solidFill>
                <a:latin typeface="Times New Roman" panose="02020603050405020304" pitchFamily="18" charset="0"/>
                <a:cs typeface="Times New Roman" panose="02020603050405020304" pitchFamily="18" charset="0"/>
              </a:rPr>
              <a:t>Có</a:t>
            </a:r>
            <a:r>
              <a:rPr lang="en-US" sz="2400" b="1" dirty="0" smtClean="0">
                <a:solidFill>
                  <a:srgbClr val="000099"/>
                </a:solidFill>
                <a:latin typeface="Times New Roman" panose="02020603050405020304" pitchFamily="18" charset="0"/>
                <a:cs typeface="Times New Roman" panose="02020603050405020304" pitchFamily="18" charset="0"/>
              </a:rPr>
              <a:t> ý </a:t>
            </a:r>
            <a:r>
              <a:rPr lang="en-US" sz="2400" b="1" dirty="0" err="1" smtClean="0">
                <a:solidFill>
                  <a:srgbClr val="000099"/>
                </a:solidFill>
                <a:latin typeface="Times New Roman" panose="02020603050405020304" pitchFamily="18" charset="0"/>
                <a:cs typeface="Times New Roman" panose="02020603050405020304" pitchFamily="18" charset="0"/>
              </a:rPr>
              <a:t>thức</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đưa</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hàm</a:t>
            </a:r>
            <a:r>
              <a:rPr lang="en-US" sz="2400" b="1" dirty="0" smtClean="0">
                <a:solidFill>
                  <a:srgbClr val="000099"/>
                </a:solidFill>
                <a:latin typeface="Times New Roman" panose="02020603050405020304" pitchFamily="18" charset="0"/>
                <a:cs typeface="Times New Roman" panose="02020603050405020304" pitchFamily="18" charset="0"/>
              </a:rPr>
              <a:t> ý </a:t>
            </a:r>
          </a:p>
          <a:p>
            <a:pPr algn="ctr"/>
            <a:r>
              <a:rPr lang="en-US" sz="2400" b="1" dirty="0" err="1" smtClean="0">
                <a:solidFill>
                  <a:srgbClr val="000099"/>
                </a:solidFill>
                <a:latin typeface="Times New Roman" panose="02020603050405020304" pitchFamily="18" charset="0"/>
                <a:cs typeface="Times New Roman" panose="02020603050405020304" pitchFamily="18" charset="0"/>
              </a:rPr>
              <a:t>vào</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câu</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nói</a:t>
            </a:r>
            <a:r>
              <a:rPr lang="en-US" sz="2400" b="1" dirty="0" smtClean="0">
                <a:solidFill>
                  <a:srgbClr val="000099"/>
                </a:solidFill>
                <a:latin typeface="Times New Roman" panose="02020603050405020304" pitchFamily="18" charset="0"/>
                <a:cs typeface="Times New Roman" panose="02020603050405020304" pitchFamily="18" charset="0"/>
              </a:rPr>
              <a:t> </a:t>
            </a:r>
            <a:endParaRPr lang="en-US" sz="2400" b="1" dirty="0">
              <a:solidFill>
                <a:srgbClr val="000099"/>
              </a:solidFill>
              <a:latin typeface="Times New Roman" panose="02020603050405020304" pitchFamily="18" charset="0"/>
              <a:cs typeface="Times New Roman" panose="02020603050405020304" pitchFamily="18" charset="0"/>
            </a:endParaRPr>
          </a:p>
        </p:txBody>
      </p:sp>
      <p:sp>
        <p:nvSpPr>
          <p:cNvPr id="68619" name="Text Box 11"/>
          <p:cNvSpPr txBox="1">
            <a:spLocks noChangeArrowheads="1"/>
          </p:cNvSpPr>
          <p:nvPr/>
        </p:nvSpPr>
        <p:spPr bwMode="auto">
          <a:xfrm>
            <a:off x="4616109" y="2298591"/>
            <a:ext cx="2321720" cy="523220"/>
          </a:xfrm>
          <a:prstGeom prst="rect">
            <a:avLst/>
          </a:prstGeom>
          <a:solidFill>
            <a:schemeClr val="accent1">
              <a:lumMod val="60000"/>
              <a:lumOff val="40000"/>
            </a:schemeClr>
          </a:solidFill>
          <a:ln>
            <a:solidFill>
              <a:srgbClr val="FF0000"/>
            </a:solidFill>
          </a:ln>
          <a:effectLst/>
        </p:spPr>
        <p:txBody>
          <a:bodyPr wrap="square">
            <a:spAutoFit/>
          </a:bodyPr>
          <a:lstStyle/>
          <a:p>
            <a:pPr algn="ctr">
              <a:spcBef>
                <a:spcPct val="50000"/>
              </a:spcBef>
            </a:pPr>
            <a:r>
              <a:rPr lang="vi-VN" sz="2800" b="1" dirty="0" smtClean="0">
                <a:solidFill>
                  <a:srgbClr val="0000FF"/>
                </a:solidFill>
                <a:latin typeface="Times New Roman" panose="02020603050405020304" pitchFamily="18" charset="0"/>
                <a:cs typeface="Times New Roman" panose="02020603050405020304" pitchFamily="18" charset="0"/>
              </a:rPr>
              <a:t>SỬ DỤNG</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68620" name="Text Box 12"/>
          <p:cNvSpPr txBox="1">
            <a:spLocks noChangeArrowheads="1"/>
          </p:cNvSpPr>
          <p:nvPr/>
        </p:nvSpPr>
        <p:spPr bwMode="auto">
          <a:xfrm>
            <a:off x="8448561" y="2559212"/>
            <a:ext cx="3278982" cy="1107996"/>
          </a:xfrm>
          <a:prstGeom prst="rect">
            <a:avLst/>
          </a:prstGeom>
          <a:solidFill>
            <a:schemeClr val="accent1">
              <a:lumMod val="60000"/>
              <a:lumOff val="40000"/>
            </a:schemeClr>
          </a:solidFill>
          <a:ln w="9525">
            <a:solidFill>
              <a:schemeClr val="tx1"/>
            </a:solidFill>
            <a:miter lim="800000"/>
            <a:headEnd/>
            <a:tailEnd/>
          </a:ln>
          <a:effectLst/>
        </p:spPr>
        <p:txBody>
          <a:bodyPr wrap="square">
            <a:spAutoFit/>
          </a:bodyPr>
          <a:lstStyle/>
          <a:p>
            <a:r>
              <a:rPr lang="en-US" b="1" dirty="0" smtClean="0">
                <a:solidFill>
                  <a:srgbClr val="FF0000"/>
                </a:solidFill>
                <a:latin typeface="Times New Roman" panose="02020603050405020304" pitchFamily="18" charset="0"/>
                <a:cs typeface="Times New Roman" panose="02020603050405020304" pitchFamily="18" charset="0"/>
              </a:rPr>
              <a:t>NGƯỜI ĐỌC (NGƯỜI NGHE)</a:t>
            </a:r>
          </a:p>
          <a:p>
            <a:pPr algn="ctr"/>
            <a:r>
              <a:rPr lang="en-US" sz="2400" b="1" dirty="0" err="1" smtClean="0">
                <a:solidFill>
                  <a:srgbClr val="000099"/>
                </a:solidFill>
                <a:latin typeface="Times New Roman" panose="02020603050405020304" pitchFamily="18" charset="0"/>
                <a:cs typeface="Times New Roman" panose="02020603050405020304" pitchFamily="18" charset="0"/>
              </a:rPr>
              <a:t>Có</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năng</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lực</a:t>
            </a:r>
            <a:r>
              <a:rPr lang="en-US" sz="2400" b="1" dirty="0" smtClean="0">
                <a:solidFill>
                  <a:srgbClr val="000099"/>
                </a:solidFill>
                <a:latin typeface="Times New Roman" panose="02020603050405020304" pitchFamily="18" charset="0"/>
                <a:cs typeface="Times New Roman" panose="02020603050405020304" pitchFamily="18" charset="0"/>
              </a:rPr>
              <a:t> </a:t>
            </a:r>
          </a:p>
          <a:p>
            <a:pPr algn="ctr"/>
            <a:r>
              <a:rPr lang="en-US" sz="2400" b="1" dirty="0" err="1" smtClean="0">
                <a:solidFill>
                  <a:srgbClr val="000099"/>
                </a:solidFill>
                <a:latin typeface="Times New Roman" panose="02020603050405020304" pitchFamily="18" charset="0"/>
                <a:cs typeface="Times New Roman" panose="02020603050405020304" pitchFamily="18" charset="0"/>
              </a:rPr>
              <a:t>giải</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đoán</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err="1" smtClean="0">
                <a:solidFill>
                  <a:srgbClr val="000099"/>
                </a:solidFill>
                <a:latin typeface="Times New Roman" panose="02020603050405020304" pitchFamily="18" charset="0"/>
                <a:cs typeface="Times New Roman" panose="02020603050405020304" pitchFamily="18" charset="0"/>
              </a:rPr>
              <a:t>hàm</a:t>
            </a:r>
            <a:r>
              <a:rPr lang="en-US" sz="2400" b="1" dirty="0" smtClean="0">
                <a:solidFill>
                  <a:srgbClr val="000099"/>
                </a:solidFill>
                <a:latin typeface="Times New Roman" panose="02020603050405020304" pitchFamily="18" charset="0"/>
                <a:cs typeface="Times New Roman" panose="02020603050405020304" pitchFamily="18" charset="0"/>
              </a:rPr>
              <a:t> ý</a:t>
            </a:r>
            <a:endParaRPr lang="en-US" sz="2400" b="1" dirty="0">
              <a:solidFill>
                <a:srgbClr val="000099"/>
              </a:solidFill>
              <a:latin typeface="Times New Roman" panose="02020603050405020304" pitchFamily="18" charset="0"/>
              <a:cs typeface="Times New Roman" panose="02020603050405020304" pitchFamily="18" charset="0"/>
            </a:endParaRPr>
          </a:p>
        </p:txBody>
      </p:sp>
      <p:sp>
        <p:nvSpPr>
          <p:cNvPr id="68621" name="Text Box 13"/>
          <p:cNvSpPr txBox="1">
            <a:spLocks noChangeArrowheads="1"/>
          </p:cNvSpPr>
          <p:nvPr/>
        </p:nvSpPr>
        <p:spPr bwMode="auto">
          <a:xfrm>
            <a:off x="2672953" y="4925365"/>
            <a:ext cx="1812131" cy="461665"/>
          </a:xfrm>
          <a:prstGeom prst="rect">
            <a:avLst/>
          </a:prstGeom>
          <a:solidFill>
            <a:schemeClr val="accent1">
              <a:lumMod val="60000"/>
              <a:lumOff val="40000"/>
            </a:schemeClr>
          </a:solidFill>
          <a:ln w="9525">
            <a:solidFill>
              <a:schemeClr val="tx1"/>
            </a:solidFill>
            <a:miter lim="800000"/>
            <a:headEnd/>
            <a:tailEnd/>
          </a:ln>
          <a:effectLst/>
        </p:spPr>
        <p:txBody>
          <a:bodyPr wrap="square">
            <a:spAutoFit/>
          </a:bodyPr>
          <a:lstStyle/>
          <a:p>
            <a:pPr>
              <a:spcBef>
                <a:spcPct val="50000"/>
              </a:spcBef>
            </a:pPr>
            <a:r>
              <a:rPr lang="vi-VN" sz="2400" b="1" dirty="0" smtClean="0">
                <a:solidFill>
                  <a:srgbClr val="FF0000"/>
                </a:solidFill>
                <a:latin typeface="Times New Roman" panose="02020603050405020304" pitchFamily="18" charset="0"/>
                <a:cs typeface="Times New Roman" panose="02020603050405020304" pitchFamily="18" charset="0"/>
              </a:rPr>
              <a:t>ĐỜI SỐNG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8622" name="Text Box 14"/>
          <p:cNvSpPr txBox="1">
            <a:spLocks noChangeArrowheads="1"/>
          </p:cNvSpPr>
          <p:nvPr/>
        </p:nvSpPr>
        <p:spPr bwMode="auto">
          <a:xfrm>
            <a:off x="7084217" y="4952999"/>
            <a:ext cx="2331246" cy="461665"/>
          </a:xfrm>
          <a:prstGeom prst="rect">
            <a:avLst/>
          </a:prstGeom>
          <a:solidFill>
            <a:schemeClr val="accent1">
              <a:lumMod val="60000"/>
              <a:lumOff val="40000"/>
            </a:schemeClr>
          </a:solidFill>
          <a:ln>
            <a:solidFill>
              <a:srgbClr val="FF0000"/>
            </a:solidFill>
          </a:ln>
          <a:effectLst/>
        </p:spPr>
        <p:txBody>
          <a:bodyPr wrap="square">
            <a:spAutoFit/>
          </a:bodyPr>
          <a:lstStyle/>
          <a:p>
            <a:pPr>
              <a:spcBef>
                <a:spcPct val="50000"/>
              </a:spcBef>
            </a:pPr>
            <a:r>
              <a:rPr lang="en-US" sz="2400" b="1" dirty="0" smtClean="0">
                <a:solidFill>
                  <a:srgbClr val="FF0000"/>
                </a:solidFill>
                <a:latin typeface="Times New Roman" panose="02020603050405020304" pitchFamily="18" charset="0"/>
                <a:cs typeface="Times New Roman" panose="02020603050405020304" pitchFamily="18" charset="0"/>
              </a:rPr>
              <a:t>VĂN CHƯƠNG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8623" name="Line 15"/>
          <p:cNvSpPr>
            <a:spLocks noChangeShapeType="1"/>
          </p:cNvSpPr>
          <p:nvPr/>
        </p:nvSpPr>
        <p:spPr bwMode="auto">
          <a:xfrm>
            <a:off x="5715000" y="762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5" name="Line 17"/>
          <p:cNvSpPr>
            <a:spLocks noChangeShapeType="1"/>
          </p:cNvSpPr>
          <p:nvPr/>
        </p:nvSpPr>
        <p:spPr bwMode="auto">
          <a:xfrm flipH="1">
            <a:off x="2971800" y="1734018"/>
            <a:ext cx="26670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6" name="Line 18"/>
          <p:cNvSpPr>
            <a:spLocks noChangeShapeType="1"/>
          </p:cNvSpPr>
          <p:nvPr/>
        </p:nvSpPr>
        <p:spPr bwMode="auto">
          <a:xfrm>
            <a:off x="5714998" y="1756466"/>
            <a:ext cx="29718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7" name="Line 19"/>
          <p:cNvSpPr>
            <a:spLocks noChangeShapeType="1"/>
          </p:cNvSpPr>
          <p:nvPr/>
        </p:nvSpPr>
        <p:spPr bwMode="auto">
          <a:xfrm>
            <a:off x="3598351" y="2667000"/>
            <a:ext cx="10001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8" name="Line 20"/>
          <p:cNvSpPr>
            <a:spLocks noChangeShapeType="1"/>
          </p:cNvSpPr>
          <p:nvPr/>
        </p:nvSpPr>
        <p:spPr bwMode="auto">
          <a:xfrm flipH="1">
            <a:off x="7268481" y="2652486"/>
            <a:ext cx="11715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29" name="Line 21"/>
          <p:cNvSpPr>
            <a:spLocks noChangeShapeType="1"/>
          </p:cNvSpPr>
          <p:nvPr/>
        </p:nvSpPr>
        <p:spPr bwMode="auto">
          <a:xfrm flipH="1">
            <a:off x="3810000" y="2961154"/>
            <a:ext cx="1866898" cy="191564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0" name="Line 22"/>
          <p:cNvSpPr>
            <a:spLocks noChangeShapeType="1"/>
          </p:cNvSpPr>
          <p:nvPr/>
        </p:nvSpPr>
        <p:spPr bwMode="auto">
          <a:xfrm>
            <a:off x="5755482" y="2961154"/>
            <a:ext cx="2245518" cy="18394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31" name="Line 23"/>
          <p:cNvSpPr>
            <a:spLocks noChangeShapeType="1"/>
          </p:cNvSpPr>
          <p:nvPr/>
        </p:nvSpPr>
        <p:spPr bwMode="auto">
          <a:xfrm flipH="1">
            <a:off x="5676898" y="1779490"/>
            <a:ext cx="1" cy="4139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p:cNvSpPr txBox="1"/>
          <p:nvPr/>
        </p:nvSpPr>
        <p:spPr>
          <a:xfrm>
            <a:off x="152400" y="0"/>
            <a:ext cx="3657600" cy="646331"/>
          </a:xfrm>
          <a:prstGeom prst="rect">
            <a:avLst/>
          </a:prstGeom>
          <a:noFill/>
        </p:spPr>
        <p:txBody>
          <a:bodyPr wrap="square" rtlCol="0">
            <a:spAutoFit/>
          </a:bodyPr>
          <a:lstStyle/>
          <a:p>
            <a:r>
              <a:rPr lang="vi-VN" sz="3600" b="1" u="sng" dirty="0" smtClean="0">
                <a:solidFill>
                  <a:srgbClr val="0000FF"/>
                </a:solidFill>
                <a:latin typeface="+mj-lt"/>
              </a:rPr>
              <a:t>III. CỦNG CỐ </a:t>
            </a:r>
            <a:endParaRPr lang="en-US" sz="3600" b="1" u="sng" dirty="0">
              <a:solidFill>
                <a:srgbClr val="0000FF"/>
              </a:solidFill>
              <a:latin typeface="+mj-lt"/>
            </a:endParaRPr>
          </a:p>
        </p:txBody>
      </p:sp>
    </p:spTree>
    <p:extLst>
      <p:ext uri="{BB962C8B-B14F-4D97-AF65-F5344CB8AC3E}">
        <p14:creationId xmlns:p14="http://schemas.microsoft.com/office/powerpoint/2010/main" val="332422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8616"/>
                                        </p:tgtEl>
                                        <p:attrNameLst>
                                          <p:attrName>style.visibility</p:attrName>
                                        </p:attrNameLst>
                                      </p:cBhvr>
                                      <p:to>
                                        <p:strVal val="visible"/>
                                      </p:to>
                                    </p:set>
                                    <p:animEffect transition="in" filter="blinds(horizontal)">
                                      <p:cBhvr>
                                        <p:cTn id="7" dur="500"/>
                                        <p:tgtEl>
                                          <p:spTgt spid="686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8623"/>
                                        </p:tgtEl>
                                        <p:attrNameLst>
                                          <p:attrName>style.visibility</p:attrName>
                                        </p:attrNameLst>
                                      </p:cBhvr>
                                      <p:to>
                                        <p:strVal val="visible"/>
                                      </p:to>
                                    </p:set>
                                    <p:animEffect transition="in" filter="blinds(horizontal)">
                                      <p:cBhvr>
                                        <p:cTn id="10" dur="500"/>
                                        <p:tgtEl>
                                          <p:spTgt spid="6862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8617"/>
                                        </p:tgtEl>
                                        <p:attrNameLst>
                                          <p:attrName>style.visibility</p:attrName>
                                        </p:attrNameLst>
                                      </p:cBhvr>
                                      <p:to>
                                        <p:strVal val="visible"/>
                                      </p:to>
                                    </p:set>
                                    <p:animEffect transition="in" filter="blinds(horizontal)">
                                      <p:cBhvr>
                                        <p:cTn id="13" dur="500"/>
                                        <p:tgtEl>
                                          <p:spTgt spid="686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8625"/>
                                        </p:tgtEl>
                                        <p:attrNameLst>
                                          <p:attrName>style.visibility</p:attrName>
                                        </p:attrNameLst>
                                      </p:cBhvr>
                                      <p:to>
                                        <p:strVal val="visible"/>
                                      </p:to>
                                    </p:set>
                                    <p:animEffect transition="in" filter="blinds(horizontal)">
                                      <p:cBhvr>
                                        <p:cTn id="16" dur="500"/>
                                        <p:tgtEl>
                                          <p:spTgt spid="6862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8626"/>
                                        </p:tgtEl>
                                        <p:attrNameLst>
                                          <p:attrName>style.visibility</p:attrName>
                                        </p:attrNameLst>
                                      </p:cBhvr>
                                      <p:to>
                                        <p:strVal val="visible"/>
                                      </p:to>
                                    </p:set>
                                    <p:animEffect transition="in" filter="blinds(horizontal)">
                                      <p:cBhvr>
                                        <p:cTn id="19" dur="500"/>
                                        <p:tgtEl>
                                          <p:spTgt spid="6862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1" nodeType="clickEffect">
                                  <p:stCondLst>
                                    <p:cond delay="0"/>
                                  </p:stCondLst>
                                  <p:childTnLst>
                                    <p:set>
                                      <p:cBhvr>
                                        <p:cTn id="23" dur="1" fill="hold">
                                          <p:stCondLst>
                                            <p:cond delay="0"/>
                                          </p:stCondLst>
                                        </p:cTn>
                                        <p:tgtEl>
                                          <p:spTgt spid="68616"/>
                                        </p:tgtEl>
                                        <p:attrNameLst>
                                          <p:attrName>style.visibility</p:attrName>
                                        </p:attrNameLst>
                                      </p:cBhvr>
                                      <p:to>
                                        <p:strVal val="visible"/>
                                      </p:to>
                                    </p:set>
                                    <p:animEffect transition="in" filter="checkerboard(across)">
                                      <p:cBhvr>
                                        <p:cTn id="24" dur="500"/>
                                        <p:tgtEl>
                                          <p:spTgt spid="68616"/>
                                        </p:tgtEl>
                                      </p:cBhvr>
                                    </p:animEffect>
                                  </p:childTnLst>
                                </p:cTn>
                              </p:par>
                              <p:par>
                                <p:cTn id="25" presetID="5" presetClass="entr" presetSubtype="10" fill="hold" grpId="1" nodeType="withEffect">
                                  <p:stCondLst>
                                    <p:cond delay="0"/>
                                  </p:stCondLst>
                                  <p:childTnLst>
                                    <p:set>
                                      <p:cBhvr>
                                        <p:cTn id="26" dur="1" fill="hold">
                                          <p:stCondLst>
                                            <p:cond delay="0"/>
                                          </p:stCondLst>
                                        </p:cTn>
                                        <p:tgtEl>
                                          <p:spTgt spid="68623"/>
                                        </p:tgtEl>
                                        <p:attrNameLst>
                                          <p:attrName>style.visibility</p:attrName>
                                        </p:attrNameLst>
                                      </p:cBhvr>
                                      <p:to>
                                        <p:strVal val="visible"/>
                                      </p:to>
                                    </p:set>
                                    <p:animEffect transition="in" filter="checkerboard(across)">
                                      <p:cBhvr>
                                        <p:cTn id="27" dur="500"/>
                                        <p:tgtEl>
                                          <p:spTgt spid="68623"/>
                                        </p:tgtEl>
                                      </p:cBhvr>
                                    </p:animEffect>
                                  </p:childTnLst>
                                </p:cTn>
                              </p:par>
                              <p:par>
                                <p:cTn id="28" presetID="5" presetClass="entr" presetSubtype="10" fill="hold" grpId="1" nodeType="withEffect">
                                  <p:stCondLst>
                                    <p:cond delay="0"/>
                                  </p:stCondLst>
                                  <p:childTnLst>
                                    <p:set>
                                      <p:cBhvr>
                                        <p:cTn id="29" dur="1" fill="hold">
                                          <p:stCondLst>
                                            <p:cond delay="0"/>
                                          </p:stCondLst>
                                        </p:cTn>
                                        <p:tgtEl>
                                          <p:spTgt spid="68617"/>
                                        </p:tgtEl>
                                        <p:attrNameLst>
                                          <p:attrName>style.visibility</p:attrName>
                                        </p:attrNameLst>
                                      </p:cBhvr>
                                      <p:to>
                                        <p:strVal val="visible"/>
                                      </p:to>
                                    </p:set>
                                    <p:animEffect transition="in" filter="checkerboard(across)">
                                      <p:cBhvr>
                                        <p:cTn id="30" dur="500"/>
                                        <p:tgtEl>
                                          <p:spTgt spid="68617"/>
                                        </p:tgtEl>
                                      </p:cBhvr>
                                    </p:animEffect>
                                  </p:childTnLst>
                                </p:cTn>
                              </p:par>
                              <p:par>
                                <p:cTn id="31" presetID="5" presetClass="entr" presetSubtype="10" fill="hold" grpId="1" nodeType="withEffect">
                                  <p:stCondLst>
                                    <p:cond delay="0"/>
                                  </p:stCondLst>
                                  <p:childTnLst>
                                    <p:set>
                                      <p:cBhvr>
                                        <p:cTn id="32" dur="1" fill="hold">
                                          <p:stCondLst>
                                            <p:cond delay="0"/>
                                          </p:stCondLst>
                                        </p:cTn>
                                        <p:tgtEl>
                                          <p:spTgt spid="68625"/>
                                        </p:tgtEl>
                                        <p:attrNameLst>
                                          <p:attrName>style.visibility</p:attrName>
                                        </p:attrNameLst>
                                      </p:cBhvr>
                                      <p:to>
                                        <p:strVal val="visible"/>
                                      </p:to>
                                    </p:set>
                                    <p:animEffect transition="in" filter="checkerboard(across)">
                                      <p:cBhvr>
                                        <p:cTn id="33" dur="500"/>
                                        <p:tgtEl>
                                          <p:spTgt spid="68625"/>
                                        </p:tgtEl>
                                      </p:cBhvr>
                                    </p:animEffect>
                                  </p:childTnLst>
                                </p:cTn>
                              </p:par>
                              <p:par>
                                <p:cTn id="34" presetID="5" presetClass="entr" presetSubtype="10" fill="hold" grpId="1" nodeType="withEffect">
                                  <p:stCondLst>
                                    <p:cond delay="0"/>
                                  </p:stCondLst>
                                  <p:childTnLst>
                                    <p:set>
                                      <p:cBhvr>
                                        <p:cTn id="35" dur="1" fill="hold">
                                          <p:stCondLst>
                                            <p:cond delay="0"/>
                                          </p:stCondLst>
                                        </p:cTn>
                                        <p:tgtEl>
                                          <p:spTgt spid="68626"/>
                                        </p:tgtEl>
                                        <p:attrNameLst>
                                          <p:attrName>style.visibility</p:attrName>
                                        </p:attrNameLst>
                                      </p:cBhvr>
                                      <p:to>
                                        <p:strVal val="visible"/>
                                      </p:to>
                                    </p:set>
                                    <p:animEffect transition="in" filter="checkerboard(across)">
                                      <p:cBhvr>
                                        <p:cTn id="36" dur="500"/>
                                        <p:tgtEl>
                                          <p:spTgt spid="68626"/>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68618"/>
                                        </p:tgtEl>
                                        <p:attrNameLst>
                                          <p:attrName>style.visibility</p:attrName>
                                        </p:attrNameLst>
                                      </p:cBhvr>
                                      <p:to>
                                        <p:strVal val="visible"/>
                                      </p:to>
                                    </p:set>
                                    <p:animEffect transition="in" filter="checkerboard(across)">
                                      <p:cBhvr>
                                        <p:cTn id="39" dur="500"/>
                                        <p:tgtEl>
                                          <p:spTgt spid="68618"/>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68620"/>
                                        </p:tgtEl>
                                        <p:attrNameLst>
                                          <p:attrName>style.visibility</p:attrName>
                                        </p:attrNameLst>
                                      </p:cBhvr>
                                      <p:to>
                                        <p:strVal val="visible"/>
                                      </p:to>
                                    </p:set>
                                    <p:animEffect transition="in" filter="checkerboard(across)">
                                      <p:cBhvr>
                                        <p:cTn id="44" dur="500"/>
                                        <p:tgtEl>
                                          <p:spTgt spid="686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8631"/>
                                        </p:tgtEl>
                                        <p:attrNameLst>
                                          <p:attrName>style.visibility</p:attrName>
                                        </p:attrNameLst>
                                      </p:cBhvr>
                                      <p:to>
                                        <p:strVal val="visible"/>
                                      </p:to>
                                    </p:set>
                                    <p:anim calcmode="lin" valueType="num">
                                      <p:cBhvr additive="base">
                                        <p:cTn id="49" dur="500" fill="hold"/>
                                        <p:tgtEl>
                                          <p:spTgt spid="68631"/>
                                        </p:tgtEl>
                                        <p:attrNameLst>
                                          <p:attrName>ppt_x</p:attrName>
                                        </p:attrNameLst>
                                      </p:cBhvr>
                                      <p:tavLst>
                                        <p:tav tm="0">
                                          <p:val>
                                            <p:strVal val="#ppt_x"/>
                                          </p:val>
                                        </p:tav>
                                        <p:tav tm="100000">
                                          <p:val>
                                            <p:strVal val="#ppt_x"/>
                                          </p:val>
                                        </p:tav>
                                      </p:tavLst>
                                    </p:anim>
                                    <p:anim calcmode="lin" valueType="num">
                                      <p:cBhvr additive="base">
                                        <p:cTn id="50" dur="500" fill="hold"/>
                                        <p:tgtEl>
                                          <p:spTgt spid="6863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8627"/>
                                        </p:tgtEl>
                                        <p:attrNameLst>
                                          <p:attrName>style.visibility</p:attrName>
                                        </p:attrNameLst>
                                      </p:cBhvr>
                                      <p:to>
                                        <p:strVal val="visible"/>
                                      </p:to>
                                    </p:set>
                                    <p:anim calcmode="lin" valueType="num">
                                      <p:cBhvr additive="base">
                                        <p:cTn id="53" dur="500" fill="hold"/>
                                        <p:tgtEl>
                                          <p:spTgt spid="68627"/>
                                        </p:tgtEl>
                                        <p:attrNameLst>
                                          <p:attrName>ppt_x</p:attrName>
                                        </p:attrNameLst>
                                      </p:cBhvr>
                                      <p:tavLst>
                                        <p:tav tm="0">
                                          <p:val>
                                            <p:strVal val="#ppt_x"/>
                                          </p:val>
                                        </p:tav>
                                        <p:tav tm="100000">
                                          <p:val>
                                            <p:strVal val="#ppt_x"/>
                                          </p:val>
                                        </p:tav>
                                      </p:tavLst>
                                    </p:anim>
                                    <p:anim calcmode="lin" valueType="num">
                                      <p:cBhvr additive="base">
                                        <p:cTn id="54" dur="500" fill="hold"/>
                                        <p:tgtEl>
                                          <p:spTgt spid="6862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8628"/>
                                        </p:tgtEl>
                                        <p:attrNameLst>
                                          <p:attrName>style.visibility</p:attrName>
                                        </p:attrNameLst>
                                      </p:cBhvr>
                                      <p:to>
                                        <p:strVal val="visible"/>
                                      </p:to>
                                    </p:set>
                                    <p:anim calcmode="lin" valueType="num">
                                      <p:cBhvr additive="base">
                                        <p:cTn id="57" dur="500" fill="hold"/>
                                        <p:tgtEl>
                                          <p:spTgt spid="68628"/>
                                        </p:tgtEl>
                                        <p:attrNameLst>
                                          <p:attrName>ppt_x</p:attrName>
                                        </p:attrNameLst>
                                      </p:cBhvr>
                                      <p:tavLst>
                                        <p:tav tm="0">
                                          <p:val>
                                            <p:strVal val="#ppt_x"/>
                                          </p:val>
                                        </p:tav>
                                        <p:tav tm="100000">
                                          <p:val>
                                            <p:strVal val="#ppt_x"/>
                                          </p:val>
                                        </p:tav>
                                      </p:tavLst>
                                    </p:anim>
                                    <p:anim calcmode="lin" valueType="num">
                                      <p:cBhvr additive="base">
                                        <p:cTn id="58" dur="500" fill="hold"/>
                                        <p:tgtEl>
                                          <p:spTgt spid="6862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8629"/>
                                        </p:tgtEl>
                                        <p:attrNameLst>
                                          <p:attrName>style.visibility</p:attrName>
                                        </p:attrNameLst>
                                      </p:cBhvr>
                                      <p:to>
                                        <p:strVal val="visible"/>
                                      </p:to>
                                    </p:set>
                                    <p:anim calcmode="lin" valueType="num">
                                      <p:cBhvr additive="base">
                                        <p:cTn id="61" dur="500" fill="hold"/>
                                        <p:tgtEl>
                                          <p:spTgt spid="68629"/>
                                        </p:tgtEl>
                                        <p:attrNameLst>
                                          <p:attrName>ppt_x</p:attrName>
                                        </p:attrNameLst>
                                      </p:cBhvr>
                                      <p:tavLst>
                                        <p:tav tm="0">
                                          <p:val>
                                            <p:strVal val="#ppt_x"/>
                                          </p:val>
                                        </p:tav>
                                        <p:tav tm="100000">
                                          <p:val>
                                            <p:strVal val="#ppt_x"/>
                                          </p:val>
                                        </p:tav>
                                      </p:tavLst>
                                    </p:anim>
                                    <p:anim calcmode="lin" valueType="num">
                                      <p:cBhvr additive="base">
                                        <p:cTn id="62" dur="500" fill="hold"/>
                                        <p:tgtEl>
                                          <p:spTgt spid="6862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8630"/>
                                        </p:tgtEl>
                                        <p:attrNameLst>
                                          <p:attrName>style.visibility</p:attrName>
                                        </p:attrNameLst>
                                      </p:cBhvr>
                                      <p:to>
                                        <p:strVal val="visible"/>
                                      </p:to>
                                    </p:set>
                                    <p:anim calcmode="lin" valueType="num">
                                      <p:cBhvr additive="base">
                                        <p:cTn id="65" dur="500" fill="hold"/>
                                        <p:tgtEl>
                                          <p:spTgt spid="68630"/>
                                        </p:tgtEl>
                                        <p:attrNameLst>
                                          <p:attrName>ppt_x</p:attrName>
                                        </p:attrNameLst>
                                      </p:cBhvr>
                                      <p:tavLst>
                                        <p:tav tm="0">
                                          <p:val>
                                            <p:strVal val="#ppt_x"/>
                                          </p:val>
                                        </p:tav>
                                        <p:tav tm="100000">
                                          <p:val>
                                            <p:strVal val="#ppt_x"/>
                                          </p:val>
                                        </p:tav>
                                      </p:tavLst>
                                    </p:anim>
                                    <p:anim calcmode="lin" valueType="num">
                                      <p:cBhvr additive="base">
                                        <p:cTn id="66" dur="500" fill="hold"/>
                                        <p:tgtEl>
                                          <p:spTgt spid="6863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1" nodeType="clickEffect">
                                  <p:stCondLst>
                                    <p:cond delay="0"/>
                                  </p:stCondLst>
                                  <p:childTnLst>
                                    <p:set>
                                      <p:cBhvr>
                                        <p:cTn id="70" dur="1" fill="hold">
                                          <p:stCondLst>
                                            <p:cond delay="0"/>
                                          </p:stCondLst>
                                        </p:cTn>
                                        <p:tgtEl>
                                          <p:spTgt spid="68631"/>
                                        </p:tgtEl>
                                        <p:attrNameLst>
                                          <p:attrName>style.visibility</p:attrName>
                                        </p:attrNameLst>
                                      </p:cBhvr>
                                      <p:to>
                                        <p:strVal val="visible"/>
                                      </p:to>
                                    </p:set>
                                    <p:animEffect transition="in" filter="blinds(horizontal)">
                                      <p:cBhvr>
                                        <p:cTn id="71" dur="500"/>
                                        <p:tgtEl>
                                          <p:spTgt spid="68631"/>
                                        </p:tgtEl>
                                      </p:cBhvr>
                                    </p:animEffect>
                                  </p:childTnLst>
                                </p:cTn>
                              </p:par>
                              <p:par>
                                <p:cTn id="72" presetID="3" presetClass="entr" presetSubtype="10" fill="hold" grpId="1" nodeType="withEffect">
                                  <p:stCondLst>
                                    <p:cond delay="0"/>
                                  </p:stCondLst>
                                  <p:childTnLst>
                                    <p:set>
                                      <p:cBhvr>
                                        <p:cTn id="73" dur="1" fill="hold">
                                          <p:stCondLst>
                                            <p:cond delay="0"/>
                                          </p:stCondLst>
                                        </p:cTn>
                                        <p:tgtEl>
                                          <p:spTgt spid="68627"/>
                                        </p:tgtEl>
                                        <p:attrNameLst>
                                          <p:attrName>style.visibility</p:attrName>
                                        </p:attrNameLst>
                                      </p:cBhvr>
                                      <p:to>
                                        <p:strVal val="visible"/>
                                      </p:to>
                                    </p:set>
                                    <p:animEffect transition="in" filter="blinds(horizontal)">
                                      <p:cBhvr>
                                        <p:cTn id="74" dur="500"/>
                                        <p:tgtEl>
                                          <p:spTgt spid="68627"/>
                                        </p:tgtEl>
                                      </p:cBhvr>
                                    </p:animEffect>
                                  </p:childTnLst>
                                </p:cTn>
                              </p:par>
                              <p:par>
                                <p:cTn id="75" presetID="3" presetClass="entr" presetSubtype="10" fill="hold" grpId="1" nodeType="withEffect">
                                  <p:stCondLst>
                                    <p:cond delay="0"/>
                                  </p:stCondLst>
                                  <p:childTnLst>
                                    <p:set>
                                      <p:cBhvr>
                                        <p:cTn id="76" dur="1" fill="hold">
                                          <p:stCondLst>
                                            <p:cond delay="0"/>
                                          </p:stCondLst>
                                        </p:cTn>
                                        <p:tgtEl>
                                          <p:spTgt spid="68628"/>
                                        </p:tgtEl>
                                        <p:attrNameLst>
                                          <p:attrName>style.visibility</p:attrName>
                                        </p:attrNameLst>
                                      </p:cBhvr>
                                      <p:to>
                                        <p:strVal val="visible"/>
                                      </p:to>
                                    </p:set>
                                    <p:animEffect transition="in" filter="blinds(horizontal)">
                                      <p:cBhvr>
                                        <p:cTn id="77" dur="500"/>
                                        <p:tgtEl>
                                          <p:spTgt spid="68628"/>
                                        </p:tgtEl>
                                      </p:cBhvr>
                                    </p:animEffect>
                                  </p:childTnLst>
                                </p:cTn>
                              </p:par>
                              <p:par>
                                <p:cTn id="78" presetID="3" presetClass="entr" presetSubtype="10" fill="hold" grpId="1" nodeType="withEffect">
                                  <p:stCondLst>
                                    <p:cond delay="0"/>
                                  </p:stCondLst>
                                  <p:childTnLst>
                                    <p:set>
                                      <p:cBhvr>
                                        <p:cTn id="79" dur="1" fill="hold">
                                          <p:stCondLst>
                                            <p:cond delay="0"/>
                                          </p:stCondLst>
                                        </p:cTn>
                                        <p:tgtEl>
                                          <p:spTgt spid="68629"/>
                                        </p:tgtEl>
                                        <p:attrNameLst>
                                          <p:attrName>style.visibility</p:attrName>
                                        </p:attrNameLst>
                                      </p:cBhvr>
                                      <p:to>
                                        <p:strVal val="visible"/>
                                      </p:to>
                                    </p:set>
                                    <p:animEffect transition="in" filter="blinds(horizontal)">
                                      <p:cBhvr>
                                        <p:cTn id="80" dur="500"/>
                                        <p:tgtEl>
                                          <p:spTgt spid="68629"/>
                                        </p:tgtEl>
                                      </p:cBhvr>
                                    </p:animEffect>
                                  </p:childTnLst>
                                </p:cTn>
                              </p:par>
                              <p:par>
                                <p:cTn id="81" presetID="3" presetClass="entr" presetSubtype="10" fill="hold" grpId="1" nodeType="withEffect">
                                  <p:stCondLst>
                                    <p:cond delay="0"/>
                                  </p:stCondLst>
                                  <p:childTnLst>
                                    <p:set>
                                      <p:cBhvr>
                                        <p:cTn id="82" dur="1" fill="hold">
                                          <p:stCondLst>
                                            <p:cond delay="0"/>
                                          </p:stCondLst>
                                        </p:cTn>
                                        <p:tgtEl>
                                          <p:spTgt spid="68630"/>
                                        </p:tgtEl>
                                        <p:attrNameLst>
                                          <p:attrName>style.visibility</p:attrName>
                                        </p:attrNameLst>
                                      </p:cBhvr>
                                      <p:to>
                                        <p:strVal val="visible"/>
                                      </p:to>
                                    </p:set>
                                    <p:animEffect transition="in" filter="blinds(horizontal)">
                                      <p:cBhvr>
                                        <p:cTn id="83" dur="500"/>
                                        <p:tgtEl>
                                          <p:spTgt spid="68630"/>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68621"/>
                                        </p:tgtEl>
                                        <p:attrNameLst>
                                          <p:attrName>style.visibility</p:attrName>
                                        </p:attrNameLst>
                                      </p:cBhvr>
                                      <p:to>
                                        <p:strVal val="visible"/>
                                      </p:to>
                                    </p:set>
                                    <p:animEffect transition="in" filter="blinds(horizontal)">
                                      <p:cBhvr>
                                        <p:cTn id="86" dur="500"/>
                                        <p:tgtEl>
                                          <p:spTgt spid="68621"/>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68622"/>
                                        </p:tgtEl>
                                        <p:attrNameLst>
                                          <p:attrName>style.visibility</p:attrName>
                                        </p:attrNameLst>
                                      </p:cBhvr>
                                      <p:to>
                                        <p:strVal val="visible"/>
                                      </p:to>
                                    </p:set>
                                    <p:animEffect transition="in" filter="blinds(horizontal)">
                                      <p:cBhvr>
                                        <p:cTn id="89" dur="500"/>
                                        <p:tgtEl>
                                          <p:spTgt spid="68622"/>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68619"/>
                                        </p:tgtEl>
                                        <p:attrNameLst>
                                          <p:attrName>style.visibility</p:attrName>
                                        </p:attrNameLst>
                                      </p:cBhvr>
                                      <p:to>
                                        <p:strVal val="visible"/>
                                      </p:to>
                                    </p:set>
                                    <p:animEffect transition="in" filter="blinds(horizontal)">
                                      <p:cBhvr>
                                        <p:cTn id="92" dur="500"/>
                                        <p:tgtEl>
                                          <p:spTgt spid="68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animBg="1"/>
      <p:bldP spid="68616" grpId="1" animBg="1"/>
      <p:bldP spid="68617" grpId="0" animBg="1"/>
      <p:bldP spid="68617" grpId="1" animBg="1"/>
      <p:bldP spid="68618" grpId="0" animBg="1"/>
      <p:bldP spid="68619" grpId="0" animBg="1"/>
      <p:bldP spid="68620" grpId="0" animBg="1"/>
      <p:bldP spid="68621" grpId="0" animBg="1"/>
      <p:bldP spid="68622" grpId="0" animBg="1"/>
      <p:bldP spid="68623" grpId="0" animBg="1"/>
      <p:bldP spid="68623" grpId="1" animBg="1"/>
      <p:bldP spid="68625" grpId="0" animBg="1"/>
      <p:bldP spid="68625" grpId="1" animBg="1"/>
      <p:bldP spid="68626" grpId="0" animBg="1"/>
      <p:bldP spid="68626" grpId="1" animBg="1"/>
      <p:bldP spid="68627" grpId="0" animBg="1"/>
      <p:bldP spid="68627" grpId="1" animBg="1"/>
      <p:bldP spid="68628" grpId="0" animBg="1"/>
      <p:bldP spid="68628" grpId="1" animBg="1"/>
      <p:bldP spid="68629" grpId="0" animBg="1"/>
      <p:bldP spid="68629" grpId="1" animBg="1"/>
      <p:bldP spid="68630" grpId="0" animBg="1"/>
      <p:bldP spid="68630" grpId="1" animBg="1"/>
      <p:bldP spid="68631" grpId="0" animBg="1"/>
      <p:bldP spid="6863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sz="3200" b="1" u="sng" dirty="0" smtClean="0">
                <a:solidFill>
                  <a:srgbClr val="0000FF"/>
                </a:solidFill>
                <a:latin typeface="Times New Roman" panose="02020603050405020304" pitchFamily="18" charset="0"/>
                <a:cs typeface="Times New Roman" panose="02020603050405020304" pitchFamily="18" charset="0"/>
              </a:rPr>
              <a:t>IV. HƯỚNG DẪN VỀ NHÀ</a:t>
            </a:r>
            <a:r>
              <a:rPr lang="vi-VN" sz="3200" b="1" dirty="0" smtClean="0">
                <a:solidFill>
                  <a:srgbClr val="0000FF"/>
                </a:solidFill>
                <a:latin typeface="Times New Roman" panose="02020603050405020304" pitchFamily="18" charset="0"/>
                <a:cs typeface="Times New Roman" panose="02020603050405020304" pitchFamily="18" charset="0"/>
              </a:rPr>
              <a:t/>
            </a:r>
            <a:br>
              <a:rPr lang="vi-VN" sz="3200" b="1" dirty="0" smtClean="0">
                <a:solidFill>
                  <a:srgbClr val="0000FF"/>
                </a:solidFill>
                <a:latin typeface="Times New Roman" panose="02020603050405020304" pitchFamily="18" charset="0"/>
                <a:cs typeface="Times New Roman" panose="02020603050405020304" pitchFamily="18" charset="0"/>
              </a:rPr>
            </a:br>
            <a:r>
              <a:rPr lang="vi-VN" sz="3200" b="1" dirty="0" smtClean="0">
                <a:solidFill>
                  <a:srgbClr val="0000FF"/>
                </a:solidFill>
                <a:latin typeface="Times New Roman" panose="02020603050405020304" pitchFamily="18" charset="0"/>
                <a:cs typeface="Times New Roman" panose="02020603050405020304" pitchFamily="18" charset="0"/>
              </a:rPr>
              <a:t/>
            </a:r>
            <a:br>
              <a:rPr lang="vi-VN" sz="3200" b="1" dirty="0" smtClean="0">
                <a:solidFill>
                  <a:srgbClr val="0000FF"/>
                </a:solidFill>
                <a:latin typeface="Times New Roman" panose="02020603050405020304" pitchFamily="18" charset="0"/>
                <a:cs typeface="Times New Roman" panose="02020603050405020304" pitchFamily="18" charset="0"/>
              </a:rPr>
            </a:br>
            <a:r>
              <a:rPr lang="vi-VN" sz="3200" b="1" dirty="0" smtClean="0">
                <a:solidFill>
                  <a:srgbClr val="0000FF"/>
                </a:solidFill>
                <a:latin typeface="Times New Roman" panose="02020603050405020304" pitchFamily="18" charset="0"/>
                <a:cs typeface="Times New Roman" panose="02020603050405020304" pitchFamily="18" charset="0"/>
              </a:rPr>
              <a:t> </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20436" y="942109"/>
            <a:ext cx="11166764" cy="1484830"/>
          </a:xfrm>
          <a:prstGeom prst="rect">
            <a:avLst/>
          </a:prstGeom>
          <a:noFill/>
        </p:spPr>
        <p:txBody>
          <a:bodyPr wrap="square" rtlCol="0">
            <a:spAutoFit/>
          </a:bodyPr>
          <a:lstStyle/>
          <a:p>
            <a:pPr>
              <a:lnSpc>
                <a:spcPct val="130000"/>
              </a:lnSpc>
            </a:pPr>
            <a:r>
              <a:rPr lang="vi-VN" sz="2400" b="1" dirty="0" smtClean="0">
                <a:solidFill>
                  <a:srgbClr val="0000FF"/>
                </a:solidFill>
                <a:latin typeface="Times New Roman" panose="02020603050405020304" pitchFamily="18" charset="0"/>
                <a:cs typeface="Times New Roman" panose="02020603050405020304" pitchFamily="18" charset="0"/>
              </a:rPr>
              <a:t>1. Hoàn thành các bài tập SGK/91-93</a:t>
            </a:r>
          </a:p>
          <a:p>
            <a:pPr>
              <a:lnSpc>
                <a:spcPct val="130000"/>
              </a:lnSpc>
            </a:pPr>
            <a:r>
              <a:rPr lang="vi-VN" sz="2400" b="1" dirty="0" smtClean="0">
                <a:solidFill>
                  <a:srgbClr val="0000FF"/>
                </a:solidFill>
                <a:latin typeface="Times New Roman" panose="02020603050405020304" pitchFamily="18" charset="0"/>
                <a:cs typeface="Times New Roman" panose="02020603050405020304" pitchFamily="18" charset="0"/>
              </a:rPr>
              <a:t>2. Xây dựng cuộc hội thoại ( nội dung tự chọn ) trong đó có sử dụng cách nói hàm ý.</a:t>
            </a:r>
          </a:p>
          <a:p>
            <a:pPr>
              <a:lnSpc>
                <a:spcPct val="130000"/>
              </a:lnSpc>
            </a:pPr>
            <a:r>
              <a:rPr lang="vi-VN" sz="2400" b="1" dirty="0" smtClean="0">
                <a:solidFill>
                  <a:srgbClr val="0000FF"/>
                </a:solidFill>
                <a:latin typeface="Times New Roman" panose="02020603050405020304" pitchFamily="18" charset="0"/>
                <a:cs typeface="Times New Roman" panose="02020603050405020304" pitchFamily="18" charset="0"/>
              </a:rPr>
              <a:t>3. Soạn bài: Tổng kết phần văn bản nhật dụng</a:t>
            </a:r>
            <a:endParaRPr lang="en-US"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0034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6213" y="0"/>
            <a:ext cx="8229600" cy="1143000"/>
          </a:xfrm>
        </p:spPr>
        <p:txBody>
          <a:bodyPr/>
          <a:lstStyle/>
          <a:p>
            <a:pPr eaLnBrk="1" hangingPunct="1"/>
            <a:r>
              <a:rPr lang="en-US" sz="2800" b="1" u="sng" dirty="0">
                <a:solidFill>
                  <a:srgbClr val="000099"/>
                </a:solidFill>
                <a:latin typeface="Times New Roman" panose="02020603050405020304" pitchFamily="18" charset="0"/>
                <a:cs typeface="Times New Roman" panose="02020603050405020304" pitchFamily="18" charset="0"/>
              </a:rPr>
              <a:t>I. Điều kiện sử dụng hàm ý</a:t>
            </a:r>
            <a:r>
              <a:rPr lang="en-US" sz="2800" b="1" dirty="0">
                <a:solidFill>
                  <a:srgbClr val="000099"/>
                </a:solidFill>
                <a:latin typeface="Times New Roman" panose="02020603050405020304" pitchFamily="18" charset="0"/>
                <a:cs typeface="Times New Roman" panose="02020603050405020304" pitchFamily="18" charset="0"/>
              </a:rPr>
              <a:t/>
            </a:r>
            <a:br>
              <a:rPr lang="en-US" sz="2800" b="1" dirty="0">
                <a:solidFill>
                  <a:srgbClr val="000099"/>
                </a:solidFill>
                <a:latin typeface="Times New Roman" panose="02020603050405020304" pitchFamily="18" charset="0"/>
                <a:cs typeface="Times New Roman" panose="02020603050405020304" pitchFamily="18" charset="0"/>
              </a:rPr>
            </a:br>
            <a:r>
              <a:rPr lang="en-US" sz="2800" dirty="0">
                <a:solidFill>
                  <a:srgbClr val="000099"/>
                </a:solidFill>
                <a:latin typeface="Times New Roman" panose="02020603050405020304" pitchFamily="18" charset="0"/>
                <a:cs typeface="Times New Roman" panose="02020603050405020304" pitchFamily="18" charset="0"/>
              </a:rPr>
              <a:t>   </a:t>
            </a:r>
            <a:r>
              <a:rPr lang="en-US" sz="2800" b="1" u="sng" dirty="0">
                <a:solidFill>
                  <a:srgbClr val="000099"/>
                </a:solidFill>
                <a:latin typeface="Times New Roman" panose="02020603050405020304" pitchFamily="18" charset="0"/>
                <a:cs typeface="Times New Roman" panose="02020603050405020304" pitchFamily="18" charset="0"/>
              </a:rPr>
              <a:t>1. </a:t>
            </a:r>
            <a:r>
              <a:rPr lang="vi-VN" sz="2800" b="1" u="sng" dirty="0" smtClean="0">
                <a:solidFill>
                  <a:srgbClr val="000099"/>
                </a:solidFill>
                <a:latin typeface="Times New Roman" panose="02020603050405020304" pitchFamily="18" charset="0"/>
                <a:cs typeface="Times New Roman" panose="02020603050405020304" pitchFamily="18" charset="0"/>
              </a:rPr>
              <a:t>Xét ví dụ SGK/90</a:t>
            </a:r>
            <a:endParaRPr lang="en-US" sz="2800" b="1" u="sng" dirty="0">
              <a:solidFill>
                <a:srgbClr val="000099"/>
              </a:solidFill>
              <a:latin typeface="Times New Roman" panose="02020603050405020304" pitchFamily="18" charset="0"/>
              <a:cs typeface="Times New Roman" panose="02020603050405020304" pitchFamily="18" charset="0"/>
            </a:endParaRPr>
          </a:p>
        </p:txBody>
      </p:sp>
      <p:sp>
        <p:nvSpPr>
          <p:cNvPr id="9219" name="Rectangle 3"/>
          <p:cNvSpPr>
            <a:spLocks noGrp="1" noChangeArrowheads="1"/>
          </p:cNvSpPr>
          <p:nvPr>
            <p:ph idx="1"/>
          </p:nvPr>
        </p:nvSpPr>
        <p:spPr>
          <a:xfrm>
            <a:off x="176213" y="1143000"/>
            <a:ext cx="12015787" cy="5195888"/>
          </a:xfrm>
        </p:spPr>
        <p:txBody>
          <a:bodyPr>
            <a:normAutofit/>
          </a:bodyPr>
          <a:lstStyle/>
          <a:p>
            <a:pPr marL="58738" indent="173038">
              <a:lnSpc>
                <a:spcPct val="110000"/>
              </a:lnSpc>
              <a:spcBef>
                <a:spcPts val="580"/>
              </a:spcBef>
              <a:buNone/>
              <a:defRPr/>
            </a:pPr>
            <a:r>
              <a:rPr lang="en-US" sz="2200" b="1" dirty="0">
                <a:solidFill>
                  <a:srgbClr val="000099"/>
                </a:solidFill>
                <a:latin typeface="Times New Roman" pitchFamily="18" charset="0"/>
                <a:cs typeface="Times New Roman" pitchFamily="18" charset="0"/>
              </a:rPr>
              <a:t> </a:t>
            </a:r>
            <a:r>
              <a:rPr lang="en-US" sz="2200" b="1" i="1" dirty="0">
                <a:solidFill>
                  <a:srgbClr val="000099"/>
                </a:solidFill>
                <a:latin typeface="Times New Roman" pitchFamily="18" charset="0"/>
                <a:cs typeface="Times New Roman" pitchFamily="18" charset="0"/>
              </a:rPr>
              <a:t>Chị </a:t>
            </a:r>
            <a:r>
              <a:rPr lang="en-US" sz="2200" b="1" i="1" dirty="0" err="1">
                <a:solidFill>
                  <a:srgbClr val="000099"/>
                </a:solidFill>
                <a:latin typeface="Times New Roman" pitchFamily="18" charset="0"/>
                <a:cs typeface="Times New Roman" pitchFamily="18" charset="0"/>
              </a:rPr>
              <a:t>Dậu</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vừa</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nói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vừa</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mếu</a:t>
            </a:r>
            <a:r>
              <a:rPr lang="en-US" sz="22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 </a:t>
            </a:r>
            <a:r>
              <a:rPr lang="en-US" sz="2200" b="1" i="1" dirty="0" err="1">
                <a:solidFill>
                  <a:srgbClr val="000099"/>
                </a:solidFill>
                <a:latin typeface="Times New Roman" pitchFamily="18" charset="0"/>
                <a:cs typeface="Times New Roman" pitchFamily="18" charset="0"/>
              </a:rPr>
              <a:t>Thôi</a:t>
            </a:r>
            <a:r>
              <a:rPr lang="en-US" sz="2200" b="1" i="1" dirty="0">
                <a:solidFill>
                  <a:srgbClr val="000099"/>
                </a:solidFill>
                <a:latin typeface="Times New Roman" pitchFamily="18" charset="0"/>
                <a:cs typeface="Times New Roman" pitchFamily="18" charset="0"/>
              </a:rPr>
              <a:t> u </a:t>
            </a:r>
            <a:r>
              <a:rPr lang="en-US" sz="2200" b="1" i="1" dirty="0" err="1">
                <a:solidFill>
                  <a:srgbClr val="000099"/>
                </a:solidFill>
                <a:latin typeface="Times New Roman" pitchFamily="18" charset="0"/>
                <a:cs typeface="Times New Roman" pitchFamily="18" charset="0"/>
              </a:rPr>
              <a:t>không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ăn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để</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phần</a:t>
            </a:r>
            <a:r>
              <a:rPr lang="en-US" sz="2200" b="1" i="1" dirty="0">
                <a:solidFill>
                  <a:srgbClr val="000099"/>
                </a:solidFill>
                <a:latin typeface="Times New Roman" pitchFamily="18" charset="0"/>
                <a:cs typeface="Times New Roman" pitchFamily="18" charset="0"/>
              </a:rPr>
              <a:t> con. </a:t>
            </a:r>
            <a:r>
              <a:rPr lang="en-US" sz="2200" b="1" i="1" u="sng" dirty="0">
                <a:solidFill>
                  <a:srgbClr val="FF0000"/>
                </a:solidFill>
                <a:latin typeface="Times New Roman" pitchFamily="18" charset="0"/>
                <a:cs typeface="Times New Roman" pitchFamily="18" charset="0"/>
              </a:rPr>
              <a:t>Con chỉ </a:t>
            </a:r>
            <a:r>
              <a:rPr lang="en-US" sz="2200" b="1" i="1" u="sng" dirty="0" err="1">
                <a:solidFill>
                  <a:srgbClr val="FF0000"/>
                </a:solidFill>
                <a:latin typeface="Times New Roman" pitchFamily="18" charset="0"/>
                <a:cs typeface="Times New Roman" pitchFamily="18" charset="0"/>
              </a:rPr>
              <a:t>được</a:t>
            </a:r>
            <a:r>
              <a:rPr lang="en-US" sz="2200" b="1" i="1" u="sng" dirty="0">
                <a:solidFill>
                  <a:srgbClr val="FF0000"/>
                </a:solidFill>
                <a:latin typeface="Times New Roman" pitchFamily="18" charset="0"/>
                <a:cs typeface="Times New Roman" pitchFamily="18" charset="0"/>
              </a:rPr>
              <a:t> </a:t>
            </a:r>
            <a:r>
              <a:rPr lang="en-US" sz="2200" b="1" i="1" u="sng" dirty="0" err="1">
                <a:solidFill>
                  <a:srgbClr val="FF0000"/>
                </a:solidFill>
                <a:latin typeface="Times New Roman" pitchFamily="18" charset="0"/>
                <a:cs typeface="Times New Roman" pitchFamily="18" charset="0"/>
              </a:rPr>
              <a:t>ăn</a:t>
            </a:r>
            <a:r>
              <a:rPr lang="en-US" sz="2200" b="1" i="1" u="sng" dirty="0">
                <a:solidFill>
                  <a:srgbClr val="FF0000"/>
                </a:solidFill>
                <a:latin typeface="Times New Roman" pitchFamily="18" charset="0"/>
                <a:cs typeface="Times New Roman" pitchFamily="18" charset="0"/>
              </a:rPr>
              <a:t> ở </a:t>
            </a:r>
            <a:r>
              <a:rPr lang="en-US" sz="2200" b="1" i="1" u="sng" dirty="0" err="1">
                <a:solidFill>
                  <a:srgbClr val="FF0000"/>
                </a:solidFill>
                <a:latin typeface="Times New Roman" pitchFamily="18" charset="0"/>
                <a:cs typeface="Times New Roman" pitchFamily="18" charset="0"/>
              </a:rPr>
              <a:t>nhà</a:t>
            </a:r>
            <a:r>
              <a:rPr lang="en-US" sz="2200" b="1" i="1" u="sng" dirty="0">
                <a:solidFill>
                  <a:srgbClr val="FF0000"/>
                </a:solidFill>
                <a:latin typeface="Times New Roman" pitchFamily="18" charset="0"/>
                <a:cs typeface="Times New Roman" pitchFamily="18" charset="0"/>
              </a:rPr>
              <a:t> </a:t>
            </a:r>
            <a:r>
              <a:rPr lang="en-US" sz="2200" b="1" i="1" u="sng" dirty="0" err="1">
                <a:solidFill>
                  <a:srgbClr val="FF0000"/>
                </a:solidFill>
                <a:latin typeface="Times New Roman" pitchFamily="18" charset="0"/>
                <a:cs typeface="Times New Roman" pitchFamily="18" charset="0"/>
              </a:rPr>
              <a:t>bữa</a:t>
            </a:r>
            <a:r>
              <a:rPr lang="en-US" sz="2200" b="1" i="1" u="sng" dirty="0">
                <a:solidFill>
                  <a:srgbClr val="FF0000"/>
                </a:solidFill>
                <a:latin typeface="Times New Roman" pitchFamily="18" charset="0"/>
                <a:cs typeface="Times New Roman" pitchFamily="18" charset="0"/>
              </a:rPr>
              <a:t> </a:t>
            </a:r>
            <a:r>
              <a:rPr lang="en-US" sz="2200" b="1" i="1" u="sng" dirty="0" err="1">
                <a:solidFill>
                  <a:srgbClr val="FF0000"/>
                </a:solidFill>
                <a:latin typeface="Times New Roman" pitchFamily="18" charset="0"/>
                <a:cs typeface="Times New Roman" pitchFamily="18" charset="0"/>
              </a:rPr>
              <a:t>này</a:t>
            </a:r>
            <a:r>
              <a:rPr lang="en-US" sz="2200" b="1" i="1" u="sng" dirty="0">
                <a:solidFill>
                  <a:srgbClr val="FF0000"/>
                </a:solidFill>
                <a:latin typeface="Times New Roman" pitchFamily="18" charset="0"/>
                <a:cs typeface="Times New Roman" pitchFamily="18" charset="0"/>
              </a:rPr>
              <a:t> </a:t>
            </a:r>
            <a:r>
              <a:rPr lang="en-US" sz="2200" b="1" i="1" u="sng" dirty="0" err="1">
                <a:solidFill>
                  <a:srgbClr val="FF0000"/>
                </a:solidFill>
                <a:latin typeface="Times New Roman" pitchFamily="18" charset="0"/>
                <a:cs typeface="Times New Roman" pitchFamily="18" charset="0"/>
              </a:rPr>
              <a:t>nữa</a:t>
            </a:r>
            <a:r>
              <a:rPr lang="en-US" sz="2200" b="1" i="1" u="sng" dirty="0">
                <a:solidFill>
                  <a:srgbClr val="FF0000"/>
                </a:solidFill>
                <a:latin typeface="Times New Roman" pitchFamily="18" charset="0"/>
                <a:cs typeface="Times New Roman" pitchFamily="18" charset="0"/>
              </a:rPr>
              <a:t> </a:t>
            </a:r>
            <a:r>
              <a:rPr lang="en-US" sz="2200" b="1" i="1" u="sng" dirty="0" err="1">
                <a:solidFill>
                  <a:srgbClr val="FF0000"/>
                </a:solidFill>
                <a:latin typeface="Times New Roman" pitchFamily="18" charset="0"/>
                <a:cs typeface="Times New Roman" pitchFamily="18" charset="0"/>
              </a:rPr>
              <a:t>thôi</a:t>
            </a:r>
            <a:r>
              <a:rPr lang="en-US" sz="2200" b="1" i="1" dirty="0">
                <a:solidFill>
                  <a:srgbClr val="000099"/>
                </a:solidFill>
                <a:latin typeface="Times New Roman" pitchFamily="18" charset="0"/>
                <a:cs typeface="Times New Roman" pitchFamily="18" charset="0"/>
              </a:rPr>
              <a:t>. </a:t>
            </a:r>
            <a:r>
              <a:rPr lang="en-US" sz="2200" b="1" i="1" dirty="0" smtClean="0">
                <a:solidFill>
                  <a:srgbClr val="000099"/>
                </a:solidFill>
                <a:latin typeface="Times New Roman" pitchFamily="18" charset="0"/>
                <a:cs typeface="Times New Roman" pitchFamily="18" charset="0"/>
              </a:rPr>
              <a:t>U </a:t>
            </a:r>
            <a:r>
              <a:rPr lang="en-US" sz="2200" b="1" i="1" dirty="0" err="1">
                <a:solidFill>
                  <a:srgbClr val="000099"/>
                </a:solidFill>
                <a:latin typeface="Times New Roman" pitchFamily="18" charset="0"/>
                <a:cs typeface="Times New Roman" pitchFamily="18" charset="0"/>
              </a:rPr>
              <a:t>không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muốn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ăn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tranh</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của</a:t>
            </a:r>
            <a:r>
              <a:rPr lang="en-US" sz="2200" b="1" i="1" dirty="0">
                <a:solidFill>
                  <a:srgbClr val="000099"/>
                </a:solidFill>
                <a:latin typeface="Times New Roman" pitchFamily="18" charset="0"/>
                <a:cs typeface="Times New Roman" pitchFamily="18" charset="0"/>
              </a:rPr>
              <a:t> con. Con </a:t>
            </a:r>
            <a:r>
              <a:rPr lang="en-US" sz="2200" b="1" i="1" dirty="0" err="1">
                <a:solidFill>
                  <a:srgbClr val="000099"/>
                </a:solidFill>
                <a:latin typeface="Times New Roman" pitchFamily="18" charset="0"/>
                <a:cs typeface="Times New Roman" pitchFamily="18" charset="0"/>
              </a:rPr>
              <a:t>cứ</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ăn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thật</a:t>
            </a:r>
            <a:r>
              <a:rPr lang="en-US" sz="2200" b="1" i="1" dirty="0">
                <a:solidFill>
                  <a:srgbClr val="000099"/>
                </a:solidFill>
                <a:latin typeface="Times New Roman" pitchFamily="18" charset="0"/>
                <a:cs typeface="Times New Roman" pitchFamily="18" charset="0"/>
              </a:rPr>
              <a:t> no, </a:t>
            </a:r>
            <a:r>
              <a:rPr lang="en-US" sz="2200" b="1" i="1" dirty="0" err="1">
                <a:solidFill>
                  <a:srgbClr val="000099"/>
                </a:solidFill>
                <a:latin typeface="Times New Roman" pitchFamily="18" charset="0"/>
                <a:cs typeface="Times New Roman" pitchFamily="18" charset="0"/>
              </a:rPr>
              <a:t>không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phải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nhường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nhịn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cho</a:t>
            </a:r>
            <a:r>
              <a:rPr lang="en-US" sz="2200" b="1" i="1" dirty="0">
                <a:solidFill>
                  <a:srgbClr val="000099"/>
                </a:solidFill>
                <a:latin typeface="Times New Roman" pitchFamily="18" charset="0"/>
                <a:cs typeface="Times New Roman" pitchFamily="18" charset="0"/>
              </a:rPr>
              <a:t> u.</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Cái</a:t>
            </a:r>
            <a:r>
              <a:rPr lang="en-US" sz="2200" b="1" i="1" dirty="0">
                <a:solidFill>
                  <a:srgbClr val="000099"/>
                </a:solidFill>
                <a:latin typeface="Times New Roman" pitchFamily="18" charset="0"/>
                <a:cs typeface="Times New Roman" pitchFamily="18" charset="0"/>
              </a:rPr>
              <a:t> Tí </a:t>
            </a:r>
            <a:r>
              <a:rPr lang="en-US" sz="2200" b="1" i="1" dirty="0" err="1">
                <a:solidFill>
                  <a:srgbClr val="000099"/>
                </a:solidFill>
                <a:latin typeface="Times New Roman" pitchFamily="18" charset="0"/>
                <a:cs typeface="Times New Roman" pitchFamily="18" charset="0"/>
              </a:rPr>
              <a:t>chưa</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hiểu</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hết</a:t>
            </a:r>
            <a:r>
              <a:rPr lang="en-US" sz="2200" b="1" i="1" dirty="0">
                <a:solidFill>
                  <a:srgbClr val="000099"/>
                </a:solidFill>
                <a:latin typeface="Times New Roman" pitchFamily="18" charset="0"/>
                <a:cs typeface="Times New Roman" pitchFamily="18" charset="0"/>
              </a:rPr>
              <a:t> ý </a:t>
            </a:r>
            <a:r>
              <a:rPr lang="en-US" sz="2200" b="1" i="1" dirty="0" err="1">
                <a:solidFill>
                  <a:srgbClr val="000099"/>
                </a:solidFill>
                <a:latin typeface="Times New Roman" pitchFamily="18" charset="0"/>
                <a:cs typeface="Times New Roman" pitchFamily="18" charset="0"/>
              </a:rPr>
              <a:t>câu</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nói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của</a:t>
            </a:r>
            <a:r>
              <a:rPr lang="en-US" sz="2200" b="1" i="1" dirty="0">
                <a:solidFill>
                  <a:srgbClr val="000099"/>
                </a:solidFill>
                <a:latin typeface="Times New Roman" pitchFamily="18" charset="0"/>
                <a:cs typeface="Times New Roman" pitchFamily="18" charset="0"/>
              </a:rPr>
              <a:t> mẹ, nó </a:t>
            </a:r>
            <a:r>
              <a:rPr lang="en-US" sz="2200" b="1" i="1" dirty="0" err="1">
                <a:solidFill>
                  <a:srgbClr val="000099"/>
                </a:solidFill>
                <a:latin typeface="Times New Roman" pitchFamily="18" charset="0"/>
                <a:cs typeface="Times New Roman" pitchFamily="18" charset="0"/>
              </a:rPr>
              <a:t>xám</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mặt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lại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và</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hỏi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bằng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giọng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luống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cuống</a:t>
            </a:r>
            <a:r>
              <a:rPr lang="en-US" sz="22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 </a:t>
            </a:r>
            <a:r>
              <a:rPr lang="en-US" sz="2200" b="1" i="1" dirty="0" err="1">
                <a:solidFill>
                  <a:srgbClr val="000099"/>
                </a:solidFill>
                <a:latin typeface="Times New Roman" pitchFamily="18" charset="0"/>
                <a:cs typeface="Times New Roman" pitchFamily="18" charset="0"/>
              </a:rPr>
              <a:t>Vậy</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thi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bữa</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sau</a:t>
            </a:r>
            <a:r>
              <a:rPr lang="en-US" sz="2200" b="1" i="1" dirty="0">
                <a:solidFill>
                  <a:srgbClr val="000099"/>
                </a:solidFill>
                <a:latin typeface="Times New Roman" pitchFamily="18" charset="0"/>
                <a:cs typeface="Times New Roman" pitchFamily="18" charset="0"/>
              </a:rPr>
              <a:t> con </a:t>
            </a:r>
            <a:r>
              <a:rPr lang="en-US" sz="2200" b="1" i="1" dirty="0" err="1">
                <a:solidFill>
                  <a:srgbClr val="000099"/>
                </a:solidFill>
                <a:latin typeface="Times New Roman" pitchFamily="18" charset="0"/>
                <a:cs typeface="Times New Roman" pitchFamily="18" charset="0"/>
              </a:rPr>
              <a:t>ăn</a:t>
            </a:r>
            <a:r>
              <a:rPr lang="en-US" sz="2200" b="1" i="1" dirty="0">
                <a:solidFill>
                  <a:srgbClr val="000099"/>
                </a:solidFill>
                <a:latin typeface="Times New Roman" pitchFamily="18" charset="0"/>
                <a:cs typeface="Times New Roman" pitchFamily="18" charset="0"/>
              </a:rPr>
              <a:t> ở </a:t>
            </a:r>
            <a:r>
              <a:rPr lang="en-US" sz="2200" b="1" i="1" dirty="0" err="1">
                <a:solidFill>
                  <a:srgbClr val="000099"/>
                </a:solidFill>
                <a:latin typeface="Times New Roman" pitchFamily="18" charset="0"/>
                <a:cs typeface="Times New Roman" pitchFamily="18" charset="0"/>
              </a:rPr>
              <a:t>đâu</a:t>
            </a:r>
            <a:r>
              <a:rPr lang="en-US" sz="22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Điểm</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thêm</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một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giây</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nức</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nở</a:t>
            </a:r>
            <a:r>
              <a:rPr lang="en-US" sz="2200" b="1" i="1" dirty="0">
                <a:solidFill>
                  <a:srgbClr val="000099"/>
                </a:solidFill>
                <a:latin typeface="Times New Roman" pitchFamily="18" charset="0"/>
                <a:cs typeface="Times New Roman" pitchFamily="18" charset="0"/>
              </a:rPr>
              <a:t>, chị </a:t>
            </a:r>
            <a:r>
              <a:rPr lang="en-US" sz="2200" b="1" i="1" dirty="0" err="1">
                <a:solidFill>
                  <a:srgbClr val="000099"/>
                </a:solidFill>
                <a:latin typeface="Times New Roman" pitchFamily="18" charset="0"/>
                <a:cs typeface="Times New Roman" pitchFamily="18" charset="0"/>
              </a:rPr>
              <a:t>Dậu</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ngó</a:t>
            </a:r>
            <a:r>
              <a:rPr lang="en-US" sz="2200" b="1" i="1" dirty="0">
                <a:solidFill>
                  <a:srgbClr val="000099"/>
                </a:solidFill>
                <a:latin typeface="Times New Roman" pitchFamily="18" charset="0"/>
                <a:cs typeface="Times New Roman" pitchFamily="18" charset="0"/>
              </a:rPr>
              <a:t> con </a:t>
            </a:r>
            <a:r>
              <a:rPr lang="en-US" sz="2200" b="1" i="1" dirty="0" err="1">
                <a:solidFill>
                  <a:srgbClr val="000099"/>
                </a:solidFill>
                <a:latin typeface="Times New Roman" pitchFamily="18" charset="0"/>
                <a:cs typeface="Times New Roman" pitchFamily="18" charset="0"/>
              </a:rPr>
              <a:t>bằng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cách</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xót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xa</a:t>
            </a:r>
            <a:r>
              <a:rPr lang="en-US" sz="2200" b="1" i="1" dirty="0">
                <a:solidFill>
                  <a:srgbClr val="000099"/>
                </a:solidFill>
                <a:latin typeface="Times New Roman" pitchFamily="18" charset="0"/>
                <a:cs typeface="Times New Roman" pitchFamily="18" charset="0"/>
              </a:rPr>
              <a:t>:      </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a:t>
            </a:r>
            <a:r>
              <a:rPr lang="en-US" sz="2200" b="1" i="1" u="sng" dirty="0">
                <a:solidFill>
                  <a:srgbClr val="000099"/>
                </a:solidFill>
                <a:latin typeface="Times New Roman" pitchFamily="18" charset="0"/>
                <a:cs typeface="Times New Roman" pitchFamily="18" charset="0"/>
              </a:rPr>
              <a:t>- </a:t>
            </a:r>
            <a:r>
              <a:rPr lang="en-US" sz="2200" b="1" i="1" u="sng" dirty="0">
                <a:solidFill>
                  <a:srgbClr val="FF0000"/>
                </a:solidFill>
                <a:latin typeface="Times New Roman" pitchFamily="18" charset="0"/>
                <a:cs typeface="Times New Roman" pitchFamily="18" charset="0"/>
              </a:rPr>
              <a:t>Con sẽ </a:t>
            </a:r>
            <a:r>
              <a:rPr lang="en-US" sz="2200" b="1" i="1" u="sng" dirty="0" err="1">
                <a:solidFill>
                  <a:srgbClr val="FF0000"/>
                </a:solidFill>
                <a:latin typeface="Times New Roman" pitchFamily="18" charset="0"/>
                <a:cs typeface="Times New Roman" pitchFamily="18" charset="0"/>
              </a:rPr>
              <a:t>ăn</a:t>
            </a:r>
            <a:r>
              <a:rPr lang="en-US" sz="2200" b="1" i="1" u="sng" dirty="0">
                <a:solidFill>
                  <a:srgbClr val="FF0000"/>
                </a:solidFill>
                <a:latin typeface="Times New Roman" pitchFamily="18" charset="0"/>
                <a:cs typeface="Times New Roman" pitchFamily="18" charset="0"/>
              </a:rPr>
              <a:t> ở </a:t>
            </a:r>
            <a:r>
              <a:rPr lang="en-US" sz="2200" b="1" i="1" u="sng" dirty="0" err="1">
                <a:solidFill>
                  <a:srgbClr val="FF0000"/>
                </a:solidFill>
                <a:latin typeface="Times New Roman" pitchFamily="18" charset="0"/>
                <a:cs typeface="Times New Roman" pitchFamily="18" charset="0"/>
              </a:rPr>
              <a:t>nhà</a:t>
            </a:r>
            <a:r>
              <a:rPr lang="en-US" sz="2200" b="1" i="1" u="sng" dirty="0">
                <a:solidFill>
                  <a:srgbClr val="FF0000"/>
                </a:solidFill>
                <a:latin typeface="Times New Roman" pitchFamily="18" charset="0"/>
                <a:cs typeface="Times New Roman" pitchFamily="18" charset="0"/>
              </a:rPr>
              <a:t> cụ </a:t>
            </a:r>
            <a:r>
              <a:rPr lang="en-US" sz="2200" b="1" i="1" u="sng" dirty="0" err="1">
                <a:solidFill>
                  <a:srgbClr val="FF0000"/>
                </a:solidFill>
                <a:latin typeface="Times New Roman" pitchFamily="18" charset="0"/>
                <a:cs typeface="Times New Roman" pitchFamily="18" charset="0"/>
              </a:rPr>
              <a:t>Nghị</a:t>
            </a:r>
            <a:r>
              <a:rPr lang="en-US" sz="2200" b="1" i="1" u="sng" dirty="0">
                <a:solidFill>
                  <a:srgbClr val="FF0000"/>
                </a:solidFill>
                <a:latin typeface="Times New Roman" pitchFamily="18" charset="0"/>
                <a:cs typeface="Times New Roman" pitchFamily="18" charset="0"/>
              </a:rPr>
              <a:t> </a:t>
            </a:r>
            <a:r>
              <a:rPr lang="en-US" sz="2200" b="1" i="1" u="sng" dirty="0" err="1">
                <a:solidFill>
                  <a:srgbClr val="FF0000"/>
                </a:solidFill>
                <a:latin typeface="Times New Roman" pitchFamily="18" charset="0"/>
                <a:cs typeface="Times New Roman" pitchFamily="18" charset="0"/>
              </a:rPr>
              <a:t>thôn</a:t>
            </a:r>
            <a:r>
              <a:rPr lang="en-US" sz="2200" b="1" i="1" u="sng" dirty="0">
                <a:solidFill>
                  <a:srgbClr val="FF0000"/>
                </a:solidFill>
                <a:latin typeface="Times New Roman" pitchFamily="18" charset="0"/>
                <a:cs typeface="Times New Roman" pitchFamily="18" charset="0"/>
              </a:rPr>
              <a:t> </a:t>
            </a:r>
            <a:r>
              <a:rPr lang="en-US" sz="2200" b="1" i="1" u="sng" dirty="0" err="1">
                <a:solidFill>
                  <a:srgbClr val="FF0000"/>
                </a:solidFill>
                <a:latin typeface="Times New Roman" pitchFamily="18" charset="0"/>
                <a:cs typeface="Times New Roman" pitchFamily="18" charset="0"/>
              </a:rPr>
              <a:t>Đoài</a:t>
            </a:r>
            <a:r>
              <a:rPr lang="en-US" sz="2200" b="1" i="1" u="sng" dirty="0">
                <a:solidFill>
                  <a:srgbClr val="000099"/>
                </a:solidFill>
                <a:latin typeface="Times New Roman" pitchFamily="18" charset="0"/>
                <a:cs typeface="Times New Roman" pitchFamily="18" charset="0"/>
              </a:rPr>
              <a:t>. </a:t>
            </a:r>
          </a:p>
          <a:p>
            <a:pPr marL="58738" indent="173038">
              <a:lnSpc>
                <a:spcPct val="110000"/>
              </a:lnSpc>
              <a:spcBef>
                <a:spcPts val="580"/>
              </a:spcBef>
              <a:buNone/>
              <a:defRPr/>
            </a:pPr>
            <a:r>
              <a:rPr lang="en-US" sz="2200" b="1" i="1" dirty="0" err="1">
                <a:solidFill>
                  <a:srgbClr val="000099"/>
                </a:solidFill>
                <a:latin typeface="Times New Roman" pitchFamily="18" charset="0"/>
                <a:cs typeface="Times New Roman" pitchFamily="18" charset="0"/>
              </a:rPr>
              <a:t>Cái</a:t>
            </a:r>
            <a:r>
              <a:rPr lang="en-US" sz="2200" b="1" i="1" dirty="0">
                <a:solidFill>
                  <a:srgbClr val="000099"/>
                </a:solidFill>
                <a:latin typeface="Times New Roman" pitchFamily="18" charset="0"/>
                <a:cs typeface="Times New Roman" pitchFamily="18" charset="0"/>
              </a:rPr>
              <a:t> Tí </a:t>
            </a:r>
            <a:r>
              <a:rPr lang="en-US" sz="2200" b="1" i="1" dirty="0" err="1">
                <a:solidFill>
                  <a:srgbClr val="000099"/>
                </a:solidFill>
                <a:latin typeface="Times New Roman" pitchFamily="18" charset="0"/>
                <a:cs typeface="Times New Roman" pitchFamily="18" charset="0"/>
              </a:rPr>
              <a:t>nghe</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nói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giãy</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nảy</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giống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như</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sét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đánh</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bên</a:t>
            </a:r>
            <a:r>
              <a:rPr lang="en-US" sz="2200" b="1" i="1" dirty="0">
                <a:solidFill>
                  <a:srgbClr val="000099"/>
                </a:solidFill>
                <a:latin typeface="Times New Roman" pitchFamily="18" charset="0"/>
                <a:cs typeface="Times New Roman" pitchFamily="18" charset="0"/>
              </a:rPr>
              <a:t> tai, nó </a:t>
            </a:r>
            <a:r>
              <a:rPr lang="en-US" sz="2200" b="1" i="1" dirty="0" err="1">
                <a:solidFill>
                  <a:srgbClr val="000099"/>
                </a:solidFill>
                <a:latin typeface="Times New Roman" pitchFamily="18" charset="0"/>
                <a:cs typeface="Times New Roman" pitchFamily="18" charset="0"/>
              </a:rPr>
              <a:t>liệng</a:t>
            </a:r>
            <a:r>
              <a:rPr lang="en-US" sz="2200" b="1" i="1" dirty="0">
                <a:solidFill>
                  <a:srgbClr val="000099"/>
                </a:solidFill>
                <a:latin typeface="Times New Roman" pitchFamily="18" charset="0"/>
                <a:cs typeface="Times New Roman" pitchFamily="18" charset="0"/>
              </a:rPr>
              <a:t> củ </a:t>
            </a:r>
            <a:r>
              <a:rPr lang="en-US" sz="2200" b="1" i="1" dirty="0" err="1">
                <a:solidFill>
                  <a:srgbClr val="000099"/>
                </a:solidFill>
                <a:latin typeface="Times New Roman" pitchFamily="18" charset="0"/>
                <a:cs typeface="Times New Roman" pitchFamily="18" charset="0"/>
              </a:rPr>
              <a:t>khoai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vào</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rô</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và</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òa</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lên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khóc</a:t>
            </a:r>
            <a:r>
              <a:rPr lang="en-US" sz="22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U </a:t>
            </a:r>
            <a:r>
              <a:rPr lang="en-US" sz="2200" b="1" i="1" dirty="0" err="1">
                <a:solidFill>
                  <a:srgbClr val="000099"/>
                </a:solidFill>
                <a:latin typeface="Times New Roman" pitchFamily="18" charset="0"/>
                <a:cs typeface="Times New Roman" pitchFamily="18" charset="0"/>
              </a:rPr>
              <a:t>bán</a:t>
            </a:r>
            <a:r>
              <a:rPr lang="en-US" sz="2200" b="1" i="1" dirty="0">
                <a:solidFill>
                  <a:srgbClr val="000099"/>
                </a:solidFill>
                <a:latin typeface="Times New Roman" pitchFamily="18" charset="0"/>
                <a:cs typeface="Times New Roman" pitchFamily="18" charset="0"/>
              </a:rPr>
              <a:t> con </a:t>
            </a:r>
            <a:r>
              <a:rPr lang="en-US" sz="2200" b="1" i="1" dirty="0" err="1">
                <a:solidFill>
                  <a:srgbClr val="000099"/>
                </a:solidFill>
                <a:latin typeface="Times New Roman" pitchFamily="18" charset="0"/>
                <a:cs typeface="Times New Roman" pitchFamily="18" charset="0"/>
              </a:rPr>
              <a:t>thật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đấy</a:t>
            </a:r>
            <a:r>
              <a:rPr lang="en-US" sz="2200" b="1" i="1" dirty="0">
                <a:solidFill>
                  <a:srgbClr val="000099"/>
                </a:solidFill>
                <a:latin typeface="Times New Roman" pitchFamily="18" charset="0"/>
                <a:cs typeface="Times New Roman" pitchFamily="18" charset="0"/>
              </a:rPr>
              <a:t> ư? Con van u, con </a:t>
            </a:r>
            <a:r>
              <a:rPr lang="en-US" sz="2200" b="1" i="1" dirty="0" err="1">
                <a:solidFill>
                  <a:srgbClr val="000099"/>
                </a:solidFill>
                <a:latin typeface="Times New Roman" pitchFamily="18" charset="0"/>
                <a:cs typeface="Times New Roman" pitchFamily="18" charset="0"/>
              </a:rPr>
              <a:t>lạy</a:t>
            </a:r>
            <a:r>
              <a:rPr lang="en-US" sz="2200" b="1" i="1" dirty="0">
                <a:solidFill>
                  <a:srgbClr val="000099"/>
                </a:solidFill>
                <a:latin typeface="Times New Roman" pitchFamily="18" charset="0"/>
                <a:cs typeface="Times New Roman" pitchFamily="18" charset="0"/>
              </a:rPr>
              <a:t> u, con </a:t>
            </a:r>
            <a:r>
              <a:rPr lang="en-US" sz="2200" b="1" i="1" dirty="0" err="1">
                <a:solidFill>
                  <a:srgbClr val="000099"/>
                </a:solidFill>
                <a:latin typeface="Times New Roman" pitchFamily="18" charset="0"/>
                <a:cs typeface="Times New Roman" pitchFamily="18" charset="0"/>
              </a:rPr>
              <a:t>còn</a:t>
            </a:r>
            <a:r>
              <a:rPr lang="en-US" sz="2200" b="1" i="1" dirty="0">
                <a:solidFill>
                  <a:srgbClr val="000099"/>
                </a:solidFill>
                <a:latin typeface="Times New Roman" pitchFamily="18" charset="0"/>
                <a:cs typeface="Times New Roman" pitchFamily="18" charset="0"/>
              </a:rPr>
              <a:t> bé </a:t>
            </a:r>
            <a:r>
              <a:rPr lang="en-US" sz="2200" b="1" i="1" dirty="0" err="1">
                <a:solidFill>
                  <a:srgbClr val="000099"/>
                </a:solidFill>
                <a:latin typeface="Times New Roman" pitchFamily="18" charset="0"/>
                <a:cs typeface="Times New Roman" pitchFamily="18" charset="0"/>
              </a:rPr>
              <a:t>bỏng</a:t>
            </a:r>
            <a:r>
              <a:rPr lang="en-US" sz="2200" b="1" i="1" dirty="0">
                <a:solidFill>
                  <a:srgbClr val="000099"/>
                </a:solidFill>
                <a:latin typeface="Times New Roman" pitchFamily="18" charset="0"/>
                <a:cs typeface="Times New Roman" pitchFamily="18" charset="0"/>
              </a:rPr>
              <a:t>, u </a:t>
            </a:r>
            <a:r>
              <a:rPr lang="en-US" sz="2200" b="1" i="1" dirty="0" err="1">
                <a:solidFill>
                  <a:srgbClr val="000099"/>
                </a:solidFill>
                <a:latin typeface="Times New Roman" pitchFamily="18" charset="0"/>
                <a:cs typeface="Times New Roman" pitchFamily="18" charset="0"/>
              </a:rPr>
              <a:t>đừng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bán</a:t>
            </a:r>
            <a:r>
              <a:rPr lang="en-US" sz="2200" b="1" i="1" dirty="0">
                <a:solidFill>
                  <a:srgbClr val="000099"/>
                </a:solidFill>
                <a:latin typeface="Times New Roman" pitchFamily="18" charset="0"/>
                <a:cs typeface="Times New Roman" pitchFamily="18" charset="0"/>
              </a:rPr>
              <a:t> con </a:t>
            </a:r>
            <a:r>
              <a:rPr lang="en-US" sz="2200" b="1" i="1" dirty="0" err="1">
                <a:solidFill>
                  <a:srgbClr val="000099"/>
                </a:solidFill>
                <a:latin typeface="Times New Roman" pitchFamily="18" charset="0"/>
                <a:cs typeface="Times New Roman" pitchFamily="18" charset="0"/>
              </a:rPr>
              <a:t>đi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tội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nghiệp</a:t>
            </a:r>
            <a:r>
              <a:rPr lang="en-US" sz="2200" b="1" i="1" dirty="0">
                <a:solidFill>
                  <a:srgbClr val="000099"/>
                </a:solidFill>
                <a:latin typeface="Times New Roman" pitchFamily="18" charset="0"/>
                <a:cs typeface="Times New Roman" pitchFamily="18" charset="0"/>
              </a:rPr>
              <a:t>. U </a:t>
            </a:r>
            <a:r>
              <a:rPr lang="en-US" sz="2200" b="1" i="1" dirty="0" err="1">
                <a:solidFill>
                  <a:srgbClr val="000099"/>
                </a:solidFill>
                <a:latin typeface="Times New Roman" pitchFamily="18" charset="0"/>
                <a:cs typeface="Times New Roman" pitchFamily="18" charset="0"/>
              </a:rPr>
              <a:t>để</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cho</a:t>
            </a:r>
            <a:r>
              <a:rPr lang="en-US" sz="2200" b="1" i="1" dirty="0">
                <a:solidFill>
                  <a:srgbClr val="000099"/>
                </a:solidFill>
                <a:latin typeface="Times New Roman" pitchFamily="18" charset="0"/>
                <a:cs typeface="Times New Roman" pitchFamily="18" charset="0"/>
              </a:rPr>
              <a:t> con ở </a:t>
            </a:r>
            <a:r>
              <a:rPr lang="en-US" sz="2200" b="1" i="1" dirty="0" err="1">
                <a:solidFill>
                  <a:srgbClr val="000099"/>
                </a:solidFill>
                <a:latin typeface="Times New Roman" pitchFamily="18" charset="0"/>
                <a:cs typeface="Times New Roman" pitchFamily="18" charset="0"/>
              </a:rPr>
              <a:t>nhà</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chơi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với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em</a:t>
            </a:r>
            <a:r>
              <a:rPr lang="en-US" sz="2200" b="1" i="1" dirty="0">
                <a:solidFill>
                  <a:srgbClr val="000099"/>
                </a:solidFill>
                <a:latin typeface="Times New Roman" pitchFamily="18" charset="0"/>
                <a:cs typeface="Times New Roman" pitchFamily="18" charset="0"/>
              </a:rPr>
              <a:t> con.</a:t>
            </a:r>
          </a:p>
          <a:p>
            <a:pPr marL="274320" indent="-274320">
              <a:lnSpc>
                <a:spcPct val="110000"/>
              </a:lnSpc>
              <a:spcBef>
                <a:spcPts val="580"/>
              </a:spcBef>
              <a:buNone/>
              <a:defRPr/>
            </a:pPr>
            <a:r>
              <a:rPr lang="en-US" sz="2200" b="1" i="1" dirty="0">
                <a:solidFill>
                  <a:srgbClr val="000099"/>
                </a:solidFill>
                <a:latin typeface="Times New Roman" pitchFamily="18" charset="0"/>
                <a:cs typeface="Times New Roman" pitchFamily="18" charset="0"/>
              </a:rPr>
              <a:t>                                                                                          </a:t>
            </a:r>
            <a:r>
              <a:rPr lang="en-US" sz="2200" b="1" dirty="0">
                <a:solidFill>
                  <a:srgbClr val="000099"/>
                </a:solidFill>
                <a:latin typeface="Times New Roman" pitchFamily="18" charset="0"/>
                <a:cs typeface="Times New Roman" pitchFamily="18" charset="0"/>
              </a:rPr>
              <a:t>(</a:t>
            </a:r>
            <a:r>
              <a:rPr lang="en-US" sz="2200" b="1" dirty="0" err="1">
                <a:solidFill>
                  <a:srgbClr val="000099"/>
                </a:solidFill>
                <a:latin typeface="Times New Roman" pitchFamily="18" charset="0"/>
                <a:cs typeface="Times New Roman" pitchFamily="18" charset="0"/>
              </a:rPr>
              <a:t>Ngô</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Tất</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Tố</a:t>
            </a:r>
            <a:r>
              <a:rPr lang="en-US" sz="2200" b="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Tắt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đèn</a:t>
            </a:r>
            <a:r>
              <a:rPr lang="en-US" sz="2200" b="1" dirty="0">
                <a:solidFill>
                  <a:srgbClr val="000099"/>
                </a:solidFill>
                <a:latin typeface="Times New Roman" pitchFamily="18" charset="0"/>
                <a:cs typeface="Times New Roman" pitchFamily="18" charset="0"/>
              </a:rPr>
              <a:t>)</a:t>
            </a:r>
          </a:p>
        </p:txBody>
      </p:sp>
    </p:spTree>
    <p:extLst>
      <p:ext uri="{BB962C8B-B14F-4D97-AF65-F5344CB8AC3E}">
        <p14:creationId xmlns:p14="http://schemas.microsoft.com/office/powerpoint/2010/main" val="2278948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heckerboard(across)">
                                      <p:cBhvr>
                                        <p:cTn id="7" dur="500"/>
                                        <p:tgtEl>
                                          <p:spTgt spid="9218"/>
                                        </p:tgtEl>
                                      </p:cBhvr>
                                    </p:animEffect>
                                  </p:childTnLst>
                                </p:cTn>
                              </p:par>
                              <p:par>
                                <p:cTn id="8" presetID="8" presetClass="entr" presetSubtype="16" fill="hold" nodeType="withEffect">
                                  <p:stCondLst>
                                    <p:cond delay="0"/>
                                  </p:stCondLst>
                                  <p:childTnLst>
                                    <p:set>
                                      <p:cBhvr>
                                        <p:cTn id="9" dur="1" fill="hold">
                                          <p:stCondLst>
                                            <p:cond delay="0"/>
                                          </p:stCondLst>
                                        </p:cTn>
                                        <p:tgtEl>
                                          <p:spTgt spid="9219">
                                            <p:txEl>
                                              <p:pRg st="0" end="0"/>
                                            </p:txEl>
                                          </p:spTgt>
                                        </p:tgtEl>
                                        <p:attrNameLst>
                                          <p:attrName>style.visibility</p:attrName>
                                        </p:attrNameLst>
                                      </p:cBhvr>
                                      <p:to>
                                        <p:strVal val="visible"/>
                                      </p:to>
                                    </p:set>
                                    <p:animEffect transition="in" filter="diamond(in)">
                                      <p:cBhvr>
                                        <p:cTn id="10" dur="2000"/>
                                        <p:tgtEl>
                                          <p:spTgt spid="9219">
                                            <p:txEl>
                                              <p:pRg st="0" end="0"/>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Effect transition="in" filter="diamond(in)">
                                      <p:cBhvr>
                                        <p:cTn id="13" dur="2000"/>
                                        <p:tgtEl>
                                          <p:spTgt spid="9219">
                                            <p:txEl>
                                              <p:pRg st="1" end="1"/>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9219">
                                            <p:txEl>
                                              <p:pRg st="2" end="2"/>
                                            </p:txEl>
                                          </p:spTgt>
                                        </p:tgtEl>
                                        <p:attrNameLst>
                                          <p:attrName>style.visibility</p:attrName>
                                        </p:attrNameLst>
                                      </p:cBhvr>
                                      <p:to>
                                        <p:strVal val="visible"/>
                                      </p:to>
                                    </p:set>
                                    <p:animEffect transition="in" filter="diamond(in)">
                                      <p:cBhvr>
                                        <p:cTn id="16" dur="2000"/>
                                        <p:tgtEl>
                                          <p:spTgt spid="9219">
                                            <p:txEl>
                                              <p:pRg st="2" end="2"/>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animEffect transition="in" filter="diamond(in)">
                                      <p:cBhvr>
                                        <p:cTn id="19" dur="2000"/>
                                        <p:tgtEl>
                                          <p:spTgt spid="9219">
                                            <p:txEl>
                                              <p:pRg st="3" end="3"/>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9219">
                                            <p:txEl>
                                              <p:pRg st="4" end="4"/>
                                            </p:txEl>
                                          </p:spTgt>
                                        </p:tgtEl>
                                        <p:attrNameLst>
                                          <p:attrName>style.visibility</p:attrName>
                                        </p:attrNameLst>
                                      </p:cBhvr>
                                      <p:to>
                                        <p:strVal val="visible"/>
                                      </p:to>
                                    </p:set>
                                    <p:animEffect transition="in" filter="diamond(in)">
                                      <p:cBhvr>
                                        <p:cTn id="22" dur="2000"/>
                                        <p:tgtEl>
                                          <p:spTgt spid="9219">
                                            <p:txEl>
                                              <p:pRg st="4" end="4"/>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9219">
                                            <p:txEl>
                                              <p:pRg st="5" end="5"/>
                                            </p:txEl>
                                          </p:spTgt>
                                        </p:tgtEl>
                                        <p:attrNameLst>
                                          <p:attrName>style.visibility</p:attrName>
                                        </p:attrNameLst>
                                      </p:cBhvr>
                                      <p:to>
                                        <p:strVal val="visible"/>
                                      </p:to>
                                    </p:set>
                                    <p:animEffect transition="in" filter="diamond(in)">
                                      <p:cBhvr>
                                        <p:cTn id="25" dur="2000"/>
                                        <p:tgtEl>
                                          <p:spTgt spid="9219">
                                            <p:txEl>
                                              <p:pRg st="5" end="5"/>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9219">
                                            <p:txEl>
                                              <p:pRg st="6" end="6"/>
                                            </p:txEl>
                                          </p:spTgt>
                                        </p:tgtEl>
                                        <p:attrNameLst>
                                          <p:attrName>style.visibility</p:attrName>
                                        </p:attrNameLst>
                                      </p:cBhvr>
                                      <p:to>
                                        <p:strVal val="visible"/>
                                      </p:to>
                                    </p:set>
                                    <p:animEffect transition="in" filter="diamond(in)">
                                      <p:cBhvr>
                                        <p:cTn id="28" dur="2000"/>
                                        <p:tgtEl>
                                          <p:spTgt spid="9219">
                                            <p:txEl>
                                              <p:pRg st="6" end="6"/>
                                            </p:txEl>
                                          </p:spTgt>
                                        </p:tgtEl>
                                      </p:cBhvr>
                                    </p:animEffect>
                                  </p:childTnLst>
                                </p:cTn>
                              </p:par>
                              <p:par>
                                <p:cTn id="29" presetID="8" presetClass="entr" presetSubtype="16" fill="hold" nodeType="withEffect">
                                  <p:stCondLst>
                                    <p:cond delay="0"/>
                                  </p:stCondLst>
                                  <p:childTnLst>
                                    <p:set>
                                      <p:cBhvr>
                                        <p:cTn id="30" dur="1" fill="hold">
                                          <p:stCondLst>
                                            <p:cond delay="0"/>
                                          </p:stCondLst>
                                        </p:cTn>
                                        <p:tgtEl>
                                          <p:spTgt spid="9219">
                                            <p:txEl>
                                              <p:pRg st="7" end="7"/>
                                            </p:txEl>
                                          </p:spTgt>
                                        </p:tgtEl>
                                        <p:attrNameLst>
                                          <p:attrName>style.visibility</p:attrName>
                                        </p:attrNameLst>
                                      </p:cBhvr>
                                      <p:to>
                                        <p:strVal val="visible"/>
                                      </p:to>
                                    </p:set>
                                    <p:animEffect transition="in" filter="diamond(in)">
                                      <p:cBhvr>
                                        <p:cTn id="31" dur="2000"/>
                                        <p:tgtEl>
                                          <p:spTgt spid="9219">
                                            <p:txEl>
                                              <p:pRg st="7" end="7"/>
                                            </p:txEl>
                                          </p:spTgt>
                                        </p:tgtEl>
                                      </p:cBhvr>
                                    </p:animEffect>
                                  </p:childTnLst>
                                </p:cTn>
                              </p:par>
                              <p:par>
                                <p:cTn id="32" presetID="8" presetClass="entr" presetSubtype="16" fill="hold" nodeType="withEffect">
                                  <p:stCondLst>
                                    <p:cond delay="0"/>
                                  </p:stCondLst>
                                  <p:childTnLst>
                                    <p:set>
                                      <p:cBhvr>
                                        <p:cTn id="33" dur="1" fill="hold">
                                          <p:stCondLst>
                                            <p:cond delay="0"/>
                                          </p:stCondLst>
                                        </p:cTn>
                                        <p:tgtEl>
                                          <p:spTgt spid="9219">
                                            <p:txEl>
                                              <p:pRg st="8" end="8"/>
                                            </p:txEl>
                                          </p:spTgt>
                                        </p:tgtEl>
                                        <p:attrNameLst>
                                          <p:attrName>style.visibility</p:attrName>
                                        </p:attrNameLst>
                                      </p:cBhvr>
                                      <p:to>
                                        <p:strVal val="visible"/>
                                      </p:to>
                                    </p:set>
                                    <p:animEffect transition="in" filter="diamond(in)">
                                      <p:cBhvr>
                                        <p:cTn id="34" dur="2000"/>
                                        <p:tgtEl>
                                          <p:spTgt spid="92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ích đoạn phim Chị Dậu 1981- Bán con cho nhà nghị Quế">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381000" y="200025"/>
            <a:ext cx="11455400" cy="6443663"/>
          </a:xfrm>
        </p:spPr>
      </p:pic>
    </p:spTree>
    <p:extLst>
      <p:ext uri="{BB962C8B-B14F-4D97-AF65-F5344CB8AC3E}">
        <p14:creationId xmlns:p14="http://schemas.microsoft.com/office/powerpoint/2010/main" val="4078205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6213" y="0"/>
            <a:ext cx="8229600" cy="1143000"/>
          </a:xfrm>
        </p:spPr>
        <p:txBody>
          <a:bodyPr/>
          <a:lstStyle/>
          <a:p>
            <a:pPr eaLnBrk="1" hangingPunct="1"/>
            <a:r>
              <a:rPr lang="en-US" sz="2800" b="1" u="sng" dirty="0">
                <a:solidFill>
                  <a:srgbClr val="000099"/>
                </a:solidFill>
                <a:latin typeface="Times New Roman" panose="02020603050405020304" pitchFamily="18" charset="0"/>
                <a:cs typeface="Times New Roman" panose="02020603050405020304" pitchFamily="18" charset="0"/>
              </a:rPr>
              <a:t>I. Điều kiện sử dụng hàm ý</a:t>
            </a:r>
            <a:r>
              <a:rPr lang="en-US" sz="2800" b="1" dirty="0">
                <a:solidFill>
                  <a:srgbClr val="000099"/>
                </a:solidFill>
                <a:latin typeface="Times New Roman" panose="02020603050405020304" pitchFamily="18" charset="0"/>
                <a:cs typeface="Times New Roman" panose="02020603050405020304" pitchFamily="18" charset="0"/>
              </a:rPr>
              <a:t/>
            </a:r>
            <a:br>
              <a:rPr lang="en-US" sz="2800" b="1" dirty="0">
                <a:solidFill>
                  <a:srgbClr val="000099"/>
                </a:solidFill>
                <a:latin typeface="Times New Roman" panose="02020603050405020304" pitchFamily="18" charset="0"/>
                <a:cs typeface="Times New Roman" panose="02020603050405020304" pitchFamily="18" charset="0"/>
              </a:rPr>
            </a:br>
            <a:r>
              <a:rPr lang="en-US" sz="2400" dirty="0">
                <a:solidFill>
                  <a:srgbClr val="000099"/>
                </a:solidFill>
                <a:latin typeface="Times New Roman" panose="02020603050405020304" pitchFamily="18" charset="0"/>
                <a:cs typeface="Times New Roman" panose="02020603050405020304" pitchFamily="18" charset="0"/>
              </a:rPr>
              <a:t>   </a:t>
            </a:r>
            <a:r>
              <a:rPr lang="en-US" sz="2400" b="1" u="sng" dirty="0">
                <a:solidFill>
                  <a:srgbClr val="000099"/>
                </a:solidFill>
                <a:latin typeface="Times New Roman" panose="02020603050405020304" pitchFamily="18" charset="0"/>
                <a:cs typeface="Times New Roman" panose="02020603050405020304" pitchFamily="18" charset="0"/>
              </a:rPr>
              <a:t>1. </a:t>
            </a:r>
            <a:r>
              <a:rPr lang="vi-VN" sz="2400" b="1" u="sng" dirty="0" smtClean="0">
                <a:solidFill>
                  <a:srgbClr val="000099"/>
                </a:solidFill>
                <a:latin typeface="Times New Roman" panose="02020603050405020304" pitchFamily="18" charset="0"/>
                <a:cs typeface="Times New Roman" panose="02020603050405020304" pitchFamily="18" charset="0"/>
              </a:rPr>
              <a:t>Xét ví dụ SGK/90</a:t>
            </a:r>
            <a:endParaRPr lang="en-US" sz="2000" b="1" u="sng" dirty="0">
              <a:solidFill>
                <a:srgbClr val="000099"/>
              </a:solidFill>
              <a:latin typeface="Times New Roman" panose="02020603050405020304" pitchFamily="18" charset="0"/>
              <a:cs typeface="Times New Roman" panose="02020603050405020304" pitchFamily="18" charset="0"/>
            </a:endParaRPr>
          </a:p>
        </p:txBody>
      </p:sp>
      <p:sp>
        <p:nvSpPr>
          <p:cNvPr id="9219" name="Rectangle 3"/>
          <p:cNvSpPr>
            <a:spLocks noGrp="1" noChangeArrowheads="1"/>
          </p:cNvSpPr>
          <p:nvPr>
            <p:ph idx="1"/>
          </p:nvPr>
        </p:nvSpPr>
        <p:spPr>
          <a:xfrm>
            <a:off x="323850" y="1143000"/>
            <a:ext cx="11868150" cy="5410200"/>
          </a:xfrm>
        </p:spPr>
        <p:txBody>
          <a:bodyPr>
            <a:normAutofit lnSpcReduction="10000"/>
          </a:bodyPr>
          <a:lstStyle/>
          <a:p>
            <a:pPr marL="58738" indent="173038">
              <a:lnSpc>
                <a:spcPct val="110000"/>
              </a:lnSpc>
              <a:spcBef>
                <a:spcPts val="580"/>
              </a:spcBef>
              <a:buNone/>
              <a:defRPr/>
            </a:pPr>
            <a:r>
              <a:rPr lang="en-US" sz="2000" b="1" dirty="0">
                <a:solidFill>
                  <a:srgbClr val="000099"/>
                </a:solidFill>
                <a:latin typeface="Times New Roman" pitchFamily="18" charset="0"/>
                <a:cs typeface="Times New Roman" pitchFamily="18" charset="0"/>
              </a:rPr>
              <a:t> </a:t>
            </a:r>
            <a:r>
              <a:rPr lang="en-US" sz="2200" b="1" i="1" dirty="0">
                <a:solidFill>
                  <a:srgbClr val="000099"/>
                </a:solidFill>
                <a:latin typeface="Times New Roman" pitchFamily="18" charset="0"/>
                <a:cs typeface="Times New Roman" pitchFamily="18" charset="0"/>
              </a:rPr>
              <a:t>Chị </a:t>
            </a:r>
            <a:r>
              <a:rPr lang="en-US" sz="2200" b="1" i="1" dirty="0" err="1">
                <a:solidFill>
                  <a:srgbClr val="000099"/>
                </a:solidFill>
                <a:latin typeface="Times New Roman" pitchFamily="18" charset="0"/>
                <a:cs typeface="Times New Roman" pitchFamily="18" charset="0"/>
              </a:rPr>
              <a:t>Dậu</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vừa</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nói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vừa</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mếu</a:t>
            </a:r>
            <a:r>
              <a:rPr lang="en-US" sz="22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 </a:t>
            </a:r>
            <a:r>
              <a:rPr lang="en-US" sz="2200" b="1" i="1" dirty="0" err="1">
                <a:solidFill>
                  <a:srgbClr val="000099"/>
                </a:solidFill>
                <a:latin typeface="Times New Roman" pitchFamily="18" charset="0"/>
                <a:cs typeface="Times New Roman" pitchFamily="18" charset="0"/>
              </a:rPr>
              <a:t>Thôi</a:t>
            </a:r>
            <a:r>
              <a:rPr lang="en-US" sz="2200" b="1" i="1" dirty="0">
                <a:solidFill>
                  <a:srgbClr val="000099"/>
                </a:solidFill>
                <a:latin typeface="Times New Roman" pitchFamily="18" charset="0"/>
                <a:cs typeface="Times New Roman" pitchFamily="18" charset="0"/>
              </a:rPr>
              <a:t> u </a:t>
            </a:r>
            <a:r>
              <a:rPr lang="en-US" sz="2200" b="1" i="1" dirty="0" err="1">
                <a:solidFill>
                  <a:srgbClr val="000099"/>
                </a:solidFill>
                <a:latin typeface="Times New Roman" pitchFamily="18" charset="0"/>
                <a:cs typeface="Times New Roman" pitchFamily="18" charset="0"/>
              </a:rPr>
              <a:t>không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ăn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để</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phần</a:t>
            </a:r>
            <a:r>
              <a:rPr lang="en-US" sz="2200" b="1" i="1" dirty="0">
                <a:solidFill>
                  <a:srgbClr val="000099"/>
                </a:solidFill>
                <a:latin typeface="Times New Roman" pitchFamily="18" charset="0"/>
                <a:cs typeface="Times New Roman" pitchFamily="18" charset="0"/>
              </a:rPr>
              <a:t> con. </a:t>
            </a:r>
            <a:r>
              <a:rPr lang="en-US" sz="2200" b="1" i="1" dirty="0">
                <a:solidFill>
                  <a:srgbClr val="FF0000"/>
                </a:solidFill>
                <a:latin typeface="Times New Roman" pitchFamily="18" charset="0"/>
                <a:cs typeface="Times New Roman" pitchFamily="18" charset="0"/>
              </a:rPr>
              <a:t>Con chỉ </a:t>
            </a:r>
            <a:r>
              <a:rPr lang="en-US" sz="2200" b="1" i="1" dirty="0" err="1">
                <a:solidFill>
                  <a:srgbClr val="FF0000"/>
                </a:solidFill>
                <a:latin typeface="Times New Roman" pitchFamily="18" charset="0"/>
                <a:cs typeface="Times New Roman" pitchFamily="18" charset="0"/>
              </a:rPr>
              <a:t>được</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ăn</a:t>
            </a:r>
            <a:r>
              <a:rPr lang="en-US" sz="2200" b="1" i="1" dirty="0">
                <a:solidFill>
                  <a:srgbClr val="FF0000"/>
                </a:solidFill>
                <a:latin typeface="Times New Roman" pitchFamily="18" charset="0"/>
                <a:cs typeface="Times New Roman" pitchFamily="18" charset="0"/>
              </a:rPr>
              <a:t> ở </a:t>
            </a:r>
            <a:r>
              <a:rPr lang="en-US" sz="2200" b="1" i="1" dirty="0" err="1">
                <a:solidFill>
                  <a:srgbClr val="FF0000"/>
                </a:solidFill>
                <a:latin typeface="Times New Roman" pitchFamily="18" charset="0"/>
                <a:cs typeface="Times New Roman" pitchFamily="18" charset="0"/>
              </a:rPr>
              <a:t>nhà</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bữa</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này</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nữa</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thôi</a:t>
            </a:r>
            <a:r>
              <a:rPr lang="en-US" sz="2200" b="1" i="1" dirty="0" smtClean="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endParaRPr lang="en-US" sz="2200" b="1" i="1" dirty="0" smtClean="0">
              <a:solidFill>
                <a:srgbClr val="000099"/>
              </a:solidFill>
              <a:latin typeface="Times New Roman" pitchFamily="18" charset="0"/>
              <a:cs typeface="Times New Roman" pitchFamily="18" charset="0"/>
            </a:endParaRPr>
          </a:p>
          <a:p>
            <a:pPr marL="58738" indent="173038">
              <a:lnSpc>
                <a:spcPct val="110000"/>
              </a:lnSpc>
              <a:spcBef>
                <a:spcPts val="580"/>
              </a:spcBef>
              <a:buNone/>
              <a:defRPr/>
            </a:pPr>
            <a:r>
              <a:rPr lang="en-US" sz="2200" b="1" i="1" dirty="0" smtClean="0">
                <a:solidFill>
                  <a:srgbClr val="000099"/>
                </a:solidFill>
                <a:latin typeface="Times New Roman" pitchFamily="18" charset="0"/>
                <a:cs typeface="Times New Roman" pitchFamily="18" charset="0"/>
              </a:rPr>
              <a:t>U </a:t>
            </a:r>
            <a:r>
              <a:rPr lang="en-US" sz="2200" b="1" i="1" dirty="0" err="1">
                <a:solidFill>
                  <a:srgbClr val="000099"/>
                </a:solidFill>
                <a:latin typeface="Times New Roman" pitchFamily="18" charset="0"/>
                <a:cs typeface="Times New Roman" pitchFamily="18" charset="0"/>
              </a:rPr>
              <a:t>không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muốn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ăn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tranh</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của</a:t>
            </a:r>
            <a:r>
              <a:rPr lang="en-US" sz="2200" b="1" i="1" dirty="0">
                <a:solidFill>
                  <a:srgbClr val="000099"/>
                </a:solidFill>
                <a:latin typeface="Times New Roman" pitchFamily="18" charset="0"/>
                <a:cs typeface="Times New Roman" pitchFamily="18" charset="0"/>
              </a:rPr>
              <a:t> con. Con </a:t>
            </a:r>
            <a:r>
              <a:rPr lang="en-US" sz="2200" b="1" i="1" dirty="0" err="1">
                <a:solidFill>
                  <a:srgbClr val="000099"/>
                </a:solidFill>
                <a:latin typeface="Times New Roman" pitchFamily="18" charset="0"/>
                <a:cs typeface="Times New Roman" pitchFamily="18" charset="0"/>
              </a:rPr>
              <a:t>cứ</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ăn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thật</a:t>
            </a:r>
            <a:r>
              <a:rPr lang="en-US" sz="2200" b="1" i="1" dirty="0">
                <a:solidFill>
                  <a:srgbClr val="000099"/>
                </a:solidFill>
                <a:latin typeface="Times New Roman" pitchFamily="18" charset="0"/>
                <a:cs typeface="Times New Roman" pitchFamily="18" charset="0"/>
              </a:rPr>
              <a:t> no, </a:t>
            </a:r>
            <a:r>
              <a:rPr lang="en-US" sz="2200" b="1" i="1" dirty="0" err="1">
                <a:solidFill>
                  <a:srgbClr val="000099"/>
                </a:solidFill>
                <a:latin typeface="Times New Roman" pitchFamily="18" charset="0"/>
                <a:cs typeface="Times New Roman" pitchFamily="18" charset="0"/>
              </a:rPr>
              <a:t>không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phải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nhường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nhịn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cho</a:t>
            </a:r>
            <a:r>
              <a:rPr lang="en-US" sz="2200" b="1" i="1" dirty="0">
                <a:solidFill>
                  <a:srgbClr val="000099"/>
                </a:solidFill>
                <a:latin typeface="Times New Roman" pitchFamily="18" charset="0"/>
                <a:cs typeface="Times New Roman" pitchFamily="18" charset="0"/>
              </a:rPr>
              <a:t> u.</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Cái</a:t>
            </a:r>
            <a:r>
              <a:rPr lang="en-US" sz="2200" b="1" i="1" dirty="0">
                <a:solidFill>
                  <a:srgbClr val="000099"/>
                </a:solidFill>
                <a:latin typeface="Times New Roman" pitchFamily="18" charset="0"/>
                <a:cs typeface="Times New Roman" pitchFamily="18" charset="0"/>
              </a:rPr>
              <a:t> Tí </a:t>
            </a:r>
            <a:r>
              <a:rPr lang="en-US" sz="2200" b="1" i="1" dirty="0" err="1">
                <a:solidFill>
                  <a:srgbClr val="000099"/>
                </a:solidFill>
                <a:latin typeface="Times New Roman" pitchFamily="18" charset="0"/>
                <a:cs typeface="Times New Roman" pitchFamily="18" charset="0"/>
              </a:rPr>
              <a:t>chưa</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hiểu</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hết</a:t>
            </a:r>
            <a:r>
              <a:rPr lang="en-US" sz="2200" b="1" i="1" dirty="0">
                <a:solidFill>
                  <a:srgbClr val="000099"/>
                </a:solidFill>
                <a:latin typeface="Times New Roman" pitchFamily="18" charset="0"/>
                <a:cs typeface="Times New Roman" pitchFamily="18" charset="0"/>
              </a:rPr>
              <a:t> ý </a:t>
            </a:r>
            <a:r>
              <a:rPr lang="en-US" sz="2200" b="1" i="1" dirty="0" err="1">
                <a:solidFill>
                  <a:srgbClr val="000099"/>
                </a:solidFill>
                <a:latin typeface="Times New Roman" pitchFamily="18" charset="0"/>
                <a:cs typeface="Times New Roman" pitchFamily="18" charset="0"/>
              </a:rPr>
              <a:t>câu</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nói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của</a:t>
            </a:r>
            <a:r>
              <a:rPr lang="en-US" sz="2200" b="1" i="1" dirty="0">
                <a:solidFill>
                  <a:srgbClr val="000099"/>
                </a:solidFill>
                <a:latin typeface="Times New Roman" pitchFamily="18" charset="0"/>
                <a:cs typeface="Times New Roman" pitchFamily="18" charset="0"/>
              </a:rPr>
              <a:t> mẹ, nó </a:t>
            </a:r>
            <a:r>
              <a:rPr lang="en-US" sz="2200" b="1" i="1" dirty="0" err="1">
                <a:solidFill>
                  <a:srgbClr val="000099"/>
                </a:solidFill>
                <a:latin typeface="Times New Roman" pitchFamily="18" charset="0"/>
                <a:cs typeface="Times New Roman" pitchFamily="18" charset="0"/>
              </a:rPr>
              <a:t>xám</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mặt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lại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và</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hỏi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bằng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giọng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luống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cuống</a:t>
            </a:r>
            <a:r>
              <a:rPr lang="en-US" sz="22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 </a:t>
            </a:r>
            <a:r>
              <a:rPr lang="en-US" sz="2200" b="1" i="1" dirty="0" err="1">
                <a:solidFill>
                  <a:srgbClr val="000099"/>
                </a:solidFill>
                <a:latin typeface="Times New Roman" pitchFamily="18" charset="0"/>
                <a:cs typeface="Times New Roman" pitchFamily="18" charset="0"/>
              </a:rPr>
              <a:t>Vậy</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thi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bữa</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sau</a:t>
            </a:r>
            <a:r>
              <a:rPr lang="en-US" sz="2200" b="1" i="1" dirty="0">
                <a:solidFill>
                  <a:srgbClr val="000099"/>
                </a:solidFill>
                <a:latin typeface="Times New Roman" pitchFamily="18" charset="0"/>
                <a:cs typeface="Times New Roman" pitchFamily="18" charset="0"/>
              </a:rPr>
              <a:t> con </a:t>
            </a:r>
            <a:r>
              <a:rPr lang="en-US" sz="2200" b="1" i="1" dirty="0" err="1">
                <a:solidFill>
                  <a:srgbClr val="000099"/>
                </a:solidFill>
                <a:latin typeface="Times New Roman" pitchFamily="18" charset="0"/>
                <a:cs typeface="Times New Roman" pitchFamily="18" charset="0"/>
              </a:rPr>
              <a:t>ăn</a:t>
            </a:r>
            <a:r>
              <a:rPr lang="en-US" sz="2200" b="1" i="1" dirty="0">
                <a:solidFill>
                  <a:srgbClr val="000099"/>
                </a:solidFill>
                <a:latin typeface="Times New Roman" pitchFamily="18" charset="0"/>
                <a:cs typeface="Times New Roman" pitchFamily="18" charset="0"/>
              </a:rPr>
              <a:t> ở </a:t>
            </a:r>
            <a:r>
              <a:rPr lang="en-US" sz="2200" b="1" i="1" dirty="0" err="1">
                <a:solidFill>
                  <a:srgbClr val="000099"/>
                </a:solidFill>
                <a:latin typeface="Times New Roman" pitchFamily="18" charset="0"/>
                <a:cs typeface="Times New Roman" pitchFamily="18" charset="0"/>
              </a:rPr>
              <a:t>đâu</a:t>
            </a:r>
            <a:r>
              <a:rPr lang="en-US" sz="22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Điểm</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thêm</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một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giây</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nức</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nở</a:t>
            </a:r>
            <a:r>
              <a:rPr lang="en-US" sz="2200" b="1" i="1" dirty="0">
                <a:solidFill>
                  <a:srgbClr val="000099"/>
                </a:solidFill>
                <a:latin typeface="Times New Roman" pitchFamily="18" charset="0"/>
                <a:cs typeface="Times New Roman" pitchFamily="18" charset="0"/>
              </a:rPr>
              <a:t>, chị </a:t>
            </a:r>
            <a:r>
              <a:rPr lang="en-US" sz="2200" b="1" i="1" dirty="0" err="1">
                <a:solidFill>
                  <a:srgbClr val="000099"/>
                </a:solidFill>
                <a:latin typeface="Times New Roman" pitchFamily="18" charset="0"/>
                <a:cs typeface="Times New Roman" pitchFamily="18" charset="0"/>
              </a:rPr>
              <a:t>Dậu</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ngó</a:t>
            </a:r>
            <a:r>
              <a:rPr lang="en-US" sz="2200" b="1" i="1" dirty="0">
                <a:solidFill>
                  <a:srgbClr val="000099"/>
                </a:solidFill>
                <a:latin typeface="Times New Roman" pitchFamily="18" charset="0"/>
                <a:cs typeface="Times New Roman" pitchFamily="18" charset="0"/>
              </a:rPr>
              <a:t> con </a:t>
            </a:r>
            <a:r>
              <a:rPr lang="en-US" sz="2200" b="1" i="1" dirty="0" err="1">
                <a:solidFill>
                  <a:srgbClr val="000099"/>
                </a:solidFill>
                <a:latin typeface="Times New Roman" pitchFamily="18" charset="0"/>
                <a:cs typeface="Times New Roman" pitchFamily="18" charset="0"/>
              </a:rPr>
              <a:t>bằng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cách</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xót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xa</a:t>
            </a:r>
            <a:r>
              <a:rPr lang="en-US" sz="2200" b="1" i="1" dirty="0">
                <a:solidFill>
                  <a:srgbClr val="000099"/>
                </a:solidFill>
                <a:latin typeface="Times New Roman" pitchFamily="18" charset="0"/>
                <a:cs typeface="Times New Roman" pitchFamily="18" charset="0"/>
              </a:rPr>
              <a:t>:      </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 </a:t>
            </a:r>
            <a:r>
              <a:rPr lang="en-US" sz="2200" b="1" i="1" dirty="0">
                <a:solidFill>
                  <a:srgbClr val="FF0000"/>
                </a:solidFill>
                <a:latin typeface="Times New Roman" pitchFamily="18" charset="0"/>
                <a:cs typeface="Times New Roman" pitchFamily="18" charset="0"/>
              </a:rPr>
              <a:t>Con sẽ </a:t>
            </a:r>
            <a:r>
              <a:rPr lang="en-US" sz="2200" b="1" i="1" dirty="0" err="1">
                <a:solidFill>
                  <a:srgbClr val="FF0000"/>
                </a:solidFill>
                <a:latin typeface="Times New Roman" pitchFamily="18" charset="0"/>
                <a:cs typeface="Times New Roman" pitchFamily="18" charset="0"/>
              </a:rPr>
              <a:t>ăn</a:t>
            </a:r>
            <a:r>
              <a:rPr lang="en-US" sz="2200" b="1" i="1" dirty="0">
                <a:solidFill>
                  <a:srgbClr val="FF0000"/>
                </a:solidFill>
                <a:latin typeface="Times New Roman" pitchFamily="18" charset="0"/>
                <a:cs typeface="Times New Roman" pitchFamily="18" charset="0"/>
              </a:rPr>
              <a:t> ở </a:t>
            </a:r>
            <a:r>
              <a:rPr lang="en-US" sz="2200" b="1" i="1" dirty="0" err="1">
                <a:solidFill>
                  <a:srgbClr val="FF0000"/>
                </a:solidFill>
                <a:latin typeface="Times New Roman" pitchFamily="18" charset="0"/>
                <a:cs typeface="Times New Roman" pitchFamily="18" charset="0"/>
              </a:rPr>
              <a:t>nhà</a:t>
            </a:r>
            <a:r>
              <a:rPr lang="en-US" sz="2200" b="1" i="1" dirty="0">
                <a:solidFill>
                  <a:srgbClr val="FF0000"/>
                </a:solidFill>
                <a:latin typeface="Times New Roman" pitchFamily="18" charset="0"/>
                <a:cs typeface="Times New Roman" pitchFamily="18" charset="0"/>
              </a:rPr>
              <a:t> cụ </a:t>
            </a:r>
            <a:r>
              <a:rPr lang="en-US" sz="2200" b="1" i="1" dirty="0" err="1">
                <a:solidFill>
                  <a:srgbClr val="FF0000"/>
                </a:solidFill>
                <a:latin typeface="Times New Roman" pitchFamily="18" charset="0"/>
                <a:cs typeface="Times New Roman" pitchFamily="18" charset="0"/>
              </a:rPr>
              <a:t>Nghị</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thôn</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Đoài</a:t>
            </a:r>
            <a:r>
              <a:rPr lang="en-US" sz="2200" b="1" i="1" dirty="0">
                <a:solidFill>
                  <a:srgbClr val="000099"/>
                </a:solidFill>
                <a:latin typeface="Times New Roman" pitchFamily="18" charset="0"/>
                <a:cs typeface="Times New Roman" pitchFamily="18" charset="0"/>
              </a:rPr>
              <a:t>. </a:t>
            </a:r>
            <a:endParaRPr lang="en-US" sz="2200" b="1" i="1" dirty="0" smtClean="0">
              <a:solidFill>
                <a:srgbClr val="000099"/>
              </a:solidFill>
              <a:latin typeface="Times New Roman" pitchFamily="18" charset="0"/>
              <a:cs typeface="Times New Roman" pitchFamily="18" charset="0"/>
            </a:endParaRPr>
          </a:p>
          <a:p>
            <a:pPr marL="58738" indent="173038">
              <a:lnSpc>
                <a:spcPct val="110000"/>
              </a:lnSpc>
              <a:spcBef>
                <a:spcPts val="580"/>
              </a:spcBef>
              <a:buNone/>
              <a:defRPr/>
            </a:pPr>
            <a:endParaRPr lang="en-US" sz="2200" b="1" i="1" dirty="0" smtClean="0">
              <a:solidFill>
                <a:srgbClr val="000099"/>
              </a:solidFill>
              <a:latin typeface="Times New Roman" pitchFamily="18" charset="0"/>
              <a:cs typeface="Times New Roman" pitchFamily="18" charset="0"/>
            </a:endParaRPr>
          </a:p>
          <a:p>
            <a:pPr marL="58738" indent="173038">
              <a:lnSpc>
                <a:spcPct val="110000"/>
              </a:lnSpc>
              <a:spcBef>
                <a:spcPts val="580"/>
              </a:spcBef>
              <a:buNone/>
              <a:defRPr/>
            </a:pPr>
            <a:r>
              <a:rPr lang="en-US" sz="2200" b="1" i="1" dirty="0" err="1" smtClean="0">
                <a:solidFill>
                  <a:srgbClr val="000099"/>
                </a:solidFill>
                <a:latin typeface="Times New Roman" pitchFamily="18" charset="0"/>
                <a:cs typeface="Times New Roman" pitchFamily="18" charset="0"/>
              </a:rPr>
              <a:t>Cái</a:t>
            </a:r>
            <a:r>
              <a:rPr lang="en-US" sz="2200" b="1" i="1" dirty="0" smtClean="0">
                <a:solidFill>
                  <a:srgbClr val="000099"/>
                </a:solidFill>
                <a:latin typeface="Times New Roman" pitchFamily="18" charset="0"/>
                <a:cs typeface="Times New Roman" pitchFamily="18" charset="0"/>
              </a:rPr>
              <a:t> </a:t>
            </a:r>
            <a:r>
              <a:rPr lang="en-US" sz="2200" b="1" i="1" dirty="0">
                <a:solidFill>
                  <a:srgbClr val="000099"/>
                </a:solidFill>
                <a:latin typeface="Times New Roman" pitchFamily="18" charset="0"/>
                <a:cs typeface="Times New Roman" pitchFamily="18" charset="0"/>
              </a:rPr>
              <a:t>Tí </a:t>
            </a:r>
            <a:r>
              <a:rPr lang="en-US" sz="2200" b="1" i="1" dirty="0" err="1">
                <a:solidFill>
                  <a:srgbClr val="000099"/>
                </a:solidFill>
                <a:latin typeface="Times New Roman" pitchFamily="18" charset="0"/>
                <a:cs typeface="Times New Roman" pitchFamily="18" charset="0"/>
              </a:rPr>
              <a:t>nghe</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nói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giãy</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nảy</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giống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như</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sét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đánh</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bên</a:t>
            </a:r>
            <a:r>
              <a:rPr lang="en-US" sz="2200" b="1" i="1" dirty="0">
                <a:solidFill>
                  <a:srgbClr val="000099"/>
                </a:solidFill>
                <a:latin typeface="Times New Roman" pitchFamily="18" charset="0"/>
                <a:cs typeface="Times New Roman" pitchFamily="18" charset="0"/>
              </a:rPr>
              <a:t> tai, nó </a:t>
            </a:r>
            <a:r>
              <a:rPr lang="en-US" sz="2200" b="1" i="1" dirty="0" err="1">
                <a:solidFill>
                  <a:srgbClr val="000099"/>
                </a:solidFill>
                <a:latin typeface="Times New Roman" pitchFamily="18" charset="0"/>
                <a:cs typeface="Times New Roman" pitchFamily="18" charset="0"/>
              </a:rPr>
              <a:t>liệng</a:t>
            </a:r>
            <a:r>
              <a:rPr lang="en-US" sz="2200" b="1" i="1" dirty="0">
                <a:solidFill>
                  <a:srgbClr val="000099"/>
                </a:solidFill>
                <a:latin typeface="Times New Roman" pitchFamily="18" charset="0"/>
                <a:cs typeface="Times New Roman" pitchFamily="18" charset="0"/>
              </a:rPr>
              <a:t> củ </a:t>
            </a:r>
            <a:r>
              <a:rPr lang="en-US" sz="2200" b="1" i="1" dirty="0" err="1">
                <a:solidFill>
                  <a:srgbClr val="000099"/>
                </a:solidFill>
                <a:latin typeface="Times New Roman" pitchFamily="18" charset="0"/>
                <a:cs typeface="Times New Roman" pitchFamily="18" charset="0"/>
              </a:rPr>
              <a:t>khoai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vào</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rô</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và</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òa</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lên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khóc</a:t>
            </a:r>
            <a:r>
              <a:rPr lang="en-US" sz="22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U </a:t>
            </a:r>
            <a:r>
              <a:rPr lang="en-US" sz="2200" b="1" i="1" dirty="0" err="1">
                <a:solidFill>
                  <a:srgbClr val="000099"/>
                </a:solidFill>
                <a:latin typeface="Times New Roman" pitchFamily="18" charset="0"/>
                <a:cs typeface="Times New Roman" pitchFamily="18" charset="0"/>
              </a:rPr>
              <a:t>bán</a:t>
            </a:r>
            <a:r>
              <a:rPr lang="en-US" sz="2200" b="1" i="1" dirty="0">
                <a:solidFill>
                  <a:srgbClr val="000099"/>
                </a:solidFill>
                <a:latin typeface="Times New Roman" pitchFamily="18" charset="0"/>
                <a:cs typeface="Times New Roman" pitchFamily="18" charset="0"/>
              </a:rPr>
              <a:t> con </a:t>
            </a:r>
            <a:r>
              <a:rPr lang="en-US" sz="2200" b="1" i="1" dirty="0" err="1">
                <a:solidFill>
                  <a:srgbClr val="000099"/>
                </a:solidFill>
                <a:latin typeface="Times New Roman" pitchFamily="18" charset="0"/>
                <a:cs typeface="Times New Roman" pitchFamily="18" charset="0"/>
              </a:rPr>
              <a:t>thật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đấy</a:t>
            </a:r>
            <a:r>
              <a:rPr lang="en-US" sz="2200" b="1" i="1" dirty="0">
                <a:solidFill>
                  <a:srgbClr val="000099"/>
                </a:solidFill>
                <a:latin typeface="Times New Roman" pitchFamily="18" charset="0"/>
                <a:cs typeface="Times New Roman" pitchFamily="18" charset="0"/>
              </a:rPr>
              <a:t> ư? Con van u, con </a:t>
            </a:r>
            <a:r>
              <a:rPr lang="en-US" sz="2200" b="1" i="1" dirty="0" err="1">
                <a:solidFill>
                  <a:srgbClr val="000099"/>
                </a:solidFill>
                <a:latin typeface="Times New Roman" pitchFamily="18" charset="0"/>
                <a:cs typeface="Times New Roman" pitchFamily="18" charset="0"/>
              </a:rPr>
              <a:t>lạy</a:t>
            </a:r>
            <a:r>
              <a:rPr lang="en-US" sz="2200" b="1" i="1" dirty="0">
                <a:solidFill>
                  <a:srgbClr val="000099"/>
                </a:solidFill>
                <a:latin typeface="Times New Roman" pitchFamily="18" charset="0"/>
                <a:cs typeface="Times New Roman" pitchFamily="18" charset="0"/>
              </a:rPr>
              <a:t> u, con </a:t>
            </a:r>
            <a:r>
              <a:rPr lang="en-US" sz="2200" b="1" i="1" dirty="0" err="1">
                <a:solidFill>
                  <a:srgbClr val="000099"/>
                </a:solidFill>
                <a:latin typeface="Times New Roman" pitchFamily="18" charset="0"/>
                <a:cs typeface="Times New Roman" pitchFamily="18" charset="0"/>
              </a:rPr>
              <a:t>còn</a:t>
            </a:r>
            <a:r>
              <a:rPr lang="en-US" sz="2200" b="1" i="1" dirty="0">
                <a:solidFill>
                  <a:srgbClr val="000099"/>
                </a:solidFill>
                <a:latin typeface="Times New Roman" pitchFamily="18" charset="0"/>
                <a:cs typeface="Times New Roman" pitchFamily="18" charset="0"/>
              </a:rPr>
              <a:t> bé </a:t>
            </a:r>
            <a:r>
              <a:rPr lang="en-US" sz="2200" b="1" i="1" dirty="0" err="1">
                <a:solidFill>
                  <a:srgbClr val="000099"/>
                </a:solidFill>
                <a:latin typeface="Times New Roman" pitchFamily="18" charset="0"/>
                <a:cs typeface="Times New Roman" pitchFamily="18" charset="0"/>
              </a:rPr>
              <a:t>bỏng</a:t>
            </a:r>
            <a:r>
              <a:rPr lang="en-US" sz="2200" b="1" i="1" dirty="0">
                <a:solidFill>
                  <a:srgbClr val="000099"/>
                </a:solidFill>
                <a:latin typeface="Times New Roman" pitchFamily="18" charset="0"/>
                <a:cs typeface="Times New Roman" pitchFamily="18" charset="0"/>
              </a:rPr>
              <a:t>, u </a:t>
            </a:r>
            <a:r>
              <a:rPr lang="en-US" sz="2200" b="1" i="1" dirty="0" err="1">
                <a:solidFill>
                  <a:srgbClr val="000099"/>
                </a:solidFill>
                <a:latin typeface="Times New Roman" pitchFamily="18" charset="0"/>
                <a:cs typeface="Times New Roman" pitchFamily="18" charset="0"/>
              </a:rPr>
              <a:t>đừng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bán</a:t>
            </a:r>
            <a:r>
              <a:rPr lang="en-US" sz="2200" b="1" i="1" dirty="0">
                <a:solidFill>
                  <a:srgbClr val="000099"/>
                </a:solidFill>
                <a:latin typeface="Times New Roman" pitchFamily="18" charset="0"/>
                <a:cs typeface="Times New Roman" pitchFamily="18" charset="0"/>
              </a:rPr>
              <a:t> con </a:t>
            </a:r>
            <a:r>
              <a:rPr lang="en-US" sz="2200" b="1" i="1" dirty="0" err="1">
                <a:solidFill>
                  <a:srgbClr val="000099"/>
                </a:solidFill>
                <a:latin typeface="Times New Roman" pitchFamily="18" charset="0"/>
                <a:cs typeface="Times New Roman" pitchFamily="18" charset="0"/>
              </a:rPr>
              <a:t>đi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tội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nghiệp</a:t>
            </a:r>
            <a:r>
              <a:rPr lang="en-US" sz="2200" b="1" i="1" dirty="0">
                <a:solidFill>
                  <a:srgbClr val="000099"/>
                </a:solidFill>
                <a:latin typeface="Times New Roman" pitchFamily="18" charset="0"/>
                <a:cs typeface="Times New Roman" pitchFamily="18" charset="0"/>
              </a:rPr>
              <a:t>. U </a:t>
            </a:r>
            <a:r>
              <a:rPr lang="en-US" sz="2200" b="1" i="1" dirty="0" err="1">
                <a:solidFill>
                  <a:srgbClr val="000099"/>
                </a:solidFill>
                <a:latin typeface="Times New Roman" pitchFamily="18" charset="0"/>
                <a:cs typeface="Times New Roman" pitchFamily="18" charset="0"/>
              </a:rPr>
              <a:t>để</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cho</a:t>
            </a:r>
            <a:r>
              <a:rPr lang="en-US" sz="2200" b="1" i="1" dirty="0">
                <a:solidFill>
                  <a:srgbClr val="000099"/>
                </a:solidFill>
                <a:latin typeface="Times New Roman" pitchFamily="18" charset="0"/>
                <a:cs typeface="Times New Roman" pitchFamily="18" charset="0"/>
              </a:rPr>
              <a:t> con ở </a:t>
            </a:r>
            <a:r>
              <a:rPr lang="en-US" sz="2200" b="1" i="1" dirty="0" err="1">
                <a:solidFill>
                  <a:srgbClr val="000099"/>
                </a:solidFill>
                <a:latin typeface="Times New Roman" pitchFamily="18" charset="0"/>
                <a:cs typeface="Times New Roman" pitchFamily="18" charset="0"/>
              </a:rPr>
              <a:t>nhà</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chơi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với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em</a:t>
            </a:r>
            <a:r>
              <a:rPr lang="en-US" sz="2200" b="1" i="1" dirty="0">
                <a:solidFill>
                  <a:srgbClr val="000099"/>
                </a:solidFill>
                <a:latin typeface="Times New Roman" pitchFamily="18" charset="0"/>
                <a:cs typeface="Times New Roman" pitchFamily="18" charset="0"/>
              </a:rPr>
              <a:t> con.</a:t>
            </a:r>
          </a:p>
          <a:p>
            <a:pPr marL="274320" indent="-274320">
              <a:lnSpc>
                <a:spcPct val="110000"/>
              </a:lnSpc>
              <a:spcBef>
                <a:spcPts val="580"/>
              </a:spcBef>
              <a:buNone/>
              <a:defRPr/>
            </a:pPr>
            <a:r>
              <a:rPr lang="en-US" sz="2200" b="1" i="1" dirty="0">
                <a:solidFill>
                  <a:srgbClr val="000099"/>
                </a:solidFill>
                <a:latin typeface="Times New Roman" pitchFamily="18" charset="0"/>
                <a:cs typeface="Times New Roman" pitchFamily="18" charset="0"/>
              </a:rPr>
              <a:t>                                                                                          </a:t>
            </a:r>
            <a:r>
              <a:rPr lang="en-US" sz="2200" b="1" dirty="0">
                <a:solidFill>
                  <a:srgbClr val="000099"/>
                </a:solidFill>
                <a:latin typeface="Times New Roman" pitchFamily="18" charset="0"/>
                <a:cs typeface="Times New Roman" pitchFamily="18" charset="0"/>
              </a:rPr>
              <a:t>(</a:t>
            </a:r>
            <a:r>
              <a:rPr lang="en-US" sz="2200" b="1" dirty="0" err="1">
                <a:solidFill>
                  <a:srgbClr val="000099"/>
                </a:solidFill>
                <a:latin typeface="Times New Roman" pitchFamily="18" charset="0"/>
                <a:cs typeface="Times New Roman" pitchFamily="18" charset="0"/>
              </a:rPr>
              <a:t>Ngô</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Tất</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Tố</a:t>
            </a:r>
            <a:r>
              <a:rPr lang="en-US" sz="2200" b="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Tắt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đèn</a:t>
            </a:r>
            <a:r>
              <a:rPr lang="en-US" sz="2200" b="1" dirty="0">
                <a:solidFill>
                  <a:srgbClr val="000099"/>
                </a:solidFill>
                <a:latin typeface="Times New Roman" pitchFamily="18" charset="0"/>
                <a:cs typeface="Times New Roman" pitchFamily="18" charset="0"/>
              </a:rPr>
              <a:t>)</a:t>
            </a:r>
          </a:p>
        </p:txBody>
      </p:sp>
      <p:sp>
        <p:nvSpPr>
          <p:cNvPr id="4" name="Text Box 5"/>
          <p:cNvSpPr txBox="1">
            <a:spLocks noChangeArrowheads="1"/>
          </p:cNvSpPr>
          <p:nvPr/>
        </p:nvSpPr>
        <p:spPr bwMode="auto">
          <a:xfrm>
            <a:off x="885825" y="1962338"/>
            <a:ext cx="10372725" cy="406330"/>
          </a:xfrm>
          <a:prstGeom prst="rect">
            <a:avLst/>
          </a:prstGeom>
          <a:solidFill>
            <a:schemeClr val="accent1">
              <a:lumMod val="40000"/>
              <a:lumOff val="60000"/>
            </a:schemeClr>
          </a:solidFill>
          <a:ln w="9525">
            <a:solidFill>
              <a:srgbClr val="FF0000"/>
            </a:solidFill>
            <a:miter lim="800000"/>
            <a:headEnd/>
            <a:tailEnd/>
          </a:ln>
          <a:effectLst/>
        </p:spPr>
        <p:txBody>
          <a:bodyPr wrap="square">
            <a:spAutoFit/>
          </a:bodyPr>
          <a:lstStyle/>
          <a:p>
            <a:pPr marL="58738" indent="173038">
              <a:lnSpc>
                <a:spcPct val="110000"/>
              </a:lnSpc>
              <a:spcBef>
                <a:spcPts val="580"/>
              </a:spcBef>
              <a:buNone/>
              <a:defRPr/>
            </a:pPr>
            <a:r>
              <a:rPr lang="en-US" sz="2000" b="1" i="1" dirty="0" err="1" smtClean="0">
                <a:solidFill>
                  <a:srgbClr val="FF0000"/>
                </a:solidFill>
                <a:latin typeface="Times New Roman" panose="02020603050405020304" pitchFamily="18" charset="0"/>
                <a:cs typeface="Times New Roman" panose="02020603050405020304" pitchFamily="18" charset="0"/>
              </a:rPr>
              <a:t>Hàm</a:t>
            </a:r>
            <a:r>
              <a:rPr lang="en-US" sz="2000" b="1" i="1" dirty="0" smtClean="0">
                <a:solidFill>
                  <a:srgbClr val="FF0000"/>
                </a:solidFill>
                <a:latin typeface="Times New Roman" panose="02020603050405020304" pitchFamily="18" charset="0"/>
                <a:cs typeface="Times New Roman" panose="02020603050405020304" pitchFamily="18" charset="0"/>
              </a:rPr>
              <a:t> ý: </a:t>
            </a:r>
            <a:r>
              <a:rPr lang="en-US" sz="2000" b="1" i="1" dirty="0" err="1" smtClean="0">
                <a:solidFill>
                  <a:srgbClr val="FF0000"/>
                </a:solidFill>
                <a:latin typeface="Times New Roman" panose="02020603050405020304" pitchFamily="18" charset="0"/>
                <a:cs typeface="Times New Roman" panose="02020603050405020304" pitchFamily="18" charset="0"/>
              </a:rPr>
              <a:t>Sau</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bữa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này</a:t>
            </a:r>
            <a:r>
              <a:rPr lang="en-US" sz="2000" b="1" i="1" dirty="0">
                <a:solidFill>
                  <a:srgbClr val="FF0000"/>
                </a:solidFill>
                <a:latin typeface="Times New Roman" panose="02020603050405020304" pitchFamily="18" charset="0"/>
                <a:cs typeface="Times New Roman" panose="02020603050405020304" pitchFamily="18" charset="0"/>
              </a:rPr>
              <a:t> con </a:t>
            </a:r>
            <a:r>
              <a:rPr lang="en-US" sz="2000" b="1" i="1" dirty="0" err="1">
                <a:solidFill>
                  <a:srgbClr val="FF0000"/>
                </a:solidFill>
                <a:latin typeface="Times New Roman" panose="02020603050405020304" pitchFamily="18" charset="0"/>
                <a:cs typeface="Times New Roman" panose="02020603050405020304" pitchFamily="18" charset="0"/>
              </a:rPr>
              <a:t>không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còn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được</a:t>
            </a:r>
            <a:r>
              <a:rPr lang="en-US" sz="2000" b="1" i="1" dirty="0">
                <a:solidFill>
                  <a:srgbClr val="FF0000"/>
                </a:solidFill>
                <a:latin typeface="Times New Roman" panose="02020603050405020304" pitchFamily="18" charset="0"/>
                <a:cs typeface="Times New Roman" panose="02020603050405020304" pitchFamily="18" charset="0"/>
              </a:rPr>
              <a:t> ở </a:t>
            </a:r>
            <a:r>
              <a:rPr lang="en-US" sz="2000" b="1" i="1" dirty="0" err="1">
                <a:solidFill>
                  <a:srgbClr val="FF0000"/>
                </a:solidFill>
                <a:latin typeface="Times New Roman" panose="02020603050405020304" pitchFamily="18" charset="0"/>
                <a:cs typeface="Times New Roman" panose="02020603050405020304" pitchFamily="18" charset="0"/>
              </a:rPr>
              <a:t>nha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với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thầy</a:t>
            </a:r>
            <a:r>
              <a:rPr lang="en-US" sz="2000" b="1" i="1" dirty="0">
                <a:solidFill>
                  <a:srgbClr val="FF0000"/>
                </a:solidFill>
                <a:latin typeface="Times New Roman" panose="02020603050405020304" pitchFamily="18" charset="0"/>
                <a:cs typeface="Times New Roman" panose="02020603050405020304" pitchFamily="18" charset="0"/>
              </a:rPr>
              <a:t> mẹ </a:t>
            </a:r>
            <a:r>
              <a:rPr lang="en-US" sz="2000" b="1" i="1" dirty="0" err="1">
                <a:solidFill>
                  <a:srgbClr val="FF0000"/>
                </a:solidFill>
                <a:latin typeface="Times New Roman" panose="02020603050405020304" pitchFamily="18" charset="0"/>
                <a:cs typeface="Times New Roman" panose="02020603050405020304" pitchFamily="18" charset="0"/>
              </a:rPr>
              <a:t>va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các</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em</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nữa</a:t>
            </a:r>
            <a:r>
              <a:rPr lang="en-US" sz="2000" b="1" i="1" dirty="0">
                <a:solidFill>
                  <a:srgbClr val="FF0000"/>
                </a:solidFill>
                <a:latin typeface="Times New Roman" panose="02020603050405020304" pitchFamily="18" charset="0"/>
                <a:cs typeface="Times New Roman" panose="02020603050405020304" pitchFamily="18" charset="0"/>
              </a:rPr>
              <a:t>. Mẹ </a:t>
            </a:r>
            <a:r>
              <a:rPr lang="en-US" sz="2000" b="1" i="1" dirty="0" err="1">
                <a:solidFill>
                  <a:srgbClr val="FF0000"/>
                </a:solidFill>
                <a:latin typeface="Times New Roman" panose="02020603050405020304" pitchFamily="18" charset="0"/>
                <a:cs typeface="Times New Roman" panose="02020603050405020304" pitchFamily="18" charset="0"/>
              </a:rPr>
              <a:t>đa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bán</a:t>
            </a:r>
            <a:r>
              <a:rPr lang="en-US" sz="2000" b="1" i="1" dirty="0">
                <a:solidFill>
                  <a:srgbClr val="FF0000"/>
                </a:solidFill>
                <a:latin typeface="Times New Roman" panose="02020603050405020304" pitchFamily="18" charset="0"/>
                <a:cs typeface="Times New Roman" panose="02020603050405020304" pitchFamily="18" charset="0"/>
              </a:rPr>
              <a:t> con.</a:t>
            </a:r>
          </a:p>
        </p:txBody>
      </p:sp>
      <p:sp>
        <p:nvSpPr>
          <p:cNvPr id="5" name="Text Box 5"/>
          <p:cNvSpPr txBox="1">
            <a:spLocks noChangeArrowheads="1"/>
          </p:cNvSpPr>
          <p:nvPr/>
        </p:nvSpPr>
        <p:spPr bwMode="auto">
          <a:xfrm>
            <a:off x="885825" y="4405313"/>
            <a:ext cx="7100887" cy="406330"/>
          </a:xfrm>
          <a:prstGeom prst="rect">
            <a:avLst/>
          </a:prstGeom>
          <a:solidFill>
            <a:schemeClr val="accent1">
              <a:lumMod val="40000"/>
              <a:lumOff val="60000"/>
            </a:schemeClr>
          </a:solidFill>
          <a:ln w="9525">
            <a:solidFill>
              <a:srgbClr val="FF0000"/>
            </a:solidFill>
            <a:miter lim="800000"/>
            <a:headEnd/>
            <a:tailEnd/>
          </a:ln>
          <a:effectLst/>
        </p:spPr>
        <p:txBody>
          <a:bodyPr wrap="square">
            <a:spAutoFit/>
          </a:bodyPr>
          <a:lstStyle/>
          <a:p>
            <a:pPr marL="58738" indent="173038">
              <a:lnSpc>
                <a:spcPct val="110000"/>
              </a:lnSpc>
              <a:spcBef>
                <a:spcPts val="580"/>
              </a:spcBef>
              <a:buNone/>
              <a:defRPr/>
            </a:pPr>
            <a:r>
              <a:rPr lang="en-US" sz="2000" b="1" i="1" dirty="0" err="1" smtClean="0">
                <a:solidFill>
                  <a:srgbClr val="FF0000"/>
                </a:solidFill>
                <a:latin typeface="Times New Roman" panose="02020603050405020304" pitchFamily="18" charset="0"/>
                <a:cs typeface="Times New Roman" panose="02020603050405020304" pitchFamily="18" charset="0"/>
              </a:rPr>
              <a:t>Hàm</a:t>
            </a:r>
            <a:r>
              <a:rPr lang="en-US" sz="2000" b="1" i="1" dirty="0" smtClean="0">
                <a:solidFill>
                  <a:srgbClr val="FF0000"/>
                </a:solidFill>
                <a:latin typeface="Times New Roman" panose="02020603050405020304" pitchFamily="18" charset="0"/>
                <a:cs typeface="Times New Roman" panose="02020603050405020304" pitchFamily="18" charset="0"/>
              </a:rPr>
              <a:t> ý: Mẹ </a:t>
            </a:r>
            <a:r>
              <a:rPr lang="en-US" sz="2000" b="1" i="1" dirty="0" err="1">
                <a:solidFill>
                  <a:srgbClr val="FF0000"/>
                </a:solidFill>
                <a:latin typeface="Times New Roman" panose="02020603050405020304" pitchFamily="18" charset="0"/>
                <a:cs typeface="Times New Roman" panose="02020603050405020304" pitchFamily="18" charset="0"/>
              </a:rPr>
              <a:t>đa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bán</a:t>
            </a:r>
            <a:r>
              <a:rPr lang="en-US" sz="2000" b="1" i="1" dirty="0">
                <a:solidFill>
                  <a:srgbClr val="FF0000"/>
                </a:solidFill>
                <a:latin typeface="Times New Roman" panose="02020603050405020304" pitchFamily="18" charset="0"/>
                <a:cs typeface="Times New Roman" panose="02020603050405020304" pitchFamily="18" charset="0"/>
              </a:rPr>
              <a:t> con </a:t>
            </a:r>
            <a:r>
              <a:rPr lang="en-US" sz="2000" b="1" i="1" dirty="0" err="1">
                <a:solidFill>
                  <a:srgbClr val="FF0000"/>
                </a:solidFill>
                <a:latin typeface="Times New Roman" panose="02020603050405020304" pitchFamily="18" charset="0"/>
                <a:cs typeface="Times New Roman" panose="02020603050405020304" pitchFamily="18" charset="0"/>
              </a:rPr>
              <a:t>cho</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nha</a:t>
            </a:r>
            <a:r>
              <a:rPr lang="en-US" sz="2000" b="1" i="1" dirty="0">
                <a:solidFill>
                  <a:srgbClr val="FF0000"/>
                </a:solidFill>
                <a:latin typeface="Times New Roman" panose="02020603050405020304" pitchFamily="18" charset="0"/>
                <a:cs typeface="Times New Roman" panose="02020603050405020304" pitchFamily="18" charset="0"/>
              </a:rPr>
              <a:t>̀ cụ </a:t>
            </a:r>
            <a:r>
              <a:rPr lang="en-US" sz="2000" b="1" i="1" dirty="0" err="1">
                <a:solidFill>
                  <a:srgbClr val="FF0000"/>
                </a:solidFill>
                <a:latin typeface="Times New Roman" panose="02020603050405020304" pitchFamily="18" charset="0"/>
                <a:cs typeface="Times New Roman" panose="02020603050405020304" pitchFamily="18" charset="0"/>
              </a:rPr>
              <a:t>Nghi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thôn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Đoài</a:t>
            </a:r>
            <a:r>
              <a:rPr lang="en-US" sz="20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06964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heckerboard(across)">
                                      <p:cBhvr>
                                        <p:cTn id="7" dur="500"/>
                                        <p:tgtEl>
                                          <p:spTgt spid="9218"/>
                                        </p:tgtEl>
                                      </p:cBhvr>
                                    </p:animEffect>
                                  </p:childTnLst>
                                </p:cTn>
                              </p:par>
                              <p:par>
                                <p:cTn id="8" presetID="8" presetClass="entr" presetSubtype="16" fill="hold" nodeType="withEffect">
                                  <p:stCondLst>
                                    <p:cond delay="0"/>
                                  </p:stCondLst>
                                  <p:childTnLst>
                                    <p:set>
                                      <p:cBhvr>
                                        <p:cTn id="9" dur="1" fill="hold">
                                          <p:stCondLst>
                                            <p:cond delay="0"/>
                                          </p:stCondLst>
                                        </p:cTn>
                                        <p:tgtEl>
                                          <p:spTgt spid="9219">
                                            <p:txEl>
                                              <p:pRg st="0" end="0"/>
                                            </p:txEl>
                                          </p:spTgt>
                                        </p:tgtEl>
                                        <p:attrNameLst>
                                          <p:attrName>style.visibility</p:attrName>
                                        </p:attrNameLst>
                                      </p:cBhvr>
                                      <p:to>
                                        <p:strVal val="visible"/>
                                      </p:to>
                                    </p:set>
                                    <p:animEffect transition="in" filter="diamond(in)">
                                      <p:cBhvr>
                                        <p:cTn id="10" dur="2000"/>
                                        <p:tgtEl>
                                          <p:spTgt spid="9219">
                                            <p:txEl>
                                              <p:pRg st="0" end="0"/>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Effect transition="in" filter="diamond(in)">
                                      <p:cBhvr>
                                        <p:cTn id="13" dur="2000"/>
                                        <p:tgtEl>
                                          <p:spTgt spid="9219">
                                            <p:txEl>
                                              <p:pRg st="1" end="1"/>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9219">
                                            <p:txEl>
                                              <p:pRg st="3" end="3"/>
                                            </p:txEl>
                                          </p:spTgt>
                                        </p:tgtEl>
                                        <p:attrNameLst>
                                          <p:attrName>style.visibility</p:attrName>
                                        </p:attrNameLst>
                                      </p:cBhvr>
                                      <p:to>
                                        <p:strVal val="visible"/>
                                      </p:to>
                                    </p:set>
                                    <p:animEffect transition="in" filter="diamond(in)">
                                      <p:cBhvr>
                                        <p:cTn id="16" dur="2000"/>
                                        <p:tgtEl>
                                          <p:spTgt spid="9219">
                                            <p:txEl>
                                              <p:pRg st="3" end="3"/>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9219">
                                            <p:txEl>
                                              <p:pRg st="4" end="4"/>
                                            </p:txEl>
                                          </p:spTgt>
                                        </p:tgtEl>
                                        <p:attrNameLst>
                                          <p:attrName>style.visibility</p:attrName>
                                        </p:attrNameLst>
                                      </p:cBhvr>
                                      <p:to>
                                        <p:strVal val="visible"/>
                                      </p:to>
                                    </p:set>
                                    <p:animEffect transition="in" filter="diamond(in)">
                                      <p:cBhvr>
                                        <p:cTn id="19" dur="2000"/>
                                        <p:tgtEl>
                                          <p:spTgt spid="9219">
                                            <p:txEl>
                                              <p:pRg st="4" end="4"/>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9219">
                                            <p:txEl>
                                              <p:pRg st="5" end="5"/>
                                            </p:txEl>
                                          </p:spTgt>
                                        </p:tgtEl>
                                        <p:attrNameLst>
                                          <p:attrName>style.visibility</p:attrName>
                                        </p:attrNameLst>
                                      </p:cBhvr>
                                      <p:to>
                                        <p:strVal val="visible"/>
                                      </p:to>
                                    </p:set>
                                    <p:animEffect transition="in" filter="diamond(in)">
                                      <p:cBhvr>
                                        <p:cTn id="22" dur="2000"/>
                                        <p:tgtEl>
                                          <p:spTgt spid="9219">
                                            <p:txEl>
                                              <p:pRg st="5" end="5"/>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9219">
                                            <p:txEl>
                                              <p:pRg st="6" end="6"/>
                                            </p:txEl>
                                          </p:spTgt>
                                        </p:tgtEl>
                                        <p:attrNameLst>
                                          <p:attrName>style.visibility</p:attrName>
                                        </p:attrNameLst>
                                      </p:cBhvr>
                                      <p:to>
                                        <p:strVal val="visible"/>
                                      </p:to>
                                    </p:set>
                                    <p:animEffect transition="in" filter="diamond(in)">
                                      <p:cBhvr>
                                        <p:cTn id="25" dur="2000"/>
                                        <p:tgtEl>
                                          <p:spTgt spid="9219">
                                            <p:txEl>
                                              <p:pRg st="6" end="6"/>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9219">
                                            <p:txEl>
                                              <p:pRg st="7" end="7"/>
                                            </p:txEl>
                                          </p:spTgt>
                                        </p:tgtEl>
                                        <p:attrNameLst>
                                          <p:attrName>style.visibility</p:attrName>
                                        </p:attrNameLst>
                                      </p:cBhvr>
                                      <p:to>
                                        <p:strVal val="visible"/>
                                      </p:to>
                                    </p:set>
                                    <p:animEffect transition="in" filter="diamond(in)">
                                      <p:cBhvr>
                                        <p:cTn id="28" dur="2000"/>
                                        <p:tgtEl>
                                          <p:spTgt spid="9219">
                                            <p:txEl>
                                              <p:pRg st="7" end="7"/>
                                            </p:txEl>
                                          </p:spTgt>
                                        </p:tgtEl>
                                      </p:cBhvr>
                                    </p:animEffect>
                                  </p:childTnLst>
                                </p:cTn>
                              </p:par>
                              <p:par>
                                <p:cTn id="29" presetID="8" presetClass="entr" presetSubtype="16" fill="hold" nodeType="withEffect">
                                  <p:stCondLst>
                                    <p:cond delay="0"/>
                                  </p:stCondLst>
                                  <p:childTnLst>
                                    <p:set>
                                      <p:cBhvr>
                                        <p:cTn id="30" dur="1" fill="hold">
                                          <p:stCondLst>
                                            <p:cond delay="0"/>
                                          </p:stCondLst>
                                        </p:cTn>
                                        <p:tgtEl>
                                          <p:spTgt spid="9219">
                                            <p:txEl>
                                              <p:pRg st="9" end="9"/>
                                            </p:txEl>
                                          </p:spTgt>
                                        </p:tgtEl>
                                        <p:attrNameLst>
                                          <p:attrName>style.visibility</p:attrName>
                                        </p:attrNameLst>
                                      </p:cBhvr>
                                      <p:to>
                                        <p:strVal val="visible"/>
                                      </p:to>
                                    </p:set>
                                    <p:animEffect transition="in" filter="diamond(in)">
                                      <p:cBhvr>
                                        <p:cTn id="31" dur="2000"/>
                                        <p:tgtEl>
                                          <p:spTgt spid="9219">
                                            <p:txEl>
                                              <p:pRg st="9" end="9"/>
                                            </p:txEl>
                                          </p:spTgt>
                                        </p:tgtEl>
                                      </p:cBhvr>
                                    </p:animEffect>
                                  </p:childTnLst>
                                </p:cTn>
                              </p:par>
                              <p:par>
                                <p:cTn id="32" presetID="8" presetClass="entr" presetSubtype="16" fill="hold" nodeType="withEffect">
                                  <p:stCondLst>
                                    <p:cond delay="0"/>
                                  </p:stCondLst>
                                  <p:childTnLst>
                                    <p:set>
                                      <p:cBhvr>
                                        <p:cTn id="33" dur="1" fill="hold">
                                          <p:stCondLst>
                                            <p:cond delay="0"/>
                                          </p:stCondLst>
                                        </p:cTn>
                                        <p:tgtEl>
                                          <p:spTgt spid="9219">
                                            <p:txEl>
                                              <p:pRg st="10" end="10"/>
                                            </p:txEl>
                                          </p:spTgt>
                                        </p:tgtEl>
                                        <p:attrNameLst>
                                          <p:attrName>style.visibility</p:attrName>
                                        </p:attrNameLst>
                                      </p:cBhvr>
                                      <p:to>
                                        <p:strVal val="visible"/>
                                      </p:to>
                                    </p:set>
                                    <p:animEffect transition="in" filter="diamond(in)">
                                      <p:cBhvr>
                                        <p:cTn id="34" dur="2000"/>
                                        <p:tgtEl>
                                          <p:spTgt spid="9219">
                                            <p:txEl>
                                              <p:pRg st="10" end="10"/>
                                            </p:txEl>
                                          </p:spTgt>
                                        </p:tgtEl>
                                      </p:cBhvr>
                                    </p:animEffect>
                                  </p:childTnLst>
                                </p:cTn>
                              </p:par>
                              <p:par>
                                <p:cTn id="35" presetID="8" presetClass="entr" presetSubtype="16" fill="hold" nodeType="withEffect">
                                  <p:stCondLst>
                                    <p:cond delay="0"/>
                                  </p:stCondLst>
                                  <p:childTnLst>
                                    <p:set>
                                      <p:cBhvr>
                                        <p:cTn id="36" dur="1" fill="hold">
                                          <p:stCondLst>
                                            <p:cond delay="0"/>
                                          </p:stCondLst>
                                        </p:cTn>
                                        <p:tgtEl>
                                          <p:spTgt spid="9219">
                                            <p:txEl>
                                              <p:pRg st="11" end="11"/>
                                            </p:txEl>
                                          </p:spTgt>
                                        </p:tgtEl>
                                        <p:attrNameLst>
                                          <p:attrName>style.visibility</p:attrName>
                                        </p:attrNameLst>
                                      </p:cBhvr>
                                      <p:to>
                                        <p:strVal val="visible"/>
                                      </p:to>
                                    </p:set>
                                    <p:animEffect transition="in" filter="diamond(in)">
                                      <p:cBhvr>
                                        <p:cTn id="37" dur="2000"/>
                                        <p:tgtEl>
                                          <p:spTgt spid="9219">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ox(in)">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ox(in)">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6213" y="0"/>
            <a:ext cx="8229600" cy="928688"/>
          </a:xfrm>
        </p:spPr>
        <p:txBody>
          <a:bodyPr>
            <a:normAutofit/>
          </a:bodyPr>
          <a:lstStyle/>
          <a:p>
            <a:pPr eaLnBrk="1" hangingPunct="1"/>
            <a:r>
              <a:rPr lang="en-US" sz="2800" b="1" u="sng" dirty="0">
                <a:solidFill>
                  <a:srgbClr val="000099"/>
                </a:solidFill>
                <a:latin typeface="Times New Roman" panose="02020603050405020304" pitchFamily="18" charset="0"/>
                <a:cs typeface="Times New Roman" panose="02020603050405020304" pitchFamily="18" charset="0"/>
              </a:rPr>
              <a:t>I. Điều kiện sử dụng hàm ý</a:t>
            </a:r>
            <a:r>
              <a:rPr lang="en-US" sz="2800" b="1" dirty="0">
                <a:solidFill>
                  <a:srgbClr val="000099"/>
                </a:solidFill>
                <a:latin typeface="Times New Roman" panose="02020603050405020304" pitchFamily="18" charset="0"/>
                <a:cs typeface="Times New Roman" panose="02020603050405020304" pitchFamily="18" charset="0"/>
              </a:rPr>
              <a:t/>
            </a:r>
            <a:br>
              <a:rPr lang="en-US" sz="2800" b="1" dirty="0">
                <a:solidFill>
                  <a:srgbClr val="000099"/>
                </a:solidFill>
                <a:latin typeface="Times New Roman" panose="02020603050405020304" pitchFamily="18" charset="0"/>
                <a:cs typeface="Times New Roman" panose="02020603050405020304" pitchFamily="18" charset="0"/>
              </a:rPr>
            </a:br>
            <a:r>
              <a:rPr lang="en-US" sz="2800" dirty="0">
                <a:solidFill>
                  <a:srgbClr val="000099"/>
                </a:solidFill>
                <a:latin typeface="Times New Roman" panose="02020603050405020304" pitchFamily="18" charset="0"/>
                <a:cs typeface="Times New Roman" panose="02020603050405020304" pitchFamily="18" charset="0"/>
              </a:rPr>
              <a:t>   </a:t>
            </a:r>
            <a:r>
              <a:rPr lang="en-US" sz="2800" b="1" u="sng" dirty="0">
                <a:solidFill>
                  <a:srgbClr val="000099"/>
                </a:solidFill>
                <a:latin typeface="Times New Roman" panose="02020603050405020304" pitchFamily="18" charset="0"/>
                <a:cs typeface="Times New Roman" panose="02020603050405020304" pitchFamily="18" charset="0"/>
              </a:rPr>
              <a:t>1. </a:t>
            </a:r>
            <a:r>
              <a:rPr lang="vi-VN" sz="2800" b="1" u="sng" dirty="0" smtClean="0">
                <a:solidFill>
                  <a:srgbClr val="000099"/>
                </a:solidFill>
                <a:latin typeface="Times New Roman" panose="02020603050405020304" pitchFamily="18" charset="0"/>
                <a:cs typeface="Times New Roman" panose="02020603050405020304" pitchFamily="18" charset="0"/>
              </a:rPr>
              <a:t>Xét ví dụ SGK/90</a:t>
            </a:r>
            <a:endParaRPr lang="en-US" sz="2800" b="1" u="sng" dirty="0">
              <a:solidFill>
                <a:srgbClr val="000099"/>
              </a:solidFill>
              <a:latin typeface="Times New Roman" panose="02020603050405020304" pitchFamily="18" charset="0"/>
              <a:cs typeface="Times New Roman" panose="02020603050405020304" pitchFamily="18" charset="0"/>
            </a:endParaRPr>
          </a:p>
        </p:txBody>
      </p:sp>
      <p:sp>
        <p:nvSpPr>
          <p:cNvPr id="9219" name="Rectangle 3"/>
          <p:cNvSpPr>
            <a:spLocks noGrp="1" noChangeArrowheads="1"/>
          </p:cNvSpPr>
          <p:nvPr>
            <p:ph idx="1"/>
          </p:nvPr>
        </p:nvSpPr>
        <p:spPr>
          <a:xfrm>
            <a:off x="323850" y="928688"/>
            <a:ext cx="11868150" cy="5410200"/>
          </a:xfrm>
        </p:spPr>
        <p:txBody>
          <a:bodyPr>
            <a:normAutofit lnSpcReduction="10000"/>
          </a:bodyPr>
          <a:lstStyle/>
          <a:p>
            <a:pPr marL="58738" indent="173038">
              <a:lnSpc>
                <a:spcPct val="110000"/>
              </a:lnSpc>
              <a:spcBef>
                <a:spcPts val="580"/>
              </a:spcBef>
              <a:buNone/>
              <a:defRPr/>
            </a:pPr>
            <a:r>
              <a:rPr lang="en-US" sz="2200" b="1" dirty="0">
                <a:solidFill>
                  <a:srgbClr val="000099"/>
                </a:solidFill>
                <a:latin typeface="Times New Roman" pitchFamily="18" charset="0"/>
                <a:cs typeface="Times New Roman" pitchFamily="18" charset="0"/>
              </a:rPr>
              <a:t> </a:t>
            </a:r>
            <a:r>
              <a:rPr lang="en-US" sz="2200" b="1" i="1" dirty="0">
                <a:solidFill>
                  <a:srgbClr val="000099"/>
                </a:solidFill>
                <a:latin typeface="Times New Roman" pitchFamily="18" charset="0"/>
                <a:cs typeface="Times New Roman" pitchFamily="18" charset="0"/>
              </a:rPr>
              <a:t>Chị </a:t>
            </a:r>
            <a:r>
              <a:rPr lang="en-US" sz="2200" b="1" i="1" dirty="0" err="1">
                <a:solidFill>
                  <a:srgbClr val="000099"/>
                </a:solidFill>
                <a:latin typeface="Times New Roman" pitchFamily="18" charset="0"/>
                <a:cs typeface="Times New Roman" pitchFamily="18" charset="0"/>
              </a:rPr>
              <a:t>Dậu</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vừa</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nói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vừa</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mếu</a:t>
            </a:r>
            <a:r>
              <a:rPr lang="en-US" sz="22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 </a:t>
            </a:r>
            <a:r>
              <a:rPr lang="en-US" sz="2200" b="1" i="1" dirty="0" err="1">
                <a:solidFill>
                  <a:srgbClr val="000099"/>
                </a:solidFill>
                <a:latin typeface="Times New Roman" pitchFamily="18" charset="0"/>
                <a:cs typeface="Times New Roman" pitchFamily="18" charset="0"/>
              </a:rPr>
              <a:t>Thôi</a:t>
            </a:r>
            <a:r>
              <a:rPr lang="en-US" sz="2200" b="1" i="1" dirty="0">
                <a:solidFill>
                  <a:srgbClr val="000099"/>
                </a:solidFill>
                <a:latin typeface="Times New Roman" pitchFamily="18" charset="0"/>
                <a:cs typeface="Times New Roman" pitchFamily="18" charset="0"/>
              </a:rPr>
              <a:t> u </a:t>
            </a:r>
            <a:r>
              <a:rPr lang="en-US" sz="2200" b="1" i="1" dirty="0" err="1">
                <a:solidFill>
                  <a:srgbClr val="000099"/>
                </a:solidFill>
                <a:latin typeface="Times New Roman" pitchFamily="18" charset="0"/>
                <a:cs typeface="Times New Roman" pitchFamily="18" charset="0"/>
              </a:rPr>
              <a:t>không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ăn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để</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phần</a:t>
            </a:r>
            <a:r>
              <a:rPr lang="en-US" sz="2200" b="1" i="1" dirty="0">
                <a:solidFill>
                  <a:srgbClr val="000099"/>
                </a:solidFill>
                <a:latin typeface="Times New Roman" pitchFamily="18" charset="0"/>
                <a:cs typeface="Times New Roman" pitchFamily="18" charset="0"/>
              </a:rPr>
              <a:t> con. </a:t>
            </a:r>
            <a:r>
              <a:rPr lang="en-US" sz="2200" b="1" i="1" dirty="0">
                <a:solidFill>
                  <a:srgbClr val="FF0000"/>
                </a:solidFill>
                <a:latin typeface="Times New Roman" pitchFamily="18" charset="0"/>
                <a:cs typeface="Times New Roman" pitchFamily="18" charset="0"/>
              </a:rPr>
              <a:t>Con chỉ </a:t>
            </a:r>
            <a:r>
              <a:rPr lang="en-US" sz="2200" b="1" i="1" dirty="0" err="1">
                <a:solidFill>
                  <a:srgbClr val="FF0000"/>
                </a:solidFill>
                <a:latin typeface="Times New Roman" pitchFamily="18" charset="0"/>
                <a:cs typeface="Times New Roman" pitchFamily="18" charset="0"/>
              </a:rPr>
              <a:t>được</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ăn</a:t>
            </a:r>
            <a:r>
              <a:rPr lang="en-US" sz="2200" b="1" i="1" dirty="0">
                <a:solidFill>
                  <a:srgbClr val="FF0000"/>
                </a:solidFill>
                <a:latin typeface="Times New Roman" pitchFamily="18" charset="0"/>
                <a:cs typeface="Times New Roman" pitchFamily="18" charset="0"/>
              </a:rPr>
              <a:t> ở </a:t>
            </a:r>
            <a:r>
              <a:rPr lang="en-US" sz="2200" b="1" i="1" dirty="0" err="1">
                <a:solidFill>
                  <a:srgbClr val="FF0000"/>
                </a:solidFill>
                <a:latin typeface="Times New Roman" pitchFamily="18" charset="0"/>
                <a:cs typeface="Times New Roman" pitchFamily="18" charset="0"/>
              </a:rPr>
              <a:t>nhà</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bữa</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này</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nữa</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thôi</a:t>
            </a:r>
            <a:r>
              <a:rPr lang="en-US" sz="2200" b="1" i="1" dirty="0">
                <a:solidFill>
                  <a:srgbClr val="000099"/>
                </a:solidFill>
                <a:latin typeface="Times New Roman" pitchFamily="18" charset="0"/>
                <a:cs typeface="Times New Roman" pitchFamily="18" charset="0"/>
              </a:rPr>
              <a:t>. </a:t>
            </a:r>
            <a:endParaRPr lang="en-US" sz="2200" b="1" i="1" dirty="0" smtClean="0">
              <a:solidFill>
                <a:srgbClr val="000099"/>
              </a:solidFill>
              <a:latin typeface="Times New Roman" pitchFamily="18" charset="0"/>
              <a:cs typeface="Times New Roman" pitchFamily="18" charset="0"/>
            </a:endParaRPr>
          </a:p>
          <a:p>
            <a:pPr marL="58738" indent="173038">
              <a:lnSpc>
                <a:spcPct val="110000"/>
              </a:lnSpc>
              <a:spcBef>
                <a:spcPts val="580"/>
              </a:spcBef>
              <a:buNone/>
              <a:defRPr/>
            </a:pPr>
            <a:r>
              <a:rPr lang="en-US" sz="2200" b="1" i="1" dirty="0" smtClean="0">
                <a:solidFill>
                  <a:srgbClr val="000099"/>
                </a:solidFill>
                <a:latin typeface="Times New Roman" pitchFamily="18" charset="0"/>
                <a:cs typeface="Times New Roman" pitchFamily="18" charset="0"/>
              </a:rPr>
              <a:t>U </a:t>
            </a:r>
            <a:r>
              <a:rPr lang="en-US" sz="2200" b="1" i="1" dirty="0" err="1">
                <a:solidFill>
                  <a:srgbClr val="000099"/>
                </a:solidFill>
                <a:latin typeface="Times New Roman" pitchFamily="18" charset="0"/>
                <a:cs typeface="Times New Roman" pitchFamily="18" charset="0"/>
              </a:rPr>
              <a:t>không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muốn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ăn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tranh</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của</a:t>
            </a:r>
            <a:r>
              <a:rPr lang="en-US" sz="2200" b="1" i="1" dirty="0">
                <a:solidFill>
                  <a:srgbClr val="000099"/>
                </a:solidFill>
                <a:latin typeface="Times New Roman" pitchFamily="18" charset="0"/>
                <a:cs typeface="Times New Roman" pitchFamily="18" charset="0"/>
              </a:rPr>
              <a:t> con. Con </a:t>
            </a:r>
            <a:r>
              <a:rPr lang="en-US" sz="2200" b="1" i="1" dirty="0" err="1">
                <a:solidFill>
                  <a:srgbClr val="000099"/>
                </a:solidFill>
                <a:latin typeface="Times New Roman" pitchFamily="18" charset="0"/>
                <a:cs typeface="Times New Roman" pitchFamily="18" charset="0"/>
              </a:rPr>
              <a:t>cứ</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ăn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thật</a:t>
            </a:r>
            <a:r>
              <a:rPr lang="en-US" sz="2200" b="1" i="1" dirty="0">
                <a:solidFill>
                  <a:srgbClr val="000099"/>
                </a:solidFill>
                <a:latin typeface="Times New Roman" pitchFamily="18" charset="0"/>
                <a:cs typeface="Times New Roman" pitchFamily="18" charset="0"/>
              </a:rPr>
              <a:t> no, </a:t>
            </a:r>
            <a:r>
              <a:rPr lang="en-US" sz="2200" b="1" i="1" dirty="0" err="1">
                <a:solidFill>
                  <a:srgbClr val="000099"/>
                </a:solidFill>
                <a:latin typeface="Times New Roman" pitchFamily="18" charset="0"/>
                <a:cs typeface="Times New Roman" pitchFamily="18" charset="0"/>
              </a:rPr>
              <a:t>không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phải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nhường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nhịn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cho</a:t>
            </a:r>
            <a:r>
              <a:rPr lang="en-US" sz="2200" b="1" i="1" dirty="0">
                <a:solidFill>
                  <a:srgbClr val="000099"/>
                </a:solidFill>
                <a:latin typeface="Times New Roman" pitchFamily="18" charset="0"/>
                <a:cs typeface="Times New Roman" pitchFamily="18" charset="0"/>
              </a:rPr>
              <a:t> u.</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Cái</a:t>
            </a:r>
            <a:r>
              <a:rPr lang="en-US" sz="2200" b="1" i="1" dirty="0">
                <a:solidFill>
                  <a:srgbClr val="000099"/>
                </a:solidFill>
                <a:latin typeface="Times New Roman" pitchFamily="18" charset="0"/>
                <a:cs typeface="Times New Roman" pitchFamily="18" charset="0"/>
              </a:rPr>
              <a:t> Tí </a:t>
            </a:r>
            <a:r>
              <a:rPr lang="en-US" sz="2200" b="1" i="1" dirty="0" err="1">
                <a:solidFill>
                  <a:srgbClr val="000099"/>
                </a:solidFill>
                <a:latin typeface="Times New Roman" pitchFamily="18" charset="0"/>
                <a:cs typeface="Times New Roman" pitchFamily="18" charset="0"/>
              </a:rPr>
              <a:t>chưa</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hiểu</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hết</a:t>
            </a:r>
            <a:r>
              <a:rPr lang="en-US" sz="2200" b="1" i="1" dirty="0">
                <a:solidFill>
                  <a:srgbClr val="000099"/>
                </a:solidFill>
                <a:latin typeface="Times New Roman" pitchFamily="18" charset="0"/>
                <a:cs typeface="Times New Roman" pitchFamily="18" charset="0"/>
              </a:rPr>
              <a:t> ý </a:t>
            </a:r>
            <a:r>
              <a:rPr lang="en-US" sz="2200" b="1" i="1" dirty="0" err="1">
                <a:solidFill>
                  <a:srgbClr val="000099"/>
                </a:solidFill>
                <a:latin typeface="Times New Roman" pitchFamily="18" charset="0"/>
                <a:cs typeface="Times New Roman" pitchFamily="18" charset="0"/>
              </a:rPr>
              <a:t>câu</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nói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của</a:t>
            </a:r>
            <a:r>
              <a:rPr lang="en-US" sz="2200" b="1" i="1" dirty="0">
                <a:solidFill>
                  <a:srgbClr val="000099"/>
                </a:solidFill>
                <a:latin typeface="Times New Roman" pitchFamily="18" charset="0"/>
                <a:cs typeface="Times New Roman" pitchFamily="18" charset="0"/>
              </a:rPr>
              <a:t> mẹ, nó </a:t>
            </a:r>
            <a:r>
              <a:rPr lang="en-US" sz="2200" b="1" i="1" dirty="0" err="1">
                <a:solidFill>
                  <a:srgbClr val="000099"/>
                </a:solidFill>
                <a:latin typeface="Times New Roman" pitchFamily="18" charset="0"/>
                <a:cs typeface="Times New Roman" pitchFamily="18" charset="0"/>
              </a:rPr>
              <a:t>xám</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mặt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lại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và</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hỏi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bằng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giọng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luống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cuống</a:t>
            </a:r>
            <a:r>
              <a:rPr lang="en-US" sz="22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 </a:t>
            </a:r>
            <a:r>
              <a:rPr lang="en-US" sz="2200" b="1" i="1" dirty="0" err="1">
                <a:solidFill>
                  <a:srgbClr val="000099"/>
                </a:solidFill>
                <a:latin typeface="Times New Roman" pitchFamily="18" charset="0"/>
                <a:cs typeface="Times New Roman" pitchFamily="18" charset="0"/>
              </a:rPr>
              <a:t>Vậy</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thi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bữa</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sau</a:t>
            </a:r>
            <a:r>
              <a:rPr lang="en-US" sz="2200" b="1" i="1" dirty="0">
                <a:solidFill>
                  <a:srgbClr val="000099"/>
                </a:solidFill>
                <a:latin typeface="Times New Roman" pitchFamily="18" charset="0"/>
                <a:cs typeface="Times New Roman" pitchFamily="18" charset="0"/>
              </a:rPr>
              <a:t> con </a:t>
            </a:r>
            <a:r>
              <a:rPr lang="en-US" sz="2200" b="1" i="1" dirty="0" err="1">
                <a:solidFill>
                  <a:srgbClr val="000099"/>
                </a:solidFill>
                <a:latin typeface="Times New Roman" pitchFamily="18" charset="0"/>
                <a:cs typeface="Times New Roman" pitchFamily="18" charset="0"/>
              </a:rPr>
              <a:t>ăn</a:t>
            </a:r>
            <a:r>
              <a:rPr lang="en-US" sz="2200" b="1" i="1" dirty="0">
                <a:solidFill>
                  <a:srgbClr val="000099"/>
                </a:solidFill>
                <a:latin typeface="Times New Roman" pitchFamily="18" charset="0"/>
                <a:cs typeface="Times New Roman" pitchFamily="18" charset="0"/>
              </a:rPr>
              <a:t> ở </a:t>
            </a:r>
            <a:r>
              <a:rPr lang="en-US" sz="2200" b="1" i="1" dirty="0" err="1">
                <a:solidFill>
                  <a:srgbClr val="000099"/>
                </a:solidFill>
                <a:latin typeface="Times New Roman" pitchFamily="18" charset="0"/>
                <a:cs typeface="Times New Roman" pitchFamily="18" charset="0"/>
              </a:rPr>
              <a:t>đâu</a:t>
            </a:r>
            <a:r>
              <a:rPr lang="en-US" sz="22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Điểm</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thêm</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một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giây</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nức</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nở</a:t>
            </a:r>
            <a:r>
              <a:rPr lang="en-US" sz="2200" b="1" i="1" dirty="0">
                <a:solidFill>
                  <a:srgbClr val="000099"/>
                </a:solidFill>
                <a:latin typeface="Times New Roman" pitchFamily="18" charset="0"/>
                <a:cs typeface="Times New Roman" pitchFamily="18" charset="0"/>
              </a:rPr>
              <a:t>, chị </a:t>
            </a:r>
            <a:r>
              <a:rPr lang="en-US" sz="2200" b="1" i="1" dirty="0" err="1">
                <a:solidFill>
                  <a:srgbClr val="000099"/>
                </a:solidFill>
                <a:latin typeface="Times New Roman" pitchFamily="18" charset="0"/>
                <a:cs typeface="Times New Roman" pitchFamily="18" charset="0"/>
              </a:rPr>
              <a:t>Dậu</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ngó</a:t>
            </a:r>
            <a:r>
              <a:rPr lang="en-US" sz="2200" b="1" i="1" dirty="0">
                <a:solidFill>
                  <a:srgbClr val="000099"/>
                </a:solidFill>
                <a:latin typeface="Times New Roman" pitchFamily="18" charset="0"/>
                <a:cs typeface="Times New Roman" pitchFamily="18" charset="0"/>
              </a:rPr>
              <a:t> con </a:t>
            </a:r>
            <a:r>
              <a:rPr lang="en-US" sz="2200" b="1" i="1" dirty="0" err="1">
                <a:solidFill>
                  <a:srgbClr val="000099"/>
                </a:solidFill>
                <a:latin typeface="Times New Roman" pitchFamily="18" charset="0"/>
                <a:cs typeface="Times New Roman" pitchFamily="18" charset="0"/>
              </a:rPr>
              <a:t>bằng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cách</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xót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xa</a:t>
            </a:r>
            <a:r>
              <a:rPr lang="en-US" sz="2200" b="1" i="1" dirty="0">
                <a:solidFill>
                  <a:srgbClr val="000099"/>
                </a:solidFill>
                <a:latin typeface="Times New Roman" pitchFamily="18" charset="0"/>
                <a:cs typeface="Times New Roman" pitchFamily="18" charset="0"/>
              </a:rPr>
              <a:t>:      </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 </a:t>
            </a:r>
            <a:r>
              <a:rPr lang="en-US" sz="2200" b="1" i="1" dirty="0">
                <a:solidFill>
                  <a:srgbClr val="FF0000"/>
                </a:solidFill>
                <a:latin typeface="Times New Roman" pitchFamily="18" charset="0"/>
                <a:cs typeface="Times New Roman" pitchFamily="18" charset="0"/>
              </a:rPr>
              <a:t>Con sẽ </a:t>
            </a:r>
            <a:r>
              <a:rPr lang="en-US" sz="2200" b="1" i="1" dirty="0" err="1">
                <a:solidFill>
                  <a:srgbClr val="FF0000"/>
                </a:solidFill>
                <a:latin typeface="Times New Roman" pitchFamily="18" charset="0"/>
                <a:cs typeface="Times New Roman" pitchFamily="18" charset="0"/>
              </a:rPr>
              <a:t>ăn</a:t>
            </a:r>
            <a:r>
              <a:rPr lang="en-US" sz="2200" b="1" i="1" dirty="0">
                <a:solidFill>
                  <a:srgbClr val="FF0000"/>
                </a:solidFill>
                <a:latin typeface="Times New Roman" pitchFamily="18" charset="0"/>
                <a:cs typeface="Times New Roman" pitchFamily="18" charset="0"/>
              </a:rPr>
              <a:t> ở </a:t>
            </a:r>
            <a:r>
              <a:rPr lang="en-US" sz="2200" b="1" i="1" dirty="0" err="1">
                <a:solidFill>
                  <a:srgbClr val="FF0000"/>
                </a:solidFill>
                <a:latin typeface="Times New Roman" pitchFamily="18" charset="0"/>
                <a:cs typeface="Times New Roman" pitchFamily="18" charset="0"/>
              </a:rPr>
              <a:t>nhà</a:t>
            </a:r>
            <a:r>
              <a:rPr lang="en-US" sz="2200" b="1" i="1" dirty="0">
                <a:solidFill>
                  <a:srgbClr val="FF0000"/>
                </a:solidFill>
                <a:latin typeface="Times New Roman" pitchFamily="18" charset="0"/>
                <a:cs typeface="Times New Roman" pitchFamily="18" charset="0"/>
              </a:rPr>
              <a:t> cụ </a:t>
            </a:r>
            <a:r>
              <a:rPr lang="en-US" sz="2200" b="1" i="1" dirty="0" err="1">
                <a:solidFill>
                  <a:srgbClr val="FF0000"/>
                </a:solidFill>
                <a:latin typeface="Times New Roman" pitchFamily="18" charset="0"/>
                <a:cs typeface="Times New Roman" pitchFamily="18" charset="0"/>
              </a:rPr>
              <a:t>Nghị</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thôn</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Đoài</a:t>
            </a:r>
            <a:r>
              <a:rPr lang="en-US" sz="2200" b="1" i="1" dirty="0">
                <a:solidFill>
                  <a:srgbClr val="000099"/>
                </a:solidFill>
                <a:latin typeface="Times New Roman" pitchFamily="18" charset="0"/>
                <a:cs typeface="Times New Roman" pitchFamily="18" charset="0"/>
              </a:rPr>
              <a:t>. </a:t>
            </a:r>
            <a:endParaRPr lang="en-US" sz="2200" b="1" i="1" dirty="0" smtClean="0">
              <a:solidFill>
                <a:srgbClr val="000099"/>
              </a:solidFill>
              <a:latin typeface="Times New Roman" pitchFamily="18" charset="0"/>
              <a:cs typeface="Times New Roman" pitchFamily="18" charset="0"/>
            </a:endParaRPr>
          </a:p>
          <a:p>
            <a:pPr marL="58738" indent="173038">
              <a:lnSpc>
                <a:spcPct val="110000"/>
              </a:lnSpc>
              <a:spcBef>
                <a:spcPts val="580"/>
              </a:spcBef>
              <a:buNone/>
              <a:defRPr/>
            </a:pPr>
            <a:r>
              <a:rPr lang="en-US" sz="2200" b="1" i="1" dirty="0" err="1" smtClean="0">
                <a:solidFill>
                  <a:srgbClr val="000099"/>
                </a:solidFill>
                <a:latin typeface="Times New Roman" pitchFamily="18" charset="0"/>
                <a:cs typeface="Times New Roman" pitchFamily="18" charset="0"/>
              </a:rPr>
              <a:t>Cái</a:t>
            </a:r>
            <a:r>
              <a:rPr lang="en-US" sz="2200" b="1" i="1" dirty="0" smtClean="0">
                <a:solidFill>
                  <a:srgbClr val="000099"/>
                </a:solidFill>
                <a:latin typeface="Times New Roman" pitchFamily="18" charset="0"/>
                <a:cs typeface="Times New Roman" pitchFamily="18" charset="0"/>
              </a:rPr>
              <a:t> </a:t>
            </a:r>
            <a:r>
              <a:rPr lang="en-US" sz="2200" b="1" i="1" dirty="0">
                <a:solidFill>
                  <a:srgbClr val="000099"/>
                </a:solidFill>
                <a:latin typeface="Times New Roman" pitchFamily="18" charset="0"/>
                <a:cs typeface="Times New Roman" pitchFamily="18" charset="0"/>
              </a:rPr>
              <a:t>Tí </a:t>
            </a:r>
            <a:r>
              <a:rPr lang="en-US" sz="2200" b="1" i="1" dirty="0" err="1">
                <a:solidFill>
                  <a:srgbClr val="000099"/>
                </a:solidFill>
                <a:latin typeface="Times New Roman" pitchFamily="18" charset="0"/>
                <a:cs typeface="Times New Roman" pitchFamily="18" charset="0"/>
              </a:rPr>
              <a:t>nghe</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nói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giãy</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nảy</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giống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như</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sét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đánh</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bên</a:t>
            </a:r>
            <a:r>
              <a:rPr lang="en-US" sz="2200" b="1" i="1" dirty="0">
                <a:solidFill>
                  <a:srgbClr val="000099"/>
                </a:solidFill>
                <a:latin typeface="Times New Roman" pitchFamily="18" charset="0"/>
                <a:cs typeface="Times New Roman" pitchFamily="18" charset="0"/>
              </a:rPr>
              <a:t> tai, nó </a:t>
            </a:r>
            <a:r>
              <a:rPr lang="en-US" sz="2200" b="1" i="1" dirty="0" err="1">
                <a:solidFill>
                  <a:srgbClr val="000099"/>
                </a:solidFill>
                <a:latin typeface="Times New Roman" pitchFamily="18" charset="0"/>
                <a:cs typeface="Times New Roman" pitchFamily="18" charset="0"/>
              </a:rPr>
              <a:t>liệng</a:t>
            </a:r>
            <a:r>
              <a:rPr lang="en-US" sz="2200" b="1" i="1" dirty="0">
                <a:solidFill>
                  <a:srgbClr val="000099"/>
                </a:solidFill>
                <a:latin typeface="Times New Roman" pitchFamily="18" charset="0"/>
                <a:cs typeface="Times New Roman" pitchFamily="18" charset="0"/>
              </a:rPr>
              <a:t> củ </a:t>
            </a:r>
            <a:r>
              <a:rPr lang="en-US" sz="2200" b="1" i="1" dirty="0" err="1">
                <a:solidFill>
                  <a:srgbClr val="000099"/>
                </a:solidFill>
                <a:latin typeface="Times New Roman" pitchFamily="18" charset="0"/>
                <a:cs typeface="Times New Roman" pitchFamily="18" charset="0"/>
              </a:rPr>
              <a:t>khoai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vào</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rô</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và</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òa</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lên</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khóc</a:t>
            </a:r>
            <a:r>
              <a:rPr lang="en-US" sz="22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200" b="1" i="1" dirty="0">
                <a:solidFill>
                  <a:srgbClr val="000099"/>
                </a:solidFill>
                <a:latin typeface="Times New Roman" pitchFamily="18" charset="0"/>
                <a:cs typeface="Times New Roman" pitchFamily="18" charset="0"/>
              </a:rPr>
              <a:t>- U </a:t>
            </a:r>
            <a:r>
              <a:rPr lang="en-US" sz="2200" b="1" i="1" dirty="0" err="1">
                <a:solidFill>
                  <a:srgbClr val="000099"/>
                </a:solidFill>
                <a:latin typeface="Times New Roman" pitchFamily="18" charset="0"/>
                <a:cs typeface="Times New Roman" pitchFamily="18" charset="0"/>
              </a:rPr>
              <a:t>bán</a:t>
            </a:r>
            <a:r>
              <a:rPr lang="en-US" sz="2200" b="1" i="1" dirty="0">
                <a:solidFill>
                  <a:srgbClr val="000099"/>
                </a:solidFill>
                <a:latin typeface="Times New Roman" pitchFamily="18" charset="0"/>
                <a:cs typeface="Times New Roman" pitchFamily="18" charset="0"/>
              </a:rPr>
              <a:t> con </a:t>
            </a:r>
            <a:r>
              <a:rPr lang="en-US" sz="2200" b="1" i="1" dirty="0" err="1">
                <a:solidFill>
                  <a:srgbClr val="000099"/>
                </a:solidFill>
                <a:latin typeface="Times New Roman" pitchFamily="18" charset="0"/>
                <a:cs typeface="Times New Roman" pitchFamily="18" charset="0"/>
              </a:rPr>
              <a:t>thật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đấy</a:t>
            </a:r>
            <a:r>
              <a:rPr lang="en-US" sz="2200" b="1" i="1" dirty="0">
                <a:solidFill>
                  <a:srgbClr val="000099"/>
                </a:solidFill>
                <a:latin typeface="Times New Roman" pitchFamily="18" charset="0"/>
                <a:cs typeface="Times New Roman" pitchFamily="18" charset="0"/>
              </a:rPr>
              <a:t> ư? Con van u, con </a:t>
            </a:r>
            <a:r>
              <a:rPr lang="en-US" sz="2200" b="1" i="1" dirty="0" err="1">
                <a:solidFill>
                  <a:srgbClr val="000099"/>
                </a:solidFill>
                <a:latin typeface="Times New Roman" pitchFamily="18" charset="0"/>
                <a:cs typeface="Times New Roman" pitchFamily="18" charset="0"/>
              </a:rPr>
              <a:t>lạy</a:t>
            </a:r>
            <a:r>
              <a:rPr lang="en-US" sz="2200" b="1" i="1" dirty="0">
                <a:solidFill>
                  <a:srgbClr val="000099"/>
                </a:solidFill>
                <a:latin typeface="Times New Roman" pitchFamily="18" charset="0"/>
                <a:cs typeface="Times New Roman" pitchFamily="18" charset="0"/>
              </a:rPr>
              <a:t> u, con </a:t>
            </a:r>
            <a:r>
              <a:rPr lang="en-US" sz="2200" b="1" i="1" dirty="0" err="1">
                <a:solidFill>
                  <a:srgbClr val="000099"/>
                </a:solidFill>
                <a:latin typeface="Times New Roman" pitchFamily="18" charset="0"/>
                <a:cs typeface="Times New Roman" pitchFamily="18" charset="0"/>
              </a:rPr>
              <a:t>còn</a:t>
            </a:r>
            <a:r>
              <a:rPr lang="en-US" sz="2200" b="1" i="1" dirty="0">
                <a:solidFill>
                  <a:srgbClr val="000099"/>
                </a:solidFill>
                <a:latin typeface="Times New Roman" pitchFamily="18" charset="0"/>
                <a:cs typeface="Times New Roman" pitchFamily="18" charset="0"/>
              </a:rPr>
              <a:t> bé </a:t>
            </a:r>
            <a:r>
              <a:rPr lang="en-US" sz="2200" b="1" i="1" dirty="0" err="1">
                <a:solidFill>
                  <a:srgbClr val="000099"/>
                </a:solidFill>
                <a:latin typeface="Times New Roman" pitchFamily="18" charset="0"/>
                <a:cs typeface="Times New Roman" pitchFamily="18" charset="0"/>
              </a:rPr>
              <a:t>bỏng</a:t>
            </a:r>
            <a:r>
              <a:rPr lang="en-US" sz="2200" b="1" i="1" dirty="0">
                <a:solidFill>
                  <a:srgbClr val="000099"/>
                </a:solidFill>
                <a:latin typeface="Times New Roman" pitchFamily="18" charset="0"/>
                <a:cs typeface="Times New Roman" pitchFamily="18" charset="0"/>
              </a:rPr>
              <a:t>, u </a:t>
            </a:r>
            <a:r>
              <a:rPr lang="en-US" sz="2200" b="1" i="1" dirty="0" err="1">
                <a:solidFill>
                  <a:srgbClr val="000099"/>
                </a:solidFill>
                <a:latin typeface="Times New Roman" pitchFamily="18" charset="0"/>
                <a:cs typeface="Times New Roman" pitchFamily="18" charset="0"/>
              </a:rPr>
              <a:t>đừng</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bán</a:t>
            </a:r>
            <a:r>
              <a:rPr lang="en-US" sz="2200" b="1" i="1" dirty="0">
                <a:solidFill>
                  <a:srgbClr val="000099"/>
                </a:solidFill>
                <a:latin typeface="Times New Roman" pitchFamily="18" charset="0"/>
                <a:cs typeface="Times New Roman" pitchFamily="18" charset="0"/>
              </a:rPr>
              <a:t> con </a:t>
            </a:r>
            <a:r>
              <a:rPr lang="en-US" sz="2200" b="1" i="1" dirty="0" err="1">
                <a:solidFill>
                  <a:srgbClr val="000099"/>
                </a:solidFill>
                <a:latin typeface="Times New Roman" pitchFamily="18" charset="0"/>
                <a:cs typeface="Times New Roman" pitchFamily="18" charset="0"/>
              </a:rPr>
              <a:t>đi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tội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nghiệp</a:t>
            </a:r>
            <a:r>
              <a:rPr lang="en-US" sz="2200" b="1" i="1" dirty="0">
                <a:solidFill>
                  <a:srgbClr val="000099"/>
                </a:solidFill>
                <a:latin typeface="Times New Roman" pitchFamily="18" charset="0"/>
                <a:cs typeface="Times New Roman" pitchFamily="18" charset="0"/>
              </a:rPr>
              <a:t>. U </a:t>
            </a:r>
            <a:r>
              <a:rPr lang="en-US" sz="2200" b="1" i="1" dirty="0" err="1">
                <a:solidFill>
                  <a:srgbClr val="000099"/>
                </a:solidFill>
                <a:latin typeface="Times New Roman" pitchFamily="18" charset="0"/>
                <a:cs typeface="Times New Roman" pitchFamily="18" charset="0"/>
              </a:rPr>
              <a:t>để</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cho</a:t>
            </a:r>
            <a:r>
              <a:rPr lang="en-US" sz="2200" b="1" i="1" dirty="0">
                <a:solidFill>
                  <a:srgbClr val="000099"/>
                </a:solidFill>
                <a:latin typeface="Times New Roman" pitchFamily="18" charset="0"/>
                <a:cs typeface="Times New Roman" pitchFamily="18" charset="0"/>
              </a:rPr>
              <a:t> con ở </a:t>
            </a:r>
            <a:r>
              <a:rPr lang="en-US" sz="2200" b="1" i="1" dirty="0" err="1">
                <a:solidFill>
                  <a:srgbClr val="000099"/>
                </a:solidFill>
                <a:latin typeface="Times New Roman" pitchFamily="18" charset="0"/>
                <a:cs typeface="Times New Roman" pitchFamily="18" charset="0"/>
              </a:rPr>
              <a:t>nhà</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chơi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với</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em</a:t>
            </a:r>
            <a:r>
              <a:rPr lang="en-US" sz="2200" b="1" i="1" dirty="0">
                <a:solidFill>
                  <a:srgbClr val="000099"/>
                </a:solidFill>
                <a:latin typeface="Times New Roman" pitchFamily="18" charset="0"/>
                <a:cs typeface="Times New Roman" pitchFamily="18" charset="0"/>
              </a:rPr>
              <a:t> con.</a:t>
            </a:r>
          </a:p>
          <a:p>
            <a:pPr marL="274320" indent="-274320">
              <a:lnSpc>
                <a:spcPct val="110000"/>
              </a:lnSpc>
              <a:spcBef>
                <a:spcPts val="580"/>
              </a:spcBef>
              <a:buNone/>
              <a:defRPr/>
            </a:pPr>
            <a:r>
              <a:rPr lang="en-US" sz="2200" b="1" i="1" dirty="0">
                <a:solidFill>
                  <a:srgbClr val="000099"/>
                </a:solidFill>
                <a:latin typeface="Times New Roman" pitchFamily="18" charset="0"/>
                <a:cs typeface="Times New Roman" pitchFamily="18" charset="0"/>
              </a:rPr>
              <a:t>           </a:t>
            </a:r>
            <a:r>
              <a:rPr lang="en-US" sz="2200" b="1" i="1" dirty="0" smtClean="0">
                <a:solidFill>
                  <a:srgbClr val="000099"/>
                </a:solidFill>
                <a:latin typeface="Times New Roman" pitchFamily="18" charset="0"/>
                <a:cs typeface="Times New Roman" pitchFamily="18" charset="0"/>
              </a:rPr>
              <a:t>                                                                               </a:t>
            </a:r>
            <a:r>
              <a:rPr lang="en-US" sz="2200" b="1" dirty="0">
                <a:solidFill>
                  <a:srgbClr val="000099"/>
                </a:solidFill>
                <a:latin typeface="Times New Roman" pitchFamily="18" charset="0"/>
                <a:cs typeface="Times New Roman" pitchFamily="18" charset="0"/>
              </a:rPr>
              <a:t>(</a:t>
            </a:r>
            <a:r>
              <a:rPr lang="en-US" sz="2200" b="1" dirty="0" err="1">
                <a:solidFill>
                  <a:srgbClr val="000099"/>
                </a:solidFill>
                <a:latin typeface="Times New Roman" pitchFamily="18" charset="0"/>
                <a:cs typeface="Times New Roman" pitchFamily="18" charset="0"/>
              </a:rPr>
              <a:t>Ngô</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Tất</a:t>
            </a:r>
            <a:r>
              <a:rPr lang="en-US" sz="2200" b="1" dirty="0">
                <a:solidFill>
                  <a:srgbClr val="000099"/>
                </a:solidFill>
                <a:latin typeface="Times New Roman" pitchFamily="18" charset="0"/>
                <a:cs typeface="Times New Roman" pitchFamily="18" charset="0"/>
              </a:rPr>
              <a:t> </a:t>
            </a:r>
            <a:r>
              <a:rPr lang="en-US" sz="2200" b="1" dirty="0" err="1">
                <a:solidFill>
                  <a:srgbClr val="000099"/>
                </a:solidFill>
                <a:latin typeface="Times New Roman" pitchFamily="18" charset="0"/>
                <a:cs typeface="Times New Roman" pitchFamily="18" charset="0"/>
              </a:rPr>
              <a:t>Tố</a:t>
            </a:r>
            <a:r>
              <a:rPr lang="en-US" sz="2200" b="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Tắt</a:t>
            </a:r>
            <a:r>
              <a:rPr lang="en-US" sz="2200" b="1" i="1" dirty="0">
                <a:solidFill>
                  <a:srgbClr val="000099"/>
                </a:solidFill>
                <a:latin typeface="Times New Roman" pitchFamily="18" charset="0"/>
                <a:cs typeface="Times New Roman" pitchFamily="18" charset="0"/>
              </a:rPr>
              <a:t> </a:t>
            </a:r>
            <a:r>
              <a:rPr lang="en-US" sz="2200" b="1" i="1" dirty="0" err="1">
                <a:solidFill>
                  <a:srgbClr val="000099"/>
                </a:solidFill>
                <a:latin typeface="Times New Roman" pitchFamily="18" charset="0"/>
                <a:cs typeface="Times New Roman" pitchFamily="18" charset="0"/>
              </a:rPr>
              <a:t>đèn</a:t>
            </a:r>
            <a:r>
              <a:rPr lang="en-US" sz="2200" b="1" dirty="0" smtClean="0">
                <a:solidFill>
                  <a:srgbClr val="000099"/>
                </a:solidFill>
                <a:latin typeface="Times New Roman" pitchFamily="18" charset="0"/>
                <a:cs typeface="Times New Roman" pitchFamily="18" charset="0"/>
              </a:rPr>
              <a:t>)</a:t>
            </a:r>
          </a:p>
          <a:p>
            <a:pPr marL="274320" indent="-274320">
              <a:lnSpc>
                <a:spcPct val="110000"/>
              </a:lnSpc>
              <a:spcBef>
                <a:spcPts val="580"/>
              </a:spcBef>
              <a:buNone/>
              <a:defRPr/>
            </a:pPr>
            <a:r>
              <a:rPr lang="en-US" sz="2400" b="1" i="1" dirty="0" smtClean="0">
                <a:solidFill>
                  <a:srgbClr val="FF0000"/>
                </a:solidFill>
                <a:latin typeface="Times New Roman" panose="02020603050405020304" pitchFamily="18" charset="0"/>
                <a:cs typeface="Times New Roman" panose="02020603050405020304" pitchFamily="18" charset="0"/>
              </a:rPr>
              <a:t>-&gt; </a:t>
            </a:r>
            <a:r>
              <a:rPr lang="en-US" sz="2400" b="1" i="1" dirty="0" err="1" smtClean="0">
                <a:solidFill>
                  <a:srgbClr val="FF0000"/>
                </a:solidFill>
                <a:latin typeface="Times New Roman" panose="02020603050405020304" pitchFamily="18" charset="0"/>
                <a:cs typeface="Times New Roman" panose="02020603050405020304" pitchFamily="18" charset="0"/>
              </a:rPr>
              <a:t>Bán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cs typeface="Times New Roman" panose="02020603050405020304" pitchFamily="18" charset="0"/>
              </a:rPr>
              <a:t>con </a:t>
            </a:r>
            <a:r>
              <a:rPr lang="en-US" sz="2400" b="1" i="1" dirty="0" err="1">
                <a:solidFill>
                  <a:srgbClr val="FF0000"/>
                </a:solidFill>
                <a:latin typeface="Times New Roman" panose="02020603050405020304" pitchFamily="18" charset="0"/>
                <a:cs typeface="Times New Roman" panose="02020603050405020304" pitchFamily="18" charset="0"/>
              </a:rPr>
              <a:t>là</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điều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đau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lòng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buồn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khổ</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của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người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mẹ</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chị</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Dậu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không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dám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nói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thẳng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ra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mà</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phải</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dùng</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hàm</a:t>
            </a:r>
            <a:r>
              <a:rPr lang="en-US" sz="2400" b="1" u="sng" dirty="0">
                <a:solidFill>
                  <a:srgbClr val="FF0000"/>
                </a:solidFill>
                <a:latin typeface="Times New Roman" panose="02020603050405020304" pitchFamily="18" charset="0"/>
                <a:cs typeface="Times New Roman" panose="02020603050405020304" pitchFamily="18" charset="0"/>
              </a:rPr>
              <a:t> ý.</a:t>
            </a:r>
          </a:p>
          <a:p>
            <a:pPr marL="274320" indent="-274320">
              <a:lnSpc>
                <a:spcPct val="110000"/>
              </a:lnSpc>
              <a:spcBef>
                <a:spcPts val="580"/>
              </a:spcBef>
              <a:buNone/>
              <a:defRPr/>
            </a:pPr>
            <a:endParaRPr lang="en-US" sz="2000" b="1"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3904551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heckerboard(across)">
                                      <p:cBhvr>
                                        <p:cTn id="7" dur="500"/>
                                        <p:tgtEl>
                                          <p:spTgt spid="9218"/>
                                        </p:tgtEl>
                                      </p:cBhvr>
                                    </p:animEffect>
                                  </p:childTnLst>
                                </p:cTn>
                              </p:par>
                              <p:par>
                                <p:cTn id="8" presetID="8" presetClass="entr" presetSubtype="16" fill="hold" nodeType="withEffect">
                                  <p:stCondLst>
                                    <p:cond delay="0"/>
                                  </p:stCondLst>
                                  <p:childTnLst>
                                    <p:set>
                                      <p:cBhvr>
                                        <p:cTn id="9" dur="1" fill="hold">
                                          <p:stCondLst>
                                            <p:cond delay="0"/>
                                          </p:stCondLst>
                                        </p:cTn>
                                        <p:tgtEl>
                                          <p:spTgt spid="9219">
                                            <p:txEl>
                                              <p:pRg st="0" end="0"/>
                                            </p:txEl>
                                          </p:spTgt>
                                        </p:tgtEl>
                                        <p:attrNameLst>
                                          <p:attrName>style.visibility</p:attrName>
                                        </p:attrNameLst>
                                      </p:cBhvr>
                                      <p:to>
                                        <p:strVal val="visible"/>
                                      </p:to>
                                    </p:set>
                                    <p:animEffect transition="in" filter="diamond(in)">
                                      <p:cBhvr>
                                        <p:cTn id="10" dur="500"/>
                                        <p:tgtEl>
                                          <p:spTgt spid="9219">
                                            <p:txEl>
                                              <p:pRg st="0" end="0"/>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Effect transition="in" filter="diamond(in)">
                                      <p:cBhvr>
                                        <p:cTn id="13" dur="500"/>
                                        <p:tgtEl>
                                          <p:spTgt spid="9219">
                                            <p:txEl>
                                              <p:pRg st="1" end="1"/>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9219">
                                            <p:txEl>
                                              <p:pRg st="2" end="2"/>
                                            </p:txEl>
                                          </p:spTgt>
                                        </p:tgtEl>
                                        <p:attrNameLst>
                                          <p:attrName>style.visibility</p:attrName>
                                        </p:attrNameLst>
                                      </p:cBhvr>
                                      <p:to>
                                        <p:strVal val="visible"/>
                                      </p:to>
                                    </p:set>
                                    <p:animEffect transition="in" filter="diamond(in)">
                                      <p:cBhvr>
                                        <p:cTn id="16" dur="500"/>
                                        <p:tgtEl>
                                          <p:spTgt spid="9219">
                                            <p:txEl>
                                              <p:pRg st="2" end="2"/>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animEffect transition="in" filter="diamond(in)">
                                      <p:cBhvr>
                                        <p:cTn id="19" dur="500"/>
                                        <p:tgtEl>
                                          <p:spTgt spid="9219">
                                            <p:txEl>
                                              <p:pRg st="3" end="3"/>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9219">
                                            <p:txEl>
                                              <p:pRg st="4" end="4"/>
                                            </p:txEl>
                                          </p:spTgt>
                                        </p:tgtEl>
                                        <p:attrNameLst>
                                          <p:attrName>style.visibility</p:attrName>
                                        </p:attrNameLst>
                                      </p:cBhvr>
                                      <p:to>
                                        <p:strVal val="visible"/>
                                      </p:to>
                                    </p:set>
                                    <p:animEffect transition="in" filter="diamond(in)">
                                      <p:cBhvr>
                                        <p:cTn id="22" dur="500"/>
                                        <p:tgtEl>
                                          <p:spTgt spid="9219">
                                            <p:txEl>
                                              <p:pRg st="4" end="4"/>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9219">
                                            <p:txEl>
                                              <p:pRg st="5" end="5"/>
                                            </p:txEl>
                                          </p:spTgt>
                                        </p:tgtEl>
                                        <p:attrNameLst>
                                          <p:attrName>style.visibility</p:attrName>
                                        </p:attrNameLst>
                                      </p:cBhvr>
                                      <p:to>
                                        <p:strVal val="visible"/>
                                      </p:to>
                                    </p:set>
                                    <p:animEffect transition="in" filter="diamond(in)">
                                      <p:cBhvr>
                                        <p:cTn id="25" dur="500"/>
                                        <p:tgtEl>
                                          <p:spTgt spid="9219">
                                            <p:txEl>
                                              <p:pRg st="5" end="5"/>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9219">
                                            <p:txEl>
                                              <p:pRg st="6" end="6"/>
                                            </p:txEl>
                                          </p:spTgt>
                                        </p:tgtEl>
                                        <p:attrNameLst>
                                          <p:attrName>style.visibility</p:attrName>
                                        </p:attrNameLst>
                                      </p:cBhvr>
                                      <p:to>
                                        <p:strVal val="visible"/>
                                      </p:to>
                                    </p:set>
                                    <p:animEffect transition="in" filter="diamond(in)">
                                      <p:cBhvr>
                                        <p:cTn id="28" dur="500"/>
                                        <p:tgtEl>
                                          <p:spTgt spid="9219">
                                            <p:txEl>
                                              <p:pRg st="6" end="6"/>
                                            </p:txEl>
                                          </p:spTgt>
                                        </p:tgtEl>
                                      </p:cBhvr>
                                    </p:animEffect>
                                  </p:childTnLst>
                                </p:cTn>
                              </p:par>
                              <p:par>
                                <p:cTn id="29" presetID="8" presetClass="entr" presetSubtype="16" fill="hold" nodeType="withEffect">
                                  <p:stCondLst>
                                    <p:cond delay="0"/>
                                  </p:stCondLst>
                                  <p:childTnLst>
                                    <p:set>
                                      <p:cBhvr>
                                        <p:cTn id="30" dur="1" fill="hold">
                                          <p:stCondLst>
                                            <p:cond delay="0"/>
                                          </p:stCondLst>
                                        </p:cTn>
                                        <p:tgtEl>
                                          <p:spTgt spid="9219">
                                            <p:txEl>
                                              <p:pRg st="7" end="7"/>
                                            </p:txEl>
                                          </p:spTgt>
                                        </p:tgtEl>
                                        <p:attrNameLst>
                                          <p:attrName>style.visibility</p:attrName>
                                        </p:attrNameLst>
                                      </p:cBhvr>
                                      <p:to>
                                        <p:strVal val="visible"/>
                                      </p:to>
                                    </p:set>
                                    <p:animEffect transition="in" filter="diamond(in)">
                                      <p:cBhvr>
                                        <p:cTn id="31" dur="500"/>
                                        <p:tgtEl>
                                          <p:spTgt spid="9219">
                                            <p:txEl>
                                              <p:pRg st="7" end="7"/>
                                            </p:txEl>
                                          </p:spTgt>
                                        </p:tgtEl>
                                      </p:cBhvr>
                                    </p:animEffect>
                                  </p:childTnLst>
                                </p:cTn>
                              </p:par>
                              <p:par>
                                <p:cTn id="32" presetID="8" presetClass="entr" presetSubtype="16" fill="hold" nodeType="withEffect">
                                  <p:stCondLst>
                                    <p:cond delay="0"/>
                                  </p:stCondLst>
                                  <p:childTnLst>
                                    <p:set>
                                      <p:cBhvr>
                                        <p:cTn id="33" dur="1" fill="hold">
                                          <p:stCondLst>
                                            <p:cond delay="0"/>
                                          </p:stCondLst>
                                        </p:cTn>
                                        <p:tgtEl>
                                          <p:spTgt spid="9219">
                                            <p:txEl>
                                              <p:pRg st="8" end="8"/>
                                            </p:txEl>
                                          </p:spTgt>
                                        </p:tgtEl>
                                        <p:attrNameLst>
                                          <p:attrName>style.visibility</p:attrName>
                                        </p:attrNameLst>
                                      </p:cBhvr>
                                      <p:to>
                                        <p:strVal val="visible"/>
                                      </p:to>
                                    </p:set>
                                    <p:animEffect transition="in" filter="diamond(in)">
                                      <p:cBhvr>
                                        <p:cTn id="34" dur="500"/>
                                        <p:tgtEl>
                                          <p:spTgt spid="9219">
                                            <p:txEl>
                                              <p:pRg st="8" end="8"/>
                                            </p:txEl>
                                          </p:spTgt>
                                        </p:tgtEl>
                                      </p:cBhvr>
                                    </p:animEffect>
                                  </p:childTnLst>
                                </p:cTn>
                              </p:par>
                              <p:par>
                                <p:cTn id="35" presetID="8" presetClass="entr" presetSubtype="16" fill="hold" nodeType="withEffect">
                                  <p:stCondLst>
                                    <p:cond delay="0"/>
                                  </p:stCondLst>
                                  <p:childTnLst>
                                    <p:set>
                                      <p:cBhvr>
                                        <p:cTn id="36" dur="1" fill="hold">
                                          <p:stCondLst>
                                            <p:cond delay="0"/>
                                          </p:stCondLst>
                                        </p:cTn>
                                        <p:tgtEl>
                                          <p:spTgt spid="9219">
                                            <p:txEl>
                                              <p:pRg st="9" end="9"/>
                                            </p:txEl>
                                          </p:spTgt>
                                        </p:tgtEl>
                                        <p:attrNameLst>
                                          <p:attrName>style.visibility</p:attrName>
                                        </p:attrNameLst>
                                      </p:cBhvr>
                                      <p:to>
                                        <p:strVal val="visible"/>
                                      </p:to>
                                    </p:set>
                                    <p:animEffect transition="in" filter="diamond(in)">
                                      <p:cBhvr>
                                        <p:cTn id="37" dur="500"/>
                                        <p:tgtEl>
                                          <p:spTgt spid="9219">
                                            <p:txEl>
                                              <p:pRg st="9" end="9"/>
                                            </p:txEl>
                                          </p:spTgt>
                                        </p:tgtEl>
                                      </p:cBhvr>
                                    </p:animEffect>
                                  </p:childTnLst>
                                </p:cTn>
                              </p:par>
                              <p:par>
                                <p:cTn id="38" presetID="8" presetClass="entr" presetSubtype="16" fill="hold" nodeType="withEffect">
                                  <p:stCondLst>
                                    <p:cond delay="0"/>
                                  </p:stCondLst>
                                  <p:childTnLst>
                                    <p:set>
                                      <p:cBhvr>
                                        <p:cTn id="39" dur="1" fill="hold">
                                          <p:stCondLst>
                                            <p:cond delay="0"/>
                                          </p:stCondLst>
                                        </p:cTn>
                                        <p:tgtEl>
                                          <p:spTgt spid="9219">
                                            <p:txEl>
                                              <p:pRg st="10" end="10"/>
                                            </p:txEl>
                                          </p:spTgt>
                                        </p:tgtEl>
                                        <p:attrNameLst>
                                          <p:attrName>style.visibility</p:attrName>
                                        </p:attrNameLst>
                                      </p:cBhvr>
                                      <p:to>
                                        <p:strVal val="visible"/>
                                      </p:to>
                                    </p:set>
                                    <p:animEffect transition="in" filter="diamond(in)">
                                      <p:cBhvr>
                                        <p:cTn id="40" dur="2000"/>
                                        <p:tgtEl>
                                          <p:spTgt spid="92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6213" y="0"/>
            <a:ext cx="8229600" cy="1143000"/>
          </a:xfrm>
        </p:spPr>
        <p:txBody>
          <a:bodyPr>
            <a:normAutofit/>
          </a:bodyPr>
          <a:lstStyle/>
          <a:p>
            <a:pPr eaLnBrk="1" hangingPunct="1"/>
            <a:r>
              <a:rPr lang="en-US" sz="2800" b="1" u="sng" dirty="0">
                <a:solidFill>
                  <a:srgbClr val="000099"/>
                </a:solidFill>
                <a:latin typeface="Times New Roman" panose="02020603050405020304" pitchFamily="18" charset="0"/>
                <a:cs typeface="Times New Roman" panose="02020603050405020304" pitchFamily="18" charset="0"/>
              </a:rPr>
              <a:t>I. Điều kiện sử dụng hàm ý</a:t>
            </a:r>
            <a:br>
              <a:rPr lang="en-US" sz="2800" b="1" u="sng" dirty="0">
                <a:solidFill>
                  <a:srgbClr val="000099"/>
                </a:solidFill>
                <a:latin typeface="Times New Roman" panose="02020603050405020304" pitchFamily="18" charset="0"/>
                <a:cs typeface="Times New Roman" panose="02020603050405020304" pitchFamily="18" charset="0"/>
              </a:rPr>
            </a:br>
            <a:r>
              <a:rPr lang="en-US" sz="2800" dirty="0">
                <a:solidFill>
                  <a:srgbClr val="000099"/>
                </a:solidFill>
                <a:latin typeface="Times New Roman" panose="02020603050405020304" pitchFamily="18" charset="0"/>
                <a:cs typeface="Times New Roman" panose="02020603050405020304" pitchFamily="18" charset="0"/>
              </a:rPr>
              <a:t>   </a:t>
            </a:r>
            <a:r>
              <a:rPr lang="en-US" sz="2800" b="1" u="sng" dirty="0">
                <a:solidFill>
                  <a:srgbClr val="000099"/>
                </a:solidFill>
                <a:latin typeface="Times New Roman" panose="02020603050405020304" pitchFamily="18" charset="0"/>
                <a:cs typeface="Times New Roman" panose="02020603050405020304" pitchFamily="18" charset="0"/>
              </a:rPr>
              <a:t>1</a:t>
            </a:r>
            <a:r>
              <a:rPr lang="en-US" sz="2800" b="1" u="sng" dirty="0" smtClean="0">
                <a:solidFill>
                  <a:srgbClr val="000099"/>
                </a:solidFill>
                <a:latin typeface="Times New Roman" panose="02020603050405020304" pitchFamily="18" charset="0"/>
                <a:cs typeface="Times New Roman" panose="02020603050405020304" pitchFamily="18" charset="0"/>
              </a:rPr>
              <a:t>.</a:t>
            </a:r>
            <a:r>
              <a:rPr lang="vi-VN" sz="2800" b="1" u="sng" dirty="0" smtClean="0">
                <a:solidFill>
                  <a:srgbClr val="000099"/>
                </a:solidFill>
                <a:latin typeface="Times New Roman" panose="02020603050405020304" pitchFamily="18" charset="0"/>
                <a:cs typeface="Times New Roman" panose="02020603050405020304" pitchFamily="18" charset="0"/>
              </a:rPr>
              <a:t> Xét ví dụ SGK/90</a:t>
            </a:r>
            <a:endParaRPr lang="en-US" sz="2800" b="1" u="sng" dirty="0">
              <a:solidFill>
                <a:srgbClr val="000099"/>
              </a:solidFill>
              <a:latin typeface="Times New Roman" panose="02020603050405020304" pitchFamily="18" charset="0"/>
              <a:cs typeface="Times New Roman" panose="02020603050405020304" pitchFamily="18" charset="0"/>
            </a:endParaRPr>
          </a:p>
        </p:txBody>
      </p:sp>
      <p:sp>
        <p:nvSpPr>
          <p:cNvPr id="9219" name="Rectangle 3"/>
          <p:cNvSpPr>
            <a:spLocks noGrp="1" noChangeArrowheads="1"/>
          </p:cNvSpPr>
          <p:nvPr>
            <p:ph idx="1"/>
          </p:nvPr>
        </p:nvSpPr>
        <p:spPr>
          <a:xfrm>
            <a:off x="323850" y="1143000"/>
            <a:ext cx="11868150" cy="5410200"/>
          </a:xfrm>
        </p:spPr>
        <p:txBody>
          <a:bodyPr>
            <a:normAutofit/>
          </a:bodyPr>
          <a:lstStyle/>
          <a:p>
            <a:pPr marL="58738" indent="173038">
              <a:lnSpc>
                <a:spcPct val="110000"/>
              </a:lnSpc>
              <a:spcBef>
                <a:spcPts val="580"/>
              </a:spcBef>
              <a:buNone/>
              <a:defRPr/>
            </a:pPr>
            <a:r>
              <a:rPr lang="en-US" sz="2000" b="1" dirty="0">
                <a:solidFill>
                  <a:srgbClr val="000099"/>
                </a:solidFill>
                <a:latin typeface="Times New Roman" pitchFamily="18" charset="0"/>
                <a:cs typeface="Times New Roman" pitchFamily="18" charset="0"/>
              </a:rPr>
              <a:t> </a:t>
            </a:r>
            <a:r>
              <a:rPr lang="en-US" sz="2000" b="1" i="1" dirty="0">
                <a:solidFill>
                  <a:srgbClr val="000099"/>
                </a:solidFill>
                <a:latin typeface="Times New Roman" pitchFamily="18" charset="0"/>
                <a:cs typeface="Times New Roman" pitchFamily="18" charset="0"/>
              </a:rPr>
              <a:t>Chị </a:t>
            </a:r>
            <a:r>
              <a:rPr lang="en-US" sz="2000" b="1" i="1" dirty="0" err="1">
                <a:solidFill>
                  <a:srgbClr val="000099"/>
                </a:solidFill>
                <a:latin typeface="Times New Roman" pitchFamily="18" charset="0"/>
                <a:cs typeface="Times New Roman" pitchFamily="18" charset="0"/>
              </a:rPr>
              <a:t>Dậu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vừa</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nói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vừa</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mếu</a:t>
            </a:r>
            <a:r>
              <a:rPr lang="en-US" sz="20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000" b="1" i="1" dirty="0">
                <a:solidFill>
                  <a:srgbClr val="000099"/>
                </a:solidFill>
                <a:latin typeface="Times New Roman" pitchFamily="18" charset="0"/>
                <a:cs typeface="Times New Roman" pitchFamily="18" charset="0"/>
              </a:rPr>
              <a:t> - </a:t>
            </a:r>
            <a:r>
              <a:rPr lang="en-US" sz="2000" b="1" i="1" dirty="0" err="1">
                <a:solidFill>
                  <a:srgbClr val="000099"/>
                </a:solidFill>
                <a:latin typeface="Times New Roman" pitchFamily="18" charset="0"/>
                <a:cs typeface="Times New Roman" pitchFamily="18" charset="0"/>
              </a:rPr>
              <a:t>Thôi</a:t>
            </a:r>
            <a:r>
              <a:rPr lang="en-US" sz="2000" b="1" i="1" dirty="0">
                <a:solidFill>
                  <a:srgbClr val="000099"/>
                </a:solidFill>
                <a:latin typeface="Times New Roman" pitchFamily="18" charset="0"/>
                <a:cs typeface="Times New Roman" pitchFamily="18" charset="0"/>
              </a:rPr>
              <a:t> u </a:t>
            </a:r>
            <a:r>
              <a:rPr lang="en-US" sz="2000" b="1" i="1" dirty="0" err="1">
                <a:solidFill>
                  <a:srgbClr val="000099"/>
                </a:solidFill>
                <a:latin typeface="Times New Roman" pitchFamily="18" charset="0"/>
                <a:cs typeface="Times New Roman" pitchFamily="18" charset="0"/>
              </a:rPr>
              <a:t>không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ăn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để</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phần</a:t>
            </a:r>
            <a:r>
              <a:rPr lang="en-US" sz="2000" b="1" i="1" dirty="0">
                <a:solidFill>
                  <a:srgbClr val="000099"/>
                </a:solidFill>
                <a:latin typeface="Times New Roman" pitchFamily="18" charset="0"/>
                <a:cs typeface="Times New Roman" pitchFamily="18" charset="0"/>
              </a:rPr>
              <a:t> con. </a:t>
            </a:r>
            <a:r>
              <a:rPr lang="en-US" sz="2000" b="1" i="1" dirty="0">
                <a:solidFill>
                  <a:srgbClr val="FF0000"/>
                </a:solidFill>
                <a:latin typeface="Times New Roman" pitchFamily="18" charset="0"/>
                <a:cs typeface="Times New Roman" pitchFamily="18" charset="0"/>
              </a:rPr>
              <a:t>Con chỉ </a:t>
            </a:r>
            <a:r>
              <a:rPr lang="en-US" sz="2000" b="1" i="1" dirty="0" err="1">
                <a:solidFill>
                  <a:srgbClr val="FF0000"/>
                </a:solidFill>
                <a:latin typeface="Times New Roman" pitchFamily="18" charset="0"/>
                <a:cs typeface="Times New Roman" pitchFamily="18" charset="0"/>
              </a:rPr>
              <a:t>được</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ăn</a:t>
            </a:r>
            <a:r>
              <a:rPr lang="en-US" sz="2000" b="1" i="1" dirty="0">
                <a:solidFill>
                  <a:srgbClr val="FF0000"/>
                </a:solidFill>
                <a:latin typeface="Times New Roman" pitchFamily="18" charset="0"/>
                <a:cs typeface="Times New Roman" pitchFamily="18" charset="0"/>
              </a:rPr>
              <a:t> ở </a:t>
            </a:r>
            <a:r>
              <a:rPr lang="en-US" sz="2000" b="1" i="1" dirty="0" err="1">
                <a:solidFill>
                  <a:srgbClr val="FF0000"/>
                </a:solidFill>
                <a:latin typeface="Times New Roman" pitchFamily="18" charset="0"/>
                <a:cs typeface="Times New Roman" pitchFamily="18" charset="0"/>
              </a:rPr>
              <a:t>nhà</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bữa</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này</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nữa</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thôi</a:t>
            </a:r>
            <a:r>
              <a:rPr lang="en-US" sz="2000" b="1" i="1" dirty="0" smtClean="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endParaRPr lang="en-US" sz="2000" b="1" i="1" dirty="0" smtClean="0">
              <a:solidFill>
                <a:srgbClr val="000099"/>
              </a:solidFill>
              <a:latin typeface="Times New Roman" pitchFamily="18" charset="0"/>
              <a:cs typeface="Times New Roman" pitchFamily="18" charset="0"/>
            </a:endParaRPr>
          </a:p>
          <a:p>
            <a:pPr marL="58738" indent="173038">
              <a:lnSpc>
                <a:spcPct val="110000"/>
              </a:lnSpc>
              <a:spcBef>
                <a:spcPts val="580"/>
              </a:spcBef>
              <a:buNone/>
              <a:defRPr/>
            </a:pPr>
            <a:r>
              <a:rPr lang="en-US" sz="2000" b="1" i="1" dirty="0" smtClean="0">
                <a:solidFill>
                  <a:srgbClr val="000099"/>
                </a:solidFill>
                <a:latin typeface="Times New Roman" pitchFamily="18" charset="0"/>
                <a:cs typeface="Times New Roman" pitchFamily="18" charset="0"/>
              </a:rPr>
              <a:t>U </a:t>
            </a:r>
            <a:r>
              <a:rPr lang="en-US" sz="2000" b="1" i="1" dirty="0" err="1">
                <a:solidFill>
                  <a:srgbClr val="000099"/>
                </a:solidFill>
                <a:latin typeface="Times New Roman" pitchFamily="18" charset="0"/>
                <a:cs typeface="Times New Roman" pitchFamily="18" charset="0"/>
              </a:rPr>
              <a:t>không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muốn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ăn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tranh</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của</a:t>
            </a:r>
            <a:r>
              <a:rPr lang="en-US" sz="2000" b="1" i="1" dirty="0">
                <a:solidFill>
                  <a:srgbClr val="000099"/>
                </a:solidFill>
                <a:latin typeface="Times New Roman" pitchFamily="18" charset="0"/>
                <a:cs typeface="Times New Roman" pitchFamily="18" charset="0"/>
              </a:rPr>
              <a:t> con. Con </a:t>
            </a:r>
            <a:r>
              <a:rPr lang="en-US" sz="2000" b="1" i="1" dirty="0" err="1">
                <a:solidFill>
                  <a:srgbClr val="000099"/>
                </a:solidFill>
                <a:latin typeface="Times New Roman" pitchFamily="18" charset="0"/>
                <a:cs typeface="Times New Roman" pitchFamily="18" charset="0"/>
              </a:rPr>
              <a:t>cứ</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ăn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thật</a:t>
            </a:r>
            <a:r>
              <a:rPr lang="en-US" sz="2000" b="1" i="1" dirty="0">
                <a:solidFill>
                  <a:srgbClr val="000099"/>
                </a:solidFill>
                <a:latin typeface="Times New Roman" pitchFamily="18" charset="0"/>
                <a:cs typeface="Times New Roman" pitchFamily="18" charset="0"/>
              </a:rPr>
              <a:t> no, </a:t>
            </a:r>
            <a:r>
              <a:rPr lang="en-US" sz="2000" b="1" i="1" dirty="0" err="1">
                <a:solidFill>
                  <a:srgbClr val="000099"/>
                </a:solidFill>
                <a:latin typeface="Times New Roman" pitchFamily="18" charset="0"/>
                <a:cs typeface="Times New Roman" pitchFamily="18" charset="0"/>
              </a:rPr>
              <a:t>không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phải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nhường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nhịn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cho</a:t>
            </a:r>
            <a:r>
              <a:rPr lang="en-US" sz="2000" b="1" i="1" dirty="0">
                <a:solidFill>
                  <a:srgbClr val="000099"/>
                </a:solidFill>
                <a:latin typeface="Times New Roman" pitchFamily="18" charset="0"/>
                <a:cs typeface="Times New Roman" pitchFamily="18" charset="0"/>
              </a:rPr>
              <a:t> u.</a:t>
            </a:r>
          </a:p>
          <a:p>
            <a:pPr marL="58738" indent="173038">
              <a:lnSpc>
                <a:spcPct val="110000"/>
              </a:lnSpc>
              <a:spcBef>
                <a:spcPts val="580"/>
              </a:spcBef>
              <a:buNone/>
              <a:defRPr/>
            </a:pP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Cái</a:t>
            </a:r>
            <a:r>
              <a:rPr lang="en-US" sz="2000" b="1" i="1" dirty="0">
                <a:solidFill>
                  <a:srgbClr val="000099"/>
                </a:solidFill>
                <a:latin typeface="Times New Roman" pitchFamily="18" charset="0"/>
                <a:cs typeface="Times New Roman" pitchFamily="18" charset="0"/>
              </a:rPr>
              <a:t> Tí </a:t>
            </a:r>
            <a:r>
              <a:rPr lang="en-US" sz="2000" b="1" i="1" dirty="0" err="1">
                <a:solidFill>
                  <a:srgbClr val="000099"/>
                </a:solidFill>
                <a:latin typeface="Times New Roman" pitchFamily="18" charset="0"/>
                <a:cs typeface="Times New Roman" pitchFamily="18" charset="0"/>
              </a:rPr>
              <a:t>chưa</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hiểu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hết</a:t>
            </a:r>
            <a:r>
              <a:rPr lang="en-US" sz="2000" b="1" i="1" dirty="0">
                <a:solidFill>
                  <a:srgbClr val="000099"/>
                </a:solidFill>
                <a:latin typeface="Times New Roman" pitchFamily="18" charset="0"/>
                <a:cs typeface="Times New Roman" pitchFamily="18" charset="0"/>
              </a:rPr>
              <a:t> ý </a:t>
            </a:r>
            <a:r>
              <a:rPr lang="en-US" sz="2000" b="1" i="1" dirty="0" err="1">
                <a:solidFill>
                  <a:srgbClr val="000099"/>
                </a:solidFill>
                <a:latin typeface="Times New Roman" pitchFamily="18" charset="0"/>
                <a:cs typeface="Times New Roman" pitchFamily="18" charset="0"/>
              </a:rPr>
              <a:t>câu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nói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của</a:t>
            </a:r>
            <a:r>
              <a:rPr lang="en-US" sz="2000" b="1" i="1" dirty="0">
                <a:solidFill>
                  <a:srgbClr val="000099"/>
                </a:solidFill>
                <a:latin typeface="Times New Roman" pitchFamily="18" charset="0"/>
                <a:cs typeface="Times New Roman" pitchFamily="18" charset="0"/>
              </a:rPr>
              <a:t> mẹ, nó </a:t>
            </a:r>
            <a:r>
              <a:rPr lang="en-US" sz="2000" b="1" i="1" dirty="0" err="1">
                <a:solidFill>
                  <a:srgbClr val="000099"/>
                </a:solidFill>
                <a:latin typeface="Times New Roman" pitchFamily="18" charset="0"/>
                <a:cs typeface="Times New Roman" pitchFamily="18" charset="0"/>
              </a:rPr>
              <a:t>xám</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mặt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lại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và</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hỏi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bằng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giọng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luống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cuống</a:t>
            </a:r>
            <a:r>
              <a:rPr lang="en-US" sz="20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000" b="1" i="1" dirty="0">
                <a:solidFill>
                  <a:srgbClr val="000099"/>
                </a:solidFill>
                <a:latin typeface="Times New Roman" pitchFamily="18" charset="0"/>
                <a:cs typeface="Times New Roman" pitchFamily="18" charset="0"/>
              </a:rPr>
              <a:t> - </a:t>
            </a:r>
            <a:r>
              <a:rPr lang="en-US" sz="2000" b="1" i="1" dirty="0" err="1">
                <a:solidFill>
                  <a:srgbClr val="000099"/>
                </a:solidFill>
                <a:latin typeface="Times New Roman" pitchFamily="18" charset="0"/>
                <a:cs typeface="Times New Roman" pitchFamily="18" charset="0"/>
              </a:rPr>
              <a:t>Vậy</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bữa</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sau</a:t>
            </a:r>
            <a:r>
              <a:rPr lang="en-US" sz="2000" b="1" i="1" dirty="0">
                <a:solidFill>
                  <a:srgbClr val="000099"/>
                </a:solidFill>
                <a:latin typeface="Times New Roman" pitchFamily="18" charset="0"/>
                <a:cs typeface="Times New Roman" pitchFamily="18" charset="0"/>
              </a:rPr>
              <a:t> con </a:t>
            </a:r>
            <a:r>
              <a:rPr lang="en-US" sz="2000" b="1" i="1" dirty="0" err="1">
                <a:solidFill>
                  <a:srgbClr val="000099"/>
                </a:solidFill>
                <a:latin typeface="Times New Roman" pitchFamily="18" charset="0"/>
                <a:cs typeface="Times New Roman" pitchFamily="18" charset="0"/>
              </a:rPr>
              <a:t>ăn</a:t>
            </a:r>
            <a:r>
              <a:rPr lang="en-US" sz="2000" b="1" i="1" dirty="0">
                <a:solidFill>
                  <a:srgbClr val="000099"/>
                </a:solidFill>
                <a:latin typeface="Times New Roman" pitchFamily="18" charset="0"/>
                <a:cs typeface="Times New Roman" pitchFamily="18" charset="0"/>
              </a:rPr>
              <a:t> ở </a:t>
            </a:r>
            <a:r>
              <a:rPr lang="en-US" sz="2000" b="1" i="1" dirty="0" err="1">
                <a:solidFill>
                  <a:srgbClr val="000099"/>
                </a:solidFill>
                <a:latin typeface="Times New Roman" pitchFamily="18" charset="0"/>
                <a:cs typeface="Times New Roman" pitchFamily="18" charset="0"/>
              </a:rPr>
              <a:t>đâu</a:t>
            </a:r>
            <a:r>
              <a:rPr lang="en-US" sz="20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Điểm</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thêm</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một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giây</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nức</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nở</a:t>
            </a:r>
            <a:r>
              <a:rPr lang="en-US" sz="2000" b="1" i="1" dirty="0">
                <a:solidFill>
                  <a:srgbClr val="000099"/>
                </a:solidFill>
                <a:latin typeface="Times New Roman" pitchFamily="18" charset="0"/>
                <a:cs typeface="Times New Roman" pitchFamily="18" charset="0"/>
              </a:rPr>
              <a:t>, chị </a:t>
            </a:r>
            <a:r>
              <a:rPr lang="en-US" sz="2000" b="1" i="1" dirty="0" err="1">
                <a:solidFill>
                  <a:srgbClr val="000099"/>
                </a:solidFill>
                <a:latin typeface="Times New Roman" pitchFamily="18" charset="0"/>
                <a:cs typeface="Times New Roman" pitchFamily="18" charset="0"/>
              </a:rPr>
              <a:t>Dậu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ngó</a:t>
            </a:r>
            <a:r>
              <a:rPr lang="en-US" sz="2000" b="1" i="1" dirty="0">
                <a:solidFill>
                  <a:srgbClr val="000099"/>
                </a:solidFill>
                <a:latin typeface="Times New Roman" pitchFamily="18" charset="0"/>
                <a:cs typeface="Times New Roman" pitchFamily="18" charset="0"/>
              </a:rPr>
              <a:t> con </a:t>
            </a:r>
            <a:r>
              <a:rPr lang="en-US" sz="2000" b="1" i="1" dirty="0" err="1">
                <a:solidFill>
                  <a:srgbClr val="000099"/>
                </a:solidFill>
                <a:latin typeface="Times New Roman" pitchFamily="18" charset="0"/>
                <a:cs typeface="Times New Roman" pitchFamily="18" charset="0"/>
              </a:rPr>
              <a:t>bằng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cách</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xót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xa</a:t>
            </a:r>
            <a:r>
              <a:rPr lang="en-US" sz="2000" b="1" i="1" dirty="0">
                <a:solidFill>
                  <a:srgbClr val="000099"/>
                </a:solidFill>
                <a:latin typeface="Times New Roman" pitchFamily="18" charset="0"/>
                <a:cs typeface="Times New Roman" pitchFamily="18" charset="0"/>
              </a:rPr>
              <a:t>:      </a:t>
            </a:r>
          </a:p>
          <a:p>
            <a:pPr marL="58738" indent="173038">
              <a:lnSpc>
                <a:spcPct val="110000"/>
              </a:lnSpc>
              <a:spcBef>
                <a:spcPts val="580"/>
              </a:spcBef>
              <a:buNone/>
              <a:defRPr/>
            </a:pPr>
            <a:r>
              <a:rPr lang="en-US" sz="2000" b="1" i="1" dirty="0">
                <a:solidFill>
                  <a:srgbClr val="000099"/>
                </a:solidFill>
                <a:latin typeface="Times New Roman" pitchFamily="18" charset="0"/>
                <a:cs typeface="Times New Roman" pitchFamily="18" charset="0"/>
              </a:rPr>
              <a:t> - </a:t>
            </a:r>
            <a:r>
              <a:rPr lang="en-US" sz="2000" b="1" i="1" dirty="0">
                <a:solidFill>
                  <a:srgbClr val="FF0000"/>
                </a:solidFill>
                <a:latin typeface="Times New Roman" pitchFamily="18" charset="0"/>
                <a:cs typeface="Times New Roman" pitchFamily="18" charset="0"/>
              </a:rPr>
              <a:t>Con sẽ </a:t>
            </a:r>
            <a:r>
              <a:rPr lang="en-US" sz="2000" b="1" i="1" dirty="0" err="1">
                <a:solidFill>
                  <a:srgbClr val="FF0000"/>
                </a:solidFill>
                <a:latin typeface="Times New Roman" pitchFamily="18" charset="0"/>
                <a:cs typeface="Times New Roman" pitchFamily="18" charset="0"/>
              </a:rPr>
              <a:t>ăn</a:t>
            </a:r>
            <a:r>
              <a:rPr lang="en-US" sz="2000" b="1" i="1" dirty="0">
                <a:solidFill>
                  <a:srgbClr val="FF0000"/>
                </a:solidFill>
                <a:latin typeface="Times New Roman" pitchFamily="18" charset="0"/>
                <a:cs typeface="Times New Roman" pitchFamily="18" charset="0"/>
              </a:rPr>
              <a:t> ở </a:t>
            </a:r>
            <a:r>
              <a:rPr lang="en-US" sz="2000" b="1" i="1" dirty="0" err="1">
                <a:solidFill>
                  <a:srgbClr val="FF0000"/>
                </a:solidFill>
                <a:latin typeface="Times New Roman" pitchFamily="18" charset="0"/>
                <a:cs typeface="Times New Roman" pitchFamily="18" charset="0"/>
              </a:rPr>
              <a:t>nhà</a:t>
            </a:r>
            <a:r>
              <a:rPr lang="en-US" sz="2000" b="1" i="1" dirty="0">
                <a:solidFill>
                  <a:srgbClr val="FF0000"/>
                </a:solidFill>
                <a:latin typeface="Times New Roman" pitchFamily="18" charset="0"/>
                <a:cs typeface="Times New Roman" pitchFamily="18" charset="0"/>
              </a:rPr>
              <a:t> cụ </a:t>
            </a:r>
            <a:r>
              <a:rPr lang="en-US" sz="2000" b="1" i="1" dirty="0" err="1">
                <a:solidFill>
                  <a:srgbClr val="FF0000"/>
                </a:solidFill>
                <a:latin typeface="Times New Roman" pitchFamily="18" charset="0"/>
                <a:cs typeface="Times New Roman" pitchFamily="18" charset="0"/>
              </a:rPr>
              <a:t>Nghị</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thôn</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Đoài</a:t>
            </a:r>
            <a:r>
              <a:rPr lang="en-US" sz="2000" b="1" i="1" dirty="0">
                <a:solidFill>
                  <a:srgbClr val="000099"/>
                </a:solidFill>
                <a:latin typeface="Times New Roman" pitchFamily="18" charset="0"/>
                <a:cs typeface="Times New Roman" pitchFamily="18" charset="0"/>
              </a:rPr>
              <a:t>. </a:t>
            </a:r>
            <a:endParaRPr lang="en-US" sz="2000" b="1" i="1" dirty="0" smtClean="0">
              <a:solidFill>
                <a:srgbClr val="000099"/>
              </a:solidFill>
              <a:latin typeface="Times New Roman" pitchFamily="18" charset="0"/>
              <a:cs typeface="Times New Roman" pitchFamily="18" charset="0"/>
            </a:endParaRPr>
          </a:p>
          <a:p>
            <a:pPr marL="58738" indent="173038">
              <a:lnSpc>
                <a:spcPct val="110000"/>
              </a:lnSpc>
              <a:spcBef>
                <a:spcPts val="580"/>
              </a:spcBef>
              <a:buNone/>
              <a:defRPr/>
            </a:pPr>
            <a:endParaRPr lang="en-US" sz="2000" b="1" i="1" dirty="0" smtClean="0">
              <a:solidFill>
                <a:srgbClr val="000099"/>
              </a:solidFill>
              <a:latin typeface="Times New Roman" pitchFamily="18" charset="0"/>
              <a:cs typeface="Times New Roman" pitchFamily="18" charset="0"/>
            </a:endParaRPr>
          </a:p>
          <a:p>
            <a:pPr marL="58738" indent="173038">
              <a:lnSpc>
                <a:spcPct val="110000"/>
              </a:lnSpc>
              <a:spcBef>
                <a:spcPts val="580"/>
              </a:spcBef>
              <a:buNone/>
              <a:defRPr/>
            </a:pPr>
            <a:r>
              <a:rPr lang="en-US" sz="2000" b="1" i="1" dirty="0" err="1" smtClean="0">
                <a:solidFill>
                  <a:srgbClr val="000099"/>
                </a:solidFill>
                <a:latin typeface="Times New Roman" pitchFamily="18" charset="0"/>
                <a:cs typeface="Times New Roman" pitchFamily="18" charset="0"/>
              </a:rPr>
              <a:t>Cái</a:t>
            </a:r>
            <a:r>
              <a:rPr lang="en-US" sz="2000" b="1" i="1" dirty="0" smtClean="0">
                <a:solidFill>
                  <a:srgbClr val="000099"/>
                </a:solidFill>
                <a:latin typeface="Times New Roman" pitchFamily="18" charset="0"/>
                <a:cs typeface="Times New Roman" pitchFamily="18" charset="0"/>
              </a:rPr>
              <a:t> </a:t>
            </a:r>
            <a:r>
              <a:rPr lang="en-US" sz="2000" b="1" i="1" dirty="0">
                <a:solidFill>
                  <a:srgbClr val="000099"/>
                </a:solidFill>
                <a:latin typeface="Times New Roman" pitchFamily="18" charset="0"/>
                <a:cs typeface="Times New Roman" pitchFamily="18" charset="0"/>
              </a:rPr>
              <a:t>Tí </a:t>
            </a:r>
            <a:r>
              <a:rPr lang="en-US" sz="2000" b="1" i="1" dirty="0" err="1">
                <a:solidFill>
                  <a:srgbClr val="000099"/>
                </a:solidFill>
                <a:latin typeface="Times New Roman" pitchFamily="18" charset="0"/>
                <a:cs typeface="Times New Roman" pitchFamily="18" charset="0"/>
              </a:rPr>
              <a:t>nghe</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nói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giãy</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nảy</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giống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như</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sét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đánh</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bên</a:t>
            </a:r>
            <a:r>
              <a:rPr lang="en-US" sz="2000" b="1" i="1" dirty="0">
                <a:solidFill>
                  <a:srgbClr val="000099"/>
                </a:solidFill>
                <a:latin typeface="Times New Roman" pitchFamily="18" charset="0"/>
                <a:cs typeface="Times New Roman" pitchFamily="18" charset="0"/>
              </a:rPr>
              <a:t> tai, nó </a:t>
            </a:r>
            <a:r>
              <a:rPr lang="en-US" sz="2000" b="1" i="1" dirty="0" err="1">
                <a:solidFill>
                  <a:srgbClr val="000099"/>
                </a:solidFill>
                <a:latin typeface="Times New Roman" pitchFamily="18" charset="0"/>
                <a:cs typeface="Times New Roman" pitchFamily="18" charset="0"/>
              </a:rPr>
              <a:t>liệng</a:t>
            </a:r>
            <a:r>
              <a:rPr lang="en-US" sz="2000" b="1" i="1" dirty="0">
                <a:solidFill>
                  <a:srgbClr val="000099"/>
                </a:solidFill>
                <a:latin typeface="Times New Roman" pitchFamily="18" charset="0"/>
                <a:cs typeface="Times New Roman" pitchFamily="18" charset="0"/>
              </a:rPr>
              <a:t> củ </a:t>
            </a:r>
            <a:r>
              <a:rPr lang="en-US" sz="2000" b="1" i="1" dirty="0" err="1">
                <a:solidFill>
                  <a:srgbClr val="000099"/>
                </a:solidFill>
                <a:latin typeface="Times New Roman" pitchFamily="18" charset="0"/>
                <a:cs typeface="Times New Roman" pitchFamily="18" charset="0"/>
              </a:rPr>
              <a:t>khoai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vào</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rô</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và</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òa</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lên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khóc</a:t>
            </a:r>
            <a:r>
              <a:rPr lang="en-US" sz="2000" b="1" i="1" dirty="0">
                <a:solidFill>
                  <a:srgbClr val="000099"/>
                </a:solidFill>
                <a:latin typeface="Times New Roman" pitchFamily="18" charset="0"/>
                <a:cs typeface="Times New Roman" pitchFamily="18" charset="0"/>
              </a:rPr>
              <a:t>:</a:t>
            </a:r>
          </a:p>
          <a:p>
            <a:pPr marL="58738" indent="173038">
              <a:lnSpc>
                <a:spcPct val="110000"/>
              </a:lnSpc>
              <a:spcBef>
                <a:spcPts val="580"/>
              </a:spcBef>
              <a:buNone/>
              <a:defRPr/>
            </a:pPr>
            <a:r>
              <a:rPr lang="en-US" sz="2000" b="1" i="1" dirty="0">
                <a:solidFill>
                  <a:srgbClr val="000099"/>
                </a:solidFill>
                <a:latin typeface="Times New Roman" pitchFamily="18" charset="0"/>
                <a:cs typeface="Times New Roman" pitchFamily="18" charset="0"/>
              </a:rPr>
              <a:t>- U </a:t>
            </a:r>
            <a:r>
              <a:rPr lang="en-US" sz="2000" b="1" i="1" dirty="0" err="1">
                <a:solidFill>
                  <a:srgbClr val="000099"/>
                </a:solidFill>
                <a:latin typeface="Times New Roman" pitchFamily="18" charset="0"/>
                <a:cs typeface="Times New Roman" pitchFamily="18" charset="0"/>
              </a:rPr>
              <a:t>bán</a:t>
            </a:r>
            <a:r>
              <a:rPr lang="en-US" sz="2000" b="1" i="1" dirty="0">
                <a:solidFill>
                  <a:srgbClr val="000099"/>
                </a:solidFill>
                <a:latin typeface="Times New Roman" pitchFamily="18" charset="0"/>
                <a:cs typeface="Times New Roman" pitchFamily="18" charset="0"/>
              </a:rPr>
              <a:t> con </a:t>
            </a:r>
            <a:r>
              <a:rPr lang="en-US" sz="2000" b="1" i="1" dirty="0" err="1">
                <a:solidFill>
                  <a:srgbClr val="000099"/>
                </a:solidFill>
                <a:latin typeface="Times New Roman" pitchFamily="18" charset="0"/>
                <a:cs typeface="Times New Roman" pitchFamily="18" charset="0"/>
              </a:rPr>
              <a:t>thật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đấy</a:t>
            </a:r>
            <a:r>
              <a:rPr lang="en-US" sz="2000" b="1" i="1" dirty="0">
                <a:solidFill>
                  <a:srgbClr val="000099"/>
                </a:solidFill>
                <a:latin typeface="Times New Roman" pitchFamily="18" charset="0"/>
                <a:cs typeface="Times New Roman" pitchFamily="18" charset="0"/>
              </a:rPr>
              <a:t> ư? Con van u, con </a:t>
            </a:r>
            <a:r>
              <a:rPr lang="en-US" sz="2000" b="1" i="1" dirty="0" err="1">
                <a:solidFill>
                  <a:srgbClr val="000099"/>
                </a:solidFill>
                <a:latin typeface="Times New Roman" pitchFamily="18" charset="0"/>
                <a:cs typeface="Times New Roman" pitchFamily="18" charset="0"/>
              </a:rPr>
              <a:t>lạy</a:t>
            </a:r>
            <a:r>
              <a:rPr lang="en-US" sz="2000" b="1" i="1" dirty="0">
                <a:solidFill>
                  <a:srgbClr val="000099"/>
                </a:solidFill>
                <a:latin typeface="Times New Roman" pitchFamily="18" charset="0"/>
                <a:cs typeface="Times New Roman" pitchFamily="18" charset="0"/>
              </a:rPr>
              <a:t> u, con </a:t>
            </a:r>
            <a:r>
              <a:rPr lang="en-US" sz="2000" b="1" i="1" dirty="0" err="1">
                <a:solidFill>
                  <a:srgbClr val="000099"/>
                </a:solidFill>
                <a:latin typeface="Times New Roman" pitchFamily="18" charset="0"/>
                <a:cs typeface="Times New Roman" pitchFamily="18" charset="0"/>
              </a:rPr>
              <a:t>còn</a:t>
            </a:r>
            <a:r>
              <a:rPr lang="en-US" sz="2000" b="1" i="1" dirty="0">
                <a:solidFill>
                  <a:srgbClr val="000099"/>
                </a:solidFill>
                <a:latin typeface="Times New Roman" pitchFamily="18" charset="0"/>
                <a:cs typeface="Times New Roman" pitchFamily="18" charset="0"/>
              </a:rPr>
              <a:t> bé </a:t>
            </a:r>
            <a:r>
              <a:rPr lang="en-US" sz="2000" b="1" i="1" dirty="0" err="1">
                <a:solidFill>
                  <a:srgbClr val="000099"/>
                </a:solidFill>
                <a:latin typeface="Times New Roman" pitchFamily="18" charset="0"/>
                <a:cs typeface="Times New Roman" pitchFamily="18" charset="0"/>
              </a:rPr>
              <a:t>bỏng</a:t>
            </a:r>
            <a:r>
              <a:rPr lang="en-US" sz="2000" b="1" i="1" dirty="0">
                <a:solidFill>
                  <a:srgbClr val="000099"/>
                </a:solidFill>
                <a:latin typeface="Times New Roman" pitchFamily="18" charset="0"/>
                <a:cs typeface="Times New Roman" pitchFamily="18" charset="0"/>
              </a:rPr>
              <a:t>, u </a:t>
            </a:r>
            <a:r>
              <a:rPr lang="en-US" sz="2000" b="1" i="1" dirty="0" err="1">
                <a:solidFill>
                  <a:srgbClr val="000099"/>
                </a:solidFill>
                <a:latin typeface="Times New Roman" pitchFamily="18" charset="0"/>
                <a:cs typeface="Times New Roman" pitchFamily="18" charset="0"/>
              </a:rPr>
              <a:t>đừng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bán</a:t>
            </a:r>
            <a:r>
              <a:rPr lang="en-US" sz="2000" b="1" i="1" dirty="0">
                <a:solidFill>
                  <a:srgbClr val="000099"/>
                </a:solidFill>
                <a:latin typeface="Times New Roman" pitchFamily="18" charset="0"/>
                <a:cs typeface="Times New Roman" pitchFamily="18" charset="0"/>
              </a:rPr>
              <a:t> con </a:t>
            </a:r>
            <a:r>
              <a:rPr lang="en-US" sz="2000" b="1" i="1" dirty="0" err="1">
                <a:solidFill>
                  <a:srgbClr val="000099"/>
                </a:solidFill>
                <a:latin typeface="Times New Roman" pitchFamily="18" charset="0"/>
                <a:cs typeface="Times New Roman" pitchFamily="18" charset="0"/>
              </a:rPr>
              <a:t>đi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tội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nghiệp</a:t>
            </a:r>
            <a:r>
              <a:rPr lang="en-US" sz="2000" b="1" i="1" dirty="0">
                <a:solidFill>
                  <a:srgbClr val="000099"/>
                </a:solidFill>
                <a:latin typeface="Times New Roman" pitchFamily="18" charset="0"/>
                <a:cs typeface="Times New Roman" pitchFamily="18" charset="0"/>
              </a:rPr>
              <a:t>. U </a:t>
            </a:r>
            <a:r>
              <a:rPr lang="en-US" sz="2000" b="1" i="1" dirty="0" err="1">
                <a:solidFill>
                  <a:srgbClr val="000099"/>
                </a:solidFill>
                <a:latin typeface="Times New Roman" pitchFamily="18" charset="0"/>
                <a:cs typeface="Times New Roman" pitchFamily="18" charset="0"/>
              </a:rPr>
              <a:t>để</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cho</a:t>
            </a:r>
            <a:r>
              <a:rPr lang="en-US" sz="2000" b="1" i="1" dirty="0">
                <a:solidFill>
                  <a:srgbClr val="000099"/>
                </a:solidFill>
                <a:latin typeface="Times New Roman" pitchFamily="18" charset="0"/>
                <a:cs typeface="Times New Roman" pitchFamily="18" charset="0"/>
              </a:rPr>
              <a:t> con ở </a:t>
            </a:r>
            <a:r>
              <a:rPr lang="en-US" sz="2000" b="1" i="1" dirty="0" err="1">
                <a:solidFill>
                  <a:srgbClr val="000099"/>
                </a:solidFill>
                <a:latin typeface="Times New Roman" pitchFamily="18" charset="0"/>
                <a:cs typeface="Times New Roman" pitchFamily="18" charset="0"/>
              </a:rPr>
              <a:t>nhà</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chơi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với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em</a:t>
            </a:r>
            <a:r>
              <a:rPr lang="en-US" sz="2000" b="1" i="1" dirty="0">
                <a:solidFill>
                  <a:srgbClr val="000099"/>
                </a:solidFill>
                <a:latin typeface="Times New Roman" pitchFamily="18" charset="0"/>
                <a:cs typeface="Times New Roman" pitchFamily="18" charset="0"/>
              </a:rPr>
              <a:t> con.</a:t>
            </a:r>
          </a:p>
          <a:p>
            <a:pPr marL="274320" indent="-274320">
              <a:lnSpc>
                <a:spcPct val="110000"/>
              </a:lnSpc>
              <a:spcBef>
                <a:spcPts val="580"/>
              </a:spcBef>
              <a:buNone/>
              <a:defRPr/>
            </a:pPr>
            <a:r>
              <a:rPr lang="en-US" sz="2000" b="1" i="1" dirty="0">
                <a:solidFill>
                  <a:srgbClr val="000099"/>
                </a:solidFill>
                <a:latin typeface="Times New Roman" pitchFamily="18" charset="0"/>
                <a:cs typeface="Times New Roman" pitchFamily="18" charset="0"/>
              </a:rPr>
              <a:t>                                                                                          </a:t>
            </a:r>
            <a:r>
              <a:rPr lang="en-US" sz="2000" b="1" dirty="0">
                <a:solidFill>
                  <a:srgbClr val="000099"/>
                </a:solidFill>
                <a:latin typeface="Times New Roman" pitchFamily="18" charset="0"/>
                <a:cs typeface="Times New Roman" pitchFamily="18" charset="0"/>
              </a:rPr>
              <a:t>(</a:t>
            </a:r>
            <a:r>
              <a:rPr lang="en-US" sz="2000" b="1" dirty="0" err="1">
                <a:solidFill>
                  <a:srgbClr val="000099"/>
                </a:solidFill>
                <a:latin typeface="Times New Roman" pitchFamily="18" charset="0"/>
                <a:cs typeface="Times New Roman" pitchFamily="18" charset="0"/>
              </a:rPr>
              <a:t>Ngô</a:t>
            </a:r>
            <a:r>
              <a:rPr lang="en-US" sz="2000" b="1" dirty="0">
                <a:solidFill>
                  <a:srgbClr val="000099"/>
                </a:solidFill>
                <a:latin typeface="Times New Roman" pitchFamily="18" charset="0"/>
                <a:cs typeface="Times New Roman" pitchFamily="18" charset="0"/>
              </a:rPr>
              <a:t> </a:t>
            </a:r>
            <a:r>
              <a:rPr lang="en-US" sz="2000" b="1" dirty="0" err="1">
                <a:solidFill>
                  <a:srgbClr val="000099"/>
                </a:solidFill>
                <a:latin typeface="Times New Roman" pitchFamily="18" charset="0"/>
                <a:cs typeface="Times New Roman" pitchFamily="18" charset="0"/>
              </a:rPr>
              <a:t>Tất</a:t>
            </a:r>
            <a:r>
              <a:rPr lang="en-US" sz="2000" b="1" dirty="0">
                <a:solidFill>
                  <a:srgbClr val="000099"/>
                </a:solidFill>
                <a:latin typeface="Times New Roman" pitchFamily="18" charset="0"/>
                <a:cs typeface="Times New Roman" pitchFamily="18" charset="0"/>
              </a:rPr>
              <a:t> </a:t>
            </a:r>
            <a:r>
              <a:rPr lang="en-US" sz="2000" b="1" dirty="0" err="1">
                <a:solidFill>
                  <a:srgbClr val="000099"/>
                </a:solidFill>
                <a:latin typeface="Times New Roman" pitchFamily="18" charset="0"/>
                <a:cs typeface="Times New Roman" pitchFamily="18" charset="0"/>
              </a:rPr>
              <a:t>Tố</a:t>
            </a:r>
            <a:r>
              <a:rPr lang="en-US" sz="2000" b="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Tắt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đèn</a:t>
            </a:r>
            <a:r>
              <a:rPr lang="en-US" sz="2000" b="1" dirty="0">
                <a:solidFill>
                  <a:srgbClr val="000099"/>
                </a:solidFill>
                <a:latin typeface="Times New Roman" pitchFamily="18" charset="0"/>
                <a:cs typeface="Times New Roman" pitchFamily="18" charset="0"/>
              </a:rPr>
              <a:t>)</a:t>
            </a:r>
          </a:p>
        </p:txBody>
      </p:sp>
      <p:sp>
        <p:nvSpPr>
          <p:cNvPr id="4" name="Text Box 5"/>
          <p:cNvSpPr txBox="1">
            <a:spLocks noChangeArrowheads="1"/>
          </p:cNvSpPr>
          <p:nvPr/>
        </p:nvSpPr>
        <p:spPr bwMode="auto">
          <a:xfrm>
            <a:off x="885825" y="1962338"/>
            <a:ext cx="10372725" cy="406330"/>
          </a:xfrm>
          <a:prstGeom prst="rect">
            <a:avLst/>
          </a:prstGeom>
          <a:solidFill>
            <a:schemeClr val="accent1">
              <a:lumMod val="40000"/>
              <a:lumOff val="60000"/>
            </a:schemeClr>
          </a:solidFill>
          <a:ln w="9525">
            <a:solidFill>
              <a:srgbClr val="FF0000"/>
            </a:solidFill>
            <a:miter lim="800000"/>
            <a:headEnd/>
            <a:tailEnd/>
          </a:ln>
          <a:effectLst/>
        </p:spPr>
        <p:txBody>
          <a:bodyPr wrap="square">
            <a:spAutoFit/>
          </a:bodyPr>
          <a:lstStyle/>
          <a:p>
            <a:pPr marL="58738" indent="173038">
              <a:lnSpc>
                <a:spcPct val="110000"/>
              </a:lnSpc>
              <a:spcBef>
                <a:spcPts val="580"/>
              </a:spcBef>
              <a:buNone/>
              <a:defRPr/>
            </a:pPr>
            <a:r>
              <a:rPr lang="en-US" sz="2000" b="1" i="1" dirty="0" err="1" smtClean="0">
                <a:solidFill>
                  <a:srgbClr val="FF0000"/>
                </a:solidFill>
                <a:latin typeface="Times New Roman" panose="02020603050405020304" pitchFamily="18" charset="0"/>
                <a:cs typeface="Times New Roman" panose="02020603050405020304" pitchFamily="18" charset="0"/>
              </a:rPr>
              <a:t>Hàm</a:t>
            </a:r>
            <a:r>
              <a:rPr lang="en-US" sz="2000" b="1" i="1" dirty="0" smtClean="0">
                <a:solidFill>
                  <a:srgbClr val="FF0000"/>
                </a:solidFill>
                <a:latin typeface="Times New Roman" panose="02020603050405020304" pitchFamily="18" charset="0"/>
                <a:cs typeface="Times New Roman" panose="02020603050405020304" pitchFamily="18" charset="0"/>
              </a:rPr>
              <a:t> ý: </a:t>
            </a:r>
            <a:r>
              <a:rPr lang="en-US" sz="2000" b="1" i="1" dirty="0" err="1" smtClean="0">
                <a:solidFill>
                  <a:srgbClr val="FF0000"/>
                </a:solidFill>
                <a:latin typeface="Times New Roman" panose="02020603050405020304" pitchFamily="18" charset="0"/>
                <a:cs typeface="Times New Roman" panose="02020603050405020304" pitchFamily="18" charset="0"/>
              </a:rPr>
              <a:t>Sau</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bữa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này</a:t>
            </a:r>
            <a:r>
              <a:rPr lang="en-US" sz="2000" b="1" i="1" dirty="0">
                <a:solidFill>
                  <a:srgbClr val="FF0000"/>
                </a:solidFill>
                <a:latin typeface="Times New Roman" panose="02020603050405020304" pitchFamily="18" charset="0"/>
                <a:cs typeface="Times New Roman" panose="02020603050405020304" pitchFamily="18" charset="0"/>
              </a:rPr>
              <a:t> con </a:t>
            </a:r>
            <a:r>
              <a:rPr lang="en-US" sz="2000" b="1" i="1" dirty="0" err="1">
                <a:solidFill>
                  <a:srgbClr val="FF0000"/>
                </a:solidFill>
                <a:latin typeface="Times New Roman" panose="02020603050405020304" pitchFamily="18" charset="0"/>
                <a:cs typeface="Times New Roman" panose="02020603050405020304" pitchFamily="18" charset="0"/>
              </a:rPr>
              <a:t>không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còn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được</a:t>
            </a:r>
            <a:r>
              <a:rPr lang="en-US" sz="2000" b="1" i="1" dirty="0">
                <a:solidFill>
                  <a:srgbClr val="FF0000"/>
                </a:solidFill>
                <a:latin typeface="Times New Roman" panose="02020603050405020304" pitchFamily="18" charset="0"/>
                <a:cs typeface="Times New Roman" panose="02020603050405020304" pitchFamily="18" charset="0"/>
              </a:rPr>
              <a:t> ở </a:t>
            </a:r>
            <a:r>
              <a:rPr lang="en-US" sz="2000" b="1" i="1" dirty="0" err="1">
                <a:solidFill>
                  <a:srgbClr val="FF0000"/>
                </a:solidFill>
                <a:latin typeface="Times New Roman" panose="02020603050405020304" pitchFamily="18" charset="0"/>
                <a:cs typeface="Times New Roman" panose="02020603050405020304" pitchFamily="18" charset="0"/>
              </a:rPr>
              <a:t>nha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với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thầy</a:t>
            </a:r>
            <a:r>
              <a:rPr lang="en-US" sz="2000" b="1" i="1" dirty="0">
                <a:solidFill>
                  <a:srgbClr val="FF0000"/>
                </a:solidFill>
                <a:latin typeface="Times New Roman" panose="02020603050405020304" pitchFamily="18" charset="0"/>
                <a:cs typeface="Times New Roman" panose="02020603050405020304" pitchFamily="18" charset="0"/>
              </a:rPr>
              <a:t> mẹ </a:t>
            </a:r>
            <a:r>
              <a:rPr lang="en-US" sz="2000" b="1" i="1" dirty="0" err="1">
                <a:solidFill>
                  <a:srgbClr val="FF0000"/>
                </a:solidFill>
                <a:latin typeface="Times New Roman" panose="02020603050405020304" pitchFamily="18" charset="0"/>
                <a:cs typeface="Times New Roman" panose="02020603050405020304" pitchFamily="18" charset="0"/>
              </a:rPr>
              <a:t>va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các</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em</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nữa</a:t>
            </a:r>
            <a:r>
              <a:rPr lang="en-US" sz="2000" b="1" i="1" dirty="0">
                <a:solidFill>
                  <a:srgbClr val="FF0000"/>
                </a:solidFill>
                <a:latin typeface="Times New Roman" panose="02020603050405020304" pitchFamily="18" charset="0"/>
                <a:cs typeface="Times New Roman" panose="02020603050405020304" pitchFamily="18" charset="0"/>
              </a:rPr>
              <a:t>. Mẹ </a:t>
            </a:r>
            <a:r>
              <a:rPr lang="en-US" sz="2000" b="1" i="1" dirty="0" err="1">
                <a:solidFill>
                  <a:srgbClr val="FF0000"/>
                </a:solidFill>
                <a:latin typeface="Times New Roman" panose="02020603050405020304" pitchFamily="18" charset="0"/>
                <a:cs typeface="Times New Roman" panose="02020603050405020304" pitchFamily="18" charset="0"/>
              </a:rPr>
              <a:t>đa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bán</a:t>
            </a:r>
            <a:r>
              <a:rPr lang="en-US" sz="2000" b="1" i="1" dirty="0">
                <a:solidFill>
                  <a:srgbClr val="FF0000"/>
                </a:solidFill>
                <a:latin typeface="Times New Roman" panose="02020603050405020304" pitchFamily="18" charset="0"/>
                <a:cs typeface="Times New Roman" panose="02020603050405020304" pitchFamily="18" charset="0"/>
              </a:rPr>
              <a:t> con.</a:t>
            </a:r>
          </a:p>
        </p:txBody>
      </p:sp>
      <p:sp>
        <p:nvSpPr>
          <p:cNvPr id="5" name="Text Box 5"/>
          <p:cNvSpPr txBox="1">
            <a:spLocks noChangeArrowheads="1"/>
          </p:cNvSpPr>
          <p:nvPr/>
        </p:nvSpPr>
        <p:spPr bwMode="auto">
          <a:xfrm>
            <a:off x="885825" y="4405313"/>
            <a:ext cx="7100887" cy="406330"/>
          </a:xfrm>
          <a:prstGeom prst="rect">
            <a:avLst/>
          </a:prstGeom>
          <a:solidFill>
            <a:schemeClr val="accent1">
              <a:lumMod val="40000"/>
              <a:lumOff val="60000"/>
            </a:schemeClr>
          </a:solidFill>
          <a:ln w="9525">
            <a:solidFill>
              <a:srgbClr val="FF0000"/>
            </a:solidFill>
            <a:miter lim="800000"/>
            <a:headEnd/>
            <a:tailEnd/>
          </a:ln>
          <a:effectLst/>
        </p:spPr>
        <p:txBody>
          <a:bodyPr wrap="square">
            <a:spAutoFit/>
          </a:bodyPr>
          <a:lstStyle/>
          <a:p>
            <a:pPr marL="58738" indent="173038">
              <a:lnSpc>
                <a:spcPct val="110000"/>
              </a:lnSpc>
              <a:spcBef>
                <a:spcPts val="580"/>
              </a:spcBef>
              <a:buNone/>
              <a:defRPr/>
            </a:pPr>
            <a:r>
              <a:rPr lang="en-US" sz="2000" b="1" i="1" dirty="0" err="1" smtClean="0">
                <a:solidFill>
                  <a:srgbClr val="FF0000"/>
                </a:solidFill>
                <a:latin typeface="Times New Roman" panose="02020603050405020304" pitchFamily="18" charset="0"/>
                <a:cs typeface="Times New Roman" panose="02020603050405020304" pitchFamily="18" charset="0"/>
              </a:rPr>
              <a:t>Hàm</a:t>
            </a:r>
            <a:r>
              <a:rPr lang="en-US" sz="2000" b="1" i="1" dirty="0" smtClean="0">
                <a:solidFill>
                  <a:srgbClr val="FF0000"/>
                </a:solidFill>
                <a:latin typeface="Times New Roman" panose="02020603050405020304" pitchFamily="18" charset="0"/>
                <a:cs typeface="Times New Roman" panose="02020603050405020304" pitchFamily="18" charset="0"/>
              </a:rPr>
              <a:t> ý: Mẹ </a:t>
            </a:r>
            <a:r>
              <a:rPr lang="en-US" sz="2000" b="1" i="1" dirty="0" err="1">
                <a:solidFill>
                  <a:srgbClr val="FF0000"/>
                </a:solidFill>
                <a:latin typeface="Times New Roman" panose="02020603050405020304" pitchFamily="18" charset="0"/>
                <a:cs typeface="Times New Roman" panose="02020603050405020304" pitchFamily="18" charset="0"/>
              </a:rPr>
              <a:t>đa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bán</a:t>
            </a:r>
            <a:r>
              <a:rPr lang="en-US" sz="2000" b="1" i="1" dirty="0">
                <a:solidFill>
                  <a:srgbClr val="FF0000"/>
                </a:solidFill>
                <a:latin typeface="Times New Roman" panose="02020603050405020304" pitchFamily="18" charset="0"/>
                <a:cs typeface="Times New Roman" panose="02020603050405020304" pitchFamily="18" charset="0"/>
              </a:rPr>
              <a:t> con </a:t>
            </a:r>
            <a:r>
              <a:rPr lang="en-US" sz="2000" b="1" i="1" dirty="0" err="1">
                <a:solidFill>
                  <a:srgbClr val="FF0000"/>
                </a:solidFill>
                <a:latin typeface="Times New Roman" panose="02020603050405020304" pitchFamily="18" charset="0"/>
                <a:cs typeface="Times New Roman" panose="02020603050405020304" pitchFamily="18" charset="0"/>
              </a:rPr>
              <a:t>cho</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nha</a:t>
            </a:r>
            <a:r>
              <a:rPr lang="en-US" sz="2000" b="1" i="1" dirty="0">
                <a:solidFill>
                  <a:srgbClr val="FF0000"/>
                </a:solidFill>
                <a:latin typeface="Times New Roman" panose="02020603050405020304" pitchFamily="18" charset="0"/>
                <a:cs typeface="Times New Roman" panose="02020603050405020304" pitchFamily="18" charset="0"/>
              </a:rPr>
              <a:t>̀ cụ </a:t>
            </a:r>
            <a:r>
              <a:rPr lang="en-US" sz="2000" b="1" i="1" dirty="0" err="1">
                <a:solidFill>
                  <a:srgbClr val="FF0000"/>
                </a:solidFill>
                <a:latin typeface="Times New Roman" panose="02020603050405020304" pitchFamily="18" charset="0"/>
                <a:cs typeface="Times New Roman" panose="02020603050405020304" pitchFamily="18" charset="0"/>
              </a:rPr>
              <a:t>Nghi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thôn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Đoài</a:t>
            </a:r>
            <a:r>
              <a:rPr lang="en-US" sz="2000" b="1" i="1" dirty="0">
                <a:solidFill>
                  <a:srgbClr val="FF0000"/>
                </a:solidFill>
                <a:latin typeface="Times New Roman" panose="02020603050405020304" pitchFamily="18" charset="0"/>
                <a:cs typeface="Times New Roman" panose="02020603050405020304" pitchFamily="18" charset="0"/>
              </a:rPr>
              <a:t>.</a:t>
            </a:r>
          </a:p>
        </p:txBody>
      </p:sp>
      <p:cxnSp>
        <p:nvCxnSpPr>
          <p:cNvPr id="13" name="Straight Connector 12"/>
          <p:cNvCxnSpPr/>
          <p:nvPr/>
        </p:nvCxnSpPr>
        <p:spPr>
          <a:xfrm>
            <a:off x="1553029" y="3193143"/>
            <a:ext cx="30334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249714" y="5239657"/>
            <a:ext cx="943429"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542971" y="5239657"/>
            <a:ext cx="1393372" cy="145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11259" y="5261429"/>
            <a:ext cx="1545770" cy="72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27314" y="5602515"/>
            <a:ext cx="9405257" cy="580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63601" y="3606800"/>
            <a:ext cx="30334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9245602" y="5268686"/>
            <a:ext cx="1074055"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5"/>
          <p:cNvSpPr txBox="1">
            <a:spLocks noChangeArrowheads="1"/>
          </p:cNvSpPr>
          <p:nvPr/>
        </p:nvSpPr>
        <p:spPr bwMode="auto">
          <a:xfrm>
            <a:off x="8606973" y="1461596"/>
            <a:ext cx="2743198" cy="406330"/>
          </a:xfrm>
          <a:prstGeom prst="rect">
            <a:avLst/>
          </a:prstGeom>
          <a:solidFill>
            <a:srgbClr val="FF0000"/>
          </a:solidFill>
          <a:ln w="9525">
            <a:solidFill>
              <a:srgbClr val="FFFF00"/>
            </a:solidFill>
            <a:miter lim="800000"/>
            <a:headEnd/>
            <a:tailEnd/>
          </a:ln>
          <a:effectLst/>
        </p:spPr>
        <p:txBody>
          <a:bodyPr wrap="square">
            <a:spAutoFit/>
          </a:bodyPr>
          <a:lstStyle/>
          <a:p>
            <a:pPr marL="58738" indent="173038">
              <a:lnSpc>
                <a:spcPct val="110000"/>
              </a:lnSpc>
              <a:spcBef>
                <a:spcPts val="580"/>
              </a:spcBef>
              <a:buNone/>
              <a:defRPr/>
            </a:pPr>
            <a:r>
              <a:rPr lang="en-US" sz="2000" b="1" i="1" dirty="0" smtClean="0">
                <a:solidFill>
                  <a:srgbClr val="FFFF00"/>
                </a:solidFill>
                <a:latin typeface="Times New Roman" panose="02020603050405020304" pitchFamily="18" charset="0"/>
                <a:cs typeface="Times New Roman" panose="02020603050405020304" pitchFamily="18" charset="0"/>
              </a:rPr>
              <a:t>-&gt; </a:t>
            </a:r>
            <a:r>
              <a:rPr lang="en-US" sz="2000" b="1" i="1" dirty="0" err="1" smtClean="0">
                <a:solidFill>
                  <a:srgbClr val="FFFF00"/>
                </a:solidFill>
                <a:latin typeface="Times New Roman" panose="02020603050405020304" pitchFamily="18" charset="0"/>
                <a:cs typeface="Times New Roman" panose="02020603050405020304" pitchFamily="18" charset="0"/>
              </a:rPr>
              <a:t>không</a:t>
            </a:r>
            <a:r>
              <a:rPr lang="en-US" sz="2000" b="1" i="1" dirty="0" smtClean="0">
                <a:solidFill>
                  <a:srgbClr val="FFFF00"/>
                </a:solidFill>
                <a:latin typeface="Times New Roman" panose="02020603050405020304" pitchFamily="18" charset="0"/>
                <a:cs typeface="Times New Roman" panose="02020603050405020304" pitchFamily="18" charset="0"/>
              </a:rPr>
              <a:t> </a:t>
            </a:r>
            <a:r>
              <a:rPr lang="en-US" sz="2000" b="1" i="1" dirty="0" err="1" smtClean="0">
                <a:solidFill>
                  <a:srgbClr val="FFFF00"/>
                </a:solidFill>
                <a:latin typeface="Times New Roman" panose="02020603050405020304" pitchFamily="18" charset="0"/>
                <a:cs typeface="Times New Roman" panose="02020603050405020304" pitchFamily="18" charset="0"/>
              </a:rPr>
              <a:t>thành</a:t>
            </a:r>
            <a:r>
              <a:rPr lang="en-US" sz="2000" b="1" i="1" dirty="0" smtClean="0">
                <a:solidFill>
                  <a:srgbClr val="FFFF00"/>
                </a:solidFill>
                <a:latin typeface="Times New Roman" panose="02020603050405020304" pitchFamily="18" charset="0"/>
                <a:cs typeface="Times New Roman" panose="02020603050405020304" pitchFamily="18" charset="0"/>
              </a:rPr>
              <a:t> </a:t>
            </a:r>
            <a:r>
              <a:rPr lang="en-US" sz="2000" b="1" i="1" dirty="0" err="1" smtClean="0">
                <a:solidFill>
                  <a:srgbClr val="FFFF00"/>
                </a:solidFill>
                <a:latin typeface="Times New Roman" panose="02020603050405020304" pitchFamily="18" charset="0"/>
                <a:cs typeface="Times New Roman" panose="02020603050405020304" pitchFamily="18" charset="0"/>
              </a:rPr>
              <a:t>công</a:t>
            </a:r>
            <a:endParaRPr lang="en-US" sz="2000" b="1" i="1" dirty="0">
              <a:solidFill>
                <a:srgbClr val="FFFF00"/>
              </a:solidFill>
              <a:latin typeface="Times New Roman" panose="02020603050405020304" pitchFamily="18" charset="0"/>
              <a:cs typeface="Times New Roman" panose="02020603050405020304" pitchFamily="18" charset="0"/>
            </a:endParaRPr>
          </a:p>
        </p:txBody>
      </p:sp>
      <p:sp>
        <p:nvSpPr>
          <p:cNvPr id="16" name="Text Box 5"/>
          <p:cNvSpPr txBox="1">
            <a:spLocks noChangeArrowheads="1"/>
          </p:cNvSpPr>
          <p:nvPr/>
        </p:nvSpPr>
        <p:spPr bwMode="auto">
          <a:xfrm>
            <a:off x="8352973" y="4386224"/>
            <a:ext cx="2561770" cy="430887"/>
          </a:xfrm>
          <a:prstGeom prst="rect">
            <a:avLst/>
          </a:prstGeom>
          <a:solidFill>
            <a:srgbClr val="FF0000"/>
          </a:solidFill>
          <a:ln w="9525">
            <a:solidFill>
              <a:srgbClr val="FFFF00"/>
            </a:solidFill>
            <a:miter lim="800000"/>
            <a:headEnd/>
            <a:tailEnd/>
          </a:ln>
          <a:effectLst/>
        </p:spPr>
        <p:txBody>
          <a:bodyPr wrap="square">
            <a:spAutoFit/>
          </a:bodyPr>
          <a:lstStyle/>
          <a:p>
            <a:pPr marL="58738" indent="173038">
              <a:lnSpc>
                <a:spcPct val="110000"/>
              </a:lnSpc>
              <a:spcBef>
                <a:spcPts val="580"/>
              </a:spcBef>
              <a:buNone/>
              <a:defRPr/>
            </a:pPr>
            <a:r>
              <a:rPr lang="en-US" sz="2000" b="1" i="1" dirty="0" smtClean="0">
                <a:solidFill>
                  <a:srgbClr val="FFFF00"/>
                </a:solidFill>
                <a:latin typeface="Times New Roman" panose="02020603050405020304" pitchFamily="18" charset="0"/>
                <a:cs typeface="Times New Roman" panose="02020603050405020304" pitchFamily="18" charset="0"/>
              </a:rPr>
              <a:t>-&gt;  </a:t>
            </a:r>
            <a:r>
              <a:rPr lang="en-US" sz="2000" b="1" i="1" dirty="0" err="1" smtClean="0">
                <a:solidFill>
                  <a:srgbClr val="FFFF00"/>
                </a:solidFill>
                <a:latin typeface="Times New Roman" panose="02020603050405020304" pitchFamily="18" charset="0"/>
                <a:cs typeface="Times New Roman" panose="02020603050405020304" pitchFamily="18" charset="0"/>
              </a:rPr>
              <a:t>thành</a:t>
            </a:r>
            <a:r>
              <a:rPr lang="en-US" sz="2000" b="1" i="1" dirty="0" smtClean="0">
                <a:solidFill>
                  <a:srgbClr val="FFFF00"/>
                </a:solidFill>
                <a:latin typeface="Times New Roman" panose="02020603050405020304" pitchFamily="18" charset="0"/>
                <a:cs typeface="Times New Roman" panose="02020603050405020304" pitchFamily="18" charset="0"/>
              </a:rPr>
              <a:t> </a:t>
            </a:r>
            <a:r>
              <a:rPr lang="en-US" sz="2000" b="1" i="1" dirty="0" err="1" smtClean="0">
                <a:solidFill>
                  <a:srgbClr val="FFFF00"/>
                </a:solidFill>
                <a:latin typeface="Times New Roman" panose="02020603050405020304" pitchFamily="18" charset="0"/>
                <a:cs typeface="Times New Roman" panose="02020603050405020304" pitchFamily="18" charset="0"/>
              </a:rPr>
              <a:t>công</a:t>
            </a:r>
            <a:endParaRPr lang="en-US" sz="20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0170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heckerboard(across)">
                                      <p:cBhvr>
                                        <p:cTn id="7" dur="500"/>
                                        <p:tgtEl>
                                          <p:spTgt spid="9218"/>
                                        </p:tgtEl>
                                      </p:cBhvr>
                                    </p:animEffect>
                                  </p:childTnLst>
                                </p:cTn>
                              </p:par>
                              <p:par>
                                <p:cTn id="8" presetID="8" presetClass="entr" presetSubtype="16" fill="hold" nodeType="withEffect">
                                  <p:stCondLst>
                                    <p:cond delay="0"/>
                                  </p:stCondLst>
                                  <p:childTnLst>
                                    <p:set>
                                      <p:cBhvr>
                                        <p:cTn id="9" dur="1" fill="hold">
                                          <p:stCondLst>
                                            <p:cond delay="0"/>
                                          </p:stCondLst>
                                        </p:cTn>
                                        <p:tgtEl>
                                          <p:spTgt spid="9219">
                                            <p:txEl>
                                              <p:pRg st="0" end="0"/>
                                            </p:txEl>
                                          </p:spTgt>
                                        </p:tgtEl>
                                        <p:attrNameLst>
                                          <p:attrName>style.visibility</p:attrName>
                                        </p:attrNameLst>
                                      </p:cBhvr>
                                      <p:to>
                                        <p:strVal val="visible"/>
                                      </p:to>
                                    </p:set>
                                    <p:animEffect transition="in" filter="diamond(in)">
                                      <p:cBhvr>
                                        <p:cTn id="10" dur="2000"/>
                                        <p:tgtEl>
                                          <p:spTgt spid="9219">
                                            <p:txEl>
                                              <p:pRg st="0" end="0"/>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Effect transition="in" filter="diamond(in)">
                                      <p:cBhvr>
                                        <p:cTn id="13" dur="2000"/>
                                        <p:tgtEl>
                                          <p:spTgt spid="9219">
                                            <p:txEl>
                                              <p:pRg st="1" end="1"/>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9219">
                                            <p:txEl>
                                              <p:pRg st="3" end="3"/>
                                            </p:txEl>
                                          </p:spTgt>
                                        </p:tgtEl>
                                        <p:attrNameLst>
                                          <p:attrName>style.visibility</p:attrName>
                                        </p:attrNameLst>
                                      </p:cBhvr>
                                      <p:to>
                                        <p:strVal val="visible"/>
                                      </p:to>
                                    </p:set>
                                    <p:animEffect transition="in" filter="diamond(in)">
                                      <p:cBhvr>
                                        <p:cTn id="16" dur="2000"/>
                                        <p:tgtEl>
                                          <p:spTgt spid="9219">
                                            <p:txEl>
                                              <p:pRg st="3" end="3"/>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9219">
                                            <p:txEl>
                                              <p:pRg st="4" end="4"/>
                                            </p:txEl>
                                          </p:spTgt>
                                        </p:tgtEl>
                                        <p:attrNameLst>
                                          <p:attrName>style.visibility</p:attrName>
                                        </p:attrNameLst>
                                      </p:cBhvr>
                                      <p:to>
                                        <p:strVal val="visible"/>
                                      </p:to>
                                    </p:set>
                                    <p:animEffect transition="in" filter="diamond(in)">
                                      <p:cBhvr>
                                        <p:cTn id="19" dur="2000"/>
                                        <p:tgtEl>
                                          <p:spTgt spid="9219">
                                            <p:txEl>
                                              <p:pRg st="4" end="4"/>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9219">
                                            <p:txEl>
                                              <p:pRg st="5" end="5"/>
                                            </p:txEl>
                                          </p:spTgt>
                                        </p:tgtEl>
                                        <p:attrNameLst>
                                          <p:attrName>style.visibility</p:attrName>
                                        </p:attrNameLst>
                                      </p:cBhvr>
                                      <p:to>
                                        <p:strVal val="visible"/>
                                      </p:to>
                                    </p:set>
                                    <p:animEffect transition="in" filter="diamond(in)">
                                      <p:cBhvr>
                                        <p:cTn id="22" dur="2000"/>
                                        <p:tgtEl>
                                          <p:spTgt spid="9219">
                                            <p:txEl>
                                              <p:pRg st="5" end="5"/>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9219">
                                            <p:txEl>
                                              <p:pRg st="6" end="6"/>
                                            </p:txEl>
                                          </p:spTgt>
                                        </p:tgtEl>
                                        <p:attrNameLst>
                                          <p:attrName>style.visibility</p:attrName>
                                        </p:attrNameLst>
                                      </p:cBhvr>
                                      <p:to>
                                        <p:strVal val="visible"/>
                                      </p:to>
                                    </p:set>
                                    <p:animEffect transition="in" filter="diamond(in)">
                                      <p:cBhvr>
                                        <p:cTn id="25" dur="2000"/>
                                        <p:tgtEl>
                                          <p:spTgt spid="9219">
                                            <p:txEl>
                                              <p:pRg st="6" end="6"/>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9219">
                                            <p:txEl>
                                              <p:pRg st="7" end="7"/>
                                            </p:txEl>
                                          </p:spTgt>
                                        </p:tgtEl>
                                        <p:attrNameLst>
                                          <p:attrName>style.visibility</p:attrName>
                                        </p:attrNameLst>
                                      </p:cBhvr>
                                      <p:to>
                                        <p:strVal val="visible"/>
                                      </p:to>
                                    </p:set>
                                    <p:animEffect transition="in" filter="diamond(in)">
                                      <p:cBhvr>
                                        <p:cTn id="28" dur="2000"/>
                                        <p:tgtEl>
                                          <p:spTgt spid="9219">
                                            <p:txEl>
                                              <p:pRg st="7" end="7"/>
                                            </p:txEl>
                                          </p:spTgt>
                                        </p:tgtEl>
                                      </p:cBhvr>
                                    </p:animEffect>
                                  </p:childTnLst>
                                </p:cTn>
                              </p:par>
                              <p:par>
                                <p:cTn id="29" presetID="8" presetClass="entr" presetSubtype="16" fill="hold" nodeType="withEffect">
                                  <p:stCondLst>
                                    <p:cond delay="0"/>
                                  </p:stCondLst>
                                  <p:childTnLst>
                                    <p:set>
                                      <p:cBhvr>
                                        <p:cTn id="30" dur="1" fill="hold">
                                          <p:stCondLst>
                                            <p:cond delay="0"/>
                                          </p:stCondLst>
                                        </p:cTn>
                                        <p:tgtEl>
                                          <p:spTgt spid="9219">
                                            <p:txEl>
                                              <p:pRg st="9" end="9"/>
                                            </p:txEl>
                                          </p:spTgt>
                                        </p:tgtEl>
                                        <p:attrNameLst>
                                          <p:attrName>style.visibility</p:attrName>
                                        </p:attrNameLst>
                                      </p:cBhvr>
                                      <p:to>
                                        <p:strVal val="visible"/>
                                      </p:to>
                                    </p:set>
                                    <p:animEffect transition="in" filter="diamond(in)">
                                      <p:cBhvr>
                                        <p:cTn id="31" dur="2000"/>
                                        <p:tgtEl>
                                          <p:spTgt spid="9219">
                                            <p:txEl>
                                              <p:pRg st="9" end="9"/>
                                            </p:txEl>
                                          </p:spTgt>
                                        </p:tgtEl>
                                      </p:cBhvr>
                                    </p:animEffect>
                                  </p:childTnLst>
                                </p:cTn>
                              </p:par>
                              <p:par>
                                <p:cTn id="32" presetID="8" presetClass="entr" presetSubtype="16" fill="hold" nodeType="withEffect">
                                  <p:stCondLst>
                                    <p:cond delay="0"/>
                                  </p:stCondLst>
                                  <p:childTnLst>
                                    <p:set>
                                      <p:cBhvr>
                                        <p:cTn id="33" dur="1" fill="hold">
                                          <p:stCondLst>
                                            <p:cond delay="0"/>
                                          </p:stCondLst>
                                        </p:cTn>
                                        <p:tgtEl>
                                          <p:spTgt spid="9219">
                                            <p:txEl>
                                              <p:pRg st="10" end="10"/>
                                            </p:txEl>
                                          </p:spTgt>
                                        </p:tgtEl>
                                        <p:attrNameLst>
                                          <p:attrName>style.visibility</p:attrName>
                                        </p:attrNameLst>
                                      </p:cBhvr>
                                      <p:to>
                                        <p:strVal val="visible"/>
                                      </p:to>
                                    </p:set>
                                    <p:animEffect transition="in" filter="diamond(in)">
                                      <p:cBhvr>
                                        <p:cTn id="34" dur="2000"/>
                                        <p:tgtEl>
                                          <p:spTgt spid="9219">
                                            <p:txEl>
                                              <p:pRg st="10" end="10"/>
                                            </p:txEl>
                                          </p:spTgt>
                                        </p:tgtEl>
                                      </p:cBhvr>
                                    </p:animEffect>
                                  </p:childTnLst>
                                </p:cTn>
                              </p:par>
                              <p:par>
                                <p:cTn id="35" presetID="8" presetClass="entr" presetSubtype="16" fill="hold" nodeType="withEffect">
                                  <p:stCondLst>
                                    <p:cond delay="0"/>
                                  </p:stCondLst>
                                  <p:childTnLst>
                                    <p:set>
                                      <p:cBhvr>
                                        <p:cTn id="36" dur="1" fill="hold">
                                          <p:stCondLst>
                                            <p:cond delay="0"/>
                                          </p:stCondLst>
                                        </p:cTn>
                                        <p:tgtEl>
                                          <p:spTgt spid="9219">
                                            <p:txEl>
                                              <p:pRg st="11" end="11"/>
                                            </p:txEl>
                                          </p:spTgt>
                                        </p:tgtEl>
                                        <p:attrNameLst>
                                          <p:attrName>style.visibility</p:attrName>
                                        </p:attrNameLst>
                                      </p:cBhvr>
                                      <p:to>
                                        <p:strVal val="visible"/>
                                      </p:to>
                                    </p:set>
                                    <p:animEffect transition="in" filter="diamond(in)">
                                      <p:cBhvr>
                                        <p:cTn id="37" dur="2000"/>
                                        <p:tgtEl>
                                          <p:spTgt spid="9219">
                                            <p:txEl>
                                              <p:pRg st="11" end="11"/>
                                            </p:txEl>
                                          </p:spTgt>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ox(in)">
                                      <p:cBhvr>
                                        <p:cTn id="40" dur="500"/>
                                        <p:tgtEl>
                                          <p:spTgt spid="4"/>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ox(in)">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linds(horizontal)">
                                      <p:cBhvr>
                                        <p:cTn id="48" dur="500"/>
                                        <p:tgtEl>
                                          <p:spTgt spid="13"/>
                                        </p:tgtEl>
                                      </p:cBhvr>
                                    </p:animEffect>
                                  </p:childTnLst>
                                </p:cTn>
                              </p:par>
                              <p:par>
                                <p:cTn id="49" presetID="3" presetClass="entr" presetSubtype="1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linds(horizontal)">
                                      <p:cBhvr>
                                        <p:cTn id="51" dur="500"/>
                                        <p:tgtEl>
                                          <p:spTgt spid="20"/>
                                        </p:tgtEl>
                                      </p:cBhvr>
                                    </p:animEffect>
                                  </p:childTnLst>
                                </p:cTn>
                              </p:par>
                              <p:par>
                                <p:cTn id="52" presetID="27" presetClass="entr" presetSubtype="0" fill="hold" grpId="0" nodeType="withEffect">
                                  <p:stCondLst>
                                    <p:cond delay="0"/>
                                  </p:stCondLst>
                                  <p:iterate type="lt">
                                    <p:tmPct val="50000"/>
                                  </p:iterate>
                                  <p:childTnLst>
                                    <p:set>
                                      <p:cBhvr>
                                        <p:cTn id="53" dur="1" fill="hold">
                                          <p:stCondLst>
                                            <p:cond delay="0"/>
                                          </p:stCondLst>
                                        </p:cTn>
                                        <p:tgtEl>
                                          <p:spTgt spid="14"/>
                                        </p:tgtEl>
                                        <p:attrNameLst>
                                          <p:attrName>style.visibility</p:attrName>
                                        </p:attrNameLst>
                                      </p:cBhvr>
                                      <p:to>
                                        <p:strVal val="visible"/>
                                      </p:to>
                                    </p:set>
                                    <p:anim calcmode="discrete" valueType="clr">
                                      <p:cBhvr override="childStyle">
                                        <p:cTn id="54"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4"/>
                                        </p:tgtEl>
                                        <p:attrNameLst>
                                          <p:attrName>fillcolor</p:attrName>
                                        </p:attrNameLst>
                                      </p:cBhvr>
                                      <p:tavLst>
                                        <p:tav tm="0">
                                          <p:val>
                                            <p:clrVal>
                                              <a:schemeClr val="accent2"/>
                                            </p:clrVal>
                                          </p:val>
                                        </p:tav>
                                        <p:tav tm="50000">
                                          <p:val>
                                            <p:clrVal>
                                              <a:schemeClr val="hlink"/>
                                            </p:clrVal>
                                          </p:val>
                                        </p:tav>
                                      </p:tavLst>
                                    </p:anim>
                                    <p:set>
                                      <p:cBhvr>
                                        <p:cTn id="56" dur="80"/>
                                        <p:tgtEl>
                                          <p:spTgt spid="14"/>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linds(horizontal)">
                                      <p:cBhvr>
                                        <p:cTn id="61" dur="500"/>
                                        <p:tgtEl>
                                          <p:spTgt spid="15"/>
                                        </p:tgtEl>
                                      </p:cBhvr>
                                    </p:animEffect>
                                  </p:childTnLst>
                                </p:cTn>
                              </p:par>
                              <p:par>
                                <p:cTn id="62" presetID="3" presetClass="entr" presetSubtype="1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linds(horizontal)">
                                      <p:cBhvr>
                                        <p:cTn id="64" dur="500"/>
                                        <p:tgtEl>
                                          <p:spTgt spid="17"/>
                                        </p:tgtEl>
                                      </p:cBhvr>
                                    </p:animEffect>
                                  </p:childTnLst>
                                </p:cTn>
                              </p:par>
                              <p:par>
                                <p:cTn id="65" presetID="3" presetClass="entr" presetSubtype="1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par>
                                <p:cTn id="68" presetID="3" presetClass="entr" presetSubtype="10"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linds(horizontal)">
                                      <p:cBhvr>
                                        <p:cTn id="70" dur="500"/>
                                        <p:tgtEl>
                                          <p:spTgt spid="30"/>
                                        </p:tgtEl>
                                      </p:cBhvr>
                                    </p:animEffect>
                                  </p:childTnLst>
                                </p:cTn>
                              </p:par>
                              <p:par>
                                <p:cTn id="71" presetID="3" presetClass="entr" presetSubtype="1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blinds(horizontal)">
                                      <p:cBhvr>
                                        <p:cTn id="73" dur="500"/>
                                        <p:tgtEl>
                                          <p:spTgt spid="19"/>
                                        </p:tgtEl>
                                      </p:cBhvr>
                                    </p:animEffect>
                                  </p:childTnLst>
                                </p:cTn>
                              </p:par>
                              <p:par>
                                <p:cTn id="74" presetID="27" presetClass="entr" presetSubtype="0" fill="hold" grpId="0" nodeType="withEffect">
                                  <p:stCondLst>
                                    <p:cond delay="0"/>
                                  </p:stCondLst>
                                  <p:iterate type="lt">
                                    <p:tmPct val="50000"/>
                                  </p:iterate>
                                  <p:childTnLst>
                                    <p:set>
                                      <p:cBhvr>
                                        <p:cTn id="75" dur="1" fill="hold">
                                          <p:stCondLst>
                                            <p:cond delay="0"/>
                                          </p:stCondLst>
                                        </p:cTn>
                                        <p:tgtEl>
                                          <p:spTgt spid="16"/>
                                        </p:tgtEl>
                                        <p:attrNameLst>
                                          <p:attrName>style.visibility</p:attrName>
                                        </p:attrNameLst>
                                      </p:cBhvr>
                                      <p:to>
                                        <p:strVal val="visible"/>
                                      </p:to>
                                    </p:set>
                                    <p:anim calcmode="discrete" valueType="clr">
                                      <p:cBhvr override="childStyle">
                                        <p:cTn id="76"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77" dur="80"/>
                                        <p:tgtEl>
                                          <p:spTgt spid="16"/>
                                        </p:tgtEl>
                                        <p:attrNameLst>
                                          <p:attrName>fillcolor</p:attrName>
                                        </p:attrNameLst>
                                      </p:cBhvr>
                                      <p:tavLst>
                                        <p:tav tm="0">
                                          <p:val>
                                            <p:clrVal>
                                              <a:schemeClr val="accent2"/>
                                            </p:clrVal>
                                          </p:val>
                                        </p:tav>
                                        <p:tav tm="50000">
                                          <p:val>
                                            <p:clrVal>
                                              <a:schemeClr val="hlink"/>
                                            </p:clrVal>
                                          </p:val>
                                        </p:tav>
                                      </p:tavLst>
                                    </p:anim>
                                    <p:set>
                                      <p:cBhvr>
                                        <p:cTn id="78"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4" grpId="0" animBg="1"/>
      <p:bldP spid="5"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 Box 4"/>
          <p:cNvSpPr txBox="1">
            <a:spLocks noChangeArrowheads="1"/>
          </p:cNvSpPr>
          <p:nvPr/>
        </p:nvSpPr>
        <p:spPr bwMode="auto">
          <a:xfrm>
            <a:off x="0" y="0"/>
            <a:ext cx="12192000" cy="3600986"/>
          </a:xfrm>
          <a:prstGeom prst="rect">
            <a:avLst/>
          </a:prstGeom>
          <a:noFill/>
          <a:ln w="9525">
            <a:noFill/>
            <a:miter lim="800000"/>
            <a:headEnd/>
            <a:tailEnd/>
          </a:ln>
          <a:effectLst/>
        </p:spPr>
        <p:txBody>
          <a:bodyPr>
            <a:spAutoFit/>
          </a:bodyPr>
          <a:lstStyle/>
          <a:p>
            <a:r>
              <a:rPr lang="en-US" sz="4400" b="1" dirty="0">
                <a:solidFill>
                  <a:srgbClr val="FF0000"/>
                </a:solidFill>
                <a:latin typeface=".VnTimeH" pitchFamily="34" charset="0"/>
              </a:rPr>
              <a:t>  </a:t>
            </a:r>
            <a:r>
              <a:rPr lang="en-US" sz="2800" b="1" dirty="0" smtClean="0">
                <a:solidFill>
                  <a:srgbClr val="FF0000"/>
                </a:solidFill>
                <a:latin typeface=".VnTimeH" pitchFamily="34" charset="0"/>
              </a:rPr>
              <a:t> </a:t>
            </a:r>
          </a:p>
          <a:p>
            <a:pPr>
              <a:buFontTx/>
              <a:buChar char="-"/>
            </a:pPr>
            <a:endParaRPr lang="en-US" sz="7200" dirty="0">
              <a:solidFill>
                <a:srgbClr val="FF9933"/>
              </a:solidFill>
              <a:latin typeface=".VnTime" pitchFamily="34" charset="0"/>
            </a:endParaRPr>
          </a:p>
          <a:p>
            <a:pPr>
              <a:buFontTx/>
              <a:buChar char="-"/>
            </a:pPr>
            <a:endParaRPr lang="en-US" sz="7200" dirty="0">
              <a:latin typeface=".VnTime" pitchFamily="34" charset="0"/>
            </a:endParaRPr>
          </a:p>
          <a:p>
            <a:pPr>
              <a:buFontTx/>
              <a:buChar char="-"/>
            </a:pPr>
            <a:endParaRPr lang="en-US" sz="4000" dirty="0">
              <a:latin typeface=".VnTime" pitchFamily="34" charset="0"/>
            </a:endParaRPr>
          </a:p>
        </p:txBody>
      </p:sp>
      <p:sp>
        <p:nvSpPr>
          <p:cNvPr id="3" name="TextBox 2"/>
          <p:cNvSpPr txBox="1"/>
          <p:nvPr/>
        </p:nvSpPr>
        <p:spPr>
          <a:xfrm>
            <a:off x="554182" y="471055"/>
            <a:ext cx="11028218" cy="5262979"/>
          </a:xfrm>
          <a:prstGeom prst="rect">
            <a:avLst/>
          </a:prstGeom>
          <a:noFill/>
        </p:spPr>
        <p:txBody>
          <a:bodyPr wrap="square" rtlCol="0">
            <a:spAutoFit/>
          </a:bodyPr>
          <a:lstStyle/>
          <a:p>
            <a:r>
              <a:rPr lang="vi-VN" sz="2800" b="1" dirty="0" smtClean="0">
                <a:solidFill>
                  <a:srgbClr val="0000FF"/>
                </a:solidFill>
                <a:latin typeface="+mj-lt"/>
              </a:rPr>
              <a:t>   </a:t>
            </a:r>
            <a:r>
              <a:rPr lang="vi-VN" sz="2800" b="1" u="sng" dirty="0" smtClean="0">
                <a:solidFill>
                  <a:srgbClr val="0000FF"/>
                </a:solidFill>
                <a:latin typeface="+mj-lt"/>
              </a:rPr>
              <a:t>2. Ghi nhớ : SGK/91</a:t>
            </a:r>
          </a:p>
          <a:p>
            <a:r>
              <a:rPr lang="vi-VN" sz="2800" b="1" dirty="0">
                <a:solidFill>
                  <a:srgbClr val="0000FF"/>
                </a:solidFill>
                <a:latin typeface="+mj-lt"/>
              </a:rPr>
              <a:t> </a:t>
            </a:r>
            <a:r>
              <a:rPr lang="vi-VN" sz="2800" b="1" dirty="0" smtClean="0">
                <a:solidFill>
                  <a:srgbClr val="0000FF"/>
                </a:solidFill>
                <a:latin typeface="+mj-lt"/>
              </a:rPr>
              <a:t>     Để sử dụng hàm ý, cần có hai điều kiện sau :</a:t>
            </a:r>
          </a:p>
          <a:p>
            <a:r>
              <a:rPr lang="vi-VN" sz="2800" b="1" dirty="0">
                <a:solidFill>
                  <a:srgbClr val="0000FF"/>
                </a:solidFill>
                <a:latin typeface="+mj-lt"/>
              </a:rPr>
              <a:t> </a:t>
            </a:r>
            <a:r>
              <a:rPr lang="vi-VN" sz="2800" b="1" dirty="0" smtClean="0">
                <a:solidFill>
                  <a:srgbClr val="0000FF"/>
                </a:solidFill>
                <a:latin typeface="+mj-lt"/>
              </a:rPr>
              <a:t>   - Người nói ( người viết ) có ý thức đưa hàm ý vào câu  nói.</a:t>
            </a:r>
          </a:p>
          <a:p>
            <a:r>
              <a:rPr lang="vi-VN" sz="2800" b="1" dirty="0">
                <a:solidFill>
                  <a:srgbClr val="0000FF"/>
                </a:solidFill>
                <a:latin typeface="+mj-lt"/>
              </a:rPr>
              <a:t> </a:t>
            </a:r>
            <a:r>
              <a:rPr lang="vi-VN" sz="2800" b="1" dirty="0" smtClean="0">
                <a:solidFill>
                  <a:srgbClr val="0000FF"/>
                </a:solidFill>
                <a:latin typeface="+mj-lt"/>
              </a:rPr>
              <a:t>   - Người nghe ( người đọc) có năng lực giải đoán hàm ý.</a:t>
            </a:r>
          </a:p>
          <a:p>
            <a:endParaRPr lang="vi-VN" sz="2800" b="1" dirty="0" smtClean="0">
              <a:solidFill>
                <a:srgbClr val="0000FF"/>
              </a:solidFill>
              <a:latin typeface="+mj-lt"/>
            </a:endParaRPr>
          </a:p>
          <a:p>
            <a:r>
              <a:rPr lang="vi-VN" sz="2800" b="1" u="sng" dirty="0" smtClean="0">
                <a:solidFill>
                  <a:srgbClr val="0000FF"/>
                </a:solidFill>
                <a:latin typeface="+mj-lt"/>
              </a:rPr>
              <a:t>II. Luyện tập : Các nhóm thảo luận trong khoảng thời gian 3 phút.</a:t>
            </a:r>
          </a:p>
          <a:p>
            <a:r>
              <a:rPr lang="vi-VN" sz="2800" b="1" dirty="0" smtClean="0">
                <a:solidFill>
                  <a:srgbClr val="0000FF"/>
                </a:solidFill>
                <a:latin typeface="+mj-lt"/>
              </a:rPr>
              <a:t>   </a:t>
            </a:r>
            <a:r>
              <a:rPr lang="vi-VN" sz="2800" b="1" u="sng" dirty="0" smtClean="0">
                <a:solidFill>
                  <a:srgbClr val="0000FF"/>
                </a:solidFill>
                <a:latin typeface="+mj-lt"/>
              </a:rPr>
              <a:t>1. Bài tập 1 SGK/91 ( Nhóm 1)</a:t>
            </a:r>
          </a:p>
          <a:p>
            <a:r>
              <a:rPr lang="vi-VN" sz="2800" b="1" dirty="0">
                <a:solidFill>
                  <a:srgbClr val="0000FF"/>
                </a:solidFill>
                <a:latin typeface="+mj-lt"/>
              </a:rPr>
              <a:t> </a:t>
            </a:r>
            <a:r>
              <a:rPr lang="vi-VN" sz="2800" b="1" dirty="0" smtClean="0">
                <a:solidFill>
                  <a:srgbClr val="0000FF"/>
                </a:solidFill>
                <a:latin typeface="+mj-lt"/>
              </a:rPr>
              <a:t>  </a:t>
            </a:r>
            <a:r>
              <a:rPr lang="vi-VN" sz="2800" b="1" u="sng" dirty="0" smtClean="0">
                <a:solidFill>
                  <a:srgbClr val="0000FF"/>
                </a:solidFill>
                <a:latin typeface="+mj-lt"/>
              </a:rPr>
              <a:t>2. Bài tập 2 SGK/92 ( Nhóm 2)</a:t>
            </a:r>
          </a:p>
          <a:p>
            <a:r>
              <a:rPr lang="vi-VN" sz="2800" b="1" dirty="0">
                <a:solidFill>
                  <a:srgbClr val="0000FF"/>
                </a:solidFill>
                <a:latin typeface="+mj-lt"/>
              </a:rPr>
              <a:t> </a:t>
            </a:r>
            <a:r>
              <a:rPr lang="vi-VN" sz="2800" b="1" dirty="0" smtClean="0">
                <a:solidFill>
                  <a:srgbClr val="0000FF"/>
                </a:solidFill>
                <a:latin typeface="+mj-lt"/>
              </a:rPr>
              <a:t>  </a:t>
            </a:r>
            <a:r>
              <a:rPr lang="vi-VN" sz="2800" b="1" u="sng" dirty="0" smtClean="0">
                <a:solidFill>
                  <a:srgbClr val="0000FF"/>
                </a:solidFill>
                <a:latin typeface="+mj-lt"/>
              </a:rPr>
              <a:t>3. Bài tập 3 SGK/92 ( Nhóm 3)</a:t>
            </a:r>
          </a:p>
          <a:p>
            <a:r>
              <a:rPr lang="vi-VN" sz="2800" b="1" dirty="0">
                <a:solidFill>
                  <a:srgbClr val="0000FF"/>
                </a:solidFill>
                <a:latin typeface="+mj-lt"/>
              </a:rPr>
              <a:t> </a:t>
            </a:r>
            <a:r>
              <a:rPr lang="vi-VN" sz="2800" b="1" dirty="0" smtClean="0">
                <a:solidFill>
                  <a:srgbClr val="0000FF"/>
                </a:solidFill>
                <a:latin typeface="+mj-lt"/>
              </a:rPr>
              <a:t>  </a:t>
            </a:r>
            <a:r>
              <a:rPr lang="vi-VN" sz="2800" b="1" u="sng" dirty="0" smtClean="0">
                <a:solidFill>
                  <a:srgbClr val="0000FF"/>
                </a:solidFill>
                <a:latin typeface="+mj-lt"/>
              </a:rPr>
              <a:t>4. Bài tập 4 SGK/92 ( Nhóm 4)</a:t>
            </a:r>
            <a:endParaRPr lang="vi-VN" sz="2800" b="1" u="sng" dirty="0">
              <a:solidFill>
                <a:srgbClr val="0000FF"/>
              </a:solidFill>
              <a:latin typeface="+mj-lt"/>
            </a:endParaRPr>
          </a:p>
          <a:p>
            <a:r>
              <a:rPr lang="vi-VN" sz="2800" b="1" dirty="0">
                <a:solidFill>
                  <a:srgbClr val="0000FF"/>
                </a:solidFill>
                <a:latin typeface="+mj-lt"/>
              </a:rPr>
              <a:t> </a:t>
            </a:r>
            <a:r>
              <a:rPr lang="vi-VN" sz="2800" b="1" dirty="0" smtClean="0">
                <a:solidFill>
                  <a:srgbClr val="0000FF"/>
                </a:solidFill>
                <a:latin typeface="+mj-lt"/>
              </a:rPr>
              <a:t>  </a:t>
            </a:r>
            <a:endParaRPr lang="vi-VN" sz="2800" b="1" u="sng" dirty="0">
              <a:solidFill>
                <a:srgbClr val="0000FF"/>
              </a:solidFill>
            </a:endParaRPr>
          </a:p>
          <a:p>
            <a:endParaRPr lang="vi-VN" sz="2800" b="1" dirty="0" smtClean="0">
              <a:solidFill>
                <a:srgbClr val="0000FF"/>
              </a:solidFill>
              <a:latin typeface="+mj-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924" name="Group 156"/>
          <p:cNvGraphicFramePr>
            <a:graphicFrameLocks noGrp="1"/>
          </p:cNvGraphicFramePr>
          <p:nvPr>
            <p:ph/>
            <p:extLst>
              <p:ext uri="{D42A27DB-BD31-4B8C-83A1-F6EECF244321}">
                <p14:modId xmlns:p14="http://schemas.microsoft.com/office/powerpoint/2010/main" val="4278714800"/>
              </p:ext>
            </p:extLst>
          </p:nvPr>
        </p:nvGraphicFramePr>
        <p:xfrm>
          <a:off x="283335" y="533400"/>
          <a:ext cx="11629624" cy="5651418"/>
        </p:xfrm>
        <a:graphic>
          <a:graphicData uri="http://schemas.openxmlformats.org/drawingml/2006/table">
            <a:tbl>
              <a:tblPr/>
              <a:tblGrid>
                <a:gridCol w="1674254">
                  <a:extLst>
                    <a:ext uri="{9D8B030D-6E8A-4147-A177-3AD203B41FA5}">
                      <a16:colId xmlns:a16="http://schemas.microsoft.com/office/drawing/2014/main" val="20000"/>
                    </a:ext>
                  </a:extLst>
                </a:gridCol>
                <a:gridCol w="2898077">
                  <a:extLst>
                    <a:ext uri="{9D8B030D-6E8A-4147-A177-3AD203B41FA5}">
                      <a16:colId xmlns:a16="http://schemas.microsoft.com/office/drawing/2014/main" val="20001"/>
                    </a:ext>
                  </a:extLst>
                </a:gridCol>
                <a:gridCol w="3280150">
                  <a:extLst>
                    <a:ext uri="{9D8B030D-6E8A-4147-A177-3AD203B41FA5}">
                      <a16:colId xmlns:a16="http://schemas.microsoft.com/office/drawing/2014/main" val="20002"/>
                    </a:ext>
                  </a:extLst>
                </a:gridCol>
                <a:gridCol w="3777143">
                  <a:extLst>
                    <a:ext uri="{9D8B030D-6E8A-4147-A177-3AD203B41FA5}">
                      <a16:colId xmlns:a16="http://schemas.microsoft.com/office/drawing/2014/main" val="20003"/>
                    </a:ext>
                  </a:extLst>
                </a:gridCol>
              </a:tblGrid>
              <a:tr h="41801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smtClean="0">
                        <a:ln>
                          <a:noFill/>
                        </a:ln>
                        <a:solidFill>
                          <a:schemeClr val="tx1"/>
                        </a:solidFill>
                        <a:effectLst/>
                        <a:latin typeface="Arial"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B</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C</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52436">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Người</a:t>
                      </a:r>
                      <a:r>
                        <a:rPr kumimoji="0" lang="en-US" sz="2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nói</a:t>
                      </a:r>
                      <a:r>
                        <a:rPr kumimoji="0" lang="en-US" sz="2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Anh</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thanh</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niên</a:t>
                      </a: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Anh</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Tấn</a:t>
                      </a: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Thuý Kiều</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2436">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Người</a:t>
                      </a:r>
                      <a:r>
                        <a:rPr kumimoji="0" lang="en-US" sz="2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nghe</a:t>
                      </a:r>
                      <a:r>
                        <a:rPr kumimoji="0" lang="en-US" sz="2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Ông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hoạ</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sĩ</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và</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cô</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gái</a:t>
                      </a:r>
                      <a:endPar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Chị hàng đậu ngày trước</a:t>
                      </a:r>
                      <a:r>
                        <a:rPr kumimoji="0" lang="vi-VN"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Hoạn Thư</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8750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Hàm</a:t>
                      </a:r>
                      <a:r>
                        <a:rPr kumimoji="0" lang="en-US" sz="2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ý </a:t>
                      </a:r>
                      <a:r>
                        <a:rPr kumimoji="0" lang="en-US" sz="24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của</a:t>
                      </a:r>
                      <a:r>
                        <a:rPr kumimoji="0" lang="en-US" sz="2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câu</a:t>
                      </a:r>
                      <a:r>
                        <a:rPr kumimoji="0" lang="en-US" sz="2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in </a:t>
                      </a:r>
                      <a:r>
                        <a:rPr kumimoji="0" lang="en-US" sz="24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đậm</a:t>
                      </a:r>
                      <a:r>
                        <a:rPr kumimoji="0" lang="en-US" sz="2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Mời</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bác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và</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cô</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vào</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uống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nước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Chúng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tôi</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không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thể</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cho</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được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accent1"/>
                        </a:buClr>
                        <a:buSzTx/>
                        <a:buFontTx/>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Câu</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1: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Giễu</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cợt</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85000"/>
                        </a:lnSpc>
                        <a:spcBef>
                          <a:spcPct val="20000"/>
                        </a:spcBef>
                        <a:spcAft>
                          <a:spcPct val="0"/>
                        </a:spcAft>
                        <a:buClr>
                          <a:schemeClr val="accent1"/>
                        </a:buClr>
                        <a:buSzTx/>
                        <a:buFontTx/>
                        <a:buNone/>
                        <a:tabLst/>
                      </a:pP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Câu</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2: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Làm</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điều</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độc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ác</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sẽ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gặp</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sư</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báo</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oán</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Hãy</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chuẩn</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bị</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nhận</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sự</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báo</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oán</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thích</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đáng</a:t>
                      </a:r>
                      <a:r>
                        <a:rPr kumimoji="0" 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9976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2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Chi </a:t>
                      </a:r>
                      <a:r>
                        <a:rPr kumimoji="0" lang="en-US" sz="24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tiết</a:t>
                      </a:r>
                      <a:endParaRPr kumimoji="0" lang="en-US" sz="2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Ông</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liền</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theo</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anh</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thanh</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niên</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vào</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trong</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nhà</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và</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ngồi</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xuống</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ghế</a:t>
                      </a:r>
                      <a:r>
                        <a:rPr kumimoji="0" lang="en-US" sz="24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20000"/>
                        </a:spcBef>
                        <a:spcAft>
                          <a:spcPct val="0"/>
                        </a:spcAft>
                        <a:buClr>
                          <a:schemeClr val="accent1"/>
                        </a:buClr>
                        <a:buSzTx/>
                        <a:buFont typeface="Wingdings" pitchFamily="2" charset="2"/>
                        <a:buNone/>
                        <a:tabLst/>
                      </a:pP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a:t>
                      </a:r>
                      <a:r>
                        <a:rPr kumimoji="0" lang="en-US" sz="2400" b="0"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Thật</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là</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càng</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giàu</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có</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càng</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không</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dám</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rời</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một</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đồng</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xu</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Càng</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không</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dám</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rời</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đồng</a:t>
                      </a:r>
                      <a:r>
                        <a:rPr kumimoji="0" lang="en-US" sz="24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xu</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lại</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càng</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giàu</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có</a:t>
                      </a:r>
                      <a:r>
                        <a:rPr kumimoji="0" lang="en-US" sz="24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400" b="0"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Hồn</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lạc</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phách</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xiêu</a:t>
                      </a:r>
                      <a:r>
                        <a:rPr kumimoji="0" lang="en-US" sz="24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 </a:t>
                      </a:r>
                      <a:r>
                        <a:rPr kumimoji="0" lang="en-US" sz="24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Khấu</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đầu</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dưới</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trướng</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liệu</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điều</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kêu</a:t>
                      </a:r>
                      <a:r>
                        <a:rPr kumimoji="0" lang="en-US" sz="2400" b="1" i="1"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sz="2400" b="1" i="1"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ca</a:t>
                      </a:r>
                      <a:r>
                        <a:rPr kumimoji="0" lang="en-US" sz="24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5394" name="Text Box 130"/>
          <p:cNvSpPr txBox="1">
            <a:spLocks noChangeArrowheads="1"/>
          </p:cNvSpPr>
          <p:nvPr/>
        </p:nvSpPr>
        <p:spPr bwMode="auto">
          <a:xfrm>
            <a:off x="540327" y="0"/>
            <a:ext cx="68510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b="1" u="sng" dirty="0" smtClean="0">
                <a:solidFill>
                  <a:srgbClr val="0000FF"/>
                </a:solidFill>
                <a:latin typeface="Times New Roman" panose="02020603050405020304" pitchFamily="18" charset="0"/>
                <a:cs typeface="Times New Roman" panose="02020603050405020304" pitchFamily="18" charset="0"/>
              </a:rPr>
              <a:t>Bài </a:t>
            </a:r>
            <a:r>
              <a:rPr lang="en-US" sz="2400" b="1" u="sng" dirty="0">
                <a:solidFill>
                  <a:srgbClr val="0000FF"/>
                </a:solidFill>
                <a:latin typeface="Times New Roman" panose="02020603050405020304" pitchFamily="18" charset="0"/>
                <a:cs typeface="Times New Roman" panose="02020603050405020304" pitchFamily="18" charset="0"/>
              </a:rPr>
              <a:t>tập </a:t>
            </a:r>
            <a:r>
              <a:rPr lang="en-US" sz="2400" b="1" u="sng" dirty="0" smtClean="0">
                <a:solidFill>
                  <a:srgbClr val="0000FF"/>
                </a:solidFill>
                <a:latin typeface="Times New Roman" panose="02020603050405020304" pitchFamily="18" charset="0"/>
                <a:cs typeface="Times New Roman" panose="02020603050405020304" pitchFamily="18" charset="0"/>
              </a:rPr>
              <a:t>1</a:t>
            </a:r>
            <a:r>
              <a:rPr lang="vi-VN" sz="2400" b="1" u="sng" dirty="0" smtClean="0">
                <a:solidFill>
                  <a:srgbClr val="0000FF"/>
                </a:solidFill>
                <a:latin typeface="Times New Roman" panose="02020603050405020304" pitchFamily="18" charset="0"/>
                <a:cs typeface="Times New Roman" panose="02020603050405020304" pitchFamily="18" charset="0"/>
              </a:rPr>
              <a:t> SGK/91</a:t>
            </a:r>
            <a:endParaRPr lang="en-US" sz="2400" b="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361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924"/>
                                        </p:tgtEl>
                                        <p:attrNameLst>
                                          <p:attrName>style.visibility</p:attrName>
                                        </p:attrNameLst>
                                      </p:cBhvr>
                                      <p:to>
                                        <p:strVal val="visible"/>
                                      </p:to>
                                    </p:set>
                                    <p:anim calcmode="lin" valueType="num">
                                      <p:cBhvr additive="base">
                                        <p:cTn id="7" dur="2000" fill="hold"/>
                                        <p:tgtEl>
                                          <p:spTgt spid="32924"/>
                                        </p:tgtEl>
                                        <p:attrNameLst>
                                          <p:attrName>ppt_x</p:attrName>
                                        </p:attrNameLst>
                                      </p:cBhvr>
                                      <p:tavLst>
                                        <p:tav tm="0">
                                          <p:val>
                                            <p:strVal val="#ppt_x"/>
                                          </p:val>
                                        </p:tav>
                                        <p:tav tm="100000">
                                          <p:val>
                                            <p:strVal val="#ppt_x"/>
                                          </p:val>
                                        </p:tav>
                                      </p:tavLst>
                                    </p:anim>
                                    <p:anim calcmode="lin" valueType="num">
                                      <p:cBhvr additive="base">
                                        <p:cTn id="8" dur="2000" fill="hold"/>
                                        <p:tgtEl>
                                          <p:spTgt spid="329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12192000" cy="957263"/>
          </a:xfrm>
        </p:spPr>
        <p:txBody>
          <a:bodyPr>
            <a:normAutofit/>
          </a:bodyPr>
          <a:lstStyle/>
          <a:p>
            <a:pPr eaLnBrk="1" hangingPunct="1"/>
            <a:r>
              <a:rPr lang="en-US" sz="2400" b="1" u="sng" dirty="0" smtClean="0">
                <a:solidFill>
                  <a:srgbClr val="0000FF"/>
                </a:solidFill>
                <a:latin typeface="Times New Roman" panose="02020603050405020304" pitchFamily="18" charset="0"/>
                <a:cs typeface="Times New Roman" panose="02020603050405020304" pitchFamily="18" charset="0"/>
              </a:rPr>
              <a:t>Bài</a:t>
            </a:r>
            <a:r>
              <a:rPr lang="vi-VN" sz="2400" b="1" u="sng" dirty="0" smtClean="0">
                <a:solidFill>
                  <a:srgbClr val="0000FF"/>
                </a:solidFill>
                <a:latin typeface="Times New Roman" panose="02020603050405020304" pitchFamily="18" charset="0"/>
                <a:cs typeface="Times New Roman" panose="02020603050405020304" pitchFamily="18" charset="0"/>
              </a:rPr>
              <a:t> tập</a:t>
            </a:r>
            <a:r>
              <a:rPr lang="en-US" sz="2400" b="1" u="sng" dirty="0" smtClean="0">
                <a:solidFill>
                  <a:srgbClr val="0000FF"/>
                </a:solidFill>
                <a:latin typeface="Times New Roman" panose="02020603050405020304" pitchFamily="18" charset="0"/>
                <a:cs typeface="Times New Roman" panose="02020603050405020304" pitchFamily="18" charset="0"/>
              </a:rPr>
              <a:t> 2</a:t>
            </a:r>
            <a:r>
              <a:rPr lang="vi-VN" sz="2400" b="1" u="sng" dirty="0" smtClean="0">
                <a:solidFill>
                  <a:srgbClr val="0000FF"/>
                </a:solidFill>
                <a:latin typeface="Times New Roman" panose="02020603050405020304" pitchFamily="18" charset="0"/>
                <a:cs typeface="Times New Roman" panose="02020603050405020304" pitchFamily="18" charset="0"/>
              </a:rPr>
              <a:t> SGK/ 92</a:t>
            </a:r>
            <a:r>
              <a:rPr lang="en-US" sz="2400" b="1" u="sng" dirty="0" smtClean="0">
                <a:solidFill>
                  <a:srgbClr val="0000FF"/>
                </a:solidFill>
                <a:latin typeface="Times New Roman" panose="02020603050405020304" pitchFamily="18" charset="0"/>
                <a:cs typeface="Times New Roman" panose="02020603050405020304" pitchFamily="18" charset="0"/>
              </a:rPr>
              <a: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Xác định hàm ý của câu in đậm? </a:t>
            </a:r>
            <a:r>
              <a:rPr lang="en-US" sz="2400" b="1" dirty="0" err="1">
                <a:solidFill>
                  <a:srgbClr val="0000FF"/>
                </a:solidFill>
                <a:latin typeface="Times New Roman" panose="02020603050405020304" pitchFamily="18" charset="0"/>
                <a:cs typeface="Times New Roman" panose="02020603050405020304" pitchFamily="18" charset="0"/>
              </a:rPr>
              <a:t>Vì</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sao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em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không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nói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thẳng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được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phải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sử</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hàm</a:t>
            </a:r>
            <a:r>
              <a:rPr lang="en-US" sz="2400" b="1" dirty="0">
                <a:solidFill>
                  <a:srgbClr val="0000FF"/>
                </a:solidFill>
                <a:latin typeface="Times New Roman" panose="02020603050405020304" pitchFamily="18" charset="0"/>
                <a:cs typeface="Times New Roman" panose="02020603050405020304" pitchFamily="18" charset="0"/>
              </a:rPr>
              <a:t> ý? </a:t>
            </a:r>
            <a:r>
              <a:rPr lang="en-US" sz="2400" b="1" dirty="0" err="1">
                <a:solidFill>
                  <a:srgbClr val="0000FF"/>
                </a:solidFill>
                <a:latin typeface="Times New Roman" panose="02020603050405020304" pitchFamily="18" charset="0"/>
                <a:cs typeface="Times New Roman" panose="02020603050405020304" pitchFamily="18" charset="0"/>
              </a:rPr>
              <a:t>Việc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sử</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hàm</a:t>
            </a:r>
            <a:r>
              <a:rPr lang="en-US" sz="2400" b="1" dirty="0">
                <a:solidFill>
                  <a:srgbClr val="0000FF"/>
                </a:solidFill>
                <a:latin typeface="Times New Roman" panose="02020603050405020304" pitchFamily="18" charset="0"/>
                <a:cs typeface="Times New Roman" panose="02020603050405020304" pitchFamily="18" charset="0"/>
              </a:rPr>
              <a:t> ý </a:t>
            </a:r>
            <a:r>
              <a:rPr lang="en-US" sz="2400" b="1" dirty="0" err="1">
                <a:solidFill>
                  <a:srgbClr val="0000FF"/>
                </a:solidFill>
                <a:latin typeface="Times New Roman" panose="02020603050405020304" pitchFamily="18" charset="0"/>
                <a:cs typeface="Times New Roman" panose="02020603050405020304" pitchFamily="18" charset="0"/>
              </a:rPr>
              <a:t>có</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thành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công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không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Vì</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sao</a:t>
            </a:r>
            <a:r>
              <a:rPr lang="en-US" sz="2400" b="1" dirty="0" smtClean="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3" name="Rectangle 4"/>
          <p:cNvSpPr>
            <a:spLocks noChangeArrowheads="1"/>
          </p:cNvSpPr>
          <p:nvPr/>
        </p:nvSpPr>
        <p:spPr bwMode="auto">
          <a:xfrm>
            <a:off x="300037" y="1070428"/>
            <a:ext cx="11891963" cy="578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accent1"/>
              </a:buClr>
              <a:buFont typeface="Wingdings" panose="05000000000000000000" pitchFamily="2" charset="2"/>
              <a:buNone/>
            </a:pPr>
            <a:r>
              <a:rPr lang="en-US" sz="3200" b="1" dirty="0"/>
              <a:t>  </a:t>
            </a:r>
            <a:r>
              <a:rPr lang="en-US" sz="2400" b="1" dirty="0">
                <a:latin typeface="Times New Roman" panose="02020603050405020304" pitchFamily="18" charset="0"/>
                <a:cs typeface="Times New Roman" panose="02020603050405020304" pitchFamily="18" charset="0"/>
              </a:rPr>
              <a:t>Nó </a:t>
            </a:r>
            <a:r>
              <a:rPr lang="en-US" sz="2400" b="1" dirty="0" err="1">
                <a:latin typeface="Times New Roman" panose="02020603050405020304" pitchFamily="18" charset="0"/>
                <a:cs typeface="Times New Roman" panose="02020603050405020304" pitchFamily="18" charset="0"/>
              </a:rPr>
              <a:t>nhìn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dác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lên</a:t>
            </a:r>
            <a:r>
              <a:rPr lang="en-US" sz="2400" b="1" dirty="0">
                <a:latin typeface="Times New Roman" panose="02020603050405020304" pitchFamily="18" charset="0"/>
                <a:cs typeface="Times New Roman" panose="02020603050405020304" pitchFamily="18" charset="0"/>
              </a:rPr>
              <a:t>:</a:t>
            </a:r>
          </a:p>
          <a:p>
            <a:pPr eaLnBrk="1" hangingPunct="1">
              <a:spcBef>
                <a:spcPct val="20000"/>
              </a:spcBef>
              <a:buClr>
                <a:schemeClr val="accent1"/>
              </a:buClr>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chắt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giùm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cái</a:t>
            </a:r>
            <a:r>
              <a:rPr lang="en-US" sz="2400" b="1" dirty="0">
                <a:latin typeface="Times New Roman" panose="02020603050405020304" pitchFamily="18" charset="0"/>
                <a:cs typeface="Times New Roman" panose="02020603050405020304" pitchFamily="18" charset="0"/>
              </a:rPr>
              <a:t> ! – Nó </a:t>
            </a:r>
            <a:r>
              <a:rPr lang="en-US" sz="2400" b="1" dirty="0" err="1">
                <a:latin typeface="Times New Roman" panose="02020603050405020304" pitchFamily="18" charset="0"/>
                <a:cs typeface="Times New Roman" panose="02020603050405020304" pitchFamily="18" charset="0"/>
              </a:rPr>
              <a:t>cũng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nói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trổng</a:t>
            </a:r>
            <a:r>
              <a:rPr lang="en-US" sz="2400" b="1" dirty="0">
                <a:latin typeface="Times New Roman" panose="02020603050405020304" pitchFamily="18" charset="0"/>
                <a:cs typeface="Times New Roman" panose="02020603050405020304" pitchFamily="18" charset="0"/>
              </a:rPr>
              <a:t>.</a:t>
            </a:r>
          </a:p>
          <a:p>
            <a:pPr eaLnBrk="1" hangingPunct="1">
              <a:spcBef>
                <a:spcPct val="20000"/>
              </a:spcBef>
              <a:buClr>
                <a:schemeClr val="accent1"/>
              </a:buClr>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tiếng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nó:</a:t>
            </a:r>
          </a:p>
          <a:p>
            <a:pPr eaLnBrk="1" hangingPunct="1">
              <a:spcBef>
                <a:spcPct val="20000"/>
              </a:spcBef>
              <a:buClr>
                <a:schemeClr val="accent1"/>
              </a:buClr>
            </a:pP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gọi</a:t>
            </a:r>
            <a:r>
              <a:rPr lang="en-US" sz="2400" b="1" dirty="0">
                <a:latin typeface="Times New Roman" panose="02020603050405020304" pitchFamily="18" charset="0"/>
                <a:cs typeface="Times New Roman" panose="02020603050405020304" pitchFamily="18" charset="0"/>
              </a:rPr>
              <a:t> “Ba </a:t>
            </a:r>
            <a:r>
              <a:rPr lang="en-US" sz="2400" b="1" dirty="0" err="1">
                <a:latin typeface="Times New Roman" panose="02020603050405020304" pitchFamily="18" charset="0"/>
                <a:cs typeface="Times New Roman" panose="02020603050405020304" pitchFamily="18" charset="0"/>
              </a:rPr>
              <a:t>chắt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giùm</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phải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nói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vậy</a:t>
            </a:r>
            <a:r>
              <a:rPr lang="en-US" sz="2400" b="1" dirty="0">
                <a:latin typeface="Times New Roman" panose="02020603050405020304" pitchFamily="18" charset="0"/>
                <a:cs typeface="Times New Roman" panose="02020603050405020304" pitchFamily="18" charset="0"/>
              </a:rPr>
              <a:t>.</a:t>
            </a:r>
          </a:p>
          <a:p>
            <a:pPr eaLnBrk="1" hangingPunct="1">
              <a:spcBef>
                <a:spcPct val="20000"/>
              </a:spcBef>
              <a:buClr>
                <a:schemeClr val="accent1"/>
              </a:buClr>
            </a:pPr>
            <a:r>
              <a:rPr lang="en-US" sz="2400" b="1" dirty="0">
                <a:latin typeface="Times New Roman" panose="02020603050405020304" pitchFamily="18" charset="0"/>
                <a:cs typeface="Times New Roman" panose="02020603050405020304" pitchFamily="18" charset="0"/>
              </a:rPr>
              <a:t>Nó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đê</a:t>
            </a:r>
            <a:r>
              <a:rPr lang="en-US" sz="2400" b="1" dirty="0">
                <a:latin typeface="Times New Roman" panose="02020603050405020304" pitchFamily="18" charset="0"/>
                <a:cs typeface="Times New Roman" panose="02020603050405020304" pitchFamily="18" charset="0"/>
              </a:rPr>
              <a:t>̉ ý </a:t>
            </a:r>
            <a:r>
              <a:rPr lang="en-US" sz="2400" b="1" dirty="0" err="1">
                <a:latin typeface="Times New Roman" panose="02020603050405020304" pitchFamily="18" charset="0"/>
                <a:cs typeface="Times New Roman" panose="02020603050405020304" pitchFamily="18" charset="0"/>
              </a:rPr>
              <a:t>đến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nói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tôi</a:t>
            </a:r>
            <a:r>
              <a:rPr lang="en-US" sz="2400" b="1" dirty="0">
                <a:latin typeface="Times New Roman" panose="02020603050405020304" pitchFamily="18" charset="0"/>
                <a:cs typeface="Times New Roman" panose="02020603050405020304" pitchFamily="18" charset="0"/>
              </a:rPr>
              <a:t>, nó </a:t>
            </a:r>
            <a:r>
              <a:rPr lang="en-US" sz="2400" b="1" dirty="0" err="1">
                <a:latin typeface="Times New Roman" panose="02020603050405020304" pitchFamily="18" charset="0"/>
                <a:cs typeface="Times New Roman" panose="02020603050405020304" pitchFamily="18" charset="0"/>
              </a:rPr>
              <a:t>lại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lên</a:t>
            </a:r>
            <a:r>
              <a:rPr lang="en-US" sz="2400" b="1" dirty="0">
                <a:latin typeface="Times New Roman" panose="02020603050405020304" pitchFamily="18" charset="0"/>
                <a:cs typeface="Times New Roman" panose="02020603050405020304" pitchFamily="18" charset="0"/>
              </a:rPr>
              <a:t>:</a:t>
            </a:r>
          </a:p>
          <a:p>
            <a:pPr eaLnBrk="1" hangingPunct="1">
              <a:spcBef>
                <a:spcPct val="20000"/>
              </a:spcBef>
              <a:buClr>
                <a:schemeClr val="accent1"/>
              </a:buClr>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Cơm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sôi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rồi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giơ</a:t>
            </a:r>
            <a:r>
              <a:rPr lang="en-US" sz="2400" b="1" dirty="0">
                <a:solidFill>
                  <a:srgbClr val="FF0000"/>
                </a:solidFill>
                <a:latin typeface="Times New Roman" panose="02020603050405020304" pitchFamily="18" charset="0"/>
                <a:cs typeface="Times New Roman" panose="02020603050405020304" pitchFamily="18" charset="0"/>
              </a:rPr>
              <a:t>̀ !</a:t>
            </a:r>
          </a:p>
          <a:p>
            <a:pPr eaLnBrk="1" hangingPunct="1">
              <a:spcBef>
                <a:spcPct val="20000"/>
              </a:spcBef>
              <a:buClr>
                <a:schemeClr val="accent1"/>
              </a:buClr>
            </a:pPr>
            <a:r>
              <a:rPr lang="vi-VN" sz="2400" b="1"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Anh </a:t>
            </a:r>
            <a:r>
              <a:rPr lang="en-US" sz="2400" b="1" dirty="0">
                <a:latin typeface="Times New Roman" panose="02020603050405020304" pitchFamily="18" charset="0"/>
                <a:cs typeface="Times New Roman" panose="02020603050405020304" pitchFamily="18" charset="0"/>
              </a:rPr>
              <a:t>Sáu vẫn ngồi im […]</a:t>
            </a:r>
          </a:p>
          <a:p>
            <a:pPr eaLnBrk="1" hangingPunct="1">
              <a:spcBef>
                <a:spcPct val="20000"/>
              </a:spcBef>
              <a:buClr>
                <a:schemeClr val="accent1"/>
              </a:buClr>
            </a:pPr>
            <a:endParaRPr lang="en-US" sz="2400" dirty="0">
              <a:latin typeface="Times New Roman" panose="02020603050405020304" pitchFamily="18" charset="0"/>
              <a:cs typeface="Times New Roman" panose="02020603050405020304" pitchFamily="18" charset="0"/>
            </a:endParaRPr>
          </a:p>
          <a:p>
            <a:pPr marL="0" indent="0" eaLnBrk="1" hangingPunct="1">
              <a:spcBef>
                <a:spcPct val="20000"/>
              </a:spcBef>
              <a:buClr>
                <a:schemeClr val="accent1"/>
              </a:buClr>
            </a:pPr>
            <a:r>
              <a:rPr lang="en-US" sz="2400" b="1" i="1" dirty="0" smtClean="0">
                <a:solidFill>
                  <a:srgbClr val="FF0000"/>
                </a:solidFill>
                <a:latin typeface="Times New Roman" panose="02020603050405020304" pitchFamily="18" charset="0"/>
                <a:cs typeface="Times New Roman" panose="02020603050405020304" pitchFamily="18" charset="0"/>
              </a:rPr>
              <a:t>-&gt; </a:t>
            </a:r>
            <a:r>
              <a:rPr lang="en-US" sz="2400" b="1" i="1" dirty="0" err="1" smtClean="0">
                <a:solidFill>
                  <a:srgbClr val="FF0000"/>
                </a:solidFill>
                <a:latin typeface="Times New Roman" panose="02020603050405020304" pitchFamily="18" charset="0"/>
                <a:cs typeface="Times New Roman" panose="02020603050405020304" pitchFamily="18" charset="0"/>
              </a:rPr>
              <a:t>Hàm</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cs typeface="Times New Roman" panose="02020603050405020304" pitchFamily="18" charset="0"/>
              </a:rPr>
              <a:t>ý: </a:t>
            </a:r>
            <a:r>
              <a:rPr lang="en-US" sz="2400" b="1" i="1" dirty="0" smtClean="0">
                <a:solidFill>
                  <a:srgbClr val="FF0000"/>
                </a:solidFill>
                <a:latin typeface="Times New Roman" panose="02020603050405020304" pitchFamily="18" charset="0"/>
                <a:cs typeface="Times New Roman" panose="02020603050405020304" pitchFamily="18" charset="0"/>
              </a:rPr>
              <a:t>Ba </a:t>
            </a:r>
            <a:r>
              <a:rPr lang="en-US" sz="2400" b="1" i="1" dirty="0" err="1" smtClean="0">
                <a:solidFill>
                  <a:srgbClr val="FF0000"/>
                </a:solidFill>
                <a:latin typeface="Times New Roman" panose="02020603050405020304" pitchFamily="18" charset="0"/>
                <a:cs typeface="Times New Roman" panose="02020603050405020304" pitchFamily="18" charset="0"/>
              </a:rPr>
              <a:t>chắt</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nước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cơm</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giúp</a:t>
            </a:r>
            <a:r>
              <a:rPr lang="en-US" sz="2400" b="1" i="1" dirty="0" smtClean="0">
                <a:solidFill>
                  <a:srgbClr val="FF0000"/>
                </a:solidFill>
                <a:latin typeface="Times New Roman" panose="02020603050405020304" pitchFamily="18" charset="0"/>
                <a:cs typeface="Times New Roman" panose="02020603050405020304" pitchFamily="18" charset="0"/>
              </a:rPr>
              <a:t> con </a:t>
            </a:r>
            <a:r>
              <a:rPr lang="en-US" sz="2400" b="1" i="1" dirty="0" err="1" smtClean="0">
                <a:solidFill>
                  <a:srgbClr val="FF0000"/>
                </a:solidFill>
                <a:latin typeface="Times New Roman" panose="02020603050405020304" pitchFamily="18" charset="0"/>
                <a:cs typeface="Times New Roman" panose="02020603050405020304" pitchFamily="18" charset="0"/>
              </a:rPr>
              <a:t>với</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không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thì</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nhão</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mất</a:t>
            </a:r>
            <a:r>
              <a:rPr lang="en-US" sz="2400" b="1" i="1" dirty="0" smtClean="0">
                <a:solidFill>
                  <a:srgbClr val="FF0000"/>
                </a:solidFill>
                <a:latin typeface="Times New Roman" panose="02020603050405020304" pitchFamily="18" charset="0"/>
                <a:cs typeface="Times New Roman" panose="02020603050405020304" pitchFamily="18" charset="0"/>
              </a:rPr>
              <a:t>.</a:t>
            </a:r>
          </a:p>
          <a:p>
            <a:pPr marL="0" indent="0" eaLnBrk="1" hangingPunct="1">
              <a:spcBef>
                <a:spcPct val="20000"/>
              </a:spcBef>
              <a:buClr>
                <a:schemeClr val="accent1"/>
              </a:buClr>
            </a:pPr>
            <a:r>
              <a:rPr lang="en-US" sz="2400" b="1" i="1" dirty="0" smtClean="0">
                <a:solidFill>
                  <a:srgbClr val="FF0000"/>
                </a:solidFill>
                <a:latin typeface="Times New Roman" panose="02020603050405020304" pitchFamily="18" charset="0"/>
                <a:cs typeface="Times New Roman" panose="02020603050405020304" pitchFamily="18" charset="0"/>
              </a:rPr>
              <a:t>- &gt;</a:t>
            </a:r>
            <a:r>
              <a:rPr lang="en-US" sz="2400" b="1" i="1" dirty="0" err="1" smtClean="0">
                <a:solidFill>
                  <a:srgbClr val="FF0000"/>
                </a:solidFill>
                <a:latin typeface="Times New Roman" panose="02020603050405020304" pitchFamily="18" charset="0"/>
                <a:cs typeface="Times New Roman" panose="02020603050405020304" pitchFamily="18" charset="0"/>
              </a:rPr>
              <a:t>Vì</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bé</a:t>
            </a:r>
            <a:r>
              <a:rPr lang="en-US" sz="2400" b="1" i="1" dirty="0" smtClean="0">
                <a:solidFill>
                  <a:srgbClr val="FF0000"/>
                </a:solidFill>
                <a:latin typeface="Times New Roman" panose="02020603050405020304" pitchFamily="18" charset="0"/>
                <a:cs typeface="Times New Roman" panose="02020603050405020304" pitchFamily="18" charset="0"/>
              </a:rPr>
              <a:t> Thu </a:t>
            </a:r>
            <a:r>
              <a:rPr lang="en-US" sz="2400" b="1" i="1" dirty="0" err="1" smtClean="0">
                <a:solidFill>
                  <a:srgbClr val="FF0000"/>
                </a:solidFill>
                <a:latin typeface="Times New Roman" panose="02020603050405020304" pitchFamily="18" charset="0"/>
                <a:cs typeface="Times New Roman" panose="02020603050405020304" pitchFamily="18" charset="0"/>
              </a:rPr>
              <a:t>lấn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trước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đã</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nói</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thẳng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rồi</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mà</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không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có</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hiệu</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quả</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và</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vì</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bực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mình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vì</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không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muốn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gọi</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tên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Ba</a:t>
            </a:r>
            <a:r>
              <a:rPr lang="en-US" sz="2400" b="1" i="1" dirty="0" smtClean="0">
                <a:solidFill>
                  <a:srgbClr val="FF0000"/>
                </a:solidFill>
                <a:latin typeface="Times New Roman" panose="02020603050405020304" pitchFamily="18" charset="0"/>
                <a:cs typeface="Times New Roman" panose="02020603050405020304" pitchFamily="18" charset="0"/>
              </a:rPr>
              <a:t>. </a:t>
            </a:r>
          </a:p>
          <a:p>
            <a:pPr marL="0" indent="0" eaLnBrk="1" hangingPunct="1">
              <a:spcBef>
                <a:spcPct val="20000"/>
              </a:spcBef>
              <a:buClr>
                <a:schemeClr val="accent1"/>
              </a:buClr>
            </a:pPr>
            <a:r>
              <a:rPr lang="en-US" sz="2400" b="1" i="1" dirty="0" smtClean="0">
                <a:solidFill>
                  <a:srgbClr val="FF0000"/>
                </a:solidFill>
                <a:latin typeface="Times New Roman" panose="02020603050405020304" pitchFamily="18" charset="0"/>
                <a:cs typeface="Times New Roman" panose="02020603050405020304" pitchFamily="18" charset="0"/>
              </a:rPr>
              <a:t>-&gt; </a:t>
            </a:r>
            <a:r>
              <a:rPr lang="en-US" sz="2400" b="1" i="1" dirty="0" err="1" smtClean="0">
                <a:solidFill>
                  <a:srgbClr val="FF0000"/>
                </a:solidFill>
                <a:latin typeface="Times New Roman" panose="02020603050405020304" pitchFamily="18" charset="0"/>
                <a:cs typeface="Times New Roman" panose="02020603050405020304" pitchFamily="18" charset="0"/>
              </a:rPr>
              <a:t>Việc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sử</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dụng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hàm</a:t>
            </a:r>
            <a:r>
              <a:rPr lang="en-US" sz="2400" b="1" i="1" dirty="0" smtClean="0">
                <a:solidFill>
                  <a:srgbClr val="FF0000"/>
                </a:solidFill>
                <a:latin typeface="Times New Roman" panose="02020603050405020304" pitchFamily="18" charset="0"/>
                <a:cs typeface="Times New Roman" panose="02020603050405020304" pitchFamily="18" charset="0"/>
              </a:rPr>
              <a:t> ý </a:t>
            </a:r>
            <a:r>
              <a:rPr lang="en-US" sz="2400" b="1" i="1" dirty="0" err="1" smtClean="0">
                <a:solidFill>
                  <a:srgbClr val="FF0000"/>
                </a:solidFill>
                <a:latin typeface="Times New Roman" panose="02020603050405020304" pitchFamily="18" charset="0"/>
                <a:cs typeface="Times New Roman" panose="02020603050405020304" pitchFamily="18" charset="0"/>
              </a:rPr>
              <a:t>không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thành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công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vì</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Anh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Sáu</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vẫn</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ngồi</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im</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tức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là</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tỏ</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ra</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không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cộng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tác</a:t>
            </a:r>
            <a:r>
              <a:rPr lang="en-US" sz="2400" b="1" i="1" dirty="0" smtClean="0">
                <a:solidFill>
                  <a:srgbClr val="FF0000"/>
                </a:solidFill>
                <a:latin typeface="Times New Roman" panose="02020603050405020304" pitchFamily="18" charset="0"/>
                <a:cs typeface="Times New Roman" panose="02020603050405020304" pitchFamily="18" charset="0"/>
              </a:rPr>
              <a:t>.</a:t>
            </a:r>
          </a:p>
          <a:p>
            <a:pPr eaLnBrk="1" hangingPunct="1">
              <a:spcBef>
                <a:spcPct val="20000"/>
              </a:spcBef>
              <a:buClr>
                <a:schemeClr val="accent1"/>
              </a:buClr>
              <a:buFontTx/>
              <a:buChar char="-"/>
            </a:pPr>
            <a:endParaRPr lang="en-US" sz="2400" dirty="0">
              <a:solidFill>
                <a:srgbClr val="000066"/>
              </a:solidFill>
              <a:latin typeface="Times New Roman" panose="02020603050405020304" pitchFamily="18" charset="0"/>
              <a:cs typeface="Times New Roman" panose="02020603050405020304" pitchFamily="18" charset="0"/>
            </a:endParaRPr>
          </a:p>
          <a:p>
            <a:pPr eaLnBrk="1" hangingPunct="1">
              <a:spcBef>
                <a:spcPct val="20000"/>
              </a:spcBef>
              <a:buClr>
                <a:schemeClr val="accent1"/>
              </a:buClr>
            </a:pPr>
            <a:r>
              <a:rPr lang="en-US" sz="2400" dirty="0">
                <a:solidFill>
                  <a:srgbClr val="000066"/>
                </a:solidFill>
                <a:latin typeface="Times New Roman" panose="02020603050405020304" pitchFamily="18" charset="0"/>
                <a:cs typeface="Times New Roman" panose="02020603050405020304" pitchFamily="18" charset="0"/>
              </a:rPr>
              <a:t> </a:t>
            </a:r>
          </a:p>
        </p:txBody>
      </p:sp>
      <p:cxnSp>
        <p:nvCxnSpPr>
          <p:cNvPr id="5" name="Straight Connector 4"/>
          <p:cNvCxnSpPr/>
          <p:nvPr/>
        </p:nvCxnSpPr>
        <p:spPr>
          <a:xfrm flipV="1">
            <a:off x="5399314" y="435429"/>
            <a:ext cx="6487886" cy="145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182914" y="820058"/>
            <a:ext cx="6487886" cy="145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40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2000"/>
                                        <p:tgtEl>
                                          <p:spTgt spid="3">
                                            <p:txEl>
                                              <p:pRg st="9" end="9"/>
                                            </p:txEl>
                                          </p:spTgt>
                                        </p:tgtEl>
                                      </p:cBhvr>
                                    </p:animEffect>
                                  </p:childTnLst>
                                </p:cTn>
                              </p:par>
                              <p:par>
                                <p:cTn id="43" presetID="4" presetClass="entr" presetSubtype="16"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ox(in)">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2000"/>
                                        <p:tgtEl>
                                          <p:spTgt spid="3">
                                            <p:txEl>
                                              <p:pRg st="10" end="10"/>
                                            </p:txEl>
                                          </p:spTgt>
                                        </p:tgtEl>
                                      </p:cBhvr>
                                    </p:animEffect>
                                  </p:childTnLst>
                                </p:cTn>
                              </p:par>
                              <p:par>
                                <p:cTn id="51" presetID="8" presetClass="entr" presetSubtype="16"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diamond(in)">
                                      <p:cBhvr>
                                        <p:cTn id="5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316</TotalTime>
  <Words>2009</Words>
  <Application>Microsoft Office PowerPoint</Application>
  <PresentationFormat>Widescreen</PresentationFormat>
  <Paragraphs>172</Paragraphs>
  <Slides>15</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.VnTime</vt:lpstr>
      <vt:lpstr>.VnTimeH</vt:lpstr>
      <vt:lpstr>Arial</vt:lpstr>
      <vt:lpstr>Calibri</vt:lpstr>
      <vt:lpstr>Calibri Light</vt:lpstr>
      <vt:lpstr>Times New Roman</vt:lpstr>
      <vt:lpstr>VNI-Times</vt:lpstr>
      <vt:lpstr>Wingdings</vt:lpstr>
      <vt:lpstr>Office Theme</vt:lpstr>
      <vt:lpstr>PowerPoint Presentation</vt:lpstr>
      <vt:lpstr>I. Điều kiện sử dụng hàm ý    1. Xét ví dụ SGK/90</vt:lpstr>
      <vt:lpstr>PowerPoint Presentation</vt:lpstr>
      <vt:lpstr>I. Điều kiện sử dụng hàm ý    1. Xét ví dụ SGK/90</vt:lpstr>
      <vt:lpstr>I. Điều kiện sử dụng hàm ý    1. Xét ví dụ SGK/90</vt:lpstr>
      <vt:lpstr>I. Điều kiện sử dụng hàm ý    1. Xét ví dụ SGK/90</vt:lpstr>
      <vt:lpstr>PowerPoint Presentation</vt:lpstr>
      <vt:lpstr>PowerPoint Presentation</vt:lpstr>
      <vt:lpstr>Bài tập 2 SGK/ 92: Xác định hàm ý của câu in đậm? Vì sao em bé không nói thẳng được mà phải sử dụng hàm ý? Việc sử dụng hàm ý có thành công không? Vì sao?</vt:lpstr>
      <vt:lpstr>Bài tập 3 SGK/ 92: Điền vào lượt lời của B trong đoạn thoại sau đây một câu có hàm ý từ chối.</vt:lpstr>
      <vt:lpstr>Bài tập 4 SGK/92 : Tìm hàm ý của Lỗ Tấn qua việc ông so sánh “hy vọng” với “con đường”  </vt:lpstr>
      <vt:lpstr>Bài tập 5 SGK/93 : Tìm câu có hàm ý mời mọc, câu có hàm ý từ chối trong đoạn đối thoại giữa em bé với mây và sóng</vt:lpstr>
      <vt:lpstr>BÀI TẬP CỦNG CỐ </vt:lpstr>
      <vt:lpstr>PowerPoint Presentation</vt:lpstr>
      <vt:lpstr>IV. HƯỚNG DẪN VỀ NHÀ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 8.1 Version 2</dc:creator>
  <cp:lastModifiedBy>Administrator</cp:lastModifiedBy>
  <cp:revision>63</cp:revision>
  <dcterms:created xsi:type="dcterms:W3CDTF">2016-03-08T14:01:11Z</dcterms:created>
  <dcterms:modified xsi:type="dcterms:W3CDTF">2024-03-16T09:00:58Z</dcterms:modified>
</cp:coreProperties>
</file>