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308" r:id="rId3"/>
    <p:sldId id="257" r:id="rId4"/>
    <p:sldId id="275" r:id="rId5"/>
    <p:sldId id="301" r:id="rId6"/>
    <p:sldId id="299" r:id="rId7"/>
    <p:sldId id="298" r:id="rId8"/>
    <p:sldId id="330" r:id="rId9"/>
    <p:sldId id="329" r:id="rId10"/>
    <p:sldId id="328" r:id="rId11"/>
    <p:sldId id="306" r:id="rId12"/>
    <p:sldId id="305" r:id="rId13"/>
    <p:sldId id="313" r:id="rId14"/>
    <p:sldId id="304" r:id="rId15"/>
    <p:sldId id="303" r:id="rId16"/>
    <p:sldId id="318" r:id="rId17"/>
    <p:sldId id="31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0066FF"/>
    <a:srgbClr val="DDDDDD"/>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91" autoAdjust="0"/>
    <p:restoredTop sz="94660"/>
  </p:normalViewPr>
  <p:slideViewPr>
    <p:cSldViewPr snapToGrid="0">
      <p:cViewPr varScale="1">
        <p:scale>
          <a:sx n="73" d="100"/>
          <a:sy n="73" d="100"/>
        </p:scale>
        <p:origin x="642"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5533CF-E457-40CA-8E2F-DBBA300621CE}" type="datetimeFigureOut">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261694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5533CF-E457-40CA-8E2F-DBBA300621CE}" type="datetimeFigureOut">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3129861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5533CF-E457-40CA-8E2F-DBBA300621CE}" type="datetimeFigureOut">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2824938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5533CF-E457-40CA-8E2F-DBBA300621CE}" type="datetimeFigureOut">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281049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5533CF-E457-40CA-8E2F-DBBA300621CE}" type="datetimeFigureOut">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315832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5533CF-E457-40CA-8E2F-DBBA300621CE}" type="datetimeFigureOut">
              <a:rPr lang="en-US" smtClean="0"/>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76262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5533CF-E457-40CA-8E2F-DBBA300621CE}" type="datetimeFigureOut">
              <a:rPr lang="en-US" smtClean="0"/>
              <a:t>12/21/2021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480120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5533CF-E457-40CA-8E2F-DBBA300621CE}" type="datetimeFigureOut">
              <a:rPr lang="en-US" smtClean="0"/>
              <a:t>12/21/2021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346923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533CF-E457-40CA-8E2F-DBBA300621CE}" type="datetimeFigureOut">
              <a:rPr lang="en-US" smtClean="0"/>
              <a:t>12/21/2021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383786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5533CF-E457-40CA-8E2F-DBBA300621CE}" type="datetimeFigureOut">
              <a:rPr lang="en-US" smtClean="0"/>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296383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5533CF-E457-40CA-8E2F-DBBA300621CE}" type="datetimeFigureOut">
              <a:rPr lang="en-US" smtClean="0"/>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C075C-AB83-44B9-8F46-DC1C9704BD54}" type="slidenum">
              <a:rPr lang="en-US" smtClean="0"/>
              <a:t>‹#›</a:t>
            </a:fld>
            <a:endParaRPr lang="en-US"/>
          </a:p>
        </p:txBody>
      </p:sp>
    </p:spTree>
    <p:extLst>
      <p:ext uri="{BB962C8B-B14F-4D97-AF65-F5344CB8AC3E}">
        <p14:creationId xmlns:p14="http://schemas.microsoft.com/office/powerpoint/2010/main" val="288599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5533CF-E457-40CA-8E2F-DBBA300621CE}" type="datetimeFigureOut">
              <a:rPr lang="en-US" smtClean="0"/>
              <a:t>12/21/2021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C075C-AB83-44B9-8F46-DC1C9704BD54}" type="slidenum">
              <a:rPr lang="en-US" smtClean="0"/>
              <a:t>‹#›</a:t>
            </a:fld>
            <a:endParaRPr lang="en-US"/>
          </a:p>
        </p:txBody>
      </p:sp>
    </p:spTree>
    <p:extLst>
      <p:ext uri="{BB962C8B-B14F-4D97-AF65-F5344CB8AC3E}">
        <p14:creationId xmlns:p14="http://schemas.microsoft.com/office/powerpoint/2010/main" val="630970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17158" y="354842"/>
            <a:ext cx="3593910" cy="584775"/>
          </a:xfrm>
          <a:prstGeom prst="rect">
            <a:avLst/>
          </a:prstGeom>
          <a:noFill/>
          <a:ln w="28575">
            <a:solidFill>
              <a:schemeClr val="tx1"/>
            </a:solidFill>
          </a:ln>
        </p:spPr>
        <p:txBody>
          <a:bodyPr wrap="square" rtlCol="0">
            <a:spAutoFit/>
          </a:bodyPr>
          <a:lstStyle/>
          <a:p>
            <a:pPr algn="ctr"/>
            <a:r>
              <a:rPr lang="en-US" sz="3200" b="1" dirty="0" smtClean="0">
                <a:solidFill>
                  <a:srgbClr val="002060"/>
                </a:solidFill>
                <a:latin typeface="Times New Roman" panose="02020603050405020304" pitchFamily="18" charset="0"/>
                <a:cs typeface="Times New Roman" panose="02020603050405020304" pitchFamily="18" charset="0"/>
              </a:rPr>
              <a:t>VĂN NGHỊ </a:t>
            </a:r>
            <a:r>
              <a:rPr lang="en-US" sz="3200" b="1" dirty="0">
                <a:solidFill>
                  <a:srgbClr val="002060"/>
                </a:solidFill>
                <a:latin typeface="Times New Roman" panose="02020603050405020304" pitchFamily="18" charset="0"/>
                <a:cs typeface="Times New Roman" panose="02020603050405020304" pitchFamily="18" charset="0"/>
              </a:rPr>
              <a:t>LUẬN</a:t>
            </a:r>
          </a:p>
        </p:txBody>
      </p:sp>
      <p:sp>
        <p:nvSpPr>
          <p:cNvPr id="4" name="TextBox 3"/>
          <p:cNvSpPr txBox="1"/>
          <p:nvPr/>
        </p:nvSpPr>
        <p:spPr>
          <a:xfrm>
            <a:off x="1433013" y="1793833"/>
            <a:ext cx="4217158" cy="584775"/>
          </a:xfrm>
          <a:prstGeom prst="rect">
            <a:avLst/>
          </a:prstGeom>
          <a:noFill/>
          <a:ln w="28575">
            <a:solidFill>
              <a:srgbClr val="C00000"/>
            </a:solidFill>
          </a:ln>
        </p:spPr>
        <p:txBody>
          <a:bodyPr wrap="square" rtlCol="0">
            <a:spAutoFit/>
          </a:bodyPr>
          <a:lstStyle/>
          <a:p>
            <a:pPr algn="ctr"/>
            <a:r>
              <a:rPr lang="en-US" sz="3200" b="1" dirty="0">
                <a:solidFill>
                  <a:srgbClr val="002060"/>
                </a:solidFill>
                <a:latin typeface="Times New Roman" panose="02020603050405020304" pitchFamily="18" charset="0"/>
                <a:cs typeface="Times New Roman" panose="02020603050405020304" pitchFamily="18" charset="0"/>
              </a:rPr>
              <a:t>NGHỊ LUẬN XÃ HỘI</a:t>
            </a:r>
          </a:p>
        </p:txBody>
      </p:sp>
      <p:sp>
        <p:nvSpPr>
          <p:cNvPr id="5" name="TextBox 4"/>
          <p:cNvSpPr txBox="1"/>
          <p:nvPr/>
        </p:nvSpPr>
        <p:spPr>
          <a:xfrm>
            <a:off x="6362135" y="1783224"/>
            <a:ext cx="4528782" cy="584775"/>
          </a:xfrm>
          <a:prstGeom prst="rect">
            <a:avLst/>
          </a:prstGeom>
          <a:noFill/>
          <a:ln w="28575">
            <a:solidFill>
              <a:srgbClr val="FF0000"/>
            </a:solidFill>
          </a:ln>
        </p:spPr>
        <p:txBody>
          <a:bodyPr wrap="square" rtlCol="0">
            <a:spAutoFit/>
          </a:bodyPr>
          <a:lstStyle/>
          <a:p>
            <a:pPr algn="ctr"/>
            <a:r>
              <a:rPr lang="en-US" sz="3200" b="1" dirty="0">
                <a:solidFill>
                  <a:srgbClr val="002060"/>
                </a:solidFill>
                <a:latin typeface="Times New Roman" panose="02020603050405020304" pitchFamily="18" charset="0"/>
                <a:cs typeface="Times New Roman" panose="02020603050405020304" pitchFamily="18" charset="0"/>
              </a:rPr>
              <a:t>NGHỊ LUẬN VĂN HỌC</a:t>
            </a:r>
          </a:p>
        </p:txBody>
      </p:sp>
      <p:sp>
        <p:nvSpPr>
          <p:cNvPr id="6" name="TextBox 5"/>
          <p:cNvSpPr txBox="1"/>
          <p:nvPr/>
        </p:nvSpPr>
        <p:spPr>
          <a:xfrm>
            <a:off x="1446661" y="2928877"/>
            <a:ext cx="2047161" cy="3046988"/>
          </a:xfrm>
          <a:prstGeom prst="rect">
            <a:avLst/>
          </a:prstGeom>
          <a:noFill/>
          <a:ln w="28575">
            <a:solidFill>
              <a:srgbClr val="FFC000"/>
            </a:solidFill>
          </a:ln>
        </p:spPr>
        <p:txBody>
          <a:bodyPr wrap="square" rtlCol="0">
            <a:spAutoFit/>
          </a:bodyPr>
          <a:lstStyle/>
          <a:p>
            <a:pPr algn="ctr"/>
            <a:r>
              <a:rPr lang="en-US" sz="3200" b="1" dirty="0">
                <a:solidFill>
                  <a:srgbClr val="002060"/>
                </a:solidFill>
                <a:latin typeface="Times New Roman" panose="02020603050405020304" pitchFamily="18" charset="0"/>
                <a:cs typeface="Times New Roman" panose="02020603050405020304" pitchFamily="18" charset="0"/>
              </a:rPr>
              <a:t>NGHỊ </a:t>
            </a:r>
            <a:r>
              <a:rPr lang="en-US" sz="3200" b="1" dirty="0" smtClean="0">
                <a:solidFill>
                  <a:srgbClr val="002060"/>
                </a:solidFill>
                <a:latin typeface="Times New Roman" panose="02020603050405020304" pitchFamily="18" charset="0"/>
                <a:cs typeface="Times New Roman" panose="02020603050405020304" pitchFamily="18" charset="0"/>
              </a:rPr>
              <a:t>LUẬN</a:t>
            </a:r>
          </a:p>
          <a:p>
            <a:pPr algn="ctr"/>
            <a:r>
              <a:rPr lang="en-US" sz="3200" b="1" dirty="0">
                <a:solidFill>
                  <a:srgbClr val="002060"/>
                </a:solidFill>
                <a:latin typeface="Times New Roman" panose="02020603050405020304" pitchFamily="18" charset="0"/>
                <a:cs typeface="Times New Roman" panose="02020603050405020304" pitchFamily="18" charset="0"/>
              </a:rPr>
              <a:t>VỀ </a:t>
            </a:r>
            <a:r>
              <a:rPr lang="en-US" sz="3200" b="1" dirty="0" smtClean="0">
                <a:solidFill>
                  <a:srgbClr val="002060"/>
                </a:solidFill>
                <a:latin typeface="Times New Roman" panose="02020603050405020304" pitchFamily="18" charset="0"/>
                <a:cs typeface="Times New Roman" panose="02020603050405020304" pitchFamily="18" charset="0"/>
              </a:rPr>
              <a:t>MỘT</a:t>
            </a:r>
          </a:p>
          <a:p>
            <a:pPr algn="ctr"/>
            <a:r>
              <a:rPr lang="en-US" sz="3200" b="1" dirty="0">
                <a:solidFill>
                  <a:srgbClr val="002060"/>
                </a:solidFill>
                <a:latin typeface="Times New Roman" panose="02020603050405020304" pitchFamily="18" charset="0"/>
                <a:cs typeface="Times New Roman" panose="02020603050405020304" pitchFamily="18" charset="0"/>
              </a:rPr>
              <a:t>SỰ VIỆC, </a:t>
            </a:r>
            <a:r>
              <a:rPr lang="en-US" sz="3200" b="1" dirty="0" smtClean="0">
                <a:solidFill>
                  <a:srgbClr val="002060"/>
                </a:solidFill>
                <a:latin typeface="Times New Roman" panose="02020603050405020304" pitchFamily="18" charset="0"/>
                <a:cs typeface="Times New Roman" panose="02020603050405020304" pitchFamily="18" charset="0"/>
              </a:rPr>
              <a:t>HIỆN T</a:t>
            </a:r>
            <a:r>
              <a:rPr lang="vi-VN" sz="3200" b="1" dirty="0">
                <a:solidFill>
                  <a:srgbClr val="002060"/>
                </a:solidFill>
                <a:latin typeface="Times New Roman" panose="02020603050405020304" pitchFamily="18" charset="0"/>
                <a:cs typeface="Times New Roman" panose="02020603050405020304" pitchFamily="18" charset="0"/>
              </a:rPr>
              <a:t>ƯỢNG</a:t>
            </a:r>
            <a:endParaRPr lang="en-US" sz="3200" b="1" dirty="0">
              <a:solidFill>
                <a:srgbClr val="00206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3712191" y="2928877"/>
            <a:ext cx="1924333" cy="3046988"/>
          </a:xfrm>
          <a:prstGeom prst="rect">
            <a:avLst/>
          </a:prstGeom>
          <a:noFill/>
          <a:ln w="28575">
            <a:solidFill>
              <a:srgbClr val="FFC000"/>
            </a:solidFill>
          </a:ln>
        </p:spPr>
        <p:txBody>
          <a:bodyPr wrap="square" rtlCol="0">
            <a:spAutoFit/>
          </a:bodyPr>
          <a:lstStyle/>
          <a:p>
            <a:pPr algn="ctr"/>
            <a:r>
              <a:rPr lang="en-US" sz="3200" b="1" dirty="0">
                <a:solidFill>
                  <a:srgbClr val="002060"/>
                </a:solidFill>
                <a:latin typeface="Times New Roman" panose="02020603050405020304" pitchFamily="18" charset="0"/>
                <a:cs typeface="Times New Roman" panose="02020603050405020304" pitchFamily="18" charset="0"/>
              </a:rPr>
              <a:t>NGHỊ </a:t>
            </a:r>
            <a:r>
              <a:rPr lang="en-US" sz="3200" b="1" dirty="0" smtClean="0">
                <a:solidFill>
                  <a:srgbClr val="002060"/>
                </a:solidFill>
                <a:latin typeface="Times New Roman" panose="02020603050405020304" pitchFamily="18" charset="0"/>
                <a:cs typeface="Times New Roman" panose="02020603050405020304" pitchFamily="18" charset="0"/>
              </a:rPr>
              <a:t>LUẬN</a:t>
            </a:r>
          </a:p>
          <a:p>
            <a:pPr algn="ctr"/>
            <a:r>
              <a:rPr lang="en-US" sz="3200" b="1" dirty="0">
                <a:solidFill>
                  <a:srgbClr val="002060"/>
                </a:solidFill>
                <a:latin typeface="Times New Roman" panose="02020603050405020304" pitchFamily="18" charset="0"/>
                <a:cs typeface="Times New Roman" panose="02020603050405020304" pitchFamily="18" charset="0"/>
              </a:rPr>
              <a:t>VỀ </a:t>
            </a:r>
            <a:r>
              <a:rPr lang="en-US" sz="3200" b="1" dirty="0" smtClean="0">
                <a:solidFill>
                  <a:srgbClr val="002060"/>
                </a:solidFill>
                <a:latin typeface="Times New Roman" panose="02020603050405020304" pitchFamily="18" charset="0"/>
                <a:cs typeface="Times New Roman" panose="02020603050405020304" pitchFamily="18" charset="0"/>
              </a:rPr>
              <a:t>MỘT</a:t>
            </a:r>
          </a:p>
          <a:p>
            <a:pPr algn="ctr"/>
            <a:r>
              <a:rPr lang="en-US" sz="3200" b="1" dirty="0" smtClean="0">
                <a:solidFill>
                  <a:srgbClr val="002060"/>
                </a:solidFill>
                <a:latin typeface="Times New Roman" panose="02020603050405020304" pitchFamily="18" charset="0"/>
                <a:cs typeface="Times New Roman" panose="02020603050405020304" pitchFamily="18" charset="0"/>
              </a:rPr>
              <a:t>T</a:t>
            </a:r>
            <a:r>
              <a:rPr lang="vi-VN" sz="3200" b="1" dirty="0" smtClean="0">
                <a:solidFill>
                  <a:srgbClr val="002060"/>
                </a:solidFill>
                <a:latin typeface="Times New Roman" panose="02020603050405020304" pitchFamily="18" charset="0"/>
                <a:cs typeface="Times New Roman" panose="02020603050405020304" pitchFamily="18" charset="0"/>
              </a:rPr>
              <a:t>Ư</a:t>
            </a:r>
            <a:r>
              <a:rPr lang="en-US" sz="3200" b="1" dirty="0" smtClean="0">
                <a:solidFill>
                  <a:srgbClr val="002060"/>
                </a:solidFill>
                <a:latin typeface="Times New Roman" panose="02020603050405020304" pitchFamily="18" charset="0"/>
                <a:cs typeface="Times New Roman" panose="02020603050405020304" pitchFamily="18" charset="0"/>
              </a:rPr>
              <a:t> T</a:t>
            </a:r>
            <a:r>
              <a:rPr lang="vi-VN" sz="3200" b="1" dirty="0" smtClean="0">
                <a:solidFill>
                  <a:srgbClr val="002060"/>
                </a:solidFill>
                <a:latin typeface="Times New Roman" panose="02020603050405020304" pitchFamily="18" charset="0"/>
                <a:cs typeface="Times New Roman" panose="02020603050405020304" pitchFamily="18" charset="0"/>
              </a:rPr>
              <a:t>ƯỞNG</a:t>
            </a:r>
            <a:r>
              <a:rPr lang="en-US" sz="3200" b="1" dirty="0">
                <a:solidFill>
                  <a:srgbClr val="002060"/>
                </a:solidFill>
                <a:latin typeface="Times New Roman" panose="02020603050405020304" pitchFamily="18" charset="0"/>
                <a:cs typeface="Times New Roman" panose="02020603050405020304" pitchFamily="18" charset="0"/>
              </a:rPr>
              <a:t>, ĐẠO LÍ</a:t>
            </a:r>
          </a:p>
        </p:txBody>
      </p:sp>
      <p:sp>
        <p:nvSpPr>
          <p:cNvPr id="8" name="TextBox 7"/>
          <p:cNvSpPr txBox="1"/>
          <p:nvPr/>
        </p:nvSpPr>
        <p:spPr>
          <a:xfrm>
            <a:off x="6428093" y="2928877"/>
            <a:ext cx="2148386" cy="3785652"/>
          </a:xfrm>
          <a:prstGeom prst="rect">
            <a:avLst/>
          </a:prstGeom>
          <a:noFill/>
          <a:ln w="28575">
            <a:solidFill>
              <a:srgbClr val="7030A0"/>
            </a:solidFill>
          </a:ln>
        </p:spPr>
        <p:txBody>
          <a:bodyPr wrap="square" rtlCol="0">
            <a:spAutoFit/>
          </a:bodyPr>
          <a:lstStyle/>
          <a:p>
            <a:pPr algn="ctr"/>
            <a:r>
              <a:rPr lang="en-US" sz="3000" b="1" dirty="0">
                <a:solidFill>
                  <a:srgbClr val="002060"/>
                </a:solidFill>
                <a:latin typeface="Times New Roman" panose="02020603050405020304" pitchFamily="18" charset="0"/>
                <a:cs typeface="Times New Roman" panose="02020603050405020304" pitchFamily="18" charset="0"/>
              </a:rPr>
              <a:t>NGHỊ </a:t>
            </a:r>
            <a:r>
              <a:rPr lang="en-US" sz="3000" b="1" dirty="0" smtClean="0">
                <a:solidFill>
                  <a:srgbClr val="002060"/>
                </a:solidFill>
                <a:latin typeface="Times New Roman" panose="02020603050405020304" pitchFamily="18" charset="0"/>
                <a:cs typeface="Times New Roman" panose="02020603050405020304" pitchFamily="18" charset="0"/>
              </a:rPr>
              <a:t>LUẬN</a:t>
            </a:r>
          </a:p>
          <a:p>
            <a:pPr algn="ctr"/>
            <a:r>
              <a:rPr lang="en-US" sz="3000" b="1" dirty="0">
                <a:solidFill>
                  <a:srgbClr val="002060"/>
                </a:solidFill>
                <a:latin typeface="Times New Roman" panose="02020603050405020304" pitchFamily="18" charset="0"/>
                <a:cs typeface="Times New Roman" panose="02020603050405020304" pitchFamily="18" charset="0"/>
              </a:rPr>
              <a:t>VỀ TÁC PHẨM TRUYỆN </a:t>
            </a:r>
            <a:r>
              <a:rPr lang="en-US" sz="3000" b="1" dirty="0" smtClean="0">
                <a:solidFill>
                  <a:srgbClr val="002060"/>
                </a:solidFill>
                <a:latin typeface="Times New Roman" panose="02020603050405020304" pitchFamily="18" charset="0"/>
                <a:cs typeface="Times New Roman" panose="02020603050405020304" pitchFamily="18" charset="0"/>
              </a:rPr>
              <a:t>(HOẶC </a:t>
            </a:r>
            <a:r>
              <a:rPr lang="en-US" sz="3000" b="1" dirty="0">
                <a:solidFill>
                  <a:srgbClr val="002060"/>
                </a:solidFill>
                <a:latin typeface="Times New Roman" panose="02020603050405020304" pitchFamily="18" charset="0"/>
                <a:cs typeface="Times New Roman" panose="02020603050405020304" pitchFamily="18" charset="0"/>
              </a:rPr>
              <a:t>ĐOẠN </a:t>
            </a:r>
            <a:r>
              <a:rPr lang="en-US" sz="3000" b="1" dirty="0" smtClean="0">
                <a:solidFill>
                  <a:srgbClr val="002060"/>
                </a:solidFill>
                <a:latin typeface="Times New Roman" panose="02020603050405020304" pitchFamily="18" charset="0"/>
                <a:cs typeface="Times New Roman" panose="02020603050405020304" pitchFamily="18" charset="0"/>
              </a:rPr>
              <a:t>TRÍCH)</a:t>
            </a:r>
            <a:endParaRPr lang="en-US" sz="3000" b="1" dirty="0">
              <a:solidFill>
                <a:srgbClr val="00206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9054155" y="2928877"/>
            <a:ext cx="1836762" cy="3539430"/>
          </a:xfrm>
          <a:prstGeom prst="rect">
            <a:avLst/>
          </a:prstGeom>
          <a:noFill/>
          <a:ln w="28575">
            <a:solidFill>
              <a:srgbClr val="7030A0"/>
            </a:solidFill>
          </a:ln>
        </p:spPr>
        <p:txBody>
          <a:bodyPr wrap="square" rtlCol="0">
            <a:spAutoFit/>
          </a:bodyPr>
          <a:lstStyle/>
          <a:p>
            <a:pPr algn="ctr"/>
            <a:r>
              <a:rPr lang="en-US" sz="3200" b="1" dirty="0">
                <a:solidFill>
                  <a:srgbClr val="002060"/>
                </a:solidFill>
                <a:latin typeface="Times New Roman" panose="02020603050405020304" pitchFamily="18" charset="0"/>
                <a:cs typeface="Times New Roman" panose="02020603050405020304" pitchFamily="18" charset="0"/>
              </a:rPr>
              <a:t>NGHỊ </a:t>
            </a:r>
            <a:r>
              <a:rPr lang="en-US" sz="3200" b="1" dirty="0" smtClean="0">
                <a:solidFill>
                  <a:srgbClr val="002060"/>
                </a:solidFill>
                <a:latin typeface="Times New Roman" panose="02020603050405020304" pitchFamily="18" charset="0"/>
                <a:cs typeface="Times New Roman" panose="02020603050405020304" pitchFamily="18" charset="0"/>
              </a:rPr>
              <a:t>LUẬN</a:t>
            </a:r>
          </a:p>
          <a:p>
            <a:pPr algn="ctr"/>
            <a:r>
              <a:rPr lang="en-US" sz="3200" b="1" dirty="0">
                <a:solidFill>
                  <a:srgbClr val="002060"/>
                </a:solidFill>
                <a:latin typeface="Times New Roman" panose="02020603050405020304" pitchFamily="18" charset="0"/>
                <a:cs typeface="Times New Roman" panose="02020603050405020304" pitchFamily="18" charset="0"/>
              </a:rPr>
              <a:t>VỀ MỘT </a:t>
            </a:r>
            <a:r>
              <a:rPr lang="en-US" sz="3200" b="1" dirty="0" smtClean="0">
                <a:solidFill>
                  <a:srgbClr val="002060"/>
                </a:solidFill>
                <a:latin typeface="Times New Roman" panose="02020603050405020304" pitchFamily="18" charset="0"/>
                <a:cs typeface="Times New Roman" panose="02020603050405020304" pitchFamily="18" charset="0"/>
              </a:rPr>
              <a:t>ĐOẠN TH</a:t>
            </a:r>
            <a:r>
              <a:rPr lang="vi-VN" sz="3200" b="1" dirty="0" smtClean="0">
                <a:solidFill>
                  <a:srgbClr val="002060"/>
                </a:solidFill>
                <a:latin typeface="Times New Roman" panose="02020603050405020304" pitchFamily="18" charset="0"/>
                <a:cs typeface="Times New Roman" panose="02020603050405020304" pitchFamily="18" charset="0"/>
              </a:rPr>
              <a:t>Ơ</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smtClean="0">
                <a:solidFill>
                  <a:srgbClr val="002060"/>
                </a:solidFill>
                <a:latin typeface="Times New Roman" panose="02020603050405020304" pitchFamily="18" charset="0"/>
                <a:cs typeface="Times New Roman" panose="02020603050405020304" pitchFamily="18" charset="0"/>
              </a:rPr>
              <a:t>BÀI TH</a:t>
            </a:r>
            <a:r>
              <a:rPr lang="vi-VN" sz="3200" b="1" dirty="0">
                <a:solidFill>
                  <a:srgbClr val="002060"/>
                </a:solidFill>
                <a:latin typeface="Times New Roman" panose="02020603050405020304" pitchFamily="18" charset="0"/>
                <a:cs typeface="Times New Roman" panose="02020603050405020304" pitchFamily="18" charset="0"/>
              </a:rPr>
              <a:t>Ơ</a:t>
            </a:r>
            <a:endParaRPr lang="en-US" sz="3200" b="1" dirty="0">
              <a:solidFill>
                <a:srgbClr val="002060"/>
              </a:solidFill>
              <a:latin typeface="Times New Roman" panose="02020603050405020304" pitchFamily="18" charset="0"/>
              <a:cs typeface="Times New Roman" panose="02020603050405020304" pitchFamily="18" charset="0"/>
            </a:endParaRPr>
          </a:p>
        </p:txBody>
      </p:sp>
      <p:cxnSp>
        <p:nvCxnSpPr>
          <p:cNvPr id="16" name="Straight Arrow Connector 15"/>
          <p:cNvCxnSpPr/>
          <p:nvPr/>
        </p:nvCxnSpPr>
        <p:spPr>
          <a:xfrm flipH="1">
            <a:off x="3493822" y="939617"/>
            <a:ext cx="2472521" cy="8542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7" idx="0"/>
          </p:cNvCxnSpPr>
          <p:nvPr/>
        </p:nvCxnSpPr>
        <p:spPr>
          <a:xfrm>
            <a:off x="3541592" y="2378608"/>
            <a:ext cx="1132766" cy="55026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8" idx="0"/>
          </p:cNvCxnSpPr>
          <p:nvPr/>
        </p:nvCxnSpPr>
        <p:spPr>
          <a:xfrm flipH="1">
            <a:off x="7502286" y="2378608"/>
            <a:ext cx="1177693" cy="55026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9" idx="0"/>
          </p:cNvCxnSpPr>
          <p:nvPr/>
        </p:nvCxnSpPr>
        <p:spPr>
          <a:xfrm>
            <a:off x="8682822" y="2391895"/>
            <a:ext cx="1289714" cy="53698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974306" y="939617"/>
            <a:ext cx="2602173" cy="8542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6" idx="0"/>
          </p:cNvCxnSpPr>
          <p:nvPr/>
        </p:nvCxnSpPr>
        <p:spPr>
          <a:xfrm flipH="1">
            <a:off x="2470242" y="2378607"/>
            <a:ext cx="1063106" cy="55027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11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7"/>
                                        </p:tgtEl>
                                        <p:attrNameLst>
                                          <p:attrName>style.visibility</p:attrName>
                                        </p:attrNameLst>
                                      </p:cBhvr>
                                      <p:to>
                                        <p:strVal val="visible"/>
                                      </p:to>
                                    </p:set>
                                    <p:anim calcmode="lin" valueType="num">
                                      <p:cBhvr>
                                        <p:cTn id="28" dur="500" fill="hold"/>
                                        <p:tgtEl>
                                          <p:spTgt spid="27"/>
                                        </p:tgtEl>
                                        <p:attrNameLst>
                                          <p:attrName>ppt_w</p:attrName>
                                        </p:attrNameLst>
                                      </p:cBhvr>
                                      <p:tavLst>
                                        <p:tav tm="0">
                                          <p:val>
                                            <p:fltVal val="0"/>
                                          </p:val>
                                        </p:tav>
                                        <p:tav tm="100000">
                                          <p:val>
                                            <p:strVal val="#ppt_w"/>
                                          </p:val>
                                        </p:tav>
                                      </p:tavLst>
                                    </p:anim>
                                    <p:anim calcmode="lin" valueType="num">
                                      <p:cBhvr>
                                        <p:cTn id="29" dur="500" fill="hold"/>
                                        <p:tgtEl>
                                          <p:spTgt spid="27"/>
                                        </p:tgtEl>
                                        <p:attrNameLst>
                                          <p:attrName>ppt_h</p:attrName>
                                        </p:attrNameLst>
                                      </p:cBhvr>
                                      <p:tavLst>
                                        <p:tav tm="0">
                                          <p:val>
                                            <p:fltVal val="0"/>
                                          </p:val>
                                        </p:tav>
                                        <p:tav tm="100000">
                                          <p:val>
                                            <p:strVal val="#ppt_h"/>
                                          </p:val>
                                        </p:tav>
                                      </p:tavLst>
                                    </p:anim>
                                    <p:animEffect transition="in" filter="fade">
                                      <p:cBhvr>
                                        <p:cTn id="30" dur="500"/>
                                        <p:tgtEl>
                                          <p:spTgt spid="2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fltVal val="0"/>
                                          </p:val>
                                        </p:tav>
                                        <p:tav tm="100000">
                                          <p:val>
                                            <p:strVal val="#ppt_h"/>
                                          </p:val>
                                        </p:tav>
                                      </p:tavLst>
                                    </p:anim>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fltVal val="0"/>
                                          </p:val>
                                        </p:tav>
                                        <p:tav tm="100000">
                                          <p:val>
                                            <p:strVal val="#ppt_w"/>
                                          </p:val>
                                        </p:tav>
                                      </p:tavLst>
                                    </p:anim>
                                    <p:anim calcmode="lin" valueType="num">
                                      <p:cBhvr>
                                        <p:cTn id="50" dur="500" fill="hold"/>
                                        <p:tgtEl>
                                          <p:spTgt spid="7"/>
                                        </p:tgtEl>
                                        <p:attrNameLst>
                                          <p:attrName>ppt_h</p:attrName>
                                        </p:attrNameLst>
                                      </p:cBhvr>
                                      <p:tavLst>
                                        <p:tav tm="0">
                                          <p:val>
                                            <p:fltVal val="0"/>
                                          </p:val>
                                        </p:tav>
                                        <p:tav tm="100000">
                                          <p:val>
                                            <p:strVal val="#ppt_h"/>
                                          </p:val>
                                        </p:tav>
                                      </p:tavLst>
                                    </p:anim>
                                    <p:animEffect transition="in" filter="fade">
                                      <p:cBhvr>
                                        <p:cTn id="51" dur="5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5"/>
                                        </p:tgtEl>
                                        <p:attrNameLst>
                                          <p:attrName>style.visibility</p:attrName>
                                        </p:attrNameLst>
                                      </p:cBhvr>
                                      <p:to>
                                        <p:strVal val="visible"/>
                                      </p:to>
                                    </p:set>
                                    <p:anim calcmode="lin" valueType="num">
                                      <p:cBhvr>
                                        <p:cTn id="56" dur="500" fill="hold"/>
                                        <p:tgtEl>
                                          <p:spTgt spid="25"/>
                                        </p:tgtEl>
                                        <p:attrNameLst>
                                          <p:attrName>ppt_w</p:attrName>
                                        </p:attrNameLst>
                                      </p:cBhvr>
                                      <p:tavLst>
                                        <p:tav tm="0">
                                          <p:val>
                                            <p:fltVal val="0"/>
                                          </p:val>
                                        </p:tav>
                                        <p:tav tm="100000">
                                          <p:val>
                                            <p:strVal val="#ppt_w"/>
                                          </p:val>
                                        </p:tav>
                                      </p:tavLst>
                                    </p:anim>
                                    <p:anim calcmode="lin" valueType="num">
                                      <p:cBhvr>
                                        <p:cTn id="57" dur="500" fill="hold"/>
                                        <p:tgtEl>
                                          <p:spTgt spid="25"/>
                                        </p:tgtEl>
                                        <p:attrNameLst>
                                          <p:attrName>ppt_h</p:attrName>
                                        </p:attrNameLst>
                                      </p:cBhvr>
                                      <p:tavLst>
                                        <p:tav tm="0">
                                          <p:val>
                                            <p:fltVal val="0"/>
                                          </p:val>
                                        </p:tav>
                                        <p:tav tm="100000">
                                          <p:val>
                                            <p:strVal val="#ppt_h"/>
                                          </p:val>
                                        </p:tav>
                                      </p:tavLst>
                                    </p:anim>
                                    <p:animEffect transition="in" filter="fade">
                                      <p:cBhvr>
                                        <p:cTn id="58" dur="500"/>
                                        <p:tgtEl>
                                          <p:spTgt spid="25"/>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 calcmode="lin" valueType="num">
                                      <p:cBhvr>
                                        <p:cTn id="63" dur="500" fill="hold"/>
                                        <p:tgtEl>
                                          <p:spTgt spid="5"/>
                                        </p:tgtEl>
                                        <p:attrNameLst>
                                          <p:attrName>ppt_w</p:attrName>
                                        </p:attrNameLst>
                                      </p:cBhvr>
                                      <p:tavLst>
                                        <p:tav tm="0">
                                          <p:val>
                                            <p:fltVal val="0"/>
                                          </p:val>
                                        </p:tav>
                                        <p:tav tm="100000">
                                          <p:val>
                                            <p:strVal val="#ppt_w"/>
                                          </p:val>
                                        </p:tav>
                                      </p:tavLst>
                                    </p:anim>
                                    <p:anim calcmode="lin" valueType="num">
                                      <p:cBhvr>
                                        <p:cTn id="64" dur="500" fill="hold"/>
                                        <p:tgtEl>
                                          <p:spTgt spid="5"/>
                                        </p:tgtEl>
                                        <p:attrNameLst>
                                          <p:attrName>ppt_h</p:attrName>
                                        </p:attrNameLst>
                                      </p:cBhvr>
                                      <p:tavLst>
                                        <p:tav tm="0">
                                          <p:val>
                                            <p:fltVal val="0"/>
                                          </p:val>
                                        </p:tav>
                                        <p:tav tm="100000">
                                          <p:val>
                                            <p:strVal val="#ppt_h"/>
                                          </p:val>
                                        </p:tav>
                                      </p:tavLst>
                                    </p:anim>
                                    <p:animEffect transition="in" filter="fade">
                                      <p:cBhvr>
                                        <p:cTn id="65" dur="500"/>
                                        <p:tgtEl>
                                          <p:spTgt spid="5"/>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20"/>
                                        </p:tgtEl>
                                        <p:attrNameLst>
                                          <p:attrName>style.visibility</p:attrName>
                                        </p:attrNameLst>
                                      </p:cBhvr>
                                      <p:to>
                                        <p:strVal val="visible"/>
                                      </p:to>
                                    </p:set>
                                    <p:anim calcmode="lin" valueType="num">
                                      <p:cBhvr>
                                        <p:cTn id="70" dur="500" fill="hold"/>
                                        <p:tgtEl>
                                          <p:spTgt spid="20"/>
                                        </p:tgtEl>
                                        <p:attrNameLst>
                                          <p:attrName>ppt_w</p:attrName>
                                        </p:attrNameLst>
                                      </p:cBhvr>
                                      <p:tavLst>
                                        <p:tav tm="0">
                                          <p:val>
                                            <p:fltVal val="0"/>
                                          </p:val>
                                        </p:tav>
                                        <p:tav tm="100000">
                                          <p:val>
                                            <p:strVal val="#ppt_w"/>
                                          </p:val>
                                        </p:tav>
                                      </p:tavLst>
                                    </p:anim>
                                    <p:anim calcmode="lin" valueType="num">
                                      <p:cBhvr>
                                        <p:cTn id="71" dur="500" fill="hold"/>
                                        <p:tgtEl>
                                          <p:spTgt spid="20"/>
                                        </p:tgtEl>
                                        <p:attrNameLst>
                                          <p:attrName>ppt_h</p:attrName>
                                        </p:attrNameLst>
                                      </p:cBhvr>
                                      <p:tavLst>
                                        <p:tav tm="0">
                                          <p:val>
                                            <p:fltVal val="0"/>
                                          </p:val>
                                        </p:tav>
                                        <p:tav tm="100000">
                                          <p:val>
                                            <p:strVal val="#ppt_h"/>
                                          </p:val>
                                        </p:tav>
                                      </p:tavLst>
                                    </p:anim>
                                    <p:animEffect transition="in" filter="fade">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 calcmode="lin" valueType="num">
                                      <p:cBhvr>
                                        <p:cTn id="77" dur="500" fill="hold"/>
                                        <p:tgtEl>
                                          <p:spTgt spid="8"/>
                                        </p:tgtEl>
                                        <p:attrNameLst>
                                          <p:attrName>ppt_w</p:attrName>
                                        </p:attrNameLst>
                                      </p:cBhvr>
                                      <p:tavLst>
                                        <p:tav tm="0">
                                          <p:val>
                                            <p:fltVal val="0"/>
                                          </p:val>
                                        </p:tav>
                                        <p:tav tm="100000">
                                          <p:val>
                                            <p:strVal val="#ppt_w"/>
                                          </p:val>
                                        </p:tav>
                                      </p:tavLst>
                                    </p:anim>
                                    <p:anim calcmode="lin" valueType="num">
                                      <p:cBhvr>
                                        <p:cTn id="78" dur="500" fill="hold"/>
                                        <p:tgtEl>
                                          <p:spTgt spid="8"/>
                                        </p:tgtEl>
                                        <p:attrNameLst>
                                          <p:attrName>ppt_h</p:attrName>
                                        </p:attrNameLst>
                                      </p:cBhvr>
                                      <p:tavLst>
                                        <p:tav tm="0">
                                          <p:val>
                                            <p:fltVal val="0"/>
                                          </p:val>
                                        </p:tav>
                                        <p:tav tm="100000">
                                          <p:val>
                                            <p:strVal val="#ppt_h"/>
                                          </p:val>
                                        </p:tav>
                                      </p:tavLst>
                                    </p:anim>
                                    <p:animEffect transition="in" filter="fade">
                                      <p:cBhvr>
                                        <p:cTn id="79" dur="500"/>
                                        <p:tgtEl>
                                          <p:spTgt spid="8"/>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22"/>
                                        </p:tgtEl>
                                        <p:attrNameLst>
                                          <p:attrName>style.visibility</p:attrName>
                                        </p:attrNameLst>
                                      </p:cBhvr>
                                      <p:to>
                                        <p:strVal val="visible"/>
                                      </p:to>
                                    </p:set>
                                    <p:anim calcmode="lin" valueType="num">
                                      <p:cBhvr>
                                        <p:cTn id="84" dur="500" fill="hold"/>
                                        <p:tgtEl>
                                          <p:spTgt spid="22"/>
                                        </p:tgtEl>
                                        <p:attrNameLst>
                                          <p:attrName>ppt_w</p:attrName>
                                        </p:attrNameLst>
                                      </p:cBhvr>
                                      <p:tavLst>
                                        <p:tav tm="0">
                                          <p:val>
                                            <p:fltVal val="0"/>
                                          </p:val>
                                        </p:tav>
                                        <p:tav tm="100000">
                                          <p:val>
                                            <p:strVal val="#ppt_w"/>
                                          </p:val>
                                        </p:tav>
                                      </p:tavLst>
                                    </p:anim>
                                    <p:anim calcmode="lin" valueType="num">
                                      <p:cBhvr>
                                        <p:cTn id="85" dur="500" fill="hold"/>
                                        <p:tgtEl>
                                          <p:spTgt spid="22"/>
                                        </p:tgtEl>
                                        <p:attrNameLst>
                                          <p:attrName>ppt_h</p:attrName>
                                        </p:attrNameLst>
                                      </p:cBhvr>
                                      <p:tavLst>
                                        <p:tav tm="0">
                                          <p:val>
                                            <p:fltVal val="0"/>
                                          </p:val>
                                        </p:tav>
                                        <p:tav tm="100000">
                                          <p:val>
                                            <p:strVal val="#ppt_h"/>
                                          </p:val>
                                        </p:tav>
                                      </p:tavLst>
                                    </p:anim>
                                    <p:animEffect transition="in" filter="fade">
                                      <p:cBhvr>
                                        <p:cTn id="86" dur="500"/>
                                        <p:tgtEl>
                                          <p:spTgt spid="22"/>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p:cTn id="91" dur="500" fill="hold"/>
                                        <p:tgtEl>
                                          <p:spTgt spid="9"/>
                                        </p:tgtEl>
                                        <p:attrNameLst>
                                          <p:attrName>ppt_w</p:attrName>
                                        </p:attrNameLst>
                                      </p:cBhvr>
                                      <p:tavLst>
                                        <p:tav tm="0">
                                          <p:val>
                                            <p:fltVal val="0"/>
                                          </p:val>
                                        </p:tav>
                                        <p:tav tm="100000">
                                          <p:val>
                                            <p:strVal val="#ppt_w"/>
                                          </p:val>
                                        </p:tav>
                                      </p:tavLst>
                                    </p:anim>
                                    <p:anim calcmode="lin" valueType="num">
                                      <p:cBhvr>
                                        <p:cTn id="92" dur="500" fill="hold"/>
                                        <p:tgtEl>
                                          <p:spTgt spid="9"/>
                                        </p:tgtEl>
                                        <p:attrNameLst>
                                          <p:attrName>ppt_h</p:attrName>
                                        </p:attrNameLst>
                                      </p:cBhvr>
                                      <p:tavLst>
                                        <p:tav tm="0">
                                          <p:val>
                                            <p:fltVal val="0"/>
                                          </p:val>
                                        </p:tav>
                                        <p:tav tm="100000">
                                          <p:val>
                                            <p:strVal val="#ppt_h"/>
                                          </p:val>
                                        </p:tav>
                                      </p:tavLst>
                                    </p:anim>
                                    <p:animEffect transition="in" filter="fade">
                                      <p:cBhvr>
                                        <p:cTn id="9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800100" y="473839"/>
            <a:ext cx="10718800" cy="3970318"/>
          </a:xfrm>
          <a:prstGeom prst="rect">
            <a:avLst/>
          </a:prstGeom>
        </p:spPr>
        <p:txBody>
          <a:bodyPr wrap="square">
            <a:spAutoFit/>
          </a:bodyPr>
          <a:lstStyle/>
          <a:p>
            <a:pPr algn="just"/>
            <a:r>
              <a:rPr lang="en-US" sz="2800" b="1" dirty="0">
                <a:solidFill>
                  <a:srgbClr val="FF0000"/>
                </a:solidFill>
                <a:latin typeface="Times New Roman" pitchFamily="18" charset="0"/>
                <a:cs typeface="Times New Roman" pitchFamily="18" charset="0"/>
              </a:rPr>
              <a:t>2. </a:t>
            </a:r>
            <a:r>
              <a:rPr lang="en-US" sz="2800" b="1" dirty="0" err="1">
                <a:solidFill>
                  <a:srgbClr val="FF0000"/>
                </a:solidFill>
                <a:latin typeface="Times New Roman" pitchFamily="18" charset="0"/>
                <a:cs typeface="Times New Roman" pitchFamily="18" charset="0"/>
              </a:rPr>
              <a:t>Luận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điểm</a:t>
            </a:r>
            <a:r>
              <a:rPr lang="en-US" sz="2800" b="1" dirty="0">
                <a:solidFill>
                  <a:srgbClr val="FF0000"/>
                </a:solidFill>
                <a:latin typeface="Times New Roman" pitchFamily="18" charset="0"/>
                <a:cs typeface="Times New Roman" pitchFamily="18" charset="0"/>
              </a:rPr>
              <a:t> 2,3,4…: </a:t>
            </a:r>
            <a:r>
              <a:rPr lang="en-US" sz="2800" dirty="0" err="1">
                <a:solidFill>
                  <a:srgbClr val="002060"/>
                </a:solidFill>
                <a:latin typeface="Times New Roman" pitchFamily="18" charset="0"/>
                <a:cs typeface="Times New Roman" pitchFamily="18" charset="0"/>
              </a:rPr>
              <a:t>xây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như</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luận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1</a:t>
            </a:r>
          </a:p>
          <a:p>
            <a:pPr algn="just"/>
            <a:r>
              <a:rPr lang="en-US" sz="2800" b="1" dirty="0">
                <a:solidFill>
                  <a:srgbClr val="002060"/>
                </a:solidFill>
                <a:latin typeface="Times New Roman" pitchFamily="18" charset="0"/>
                <a:cs typeface="Times New Roman" pitchFamily="18" charset="0"/>
              </a:rPr>
              <a:t>…</a:t>
            </a:r>
          </a:p>
          <a:p>
            <a:pPr algn="just"/>
            <a:r>
              <a:rPr lang="en-US" sz="2800" b="1" dirty="0">
                <a:solidFill>
                  <a:srgbClr val="FF0000"/>
                </a:solidFill>
                <a:latin typeface="Times New Roman" pitchFamily="18" charset="0"/>
                <a:cs typeface="Times New Roman" pitchFamily="18" charset="0"/>
              </a:rPr>
              <a:t>3. </a:t>
            </a:r>
            <a:r>
              <a:rPr lang="en-US" sz="2800" b="1" dirty="0" err="1">
                <a:solidFill>
                  <a:srgbClr val="FF0000"/>
                </a:solidFill>
                <a:latin typeface="Times New Roman" pitchFamily="18" charset="0"/>
                <a:cs typeface="Times New Roman" pitchFamily="18" charset="0"/>
              </a:rPr>
              <a:t>Mở</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rộng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liên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hệ</a:t>
            </a:r>
            <a:r>
              <a:rPr lang="en-US" sz="2800" b="1" i="1" dirty="0">
                <a:solidFill>
                  <a:srgbClr val="FF000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hệ</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phẩm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phẩm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chất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giống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như</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a:t>
            </a:r>
          </a:p>
          <a:p>
            <a:pPr algn="just"/>
            <a:r>
              <a:rPr lang="en-US" sz="2800" b="1" dirty="0">
                <a:solidFill>
                  <a:srgbClr val="FF0000"/>
                </a:solidFill>
                <a:latin typeface="Times New Roman" pitchFamily="18" charset="0"/>
                <a:cs typeface="Times New Roman" pitchFamily="18" charset="0"/>
              </a:rPr>
              <a:t>4. </a:t>
            </a:r>
            <a:r>
              <a:rPr lang="en-US" sz="2800" b="1" dirty="0" err="1">
                <a:solidFill>
                  <a:srgbClr val="FF0000"/>
                </a:solidFill>
                <a:latin typeface="Times New Roman" pitchFamily="18" charset="0"/>
                <a:cs typeface="Times New Roman" pitchFamily="18" charset="0"/>
              </a:rPr>
              <a:t>Đánh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giá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nghệ</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thuật</a:t>
            </a:r>
            <a:r>
              <a:rPr lang="en-US" sz="2800" b="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huống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truyện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xây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ngôn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ngữ</a:t>
            </a:r>
            <a:r>
              <a:rPr lang="en-US" sz="2800" dirty="0" smtClean="0">
                <a:solidFill>
                  <a:srgbClr val="002060"/>
                </a:solidFill>
                <a:latin typeface="Times New Roman" pitchFamily="18" charset="0"/>
                <a:cs typeface="Times New Roman" pitchFamily="18" charset="0"/>
              </a:rPr>
              <a:t>,…(</a:t>
            </a:r>
            <a:r>
              <a:rPr lang="en-US" sz="2800" dirty="0" err="1" smtClean="0">
                <a:solidFill>
                  <a:srgbClr val="002060"/>
                </a:solidFill>
                <a:latin typeface="Times New Roman" pitchFamily="18" charset="0"/>
                <a:cs typeface="Times New Roman" pitchFamily="18" charset="0"/>
              </a:rPr>
              <a:t>có</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thể</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đưa</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xuống</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kết</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bài</a:t>
            </a:r>
            <a:r>
              <a:rPr lang="en-US" sz="2800" dirty="0" smtClean="0">
                <a:solidFill>
                  <a:srgbClr val="002060"/>
                </a:solidFill>
                <a:latin typeface="Times New Roman" pitchFamily="18" charset="0"/>
                <a:cs typeface="Times New Roman" pitchFamily="18" charset="0"/>
              </a:rPr>
              <a:t>)</a:t>
            </a:r>
            <a:endParaRPr lang="en-US" sz="2800" dirty="0">
              <a:solidFill>
                <a:srgbClr val="002060"/>
              </a:solidFill>
              <a:latin typeface="Times New Roman" pitchFamily="18" charset="0"/>
              <a:cs typeface="Times New Roman" pitchFamily="18" charset="0"/>
            </a:endParaRPr>
          </a:p>
          <a:p>
            <a:pPr algn="just"/>
            <a:r>
              <a:rPr lang="en-US" sz="2800" b="1" dirty="0">
                <a:solidFill>
                  <a:srgbClr val="FF0000"/>
                </a:solidFill>
                <a:latin typeface="Times New Roman" pitchFamily="18" charset="0"/>
                <a:cs typeface="Times New Roman" pitchFamily="18" charset="0"/>
              </a:rPr>
              <a:t>III. </a:t>
            </a:r>
            <a:r>
              <a:rPr lang="en-US" sz="2800" b="1" u="sng" dirty="0" err="1">
                <a:solidFill>
                  <a:srgbClr val="FF0000"/>
                </a:solidFill>
                <a:latin typeface="Times New Roman" pitchFamily="18" charset="0"/>
                <a:cs typeface="Times New Roman" pitchFamily="18" charset="0"/>
              </a:rPr>
              <a:t>Kết</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p>
          <a:p>
            <a:pPr algn="just"/>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Nêu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đánh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phẩm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a:t>
            </a:r>
          </a:p>
          <a:p>
            <a:pPr algn="just"/>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hệ</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 nay, </a:t>
            </a:r>
            <a:r>
              <a:rPr lang="en-US" sz="2800" dirty="0" err="1">
                <a:solidFill>
                  <a:srgbClr val="002060"/>
                </a:solidFill>
                <a:latin typeface="Times New Roman" pitchFamily="18" charset="0"/>
                <a:cs typeface="Times New Roman" pitchFamily="18" charset="0"/>
              </a:rPr>
              <a:t>rút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ra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58307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47700" y="444500"/>
            <a:ext cx="11049000" cy="3400931"/>
          </a:xfrm>
          <a:prstGeom prst="rect">
            <a:avLst/>
          </a:prstGeom>
          <a:noFill/>
        </p:spPr>
        <p:txBody>
          <a:bodyPr wrap="square" rtlCol="0">
            <a:spAutoFit/>
          </a:bodyPr>
          <a:lstStyle/>
          <a:p>
            <a:pPr algn="just">
              <a:spcBef>
                <a:spcPts val="600"/>
              </a:spcBef>
              <a:spcAft>
                <a:spcPts val="0"/>
              </a:spcAft>
            </a:pPr>
            <a:r>
              <a:rPr lang="en-US" sz="2800" b="1" dirty="0" err="1" smtClean="0">
                <a:solidFill>
                  <a:srgbClr val="FF0000"/>
                </a:solidFill>
                <a:latin typeface="Times New Roman"/>
                <a:ea typeface="Arial"/>
              </a:rPr>
              <a:t>Đề</a:t>
            </a:r>
            <a:r>
              <a:rPr lang="en-US" sz="2800" b="1" dirty="0" smtClean="0">
                <a:solidFill>
                  <a:srgbClr val="FF0000"/>
                </a:solidFill>
                <a:latin typeface="Times New Roman"/>
                <a:ea typeface="Arial"/>
              </a:rPr>
              <a:t> </a:t>
            </a:r>
            <a:r>
              <a:rPr lang="en-US" sz="2800" b="1" dirty="0" err="1">
                <a:solidFill>
                  <a:srgbClr val="FF0000"/>
                </a:solidFill>
                <a:latin typeface="Times New Roman"/>
                <a:ea typeface="Arial"/>
              </a:rPr>
              <a:t>bài</a:t>
            </a:r>
            <a:r>
              <a:rPr lang="en-US" sz="2800" b="1" dirty="0">
                <a:solidFill>
                  <a:srgbClr val="FF0000"/>
                </a:solidFill>
                <a:latin typeface="Times New Roman"/>
                <a:ea typeface="Arial"/>
              </a:rPr>
              <a:t>: </a:t>
            </a:r>
            <a:r>
              <a:rPr lang="en-US" sz="2800" b="1" dirty="0" err="1">
                <a:solidFill>
                  <a:srgbClr val="002060"/>
                </a:solidFill>
                <a:latin typeface="Times New Roman"/>
                <a:ea typeface="Arial"/>
              </a:rPr>
              <a:t>Phân</a:t>
            </a:r>
            <a:r>
              <a:rPr lang="en-US" sz="2800" b="1" dirty="0">
                <a:solidFill>
                  <a:srgbClr val="002060"/>
                </a:solidFill>
                <a:latin typeface="Times New Roman"/>
                <a:ea typeface="Arial"/>
              </a:rPr>
              <a:t> </a:t>
            </a:r>
            <a:r>
              <a:rPr lang="en-US" sz="2800" b="1" dirty="0" err="1">
                <a:solidFill>
                  <a:srgbClr val="002060"/>
                </a:solidFill>
                <a:latin typeface="Times New Roman"/>
                <a:ea typeface="Arial"/>
              </a:rPr>
              <a:t>tích</a:t>
            </a:r>
            <a:r>
              <a:rPr lang="vi-VN" sz="2800" b="1" dirty="0">
                <a:solidFill>
                  <a:srgbClr val="002060"/>
                </a:solidFill>
                <a:latin typeface="Times New Roman"/>
                <a:ea typeface="Arial"/>
              </a:rPr>
              <a:t> nhân vật Phương Định trong truyện ngắn “Những ngôi sao xa xôi” của nhà văn Lê Minh Khuê.</a:t>
            </a:r>
            <a:endParaRPr lang="en-US" sz="2800" b="1" i="1" dirty="0">
              <a:solidFill>
                <a:srgbClr val="002060"/>
              </a:solidFill>
              <a:latin typeface="Times New Roman"/>
              <a:ea typeface="Times New Roman"/>
            </a:endParaRPr>
          </a:p>
          <a:p>
            <a:pPr algn="just">
              <a:spcAft>
                <a:spcPts val="0"/>
              </a:spcAft>
              <a:tabLst>
                <a:tab pos="600075" algn="l"/>
              </a:tabLst>
            </a:pPr>
            <a:r>
              <a:rPr lang="en-US" sz="2800" b="1" i="1" dirty="0">
                <a:solidFill>
                  <a:srgbClr val="FF0000"/>
                </a:solidFill>
                <a:latin typeface="Times New Roman"/>
                <a:ea typeface="Times New Roman"/>
              </a:rPr>
              <a:t>1.</a:t>
            </a:r>
            <a:r>
              <a:rPr lang="en-US" sz="2800" b="1" i="1" u="sng" dirty="0">
                <a:solidFill>
                  <a:srgbClr val="FF0000"/>
                </a:solidFill>
                <a:latin typeface="Times New Roman"/>
                <a:ea typeface="Times New Roman"/>
              </a:rPr>
              <a:t>Tìm </a:t>
            </a:r>
            <a:r>
              <a:rPr lang="en-US" sz="2800" b="1" i="1" u="sng" dirty="0" err="1">
                <a:solidFill>
                  <a:srgbClr val="FF0000"/>
                </a:solidFill>
                <a:latin typeface="Times New Roman"/>
                <a:ea typeface="Times New Roman"/>
              </a:rPr>
              <a:t>hiểu</a:t>
            </a:r>
            <a:r>
              <a:rPr lang="en-US" sz="2800" b="1" i="1" u="sng" dirty="0">
                <a:solidFill>
                  <a:srgbClr val="FF0000"/>
                </a:solidFill>
                <a:latin typeface="Times New Roman"/>
                <a:ea typeface="Times New Roman"/>
              </a:rPr>
              <a:t> </a:t>
            </a:r>
            <a:r>
              <a:rPr lang="en-US" sz="2800" b="1" i="1" u="sng" dirty="0" err="1">
                <a:solidFill>
                  <a:srgbClr val="FF0000"/>
                </a:solidFill>
                <a:latin typeface="Times New Roman"/>
                <a:ea typeface="Times New Roman"/>
              </a:rPr>
              <a:t>đề</a:t>
            </a:r>
            <a:r>
              <a:rPr lang="en-US" sz="2800" b="1" i="1" u="sng" dirty="0">
                <a:solidFill>
                  <a:srgbClr val="FF0000"/>
                </a:solidFill>
                <a:latin typeface="Times New Roman"/>
                <a:ea typeface="Times New Roman"/>
              </a:rPr>
              <a:t> </a:t>
            </a:r>
            <a:r>
              <a:rPr lang="en-US" sz="2800" b="1" i="1" u="sng" dirty="0" err="1">
                <a:solidFill>
                  <a:srgbClr val="FF0000"/>
                </a:solidFill>
                <a:latin typeface="Times New Roman"/>
                <a:ea typeface="Times New Roman"/>
              </a:rPr>
              <a:t>và</a:t>
            </a:r>
            <a:r>
              <a:rPr lang="en-US" sz="2800" b="1" i="1" u="sng" dirty="0">
                <a:solidFill>
                  <a:srgbClr val="FF0000"/>
                </a:solidFill>
                <a:latin typeface="Times New Roman"/>
                <a:ea typeface="Times New Roman"/>
              </a:rPr>
              <a:t> </a:t>
            </a:r>
            <a:r>
              <a:rPr lang="en-US" sz="2800" b="1" i="1" u="sng" dirty="0" err="1">
                <a:solidFill>
                  <a:srgbClr val="FF0000"/>
                </a:solidFill>
                <a:latin typeface="Times New Roman"/>
                <a:ea typeface="Times New Roman"/>
              </a:rPr>
              <a:t>tìm</a:t>
            </a:r>
            <a:r>
              <a:rPr lang="en-US" sz="2800" b="1" i="1" u="sng" dirty="0">
                <a:solidFill>
                  <a:srgbClr val="FF0000"/>
                </a:solidFill>
                <a:latin typeface="Times New Roman"/>
                <a:ea typeface="Times New Roman"/>
              </a:rPr>
              <a:t> ý:</a:t>
            </a:r>
          </a:p>
          <a:p>
            <a:pPr algn="just">
              <a:spcAft>
                <a:spcPts val="0"/>
              </a:spcAft>
              <a:tabLst>
                <a:tab pos="600075" algn="l"/>
              </a:tabLst>
            </a:pPr>
            <a:r>
              <a:rPr lang="nl-NL" sz="2800" b="1" dirty="0">
                <a:solidFill>
                  <a:srgbClr val="002060"/>
                </a:solidFill>
                <a:latin typeface="Times New Roman"/>
                <a:ea typeface="Calibri"/>
              </a:rPr>
              <a:t>- Yêu cầu về nội dung</a:t>
            </a:r>
            <a:r>
              <a:rPr lang="nl-NL" sz="2800" dirty="0">
                <a:solidFill>
                  <a:srgbClr val="002060"/>
                </a:solidFill>
                <a:latin typeface="Times New Roman"/>
                <a:ea typeface="Calibri"/>
              </a:rPr>
              <a:t> (Vấn đề nghị luận) </a:t>
            </a:r>
            <a:r>
              <a:rPr lang="nl-NL" sz="2800" dirty="0">
                <a:solidFill>
                  <a:srgbClr val="002060"/>
                </a:solidFill>
                <a:latin typeface="Times New Roman"/>
                <a:ea typeface="Times New Roman"/>
              </a:rPr>
              <a:t>nhân vật Phương Định trong truyện ngắn “</a:t>
            </a:r>
            <a:r>
              <a:rPr lang="nl-NL" sz="2800" i="1" dirty="0">
                <a:solidFill>
                  <a:srgbClr val="002060"/>
                </a:solidFill>
                <a:latin typeface="Times New Roman"/>
                <a:ea typeface="Times New Roman"/>
              </a:rPr>
              <a:t>Những ngôi sao xa xôi</a:t>
            </a:r>
            <a:r>
              <a:rPr lang="nl-NL" sz="2800" dirty="0">
                <a:solidFill>
                  <a:srgbClr val="002060"/>
                </a:solidFill>
                <a:latin typeface="Times New Roman"/>
                <a:ea typeface="Times New Roman"/>
              </a:rPr>
              <a:t>” của nhà văn Lê Minh Khuê</a:t>
            </a:r>
          </a:p>
          <a:p>
            <a:pPr algn="just">
              <a:lnSpc>
                <a:spcPct val="150000"/>
              </a:lnSpc>
              <a:spcAft>
                <a:spcPts val="0"/>
              </a:spcAft>
            </a:pPr>
            <a:r>
              <a:rPr lang="nl-NL" sz="2800" b="1" dirty="0">
                <a:solidFill>
                  <a:srgbClr val="002060"/>
                </a:solidFill>
                <a:latin typeface="Times New Roman"/>
                <a:ea typeface="Calibri"/>
                <a:cs typeface="Times New Roman"/>
              </a:rPr>
              <a:t>- Yêu cầu về thể loại</a:t>
            </a:r>
            <a:r>
              <a:rPr lang="nl-NL" sz="2800" dirty="0">
                <a:solidFill>
                  <a:srgbClr val="002060"/>
                </a:solidFill>
                <a:latin typeface="Times New Roman"/>
                <a:ea typeface="Calibri"/>
                <a:cs typeface="Times New Roman"/>
              </a:rPr>
              <a:t>: nghị luận về  tác phẩm truyện (hoặc đoạn trích). </a:t>
            </a:r>
            <a:endParaRPr lang="en-US" sz="2800" b="1" i="1" dirty="0">
              <a:solidFill>
                <a:srgbClr val="002060"/>
              </a:solidFill>
              <a:latin typeface="Times New Roman"/>
              <a:ea typeface="Times New Roman"/>
            </a:endParaRPr>
          </a:p>
          <a:p>
            <a:pPr algn="just">
              <a:spcBef>
                <a:spcPts val="600"/>
              </a:spcBef>
              <a:spcAft>
                <a:spcPts val="0"/>
              </a:spcAft>
            </a:pPr>
            <a:r>
              <a:rPr lang="en-US" sz="2800" b="1" i="1" dirty="0">
                <a:solidFill>
                  <a:srgbClr val="FF0000"/>
                </a:solidFill>
                <a:latin typeface="Times New Roman"/>
                <a:ea typeface="Arial"/>
              </a:rPr>
              <a:t>2. </a:t>
            </a:r>
            <a:r>
              <a:rPr lang="en-US" sz="2800" b="1" i="1" dirty="0" err="1">
                <a:solidFill>
                  <a:srgbClr val="FF0000"/>
                </a:solidFill>
                <a:latin typeface="Times New Roman"/>
                <a:ea typeface="Arial"/>
              </a:rPr>
              <a:t>Lập</a:t>
            </a:r>
            <a:r>
              <a:rPr lang="en-US" sz="2800" b="1" i="1" dirty="0">
                <a:solidFill>
                  <a:srgbClr val="FF0000"/>
                </a:solidFill>
                <a:latin typeface="Times New Roman"/>
                <a:ea typeface="Arial"/>
              </a:rPr>
              <a:t> </a:t>
            </a:r>
            <a:r>
              <a:rPr lang="en-US" sz="2800" b="1" i="1" dirty="0" err="1">
                <a:solidFill>
                  <a:srgbClr val="FF0000"/>
                </a:solidFill>
                <a:latin typeface="Times New Roman"/>
                <a:ea typeface="Arial"/>
              </a:rPr>
              <a:t>dàn</a:t>
            </a:r>
            <a:r>
              <a:rPr lang="en-US" sz="2800" b="1" i="1" dirty="0">
                <a:solidFill>
                  <a:srgbClr val="FF0000"/>
                </a:solidFill>
                <a:latin typeface="Times New Roman"/>
                <a:ea typeface="Arial"/>
              </a:rPr>
              <a:t> ý:</a:t>
            </a:r>
            <a:endParaRPr lang="vi-VN" sz="2800" b="1" i="1" dirty="0">
              <a:solidFill>
                <a:srgbClr val="FF0000"/>
              </a:solidFill>
              <a:latin typeface="Times New Roman"/>
              <a:ea typeface="Arial"/>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 y="0"/>
            <a:ext cx="121666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84200" y="211052"/>
            <a:ext cx="11099800" cy="6646948"/>
          </a:xfrm>
          <a:prstGeom prst="rect">
            <a:avLst/>
          </a:prstGeom>
          <a:noFill/>
        </p:spPr>
        <p:txBody>
          <a:bodyPr wrap="square" rtlCol="0">
            <a:spAutoFit/>
          </a:bodyPr>
          <a:lstStyle/>
          <a:p>
            <a:pPr algn="just">
              <a:lnSpc>
                <a:spcPct val="150000"/>
              </a:lnSpc>
              <a:spcAft>
                <a:spcPts val="0"/>
              </a:spcAft>
            </a:pPr>
            <a:r>
              <a:rPr lang="nl-NL" sz="2400" b="1" dirty="0" smtClean="0">
                <a:solidFill>
                  <a:srgbClr val="FF0000"/>
                </a:solidFill>
                <a:latin typeface="Times New Roman" pitchFamily="18" charset="0"/>
                <a:ea typeface="Calibri"/>
                <a:cs typeface="Times New Roman" pitchFamily="18" charset="0"/>
              </a:rPr>
              <a:t>I. Mở </a:t>
            </a:r>
            <a:r>
              <a:rPr lang="nl-NL" sz="2400" b="1" dirty="0">
                <a:solidFill>
                  <a:srgbClr val="FF0000"/>
                </a:solidFill>
                <a:latin typeface="Times New Roman" pitchFamily="18" charset="0"/>
                <a:ea typeface="Calibri"/>
                <a:cs typeface="Times New Roman" pitchFamily="18" charset="0"/>
              </a:rPr>
              <a:t>bài</a:t>
            </a:r>
            <a:r>
              <a:rPr lang="nl-NL" sz="2400" dirty="0">
                <a:solidFill>
                  <a:srgbClr val="FF0000"/>
                </a:solidFill>
                <a:latin typeface="Times New Roman" pitchFamily="18" charset="0"/>
                <a:ea typeface="Calibri"/>
                <a:cs typeface="Times New Roman" pitchFamily="18" charset="0"/>
              </a:rPr>
              <a:t>: </a:t>
            </a:r>
          </a:p>
          <a:p>
            <a:pPr algn="just">
              <a:lnSpc>
                <a:spcPct val="150000"/>
              </a:lnSpc>
              <a:spcAft>
                <a:spcPts val="0"/>
              </a:spcAft>
            </a:pPr>
            <a:r>
              <a:rPr lang="nl-NL" sz="2400" dirty="0">
                <a:solidFill>
                  <a:srgbClr val="002060"/>
                </a:solidFill>
                <a:latin typeface="Times New Roman" pitchFamily="18" charset="0"/>
                <a:ea typeface="Calibri"/>
                <a:cs typeface="Times New Roman" pitchFamily="18" charset="0"/>
              </a:rPr>
              <a:t>- cách 1 </a:t>
            </a:r>
          </a:p>
          <a:p>
            <a:pPr algn="just">
              <a:lnSpc>
                <a:spcPct val="150000"/>
              </a:lnSpc>
              <a:spcAft>
                <a:spcPts val="0"/>
              </a:spcAft>
            </a:pPr>
            <a:r>
              <a:rPr lang="nl-NL" sz="2400" dirty="0" smtClean="0">
                <a:solidFill>
                  <a:srgbClr val="002060"/>
                </a:solidFill>
                <a:latin typeface="Times New Roman" pitchFamily="18" charset="0"/>
                <a:ea typeface="Calibri"/>
                <a:cs typeface="Times New Roman" pitchFamily="18" charset="0"/>
              </a:rPr>
              <a:t>- cách 2                </a:t>
            </a:r>
          </a:p>
          <a:p>
            <a:pPr algn="just">
              <a:lnSpc>
                <a:spcPct val="150000"/>
              </a:lnSpc>
              <a:spcAft>
                <a:spcPts val="0"/>
              </a:spcAft>
            </a:pPr>
            <a:r>
              <a:rPr lang="nl-NL" sz="2400" b="1" dirty="0" smtClean="0">
                <a:solidFill>
                  <a:srgbClr val="FF0000"/>
                </a:solidFill>
                <a:latin typeface="Times New Roman" pitchFamily="18" charset="0"/>
                <a:ea typeface="Times New Roman"/>
                <a:cs typeface="Times New Roman" pitchFamily="18" charset="0"/>
              </a:rPr>
              <a:t>II. Thân bài: </a:t>
            </a:r>
            <a:endParaRPr lang="vi-VN" sz="2400" b="1" dirty="0">
              <a:solidFill>
                <a:srgbClr val="FF0000"/>
              </a:solidFill>
              <a:latin typeface="Times New Roman" pitchFamily="18" charset="0"/>
              <a:ea typeface="Times New Roman"/>
              <a:cs typeface="Times New Roman" pitchFamily="18" charset="0"/>
            </a:endParaRPr>
          </a:p>
          <a:p>
            <a:pPr marL="457200" indent="-457200" algn="just">
              <a:buAutoNum type="arabicPeriod"/>
            </a:pPr>
            <a:r>
              <a:rPr lang="en-US" sz="2400" b="1" dirty="0" err="1">
                <a:solidFill>
                  <a:srgbClr val="FF0000"/>
                </a:solidFill>
                <a:latin typeface="Times New Roman" pitchFamily="18" charset="0"/>
                <a:cs typeface="Times New Roman" pitchFamily="18" charset="0"/>
              </a:rPr>
              <a:t>Khái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quát</a:t>
            </a:r>
            <a:r>
              <a:rPr lang="en-US" sz="2400" b="1" dirty="0">
                <a:solidFill>
                  <a:srgbClr val="FF0000"/>
                </a:solidFill>
                <a:latin typeface="Times New Roman" pitchFamily="18" charset="0"/>
                <a:cs typeface="Times New Roman" pitchFamily="18" charset="0"/>
              </a:rPr>
              <a:t>:</a:t>
            </a:r>
          </a:p>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Hoàn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cảnh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sáng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nếu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mở</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bài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cách</a:t>
            </a:r>
            <a:r>
              <a:rPr lang="en-US" sz="2400" dirty="0">
                <a:solidFill>
                  <a:srgbClr val="002060"/>
                </a:solidFill>
                <a:latin typeface="Times New Roman" pitchFamily="18" charset="0"/>
                <a:cs typeface="Times New Roman" pitchFamily="18" charset="0"/>
              </a:rPr>
              <a:t> 1)</a:t>
            </a:r>
          </a:p>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Dẫn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dắt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đến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chủ</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đề</a:t>
            </a:r>
            <a:endParaRPr lang="en-US" sz="2400" dirty="0">
              <a:solidFill>
                <a:srgbClr val="002060"/>
              </a:solidFill>
              <a:latin typeface="Times New Roman" pitchFamily="18" charset="0"/>
              <a:cs typeface="Times New Roman" pitchFamily="18" charset="0"/>
            </a:endParaRPr>
          </a:p>
          <a:p>
            <a:pPr lvl="0">
              <a:lnSpc>
                <a:spcPct val="90000"/>
              </a:lnSpc>
              <a:spcBef>
                <a:spcPts val="1000"/>
              </a:spcBef>
            </a:pPr>
            <a:r>
              <a:rPr lang="en-US" sz="2400" b="1" dirty="0">
                <a:solidFill>
                  <a:srgbClr val="FF0000"/>
                </a:solidFill>
                <a:latin typeface="Times New Roman" pitchFamily="18" charset="0"/>
                <a:cs typeface="Times New Roman" pitchFamily="18" charset="0"/>
              </a:rPr>
              <a:t>2</a:t>
            </a:r>
            <a:r>
              <a:rPr lang="vi-VN" sz="2400" b="1" dirty="0" smtClean="0">
                <a:solidFill>
                  <a:srgbClr val="FF0000"/>
                </a:solidFill>
                <a:latin typeface="Times New Roman" pitchFamily="18" charset="0"/>
                <a:cs typeface="Times New Roman" pitchFamily="18" charset="0"/>
              </a:rPr>
              <a:t>.</a:t>
            </a:r>
            <a:r>
              <a:rPr lang="en-US" sz="2400" b="1" dirty="0" smtClean="0">
                <a:solidFill>
                  <a:srgbClr val="FF0000"/>
                </a:solidFill>
                <a:latin typeface="Times New Roman" pitchFamily="18" charset="0"/>
                <a:cs typeface="Times New Roman" pitchFamily="18" charset="0"/>
              </a:rPr>
              <a:t> </a:t>
            </a:r>
            <a:r>
              <a:rPr lang="vi-VN" sz="2400" b="1" dirty="0" smtClean="0">
                <a:solidFill>
                  <a:srgbClr val="FF0000"/>
                </a:solidFill>
                <a:latin typeface="Times New Roman" pitchFamily="18" charset="0"/>
                <a:cs typeface="Times New Roman" pitchFamily="18" charset="0"/>
              </a:rPr>
              <a:t>Phân </a:t>
            </a:r>
            <a:r>
              <a:rPr lang="vi-VN" sz="2400" b="1" dirty="0">
                <a:solidFill>
                  <a:srgbClr val="FF0000"/>
                </a:solidFill>
                <a:latin typeface="Times New Roman" pitchFamily="18" charset="0"/>
                <a:cs typeface="Times New Roman" pitchFamily="18" charset="0"/>
              </a:rPr>
              <a:t>tích nhân vật</a:t>
            </a:r>
          </a:p>
          <a:p>
            <a:pPr algn="just">
              <a:lnSpc>
                <a:spcPct val="150000"/>
              </a:lnSpc>
              <a:spcAft>
                <a:spcPts val="0"/>
              </a:spcAft>
            </a:pPr>
            <a:r>
              <a:rPr lang="nl-NL" sz="2400" b="1" dirty="0">
                <a:solidFill>
                  <a:srgbClr val="0000CC"/>
                </a:solidFill>
                <a:latin typeface="Times New Roman" pitchFamily="18" charset="0"/>
                <a:ea typeface="Times New Roman"/>
                <a:cs typeface="Times New Roman" pitchFamily="18" charset="0"/>
              </a:rPr>
              <a:t>a) </a:t>
            </a:r>
            <a:r>
              <a:rPr lang="nl-NL" sz="2400" b="1" dirty="0">
                <a:solidFill>
                  <a:srgbClr val="0000CC"/>
                </a:solidFill>
                <a:latin typeface="Times New Roman" pitchFamily="18" charset="0"/>
                <a:ea typeface="Calibri"/>
                <a:cs typeface="Times New Roman" pitchFamily="18" charset="0"/>
              </a:rPr>
              <a:t>Phương Định là một cô gái xinh xắn của thủ đô.</a:t>
            </a:r>
            <a:endParaRPr lang="vi-VN" sz="2400" dirty="0">
              <a:solidFill>
                <a:srgbClr val="0000CC"/>
              </a:solidFill>
              <a:latin typeface="Times New Roman" pitchFamily="18" charset="0"/>
              <a:ea typeface="Times New Roman"/>
              <a:cs typeface="Times New Roman" pitchFamily="18" charset="0"/>
            </a:endParaRPr>
          </a:p>
          <a:p>
            <a:pPr lvl="0" algn="just">
              <a:lnSpc>
                <a:spcPct val="150000"/>
              </a:lnSpc>
            </a:pPr>
            <a:r>
              <a:rPr lang="nl-NL" sz="2400" dirty="0">
                <a:solidFill>
                  <a:srgbClr val="0000CC"/>
                </a:solidFill>
                <a:latin typeface="Times New Roman" pitchFamily="18" charset="0"/>
                <a:ea typeface="Times New Roman"/>
                <a:cs typeface="Times New Roman" pitchFamily="18" charset="0"/>
              </a:rPr>
              <a:t>+ Cô tự giới thiệu</a:t>
            </a:r>
            <a:r>
              <a:rPr lang="nl-NL" sz="2400" i="1" dirty="0">
                <a:solidFill>
                  <a:srgbClr val="0000CC"/>
                </a:solidFill>
                <a:latin typeface="Times New Roman" pitchFamily="18" charset="0"/>
                <a:ea typeface="Calibri"/>
                <a:cs typeface="Times New Roman" pitchFamily="18" charset="0"/>
              </a:rPr>
              <a:t>“Tôi là con gái Hà Nội. Nói một cách khiêm tốn, tôi là một cô gái khá. Hai bím tóc dày, tương đối mềm, một cái cổ cao, kiêu hãnh như đài hoa loa kèn</a:t>
            </a:r>
            <a:r>
              <a:rPr lang="vi-VN" sz="2400" i="1" dirty="0">
                <a:solidFill>
                  <a:srgbClr val="0000CC"/>
                </a:solidFill>
                <a:latin typeface="Times New Roman" pitchFamily="18" charset="0"/>
                <a:ea typeface="Calibri"/>
                <a:cs typeface="Times New Roman" pitchFamily="18" charset="0"/>
              </a:rPr>
              <a:t>»</a:t>
            </a:r>
            <a:r>
              <a:rPr lang="nl-NL" sz="2400" i="1" dirty="0">
                <a:solidFill>
                  <a:srgbClr val="0000CC"/>
                </a:solidFill>
                <a:latin typeface="Times New Roman" pitchFamily="18" charset="0"/>
                <a:ea typeface="Calibri"/>
                <a:cs typeface="Times New Roman" pitchFamily="18" charset="0"/>
              </a:rPr>
              <a:t>. Còn mắt tôi thì các anh lái xe bảo: “Cô có cái nhìn sao mà xa xăm!”</a:t>
            </a:r>
            <a:r>
              <a:rPr lang="nl-NL" sz="2400" dirty="0">
                <a:solidFill>
                  <a:srgbClr val="0000CC"/>
                </a:solidFill>
                <a:latin typeface="Times New Roman" pitchFamily="18" charset="0"/>
                <a:ea typeface="Calibri"/>
                <a:cs typeface="Times New Roman" pitchFamily="18" charset="0"/>
              </a:rPr>
              <a:t>.</a:t>
            </a:r>
            <a:endParaRPr lang="vi-VN" sz="2400" dirty="0">
              <a:solidFill>
                <a:srgbClr val="0000CC"/>
              </a:solidFill>
              <a:latin typeface="Times New Roman" pitchFamily="18" charset="0"/>
              <a:ea typeface="Times New Roman"/>
              <a:cs typeface="Times New Roman" pitchFamily="18" charset="0"/>
            </a:endParaRPr>
          </a:p>
          <a:p>
            <a:pPr lvl="0" algn="just">
              <a:lnSpc>
                <a:spcPct val="150000"/>
              </a:lnSpc>
            </a:pPr>
            <a:r>
              <a:rPr lang="nl-NL" sz="2400" b="1" dirty="0">
                <a:solidFill>
                  <a:srgbClr val="0000CC"/>
                </a:solidFill>
                <a:latin typeface="Times New Roman" pitchFamily="18" charset="0"/>
                <a:ea typeface="Calibri"/>
                <a:cs typeface="Times New Roman" pitchFamily="18" charset="0"/>
              </a:rPr>
              <a:t>-&gt; Phương Định là cô gái trẻ trung, đáng yêu.</a:t>
            </a:r>
            <a:endParaRPr lang="vi-VN" sz="2400" b="1" dirty="0">
              <a:solidFill>
                <a:srgbClr val="0000CC"/>
              </a:solidFill>
              <a:latin typeface="Times New Roman" pitchFamily="18" charset="0"/>
              <a:ea typeface="Times New Roman"/>
              <a:cs typeface="Times New Roman" pitchFamily="18" charset="0"/>
            </a:endParaRPr>
          </a:p>
        </p:txBody>
      </p:sp>
      <p:sp>
        <p:nvSpPr>
          <p:cNvPr id="7" name="AutoShape 17"/>
          <p:cNvSpPr>
            <a:spLocks/>
          </p:cNvSpPr>
          <p:nvPr/>
        </p:nvSpPr>
        <p:spPr bwMode="auto">
          <a:xfrm>
            <a:off x="2019300" y="990600"/>
            <a:ext cx="69850" cy="825500"/>
          </a:xfrm>
          <a:prstGeom prst="rightBrace">
            <a:avLst>
              <a:gd name="adj1" fmla="val 175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1" hangingPunct="1">
              <a:spcBef>
                <a:spcPct val="50000"/>
              </a:spcBef>
            </a:pPr>
            <a:endParaRPr lang="vi-VN" sz="5400">
              <a:solidFill>
                <a:srgbClr val="FF0066"/>
              </a:solidFill>
              <a:latin typeface=".VnTifani Heavy" pitchFamily="34" charset="0"/>
            </a:endParaRPr>
          </a:p>
        </p:txBody>
      </p:sp>
      <p:sp>
        <p:nvSpPr>
          <p:cNvPr id="6" name="TextBox 5"/>
          <p:cNvSpPr txBox="1"/>
          <p:nvPr/>
        </p:nvSpPr>
        <p:spPr>
          <a:xfrm>
            <a:off x="2273300" y="1172517"/>
            <a:ext cx="1981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HS </a:t>
            </a:r>
            <a:r>
              <a:rPr lang="en-US" sz="2400" b="1" dirty="0" err="1" smtClean="0">
                <a:solidFill>
                  <a:srgbClr val="0000CC"/>
                </a:solidFill>
                <a:latin typeface="Times New Roman" pitchFamily="18" charset="0"/>
                <a:cs typeface="Times New Roman" pitchFamily="18" charset="0"/>
              </a:rPr>
              <a:t>tự</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làm</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16" presetClass="entr" presetSubtype="21"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09600" y="228600"/>
            <a:ext cx="11010900" cy="6186309"/>
          </a:xfrm>
          <a:prstGeom prst="rect">
            <a:avLst/>
          </a:prstGeom>
          <a:noFill/>
        </p:spPr>
        <p:txBody>
          <a:bodyPr wrap="square" rtlCol="0">
            <a:spAutoFit/>
          </a:bodyPr>
          <a:lstStyle/>
          <a:p>
            <a:pPr lvl="0" algn="just">
              <a:lnSpc>
                <a:spcPct val="150000"/>
              </a:lnSpc>
            </a:pPr>
            <a:r>
              <a:rPr lang="nl-NL" sz="2400" b="1" dirty="0">
                <a:solidFill>
                  <a:srgbClr val="0000CC"/>
                </a:solidFill>
                <a:latin typeface="Times New Roman" pitchFamily="18" charset="0"/>
                <a:ea typeface="Times New Roman"/>
                <a:cs typeface="Times New Roman" pitchFamily="18" charset="0"/>
              </a:rPr>
              <a:t>b) Phương Định là một cô gái thanh niên xung phong dũng cảm, có tinh thần trách nhiệm cao.</a:t>
            </a:r>
            <a:endParaRPr lang="vi-VN" sz="2400" dirty="0">
              <a:solidFill>
                <a:srgbClr val="0000CC"/>
              </a:solidFill>
              <a:latin typeface="Times New Roman" pitchFamily="18" charset="0"/>
              <a:ea typeface="Times New Roman"/>
              <a:cs typeface="Times New Roman" pitchFamily="18" charset="0"/>
            </a:endParaRPr>
          </a:p>
          <a:p>
            <a:pPr lvl="0" algn="just">
              <a:lnSpc>
                <a:spcPct val="150000"/>
              </a:lnSpc>
            </a:pPr>
            <a:r>
              <a:rPr lang="nl-NL" sz="2400" i="1" dirty="0">
                <a:solidFill>
                  <a:srgbClr val="0000CC"/>
                </a:solidFill>
                <a:latin typeface="Times New Roman" pitchFamily="18" charset="0"/>
                <a:ea typeface="Times New Roman"/>
                <a:cs typeface="Times New Roman" pitchFamily="18" charset="0"/>
              </a:rPr>
              <a:t>+</a:t>
            </a:r>
            <a:r>
              <a:rPr lang="nl-NL" sz="2400" i="1" dirty="0">
                <a:solidFill>
                  <a:srgbClr val="0000CC"/>
                </a:solidFill>
                <a:latin typeface="Times New Roman" pitchFamily="18" charset="0"/>
                <a:ea typeface="Calibri"/>
                <a:cs typeface="Times New Roman" pitchFamily="18" charset="0"/>
              </a:rPr>
              <a:t> Nhà văn đã thuật lại việc Phương Định trong một lần phá bom “dùng một cái xẻng nhỏ đào đất dưới quả bom, lưỡi xẻng chạm vào quả bom, một tiếng động sắc đến gai người” Trong khi cô đào, “vỏ quả bom nóng, một dấu hiệu chẳng lành”. </a:t>
            </a:r>
            <a:r>
              <a:rPr lang="vi-VN" sz="2400" i="1" dirty="0">
                <a:solidFill>
                  <a:srgbClr val="0000CC"/>
                </a:solidFill>
                <a:latin typeface="Times New Roman" pitchFamily="18" charset="0"/>
                <a:ea typeface="Arial"/>
                <a:cs typeface="Times New Roman" pitchFamily="18" charset="0"/>
              </a:rPr>
              <a:t>Khi phá bom, Phương Định “cẩn thận bỏ gói thuốc mìn xuống cái lỗ đã đào, châm ngòi”. Từ nơi ẩn nấp, cô chỉ nghĩ đến việc “liệu mìn có nổ, bom có nổ không, không thì làm cách nào để châm mìn lần thứ hai”</a:t>
            </a:r>
            <a:r>
              <a:rPr lang="nl-NL" sz="2400" i="1" dirty="0">
                <a:solidFill>
                  <a:srgbClr val="0000CC"/>
                </a:solidFill>
                <a:latin typeface="Times New Roman" pitchFamily="18" charset="0"/>
                <a:ea typeface="Calibri"/>
                <a:cs typeface="Times New Roman" pitchFamily="18" charset="0"/>
              </a:rPr>
              <a:t>.Công việc của Phương Định luôn đối diện với tử thần nhưng cô chỉ nghĩ đến nó rất mờ nhạt.</a:t>
            </a:r>
            <a:endParaRPr lang="vi-VN" sz="2400" dirty="0">
              <a:solidFill>
                <a:srgbClr val="0000CC"/>
              </a:solidFill>
              <a:latin typeface="Times New Roman" pitchFamily="18" charset="0"/>
              <a:ea typeface="Times New Roman"/>
              <a:cs typeface="Times New Roman" pitchFamily="18" charset="0"/>
            </a:endParaRPr>
          </a:p>
          <a:p>
            <a:pPr lvl="0" algn="just">
              <a:lnSpc>
                <a:spcPct val="150000"/>
              </a:lnSpc>
            </a:pPr>
            <a:r>
              <a:rPr lang="nl-NL" sz="2400" b="1" i="1" dirty="0">
                <a:solidFill>
                  <a:srgbClr val="0000CC"/>
                </a:solidFill>
                <a:latin typeface="Times New Roman" pitchFamily="18" charset="0"/>
                <a:ea typeface="Calibri"/>
                <a:cs typeface="Times New Roman" pitchFamily="18" charset="0"/>
              </a:rPr>
              <a:t>-&gt;</a:t>
            </a:r>
            <a:r>
              <a:rPr lang="nl-NL" sz="2400" b="1" dirty="0">
                <a:solidFill>
                  <a:srgbClr val="0000CC"/>
                </a:solidFill>
                <a:latin typeface="Times New Roman" pitchFamily="18" charset="0"/>
                <a:ea typeface="Calibri"/>
                <a:cs typeface="Times New Roman" pitchFamily="18" charset="0"/>
              </a:rPr>
              <a:t>Thật khâm phục lòng dũng cảm và tinh thần trách nhiệm của Phương Định. Phương Định và các bạn của cô đã góp phần làm nên kỳ </a:t>
            </a:r>
            <a:r>
              <a:rPr lang="nl-NL" sz="2400" b="1" dirty="0" smtClean="0">
                <a:solidFill>
                  <a:srgbClr val="0000CC"/>
                </a:solidFill>
                <a:latin typeface="Times New Roman" pitchFamily="18" charset="0"/>
                <a:ea typeface="Calibri"/>
                <a:cs typeface="Times New Roman" pitchFamily="18" charset="0"/>
              </a:rPr>
              <a:t>tích. </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389910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20700" y="474345"/>
            <a:ext cx="10922000" cy="5632311"/>
          </a:xfrm>
          <a:prstGeom prst="rect">
            <a:avLst/>
          </a:prstGeom>
        </p:spPr>
        <p:txBody>
          <a:bodyPr wrap="square">
            <a:spAutoFit/>
          </a:bodyPr>
          <a:lstStyle/>
          <a:p>
            <a:pPr algn="just">
              <a:lnSpc>
                <a:spcPct val="150000"/>
              </a:lnSpc>
              <a:spcAft>
                <a:spcPts val="0"/>
              </a:spcAft>
            </a:pPr>
            <a:r>
              <a:rPr lang="nl-NL" sz="2400" b="1" dirty="0">
                <a:solidFill>
                  <a:srgbClr val="0000CC"/>
                </a:solidFill>
                <a:latin typeface="Times New Roman" pitchFamily="18" charset="0"/>
                <a:ea typeface="Times New Roman"/>
                <a:cs typeface="Times New Roman" pitchFamily="18" charset="0"/>
              </a:rPr>
              <a:t>c) Phương Định là người có tình đồng đội, đồng chí thắm thiết.</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i="1" dirty="0">
                <a:solidFill>
                  <a:srgbClr val="0000CC"/>
                </a:solidFill>
                <a:latin typeface="Times New Roman" pitchFamily="18" charset="0"/>
                <a:ea typeface="Times New Roman"/>
                <a:cs typeface="Times New Roman" pitchFamily="18" charset="0"/>
              </a:rPr>
              <a:t>+Khi Nho san lấp mặt đường về , Nho xuống suối tắm. “Nho vừa tắm ở suối lên, cứ quần áo ướt đòi ăn kẹo”,  Phương Định đưa cho bạn hai viên kẹo chanh dính đầy cát, chảy nước, nhìn bạn với đôi mắt yêu thương...</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Times New Roman"/>
                <a:cs typeface="Times New Roman" pitchFamily="18" charset="0"/>
              </a:rPr>
              <a:t>+</a:t>
            </a:r>
            <a:r>
              <a:rPr lang="nl-NL" sz="2400" i="1" dirty="0">
                <a:solidFill>
                  <a:srgbClr val="0000CC"/>
                </a:solidFill>
                <a:latin typeface="Times New Roman" pitchFamily="18" charset="0"/>
                <a:ea typeface="Times New Roman"/>
                <a:cs typeface="Times New Roman" pitchFamily="18" charset="0"/>
              </a:rPr>
              <a:t>Khi Nho bị thương, Phương Định và chị Thao đã lo lắng, hốt hoảng. Phương Định đã moi đất, bế Nho lên. Sau đó cô đã đun nước sôi để rửa vết thương cho Nho, băng vết thương lại. Rồi pha sữa cho Nho uống.</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b="1" i="1" dirty="0">
                <a:solidFill>
                  <a:srgbClr val="0000CC"/>
                </a:solidFill>
                <a:latin typeface="Times New Roman" pitchFamily="18" charset="0"/>
                <a:ea typeface="Times New Roman"/>
                <a:cs typeface="Times New Roman" pitchFamily="18" charset="0"/>
              </a:rPr>
              <a:t>-&gt;</a:t>
            </a:r>
            <a:r>
              <a:rPr lang="nl-NL" sz="2400" b="1" dirty="0">
                <a:solidFill>
                  <a:srgbClr val="0000CC"/>
                </a:solidFill>
                <a:latin typeface="Times New Roman" pitchFamily="18" charset="0"/>
                <a:ea typeface="Times New Roman"/>
                <a:cs typeface="Times New Roman" pitchFamily="18" charset="0"/>
              </a:rPr>
              <a:t>Tình đồng đội của Phương Định được thể hiện cao nhất, cảm động nhất lúc đồng đội của cô đứng ở lằn ranh giới giữa sự sống và cái chết. Vì thế, tình cảm ấy càng trở nên thắm thiết và sâu sắc.</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60400" y="266596"/>
            <a:ext cx="10909300" cy="6186309"/>
          </a:xfrm>
          <a:prstGeom prst="rect">
            <a:avLst/>
          </a:prstGeom>
        </p:spPr>
        <p:txBody>
          <a:bodyPr wrap="square">
            <a:spAutoFit/>
          </a:bodyPr>
          <a:lstStyle/>
          <a:p>
            <a:pPr algn="just">
              <a:lnSpc>
                <a:spcPct val="150000"/>
              </a:lnSpc>
              <a:spcAft>
                <a:spcPts val="0"/>
              </a:spcAft>
            </a:pPr>
            <a:r>
              <a:rPr lang="nl-NL" sz="2400" b="1" dirty="0">
                <a:solidFill>
                  <a:srgbClr val="0000CC"/>
                </a:solidFill>
                <a:latin typeface="Times New Roman" pitchFamily="18" charset="0"/>
                <a:ea typeface="Times New Roman"/>
                <a:cs typeface="Times New Roman" pitchFamily="18" charset="0"/>
              </a:rPr>
              <a:t>d) Phương Định là cô gái nhiều mộng mơ, lãng mạn, tâm hồn trong sáng.</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Times New Roman"/>
                <a:cs typeface="Times New Roman" pitchFamily="18" charset="0"/>
              </a:rPr>
              <a:t>+ “</a:t>
            </a:r>
            <a:r>
              <a:rPr lang="nl-NL" sz="2400" i="1" dirty="0">
                <a:solidFill>
                  <a:srgbClr val="0000CC"/>
                </a:solidFill>
                <a:latin typeface="Times New Roman" pitchFamily="18" charset="0"/>
                <a:ea typeface="Calibri"/>
                <a:cs typeface="Times New Roman" pitchFamily="18" charset="0"/>
              </a:rPr>
              <a:t> Tôi mê hát. Thường cứ thuộc một điệu nhạc nào đó rồi bịa ra lời mà hát. Lời tôi bịa lộn xộn mà ngớ ngẩn đến tôi cũng phải ngạc nhiên, đôi khi bò ra mà cười một mình”, “ Tôi thích nhiều bài. Những bài hành khúc bộ đội hay hát trên những ngả đường mặt trận. Tôi thích dân ca quan họ mềm mại, dịu dàng. Thích Ca-chiu-sa của Hồng quân Liên Xô. Thích ngồi bó gối mơ màng: “Về đây khi mái tóc còn xanh xanh…”. Đó là dân ca Ý trữ tình giàu có, phải lấy giọng thật trầm,thích nhiều”.</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Times New Roman"/>
                <a:cs typeface="Times New Roman" pitchFamily="18" charset="0"/>
              </a:rPr>
              <a:t>+</a:t>
            </a:r>
            <a:r>
              <a:rPr lang="nl-NL" sz="2400" i="1" dirty="0">
                <a:solidFill>
                  <a:srgbClr val="0000CC"/>
                </a:solidFill>
                <a:latin typeface="Times New Roman" pitchFamily="18" charset="0"/>
                <a:ea typeface="Times New Roman"/>
                <a:cs typeface="Times New Roman" pitchFamily="18" charset="0"/>
              </a:rPr>
              <a:t>Cơn mưa đá đến đã đem đến những đợt sóng lòng êm dịu trong Phương Định (Bao nhiêu kỉ niệm ùa về...)</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b="1" dirty="0">
                <a:solidFill>
                  <a:srgbClr val="0000CC"/>
                </a:solidFill>
                <a:latin typeface="Times New Roman" pitchFamily="18" charset="0"/>
                <a:ea typeface="Times New Roman"/>
                <a:cs typeface="Times New Roman" pitchFamily="18" charset="0"/>
              </a:rPr>
              <a:t>-&gt; Dù trong hoàn cảnh khốc liệt, nóng bỏng của chiến trường, Phương Định vẫn giữ được tâm hồn trong sáng, yêu đời và sự trẻ trung của mình.</a:t>
            </a:r>
            <a:endParaRPr lang="vi-VN" sz="2400" b="1" dirty="0">
              <a:solidFill>
                <a:srgbClr val="0000CC"/>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09600" y="682094"/>
            <a:ext cx="10680700" cy="5632311"/>
          </a:xfrm>
          <a:prstGeom prst="rect">
            <a:avLst/>
          </a:prstGeom>
        </p:spPr>
        <p:txBody>
          <a:bodyPr wrap="square">
            <a:spAutoFit/>
          </a:bodyPr>
          <a:lstStyle/>
          <a:p>
            <a:pPr algn="just">
              <a:lnSpc>
                <a:spcPct val="150000"/>
              </a:lnSpc>
              <a:spcAft>
                <a:spcPts val="0"/>
              </a:spcAft>
              <a:tabLst>
                <a:tab pos="2038350" algn="l"/>
              </a:tabLst>
            </a:pPr>
            <a:r>
              <a:rPr lang="nl-NL" sz="2400" b="1" dirty="0">
                <a:solidFill>
                  <a:srgbClr val="FF0000"/>
                </a:solidFill>
                <a:latin typeface="Times New Roman" pitchFamily="18" charset="0"/>
                <a:ea typeface="Times New Roman"/>
                <a:cs typeface="Times New Roman" pitchFamily="18" charset="0"/>
              </a:rPr>
              <a:t>4. Đánh giá về nghệ thuật xây dựng nhân vật: </a:t>
            </a:r>
            <a:endParaRPr lang="vi-VN" sz="2400" dirty="0">
              <a:solidFill>
                <a:srgbClr val="FF0000"/>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Calibri"/>
                <a:cs typeface="Times New Roman" pitchFamily="18" charset="0"/>
              </a:rPr>
              <a:t>- Về phương thức trần thuật: truyện được trần thuật từ ngôi thứ nhất, nhân vật Phương Định là người kể chuyện đã giúp cô có điều kiện bộc lộ trực tiếp suy nghĩ cảm xúc, tình cảm của cô về mọi việc. Từ đó độc giả hiểu rõ hơn về tính cách của cô và cuộc sống gian khổ của những nữ thanh niên xung phong thời kháng chiến chống Mĩ. </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Calibri"/>
                <a:cs typeface="Times New Roman" pitchFamily="18" charset="0"/>
              </a:rPr>
              <a:t>- Lê Minh Khuê miêu tả tâm lí nhân vật rất thành công nhất là nhân vật Phương Định một cô gái trẻ trung nhưng cũng rất anh hùng.</a:t>
            </a:r>
            <a:endParaRPr lang="vi-VN" sz="2400" dirty="0">
              <a:solidFill>
                <a:srgbClr val="0000CC"/>
              </a:solidFill>
              <a:latin typeface="Times New Roman" pitchFamily="18" charset="0"/>
              <a:ea typeface="Times New Roman"/>
              <a:cs typeface="Times New Roman" pitchFamily="18" charset="0"/>
            </a:endParaRPr>
          </a:p>
          <a:p>
            <a:pPr algn="just">
              <a:lnSpc>
                <a:spcPct val="150000"/>
              </a:lnSpc>
              <a:spcAft>
                <a:spcPts val="0"/>
              </a:spcAft>
            </a:pPr>
            <a:r>
              <a:rPr lang="nl-NL" sz="2400" dirty="0">
                <a:solidFill>
                  <a:srgbClr val="0000CC"/>
                </a:solidFill>
                <a:latin typeface="Times New Roman" pitchFamily="18" charset="0"/>
                <a:ea typeface="Calibri"/>
                <a:cs typeface="Times New Roman" pitchFamily="18" charset="0"/>
              </a:rPr>
              <a:t>- Ngôn ngữ và giọng điệu của </a:t>
            </a:r>
            <a:r>
              <a:rPr lang="nl-NL" sz="2400" dirty="0">
                <a:solidFill>
                  <a:srgbClr val="0000CC"/>
                </a:solidFill>
                <a:latin typeface="Times New Roman" pitchFamily="18" charset="0"/>
                <a:ea typeface="Times New Roman"/>
                <a:cs typeface="Times New Roman" pitchFamily="18" charset="0"/>
              </a:rPr>
              <a:t>Phương Định là ngôn ngữ giọng điệu của cô gái trẻ trung đầy nữ tính. Chính điều đó làm cho câu chuyện trở nên sinh động và chân thật hơn.</a:t>
            </a:r>
            <a:endParaRPr lang="vi-VN" sz="2400" dirty="0">
              <a:solidFill>
                <a:srgbClr val="0000CC"/>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389910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825500" y="508000"/>
            <a:ext cx="10502900" cy="1081322"/>
          </a:xfrm>
          <a:prstGeom prst="rect">
            <a:avLst/>
          </a:prstGeom>
          <a:noFill/>
        </p:spPr>
        <p:txBody>
          <a:bodyPr wrap="square" rtlCol="0">
            <a:spAutoFit/>
          </a:bodyPr>
          <a:lstStyle/>
          <a:p>
            <a:pPr lvl="0">
              <a:lnSpc>
                <a:spcPct val="120000"/>
              </a:lnSpc>
              <a:spcBef>
                <a:spcPts val="1000"/>
              </a:spcBef>
            </a:pPr>
            <a:r>
              <a:rPr lang="en-US" sz="2800" b="1" i="1" dirty="0">
                <a:solidFill>
                  <a:srgbClr val="FF0000"/>
                </a:solidFill>
                <a:latin typeface="Times New Roman" panose="02020603050405020304" pitchFamily="18" charset="0"/>
                <a:cs typeface="Times New Roman" panose="02020603050405020304" pitchFamily="18" charset="0"/>
              </a:rPr>
              <a:t>3.</a:t>
            </a:r>
            <a:r>
              <a:rPr lang="en-US" sz="2800" b="1" i="1" u="sng" dirty="0">
                <a:solidFill>
                  <a:srgbClr val="FF0000"/>
                </a:solidFill>
                <a:latin typeface="Times New Roman" panose="02020603050405020304" pitchFamily="18" charset="0"/>
                <a:cs typeface="Times New Roman" panose="02020603050405020304" pitchFamily="18" charset="0"/>
              </a:rPr>
              <a:t>Kết </a:t>
            </a:r>
            <a:r>
              <a:rPr lang="en-US" sz="2800" b="1" i="1" u="sng" dirty="0" err="1">
                <a:solidFill>
                  <a:srgbClr val="FF0000"/>
                </a:solidFill>
                <a:latin typeface="Times New Roman" panose="02020603050405020304" pitchFamily="18" charset="0"/>
                <a:cs typeface="Times New Roman" panose="02020603050405020304" pitchFamily="18" charset="0"/>
              </a:rPr>
              <a:t>bài</a:t>
            </a:r>
            <a:r>
              <a:rPr lang="en-US" sz="2800" b="1" i="1" dirty="0">
                <a:solidFill>
                  <a:srgbClr val="FF0000"/>
                </a:solidFill>
                <a:latin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Cảm</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nhận</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chung</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về</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nhân</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vật</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Phương</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Định</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trong</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tác</a:t>
            </a:r>
            <a:r>
              <a:rPr lang="en-US" sz="2800" dirty="0">
                <a:solidFill>
                  <a:srgbClr val="0000CC"/>
                </a:solidFill>
                <a:latin typeface="Times New Roman" panose="02020603050405020304" pitchFamily="18" charset="0"/>
                <a:cs typeface="Times New Roman" panose="02020603050405020304" pitchFamily="18" charset="0"/>
              </a:rPr>
              <a:t> </a:t>
            </a:r>
            <a:r>
              <a:rPr lang="en-US" sz="2800" dirty="0" err="1">
                <a:solidFill>
                  <a:srgbClr val="0000CC"/>
                </a:solidFill>
                <a:latin typeface="Times New Roman" panose="02020603050405020304" pitchFamily="18" charset="0"/>
                <a:cs typeface="Times New Roman" panose="02020603050405020304" pitchFamily="18" charset="0"/>
              </a:rPr>
              <a:t>phẩm</a:t>
            </a:r>
            <a:r>
              <a:rPr lang="en-US" sz="2800" dirty="0">
                <a:solidFill>
                  <a:srgbClr val="0000CC"/>
                </a:solidFill>
                <a:latin typeface="Times New Roman" panose="02020603050405020304" pitchFamily="18" charset="0"/>
                <a:cs typeface="Times New Roman" panose="02020603050405020304" pitchFamily="18" charset="0"/>
              </a:rPr>
              <a:t>. </a:t>
            </a:r>
            <a:r>
              <a:rPr lang="en-US" sz="2800" b="1" i="1" dirty="0">
                <a:solidFill>
                  <a:srgbClr val="0000CC"/>
                </a:solidFill>
                <a:latin typeface="Times New Roman" panose="02020603050405020304" pitchFamily="18" charset="0"/>
                <a:cs typeface="Times New Roman" panose="02020603050405020304" pitchFamily="18" charset="0"/>
              </a:rPr>
              <a:t>(</a:t>
            </a:r>
            <a:r>
              <a:rPr lang="en-US" sz="2800" b="1" i="1" dirty="0" err="1">
                <a:solidFill>
                  <a:srgbClr val="0000CC"/>
                </a:solidFill>
                <a:latin typeface="Times New Roman" panose="02020603050405020304" pitchFamily="18" charset="0"/>
                <a:cs typeface="Times New Roman" panose="02020603050405020304" pitchFamily="18" charset="0"/>
              </a:rPr>
              <a:t>Học</a:t>
            </a:r>
            <a:r>
              <a:rPr lang="en-US" sz="2800" b="1" i="1" dirty="0">
                <a:solidFill>
                  <a:srgbClr val="0000CC"/>
                </a:solidFill>
                <a:latin typeface="Times New Roman" panose="02020603050405020304" pitchFamily="18" charset="0"/>
                <a:cs typeface="Times New Roman" panose="02020603050405020304" pitchFamily="18" charset="0"/>
              </a:rPr>
              <a:t> </a:t>
            </a:r>
            <a:r>
              <a:rPr lang="en-US" sz="2800" b="1" i="1" dirty="0" err="1">
                <a:solidFill>
                  <a:srgbClr val="0000CC"/>
                </a:solidFill>
                <a:latin typeface="Times New Roman" panose="02020603050405020304" pitchFamily="18" charset="0"/>
                <a:cs typeface="Times New Roman" panose="02020603050405020304" pitchFamily="18" charset="0"/>
              </a:rPr>
              <a:t>sinh</a:t>
            </a:r>
            <a:r>
              <a:rPr lang="en-US" sz="2800" b="1" i="1" dirty="0">
                <a:solidFill>
                  <a:srgbClr val="0000CC"/>
                </a:solidFill>
                <a:latin typeface="Times New Roman" panose="02020603050405020304" pitchFamily="18" charset="0"/>
                <a:cs typeface="Times New Roman" panose="02020603050405020304" pitchFamily="18" charset="0"/>
              </a:rPr>
              <a:t> </a:t>
            </a:r>
            <a:r>
              <a:rPr lang="en-US" sz="2800" b="1" i="1" dirty="0" err="1">
                <a:solidFill>
                  <a:srgbClr val="0000CC"/>
                </a:solidFill>
                <a:latin typeface="Times New Roman" panose="02020603050405020304" pitchFamily="18" charset="0"/>
                <a:cs typeface="Times New Roman" panose="02020603050405020304" pitchFamily="18" charset="0"/>
              </a:rPr>
              <a:t>tự</a:t>
            </a:r>
            <a:r>
              <a:rPr lang="en-US" sz="2800" b="1" i="1" dirty="0">
                <a:solidFill>
                  <a:srgbClr val="0000CC"/>
                </a:solidFill>
                <a:latin typeface="Times New Roman" panose="02020603050405020304" pitchFamily="18" charset="0"/>
                <a:cs typeface="Times New Roman" panose="02020603050405020304" pitchFamily="18" charset="0"/>
              </a:rPr>
              <a:t> </a:t>
            </a:r>
            <a:r>
              <a:rPr lang="en-US" sz="2800" b="1" i="1" err="1">
                <a:solidFill>
                  <a:srgbClr val="0000CC"/>
                </a:solidFill>
                <a:latin typeface="Times New Roman" panose="02020603050405020304" pitchFamily="18" charset="0"/>
                <a:cs typeface="Times New Roman" panose="02020603050405020304" pitchFamily="18" charset="0"/>
              </a:rPr>
              <a:t>làm</a:t>
            </a:r>
            <a:r>
              <a:rPr lang="en-US" sz="2800" b="1" i="1" smtClean="0">
                <a:solidFill>
                  <a:srgbClr val="0000CC"/>
                </a:solidFill>
                <a:latin typeface="Times New Roman" panose="02020603050405020304" pitchFamily="18" charset="0"/>
                <a:cs typeface="Times New Roman" panose="02020603050405020304" pitchFamily="18" charset="0"/>
              </a:rPr>
              <a:t>)</a:t>
            </a:r>
            <a:endParaRPr lang="en-US" sz="2800" b="1" i="1" dirty="0" smtClean="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910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27"/>
            <a:ext cx="12192000" cy="7040306"/>
          </a:xfrm>
          <a:prstGeom prst="rect">
            <a:avLst/>
          </a:prstGeom>
          <a:solidFill>
            <a:schemeClr val="accent4">
              <a:lumMod val="60000"/>
              <a:lumOff val="40000"/>
            </a:schemeClr>
          </a:solidFill>
          <a:ln>
            <a:noFill/>
          </a:ln>
          <a:effectLst/>
        </p:spPr>
      </p:pic>
      <p:sp>
        <p:nvSpPr>
          <p:cNvPr id="4" name="TextBox 3"/>
          <p:cNvSpPr txBox="1"/>
          <p:nvPr/>
        </p:nvSpPr>
        <p:spPr>
          <a:xfrm>
            <a:off x="4217158" y="399381"/>
            <a:ext cx="4164842" cy="584775"/>
          </a:xfrm>
          <a:prstGeom prst="rect">
            <a:avLst/>
          </a:prstGeom>
          <a:noFill/>
          <a:ln w="28575">
            <a:solidFill>
              <a:schemeClr val="tx1"/>
            </a:solidFill>
          </a:ln>
        </p:spPr>
        <p:txBody>
          <a:bodyPr wrap="square" rtlCol="0">
            <a:spAutoFit/>
          </a:bodyPr>
          <a:lstStyle/>
          <a:p>
            <a:pPr algn="ctr"/>
            <a:r>
              <a:rPr lang="en-US" sz="3200" b="1" dirty="0" smtClean="0">
                <a:solidFill>
                  <a:srgbClr val="002060"/>
                </a:solidFill>
                <a:latin typeface="Times New Roman" panose="02020603050405020304" pitchFamily="18" charset="0"/>
                <a:cs typeface="Times New Roman" panose="02020603050405020304" pitchFamily="18" charset="0"/>
              </a:rPr>
              <a:t>ĐỀ VĂN NGHỊ </a:t>
            </a:r>
            <a:r>
              <a:rPr lang="en-US" sz="3200" b="1" dirty="0">
                <a:solidFill>
                  <a:srgbClr val="002060"/>
                </a:solidFill>
                <a:latin typeface="Times New Roman" panose="02020603050405020304" pitchFamily="18" charset="0"/>
                <a:cs typeface="Times New Roman" panose="02020603050405020304" pitchFamily="18" charset="0"/>
              </a:rPr>
              <a:t>LUẬN</a:t>
            </a:r>
          </a:p>
        </p:txBody>
      </p:sp>
      <p:sp>
        <p:nvSpPr>
          <p:cNvPr id="5" name="Rectangle 4"/>
          <p:cNvSpPr>
            <a:spLocks noChangeArrowheads="1"/>
          </p:cNvSpPr>
          <p:nvPr/>
        </p:nvSpPr>
        <p:spPr bwMode="auto">
          <a:xfrm>
            <a:off x="787400" y="2019300"/>
            <a:ext cx="2298700" cy="3556000"/>
          </a:xfrm>
          <a:prstGeom prst="rect">
            <a:avLst/>
          </a:prstGeom>
          <a:solidFill>
            <a:schemeClr val="accent4">
              <a:lumMod val="40000"/>
              <a:lumOff val="60000"/>
            </a:schemeClr>
          </a:solidFill>
          <a:ln w="9525">
            <a:solidFill>
              <a:schemeClr val="bg1"/>
            </a:solidFill>
            <a:miter lim="800000"/>
            <a:headEnd/>
            <a:tailEnd/>
          </a:ln>
        </p:spPr>
        <p:txBody>
          <a:bodyPr wrap="none" anchor="ctr"/>
          <a:lstStyle/>
          <a:p>
            <a:r>
              <a:rPr lang="en-US" sz="2000" b="1" dirty="0"/>
              <a:t>  </a:t>
            </a:r>
            <a:endParaRPr lang="en-US" sz="2000" dirty="0"/>
          </a:p>
        </p:txBody>
      </p:sp>
      <p:sp>
        <p:nvSpPr>
          <p:cNvPr id="7" name="Rectangle 6"/>
          <p:cNvSpPr>
            <a:spLocks noChangeArrowheads="1"/>
          </p:cNvSpPr>
          <p:nvPr/>
        </p:nvSpPr>
        <p:spPr bwMode="auto">
          <a:xfrm>
            <a:off x="3505200" y="2019300"/>
            <a:ext cx="2463800" cy="3555999"/>
          </a:xfrm>
          <a:prstGeom prst="rect">
            <a:avLst/>
          </a:prstGeom>
          <a:solidFill>
            <a:schemeClr val="accent4">
              <a:lumMod val="40000"/>
              <a:lumOff val="60000"/>
            </a:schemeClr>
          </a:solidFill>
          <a:ln w="9525">
            <a:solidFill>
              <a:schemeClr val="bg1"/>
            </a:solidFill>
            <a:miter lim="800000"/>
            <a:headEnd/>
            <a:tailEnd/>
          </a:ln>
        </p:spPr>
        <p:txBody>
          <a:bodyPr wrap="none" anchor="ctr"/>
          <a:lstStyle/>
          <a:p>
            <a:r>
              <a:rPr lang="en-US" sz="2000" b="1" dirty="0"/>
              <a:t> </a:t>
            </a:r>
            <a:endParaRPr lang="en-US" sz="2000" dirty="0"/>
          </a:p>
        </p:txBody>
      </p:sp>
      <p:sp>
        <p:nvSpPr>
          <p:cNvPr id="8" name="Rectangle 7"/>
          <p:cNvSpPr>
            <a:spLocks noChangeArrowheads="1"/>
          </p:cNvSpPr>
          <p:nvPr/>
        </p:nvSpPr>
        <p:spPr bwMode="auto">
          <a:xfrm>
            <a:off x="6299578" y="2019300"/>
            <a:ext cx="2603122" cy="3479801"/>
          </a:xfrm>
          <a:prstGeom prst="rect">
            <a:avLst/>
          </a:prstGeom>
          <a:solidFill>
            <a:schemeClr val="accent4">
              <a:lumMod val="40000"/>
              <a:lumOff val="60000"/>
            </a:schemeClr>
          </a:solidFill>
          <a:ln w="9525">
            <a:solidFill>
              <a:schemeClr val="bg1"/>
            </a:solidFill>
            <a:miter lim="800000"/>
            <a:headEnd/>
            <a:tailEnd/>
          </a:ln>
        </p:spPr>
        <p:txBody>
          <a:bodyPr wrap="none" anchor="ctr"/>
          <a:lstStyle/>
          <a:p>
            <a:r>
              <a:rPr lang="en-US" sz="2000" b="1" dirty="0"/>
              <a:t>  </a:t>
            </a:r>
            <a:endParaRPr lang="en-US" sz="2000" dirty="0"/>
          </a:p>
        </p:txBody>
      </p:sp>
      <p:sp>
        <p:nvSpPr>
          <p:cNvPr id="9" name="Rectangle 8"/>
          <p:cNvSpPr>
            <a:spLocks noChangeArrowheads="1"/>
          </p:cNvSpPr>
          <p:nvPr/>
        </p:nvSpPr>
        <p:spPr bwMode="auto">
          <a:xfrm>
            <a:off x="9232898" y="2019297"/>
            <a:ext cx="2425701" cy="3479804"/>
          </a:xfrm>
          <a:prstGeom prst="rect">
            <a:avLst/>
          </a:prstGeom>
          <a:solidFill>
            <a:schemeClr val="accent4">
              <a:lumMod val="40000"/>
              <a:lumOff val="60000"/>
            </a:schemeClr>
          </a:solidFill>
          <a:ln w="9525">
            <a:solidFill>
              <a:schemeClr val="bg1"/>
            </a:solidFill>
            <a:miter lim="800000"/>
            <a:headEnd/>
            <a:tailEnd/>
          </a:ln>
        </p:spPr>
        <p:txBody>
          <a:bodyPr wrap="none" anchor="ctr"/>
          <a:lstStyle/>
          <a:p>
            <a:r>
              <a:rPr lang="en-US" sz="2000" b="1" dirty="0"/>
              <a:t>  </a:t>
            </a:r>
            <a:endParaRPr lang="en-US" sz="2000" dirty="0"/>
          </a:p>
        </p:txBody>
      </p:sp>
      <p:sp>
        <p:nvSpPr>
          <p:cNvPr id="10" name="Line 7"/>
          <p:cNvSpPr>
            <a:spLocks noChangeShapeType="1"/>
          </p:cNvSpPr>
          <p:nvPr/>
        </p:nvSpPr>
        <p:spPr bwMode="auto">
          <a:xfrm flipH="1">
            <a:off x="1949450" y="961885"/>
            <a:ext cx="4356100" cy="10574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 name="Line 7"/>
          <p:cNvSpPr>
            <a:spLocks noChangeShapeType="1"/>
          </p:cNvSpPr>
          <p:nvPr/>
        </p:nvSpPr>
        <p:spPr bwMode="auto">
          <a:xfrm flipH="1">
            <a:off x="4622800" y="925350"/>
            <a:ext cx="1740279" cy="115275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Line 7"/>
          <p:cNvSpPr>
            <a:spLocks noChangeShapeType="1"/>
          </p:cNvSpPr>
          <p:nvPr/>
        </p:nvSpPr>
        <p:spPr bwMode="auto">
          <a:xfrm>
            <a:off x="6299578" y="984156"/>
            <a:ext cx="4101721" cy="103514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Line 7"/>
          <p:cNvSpPr>
            <a:spLocks noChangeShapeType="1"/>
          </p:cNvSpPr>
          <p:nvPr/>
        </p:nvSpPr>
        <p:spPr bwMode="auto">
          <a:xfrm>
            <a:off x="6299578" y="961885"/>
            <a:ext cx="1092961" cy="113361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TextBox 13"/>
          <p:cNvSpPr txBox="1"/>
          <p:nvPr/>
        </p:nvSpPr>
        <p:spPr>
          <a:xfrm>
            <a:off x="800100" y="2095499"/>
            <a:ext cx="2298700" cy="3631763"/>
          </a:xfrm>
          <a:prstGeom prst="rect">
            <a:avLst/>
          </a:prstGeom>
          <a:noFill/>
        </p:spPr>
        <p:txBody>
          <a:bodyPr wrap="square" rtlCol="0">
            <a:spAutoFit/>
          </a:bodyPr>
          <a:lstStyle/>
          <a:p>
            <a:pPr algn="just"/>
            <a:r>
              <a:rPr lang="en-US" sz="2300" b="1" dirty="0" err="1" smtClean="0">
                <a:solidFill>
                  <a:srgbClr val="0000CC"/>
                </a:solidFill>
                <a:latin typeface="Times New Roman" pitchFamily="18" charset="0"/>
                <a:cs typeface="Times New Roman" pitchFamily="18" charset="0"/>
              </a:rPr>
              <a:t>Đề</a:t>
            </a:r>
            <a:r>
              <a:rPr lang="en-US" sz="2300" b="1" dirty="0" smtClean="0">
                <a:solidFill>
                  <a:srgbClr val="0000CC"/>
                </a:solidFill>
                <a:latin typeface="Times New Roman" pitchFamily="18" charset="0"/>
                <a:cs typeface="Times New Roman" pitchFamily="18" charset="0"/>
              </a:rPr>
              <a:t> 1</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Suy</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nghĩ</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về</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thân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phận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người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phụ</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nữ</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trong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xã</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hội</a:t>
            </a:r>
            <a:r>
              <a:rPr lang="en-US" sz="2300" dirty="0">
                <a:latin typeface="Times New Roman" pitchFamily="18" charset="0"/>
                <a:cs typeface="Times New Roman" pitchFamily="18" charset="0"/>
              </a:rPr>
              <a:t> </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phong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kiếnqua</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hình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ảnh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Vũ</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Nương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trong</a:t>
            </a:r>
            <a:r>
              <a:rPr lang="en-US" sz="2300" dirty="0" smtClean="0">
                <a:latin typeface="Times New Roman" pitchFamily="18" charset="0"/>
                <a:cs typeface="Times New Roman" pitchFamily="18" charset="0"/>
              </a:rPr>
              <a:t> “ </a:t>
            </a:r>
            <a:r>
              <a:rPr lang="en-US" sz="2300" dirty="0" err="1" smtClean="0">
                <a:latin typeface="Times New Roman" pitchFamily="18" charset="0"/>
                <a:cs typeface="Times New Roman" pitchFamily="18" charset="0"/>
              </a:rPr>
              <a:t>Chuyện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người</a:t>
            </a:r>
            <a:r>
              <a:rPr lang="en-US" sz="2300" dirty="0" smtClean="0">
                <a:latin typeface="Times New Roman" pitchFamily="18" charset="0"/>
                <a:cs typeface="Times New Roman" pitchFamily="18" charset="0"/>
              </a:rPr>
              <a:t> con </a:t>
            </a:r>
            <a:r>
              <a:rPr lang="en-US" sz="2300" dirty="0" err="1" smtClean="0">
                <a:latin typeface="Times New Roman" pitchFamily="18" charset="0"/>
                <a:cs typeface="Times New Roman" pitchFamily="18" charset="0"/>
              </a:rPr>
              <a:t>gái</a:t>
            </a:r>
            <a:r>
              <a:rPr lang="en-US" sz="2300" dirty="0" smtClean="0">
                <a:latin typeface="Times New Roman" pitchFamily="18" charset="0"/>
                <a:cs typeface="Times New Roman" pitchFamily="18" charset="0"/>
              </a:rPr>
              <a:t> Nam </a:t>
            </a:r>
            <a:r>
              <a:rPr lang="en-US" sz="2300" dirty="0" err="1" smtClean="0">
                <a:latin typeface="Times New Roman" pitchFamily="18" charset="0"/>
                <a:cs typeface="Times New Roman" pitchFamily="18" charset="0"/>
              </a:rPr>
              <a:t>Xương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của</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nguyễn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Dữ</a:t>
            </a:r>
            <a:r>
              <a:rPr lang="en-US" sz="2300" dirty="0">
                <a:latin typeface="Times New Roman" pitchFamily="18" charset="0"/>
                <a:cs typeface="Times New Roman" pitchFamily="18" charset="0"/>
              </a:rPr>
              <a:t>.</a:t>
            </a:r>
          </a:p>
        </p:txBody>
      </p:sp>
      <p:sp>
        <p:nvSpPr>
          <p:cNvPr id="15" name="TextBox 14"/>
          <p:cNvSpPr txBox="1"/>
          <p:nvPr/>
        </p:nvSpPr>
        <p:spPr>
          <a:xfrm>
            <a:off x="9232899" y="2125533"/>
            <a:ext cx="2336800" cy="1200329"/>
          </a:xfrm>
          <a:prstGeom prst="rect">
            <a:avLst/>
          </a:prstGeom>
          <a:noFill/>
        </p:spPr>
        <p:txBody>
          <a:bodyPr wrap="square" rtlCol="0">
            <a:spAutoFit/>
          </a:bodyPr>
          <a:lstStyle/>
          <a:p>
            <a:r>
              <a:rPr lang="en-US" sz="2400" b="1" dirty="0" err="1" smtClean="0">
                <a:solidFill>
                  <a:srgbClr val="0000CC"/>
                </a:solidFill>
                <a:latin typeface="Times New Roman" pitchFamily="18" charset="0"/>
                <a:cs typeface="Times New Roman" pitchFamily="18" charset="0"/>
              </a:rPr>
              <a:t>Đề</a:t>
            </a:r>
            <a:r>
              <a:rPr lang="en-US" sz="2400" b="1" dirty="0" smtClean="0">
                <a:solidFill>
                  <a:srgbClr val="0000CC"/>
                </a:solidFill>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Sức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yêu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thương</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6" name="TextBox 15"/>
          <p:cNvSpPr txBox="1"/>
          <p:nvPr/>
        </p:nvSpPr>
        <p:spPr>
          <a:xfrm>
            <a:off x="6363079" y="2171700"/>
            <a:ext cx="2425700" cy="830997"/>
          </a:xfrm>
          <a:prstGeom prst="rect">
            <a:avLst/>
          </a:prstGeom>
          <a:noFill/>
        </p:spPr>
        <p:txBody>
          <a:bodyPr wrap="square" rtlCol="0">
            <a:spAutoFit/>
          </a:bodyPr>
          <a:lstStyle/>
          <a:p>
            <a:r>
              <a:rPr lang="en-US" sz="2400" b="1" dirty="0" err="1" smtClean="0">
                <a:solidFill>
                  <a:srgbClr val="0000CC"/>
                </a:solidFill>
                <a:latin typeface="Times New Roman" pitchFamily="18" charset="0"/>
                <a:cs typeface="Times New Roman" pitchFamily="18" charset="0"/>
              </a:rPr>
              <a:t>Đề</a:t>
            </a:r>
            <a:r>
              <a:rPr lang="en-US" sz="2400" b="1" dirty="0" smtClean="0">
                <a:solidFill>
                  <a:srgbClr val="0000CC"/>
                </a:solidFill>
                <a:latin typeface="Times New Roman" pitchFamily="18" charset="0"/>
                <a:cs typeface="Times New Roman" pitchFamily="18" charset="0"/>
              </a:rPr>
              <a:t> 3: </a:t>
            </a:r>
            <a:r>
              <a:rPr lang="en-US" sz="2400" dirty="0" err="1">
                <a:latin typeface="Times New Roman" pitchFamily="18" charset="0"/>
                <a:cs typeface="Times New Roman" pitchFamily="18" charset="0"/>
              </a:rPr>
              <a:t>T</a:t>
            </a:r>
            <a:r>
              <a:rPr lang="en-US" sz="2400" dirty="0" err="1" smtClean="0">
                <a:latin typeface="Times New Roman" pitchFamily="18" charset="0"/>
                <a:cs typeface="Times New Roman" pitchFamily="18" charset="0"/>
              </a:rPr>
              <a:t>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7" name="TextBox 16"/>
          <p:cNvSpPr txBox="1"/>
          <p:nvPr/>
        </p:nvSpPr>
        <p:spPr>
          <a:xfrm>
            <a:off x="3505200" y="2171700"/>
            <a:ext cx="2463800" cy="2308324"/>
          </a:xfrm>
          <a:prstGeom prst="rect">
            <a:avLst/>
          </a:prstGeom>
          <a:noFill/>
        </p:spPr>
        <p:txBody>
          <a:bodyPr wrap="square" rtlCol="0">
            <a:spAutoFit/>
          </a:bodyPr>
          <a:lstStyle/>
          <a:p>
            <a:pPr algn="just"/>
            <a:r>
              <a:rPr lang="en-US" sz="2400" b="1" dirty="0" err="1" smtClean="0">
                <a:solidFill>
                  <a:srgbClr val="0000CC"/>
                </a:solidFill>
                <a:latin typeface="Times New Roman" pitchFamily="18" charset="0"/>
                <a:cs typeface="Times New Roman" pitchFamily="18" charset="0"/>
              </a:rPr>
              <a:t>Đề</a:t>
            </a:r>
            <a:r>
              <a:rPr lang="en-US" sz="2400" b="1" dirty="0" smtClean="0">
                <a:solidFill>
                  <a:srgbClr val="0000CC"/>
                </a:solidFill>
                <a:latin typeface="Times New Roman" pitchFamily="18" charset="0"/>
                <a:cs typeface="Times New Roman" pitchFamily="18" charset="0"/>
              </a:rPr>
              <a:t> 4: </a:t>
            </a:r>
            <a:r>
              <a:rPr lang="en-US" sz="2400" dirty="0" err="1" smtClean="0">
                <a:latin typeface="Times New Roman" pitchFamily="18" charset="0"/>
                <a:cs typeface="Times New Roman" pitchFamily="18" charset="0"/>
              </a:rPr>
              <a:t>Cảm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vẻ</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đẹp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Đồng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Hữu</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88632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1028" name="Picture 4" descr="Kết quả hình ảnh cho lặng lẽ sa p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2059" y="1866100"/>
            <a:ext cx="4240575" cy="454808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46100" y="164313"/>
            <a:ext cx="11125200" cy="1692771"/>
          </a:xfrm>
          <a:prstGeom prst="rect">
            <a:avLst/>
          </a:prstGeom>
          <a:noFill/>
          <a:effectLst>
            <a:innerShdw blurRad="63500" dist="50800" dir="16200000">
              <a:prstClr val="black">
                <a:alpha val="50000"/>
              </a:prstClr>
            </a:innerShdw>
          </a:effectLst>
        </p:spPr>
        <p:txBody>
          <a:bodyPr wrap="square" rtlCol="0">
            <a:spAutoFit/>
          </a:bodyPr>
          <a:lstStyle/>
          <a:p>
            <a:r>
              <a:rPr lang="en-US" sz="3200" b="1" u="sng"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TẬP </a:t>
            </a:r>
            <a:r>
              <a:rPr lang="en-US" sz="32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LÀM </a:t>
            </a:r>
            <a:r>
              <a:rPr lang="en-US" sz="3200" b="1" u="sng"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VĂN: </a:t>
            </a:r>
            <a:endParaRPr lang="en-US" sz="32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NGHỊ </a:t>
            </a:r>
            <a:r>
              <a:rPr lang="en-US" sz="3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LUẬN VỀ TÁC PHẨM </a:t>
            </a:r>
            <a:r>
              <a:rPr lang="en-US"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p>
          <a:p>
            <a:pPr algn="ctr"/>
            <a:r>
              <a:rPr lang="en-US"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(HOẶC </a:t>
            </a:r>
            <a:r>
              <a:rPr lang="en-US" sz="3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ĐOẠN </a:t>
            </a:r>
            <a:r>
              <a:rPr lang="en-US"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TRÍCH)</a:t>
            </a:r>
            <a:endParaRPr lang="en-US" sz="3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30" name="Picture 6" descr="Kết quả hình ảnh cho chiếc lược ngà"/>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2456" y="1866100"/>
            <a:ext cx="3775586" cy="4548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642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704850" y="1777327"/>
            <a:ext cx="10661650" cy="4524315"/>
          </a:xfrm>
          <a:prstGeom prst="rect">
            <a:avLst/>
          </a:prstGeom>
        </p:spPr>
        <p:txBody>
          <a:bodyPr wrap="square">
            <a:spAutoFit/>
          </a:bodyPr>
          <a:lstStyle/>
          <a:p>
            <a:pPr algn="just"/>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hiểu</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nghị</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luận</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về</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tác</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phẩm</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hoặc</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đoạn</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trích</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r>
              <a:rPr lang="en-US"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Thế</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nào</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là</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nghị</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luận</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về</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tác</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phẩm</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đoạn</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trích</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 hiểu ví dụ SGK/61,62</a:t>
            </a:r>
          </a:p>
          <a:p>
            <a:pPr algn="just"/>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Văn bản viết về </a:t>
            </a:r>
            <a:r>
              <a:rPr lang="vi-VN" sz="2400" u="sng"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Lặng lẽ Sa Pa của Nguyễn Thành Long.</a:t>
            </a:r>
          </a:p>
          <a:p>
            <a:pPr algn="just"/>
            <a:r>
              <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u="sng"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Đối tượng</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 thanh niên</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t>
            </a:r>
            <a:r>
              <a:rPr lang="vi-VN" sz="2400" u="sng"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Vấn </a:t>
            </a:r>
            <a:r>
              <a:rPr lang="vi-VN" sz="2400" u="sng"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đề nghị luận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 văn bản là: Vẻ đẹp, những phẩm chất </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đáng</a:t>
            </a:r>
            <a:r>
              <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quý</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đáng yêu của anh thanh </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niên</a:t>
            </a:r>
            <a:r>
              <a:rPr lang="en-US"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err="1"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trong</a:t>
            </a:r>
            <a:r>
              <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err="1"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Lặng lẽ Sa Pa</a:t>
            </a:r>
            <a:r>
              <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a:t>
            </a:r>
            <a:r>
              <a:rPr lang="en-US"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Nguyễn</a:t>
            </a:r>
            <a:r>
              <a:rPr lang="en-US"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Thành</a:t>
            </a:r>
            <a:r>
              <a:rPr lang="en-US"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Long.</a:t>
            </a:r>
            <a:endParaRPr lang="en-US"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Đặt nhan đề : + Anh thanh niên.</a:t>
            </a:r>
          </a:p>
          <a:p>
            <a:pPr algn="just"/>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 vẻ đẹp nơi Sa Pa lặng lẽ.</a:t>
            </a:r>
          </a:p>
          <a:p>
            <a:pPr algn="just"/>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400"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 người thầm lặng.</a:t>
            </a:r>
          </a:p>
          <a:p>
            <a:pPr algn="just"/>
            <a:endParaRPr lang="vi-VN" sz="2400" b="1" dirty="0">
              <a:solidFill>
                <a:srgbClr val="0066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en-US" sz="2400" b="1" dirty="0">
              <a:solidFill>
                <a:srgbClr val="0066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927100" y="164313"/>
            <a:ext cx="11125200" cy="1384995"/>
          </a:xfrm>
          <a:prstGeom prst="rect">
            <a:avLst/>
          </a:prstGeom>
          <a:noFill/>
          <a:effectLst>
            <a:innerShdw blurRad="63500" dist="50800" dir="16200000">
              <a:prstClr val="black">
                <a:alpha val="50000"/>
              </a:prstClr>
            </a:innerShdw>
          </a:effectLst>
        </p:spPr>
        <p:txBody>
          <a:bodyPr wrap="square" rtlCol="0">
            <a:spAutoFit/>
          </a:bodyPr>
          <a:lstStyle/>
          <a:p>
            <a:r>
              <a:rPr lang="en-US" sz="2800" b="1" u="sng"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TẬP </a:t>
            </a:r>
            <a:r>
              <a:rPr lang="en-US" sz="2800" b="1" u="sng"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LÀM </a:t>
            </a:r>
            <a:r>
              <a:rPr lang="en-US" sz="2800" b="1" u="sng"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VĂN: </a:t>
            </a:r>
            <a:endParaRPr lang="en-US" sz="2800" b="1" u="sng"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NGHỊ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LUẬN VỀ TÁC PHẨM </a:t>
            </a: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TRUYỆN</a:t>
            </a:r>
          </a:p>
          <a:p>
            <a:pPr algn="ct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(HOẶC </a:t>
            </a: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ĐOẠN </a:t>
            </a: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TRÍCH)</a:t>
            </a: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 name="TextBox 7"/>
          <p:cNvSpPr txBox="1"/>
          <p:nvPr/>
        </p:nvSpPr>
        <p:spPr>
          <a:xfrm>
            <a:off x="88901" y="30306"/>
            <a:ext cx="838199" cy="1015663"/>
          </a:xfrm>
          <a:prstGeom prst="rect">
            <a:avLst/>
          </a:prstGeom>
          <a:noFill/>
        </p:spPr>
        <p:txBody>
          <a:bodyPr wrap="square" rtlCol="0">
            <a:spAutoFit/>
          </a:bodyPr>
          <a:lstStyle/>
          <a:p>
            <a:r>
              <a:rPr lang="en-US" sz="6000" b="1" dirty="0">
                <a:solidFill>
                  <a:srgbClr val="FF0000"/>
                </a:solidFill>
                <a:sym typeface="Wingdings"/>
              </a:rPr>
              <a:t></a:t>
            </a:r>
            <a:endParaRPr lang="en-US" sz="6000" dirty="0"/>
          </a:p>
        </p:txBody>
      </p:sp>
    </p:spTree>
    <p:extLst>
      <p:ext uri="{BB962C8B-B14F-4D97-AF65-F5344CB8AC3E}">
        <p14:creationId xmlns:p14="http://schemas.microsoft.com/office/powerpoint/2010/main" val="54891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20700" y="533400"/>
            <a:ext cx="11087100" cy="5693866"/>
          </a:xfrm>
          <a:prstGeom prst="rect">
            <a:avLst/>
          </a:prstGeom>
          <a:noFill/>
        </p:spPr>
        <p:txBody>
          <a:bodyPr wrap="square" rtlCol="0">
            <a:spAutoFit/>
          </a:bodyPr>
          <a:lstStyle/>
          <a:p>
            <a:pPr algn="just"/>
            <a:r>
              <a:rPr lang="vi-VN" sz="2800" b="1" i="1" dirty="0">
                <a:solidFill>
                  <a:srgbClr val="FF0000"/>
                </a:solidFill>
                <a:latin typeface="+mj-lt"/>
              </a:rPr>
              <a:t>Tóm tắt</a:t>
            </a:r>
            <a:r>
              <a:rPr lang="vi-VN" sz="2800" b="1" i="1" dirty="0" smtClean="0">
                <a:solidFill>
                  <a:srgbClr val="FF0000"/>
                </a:solidFill>
                <a:latin typeface="+mj-lt"/>
              </a:rPr>
              <a:t>:</a:t>
            </a:r>
            <a:endParaRPr lang="en-US" sz="2800" b="1" i="1" dirty="0" smtClean="0">
              <a:solidFill>
                <a:srgbClr val="FF0000"/>
              </a:solidFill>
              <a:latin typeface="+mj-lt"/>
            </a:endParaRPr>
          </a:p>
          <a:p>
            <a:pPr algn="just"/>
            <a:r>
              <a:rPr lang="en-US" sz="2800" b="1" i="1" dirty="0">
                <a:solidFill>
                  <a:srgbClr val="FF0000"/>
                </a:solidFill>
                <a:latin typeface="+mj-lt"/>
              </a:rPr>
              <a:t> </a:t>
            </a:r>
            <a:r>
              <a:rPr lang="en-US" sz="2800" b="1" i="1" dirty="0" smtClean="0">
                <a:solidFill>
                  <a:srgbClr val="FF0000"/>
                </a:solidFill>
                <a:latin typeface="+mj-lt"/>
              </a:rPr>
              <a:t>   </a:t>
            </a:r>
            <a:r>
              <a:rPr lang="vi-VN" sz="2800" b="1" i="1" dirty="0" smtClean="0">
                <a:solidFill>
                  <a:srgbClr val="FF0000"/>
                </a:solidFill>
                <a:latin typeface="+mj-lt"/>
              </a:rPr>
              <a:t> </a:t>
            </a:r>
            <a:r>
              <a:rPr lang="en-US" sz="2800" b="1" i="1" dirty="0" smtClean="0">
                <a:solidFill>
                  <a:srgbClr val="FF0000"/>
                </a:solidFill>
                <a:latin typeface="+mj-lt"/>
              </a:rPr>
              <a:t>   </a:t>
            </a:r>
            <a:r>
              <a:rPr lang="vi-VN" sz="2800" b="1" i="1" dirty="0" smtClean="0">
                <a:solidFill>
                  <a:srgbClr val="0066FF"/>
                </a:solidFill>
                <a:latin typeface="+mj-lt"/>
              </a:rPr>
              <a:t>Trên </a:t>
            </a:r>
            <a:r>
              <a:rPr lang="vi-VN" sz="2800" b="1" i="1" dirty="0">
                <a:solidFill>
                  <a:srgbClr val="0066FF"/>
                </a:solidFill>
                <a:latin typeface="+mj-lt"/>
              </a:rPr>
              <a:t>chuyến xe khách từ Hà Nội lên Lào Cai, ông họa sĩ già, bác lái xe, cô kĩ sư trẻ tình cờ quen nhau. Chiếc xe dừng lại 30 phút để hành khách nghỉ ngơi. Nhân dịp đó, bác lái xe đã giới thiệu cho ông họa sĩ và cô kĩ sư làm quen với anh thanh niên làm công tác khí tượng kiêm vật lý địa cầu trên đỉnh Yên Sơn. Anh thanh niên mời ông họa sĩ và cô gái lên thăm nơi ở và làm việc của mình. Anh thanh niên tặng hoa cho cô gái, pha trà và trò chuyện với mọi người về cuộc sống và công việc của anh. Ông họa sĩ muốn được vẽ chân dung anh nhưng  anh từ chối và giới thiệu ông kĩ sư trồng rau và người cán bộ nghiên cứu sét xứng đáng hơn anh. Khi chia tay, ông họa sĩ hứa sẽ quay trở lại, cô kĩ sư thấy xúc động, yên tâm hơn về quyết định lên Lào Cai công tác, còn anh thanh niên tặng mọi người một làn trứng để ăn trưa.</a:t>
            </a:r>
            <a:endParaRPr lang="en-US" sz="2800" b="1" i="1" dirty="0">
              <a:solidFill>
                <a:srgbClr val="0066FF"/>
              </a:solidFill>
              <a:latin typeface="+mj-lt"/>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99" y="-105033"/>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20451" y="547450"/>
            <a:ext cx="7393669" cy="4893647"/>
          </a:xfrm>
          <a:prstGeom prst="rect">
            <a:avLst/>
          </a:prstGeom>
          <a:noFill/>
        </p:spPr>
        <p:txBody>
          <a:bodyPr wrap="square" rtlCol="0">
            <a:spAutoFit/>
          </a:bodyPr>
          <a:lstStyle/>
          <a:p>
            <a:pPr algn="just"/>
            <a:r>
              <a:rPr lang="vi-VN" sz="2400" b="1" dirty="0">
                <a:solidFill>
                  <a:srgbClr val="FF0000"/>
                </a:solidFill>
                <a:latin typeface="Times New Roman" pitchFamily="18" charset="0"/>
                <a:cs typeface="Times New Roman" pitchFamily="18" charset="0"/>
              </a:rPr>
              <a:t>b) Hệ thống luận điểm:</a:t>
            </a:r>
          </a:p>
          <a:p>
            <a:pPr algn="just"/>
            <a:r>
              <a:rPr lang="vi-VN" sz="2400" b="1" dirty="0">
                <a:solidFill>
                  <a:srgbClr val="0000CC"/>
                </a:solidFill>
                <a:latin typeface="Times New Roman" pitchFamily="18" charset="0"/>
                <a:cs typeface="Times New Roman" pitchFamily="18" charset="0"/>
              </a:rPr>
              <a:t>- Đọan 1:  </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Trong </a:t>
            </a:r>
            <a:r>
              <a:rPr lang="vi-VN" sz="2400" dirty="0">
                <a:solidFill>
                  <a:srgbClr val="0000CC"/>
                </a:solidFill>
                <a:latin typeface="Times New Roman" pitchFamily="18" charset="0"/>
                <a:cs typeface="Times New Roman" pitchFamily="18" charset="0"/>
              </a:rPr>
              <a:t>đó, anh thanh </a:t>
            </a:r>
            <a:r>
              <a:rPr lang="vi-VN" sz="2400" dirty="0" smtClean="0">
                <a:solidFill>
                  <a:srgbClr val="0000CC"/>
                </a:solidFill>
                <a:latin typeface="Times New Roman" pitchFamily="18" charset="0"/>
                <a:cs typeface="Times New Roman" pitchFamily="18" charset="0"/>
              </a:rPr>
              <a:t>niên</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 </a:t>
            </a:r>
            <a:r>
              <a:rPr lang="vi-VN" sz="2400" dirty="0">
                <a:solidFill>
                  <a:srgbClr val="0000CC"/>
                </a:solidFill>
                <a:latin typeface="Times New Roman" pitchFamily="18" charset="0"/>
                <a:cs typeface="Times New Roman" pitchFamily="18" charset="0"/>
              </a:rPr>
              <a:t>khó phai </a:t>
            </a:r>
            <a:r>
              <a:rPr lang="vi-VN" sz="2400" dirty="0" smtClean="0">
                <a:solidFill>
                  <a:srgbClr val="0000CC"/>
                </a:solidFill>
                <a:latin typeface="Times New Roman" pitchFamily="18" charset="0"/>
                <a:cs typeface="Times New Roman" pitchFamily="18" charset="0"/>
              </a:rPr>
              <a:t>mờ</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a:t>
            </a:r>
            <a:endParaRPr lang="vi-VN" sz="2400" dirty="0">
              <a:solidFill>
                <a:srgbClr val="0000CC"/>
              </a:solidFill>
              <a:latin typeface="Times New Roman" pitchFamily="18" charset="0"/>
              <a:cs typeface="Times New Roman" pitchFamily="18" charset="0"/>
            </a:endParaRPr>
          </a:p>
          <a:p>
            <a:pPr algn="just"/>
            <a:r>
              <a:rPr lang="en-US" sz="2400" b="1" dirty="0" smtClean="0">
                <a:solidFill>
                  <a:srgbClr val="0000CC"/>
                </a:solidFill>
                <a:latin typeface="Times New Roman" pitchFamily="18" charset="0"/>
                <a:cs typeface="Times New Roman" pitchFamily="18" charset="0"/>
              </a:rPr>
              <a:t>-&gt;  </a:t>
            </a:r>
            <a:r>
              <a:rPr lang="en-US" sz="2400" b="1" dirty="0" err="1" smtClean="0">
                <a:solidFill>
                  <a:srgbClr val="0000CC"/>
                </a:solidFill>
                <a:latin typeface="Times New Roman" pitchFamily="18" charset="0"/>
                <a:cs typeface="Times New Roman" pitchFamily="18" charset="0"/>
              </a:rPr>
              <a:t>Đánh</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giá</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khái</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quát</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về</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nhân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vật</a:t>
            </a:r>
            <a:r>
              <a:rPr lang="en-US" sz="2400" b="1" dirty="0" smtClean="0">
                <a:solidFill>
                  <a:srgbClr val="0000CC"/>
                </a:solidFill>
                <a:latin typeface="Times New Roman" pitchFamily="18" charset="0"/>
                <a:cs typeface="Times New Roman" pitchFamily="18" charset="0"/>
              </a:rPr>
              <a:t>.</a:t>
            </a:r>
            <a:endParaRPr lang="vi-VN" sz="2400" b="1" dirty="0">
              <a:solidFill>
                <a:srgbClr val="FF0000"/>
              </a:solidFill>
              <a:latin typeface="Times New Roman" pitchFamily="18" charset="0"/>
              <a:cs typeface="Times New Roman" pitchFamily="18" charset="0"/>
            </a:endParaRPr>
          </a:p>
          <a:p>
            <a:pPr algn="just"/>
            <a:r>
              <a:rPr lang="en-US" sz="2400" b="1" dirty="0" smtClean="0">
                <a:solidFill>
                  <a:srgbClr val="0000CC"/>
                </a:solidFill>
                <a:latin typeface="Times New Roman" pitchFamily="18" charset="0"/>
                <a:cs typeface="Times New Roman" pitchFamily="18" charset="0"/>
              </a:rPr>
              <a:t>- </a:t>
            </a:r>
            <a:r>
              <a:rPr lang="vi-VN" sz="2400" b="1" dirty="0" smtClean="0">
                <a:solidFill>
                  <a:srgbClr val="0000CC"/>
                </a:solidFill>
                <a:latin typeface="Times New Roman" pitchFamily="18" charset="0"/>
                <a:cs typeface="Times New Roman" pitchFamily="18" charset="0"/>
              </a:rPr>
              <a:t>Đoạn </a:t>
            </a:r>
            <a:r>
              <a:rPr lang="vi-VN" sz="2400" b="1" dirty="0">
                <a:solidFill>
                  <a:srgbClr val="0000CC"/>
                </a:solidFill>
                <a:latin typeface="Times New Roman" pitchFamily="18" charset="0"/>
                <a:cs typeface="Times New Roman" pitchFamily="18" charset="0"/>
              </a:rPr>
              <a:t>2: </a:t>
            </a:r>
            <a:r>
              <a:rPr lang="en-US" sz="2400" dirty="0" smtClean="0">
                <a:solidFill>
                  <a:srgbClr val="0000CC"/>
                </a:solidFill>
                <a:latin typeface="Times New Roman" pitchFamily="18" charset="0"/>
                <a:cs typeface="Times New Roman" pitchFamily="18" charset="0"/>
              </a:rPr>
              <a:t>“</a:t>
            </a:r>
            <a:r>
              <a:rPr lang="en-US" sz="2400" dirty="0" smtClean="0">
                <a:solidFill>
                  <a:srgbClr val="FF0000"/>
                </a:solidFill>
                <a:latin typeface="Times New Roman" pitchFamily="18" charset="0"/>
                <a:cs typeface="Times New Roman" pitchFamily="18" charset="0"/>
              </a:rPr>
              <a:t>(1)</a:t>
            </a:r>
            <a:r>
              <a:rPr lang="vi-VN" sz="2400" dirty="0" smtClean="0">
                <a:solidFill>
                  <a:srgbClr val="0000CC"/>
                </a:solidFill>
                <a:latin typeface="Times New Roman" pitchFamily="18" charset="0"/>
                <a:cs typeface="Times New Roman" pitchFamily="18" charset="0"/>
              </a:rPr>
              <a:t>Trước </a:t>
            </a:r>
            <a:r>
              <a:rPr lang="vi-VN" sz="2400" dirty="0">
                <a:solidFill>
                  <a:srgbClr val="0000CC"/>
                </a:solidFill>
                <a:latin typeface="Times New Roman" pitchFamily="18" charset="0"/>
                <a:cs typeface="Times New Roman" pitchFamily="18" charset="0"/>
              </a:rPr>
              <a:t>tiên, nhân vật anh thanh niên </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lắm </a:t>
            </a:r>
            <a:r>
              <a:rPr lang="vi-VN" sz="2400" dirty="0">
                <a:solidFill>
                  <a:srgbClr val="0000CC"/>
                </a:solidFill>
                <a:latin typeface="Times New Roman" pitchFamily="18" charset="0"/>
                <a:cs typeface="Times New Roman" pitchFamily="18" charset="0"/>
              </a:rPr>
              <a:t>gian khổ của </a:t>
            </a:r>
            <a:r>
              <a:rPr lang="vi-VN" sz="2400" dirty="0" smtClean="0">
                <a:solidFill>
                  <a:srgbClr val="0000CC"/>
                </a:solidFill>
                <a:latin typeface="Times New Roman" pitchFamily="18" charset="0"/>
                <a:cs typeface="Times New Roman" pitchFamily="18" charset="0"/>
              </a:rPr>
              <a:t>mình</a:t>
            </a:r>
            <a:r>
              <a:rPr lang="en-US" sz="2400" dirty="0" smtClean="0">
                <a:solidFill>
                  <a:srgbClr val="0000CC"/>
                </a:solidFill>
                <a:latin typeface="Times New Roman" pitchFamily="18" charset="0"/>
                <a:cs typeface="Times New Roman" pitchFamily="18" charset="0"/>
              </a:rPr>
              <a:t>,…</a:t>
            </a:r>
            <a:r>
              <a:rPr lang="en-US" sz="2400" dirty="0" err="1" smtClean="0">
                <a:solidFill>
                  <a:srgbClr val="0000CC"/>
                </a:solidFill>
                <a:latin typeface="Times New Roman" pitchFamily="18" charset="0"/>
                <a:cs typeface="Times New Roman" pitchFamily="18" charset="0"/>
              </a:rPr>
              <a:t>vợi</a:t>
            </a:r>
            <a:r>
              <a:rPr lang="en-US" sz="2400" dirty="0" smtClean="0">
                <a:solidFill>
                  <a:srgbClr val="0000CC"/>
                </a:solidFill>
                <a:latin typeface="Times New Roman" pitchFamily="18" charset="0"/>
                <a:cs typeface="Times New Roman" pitchFamily="18" charset="0"/>
              </a:rPr>
              <a:t> </a:t>
            </a:r>
            <a:r>
              <a:rPr lang="en-US" sz="2400" dirty="0" err="1" smtClean="0">
                <a:solidFill>
                  <a:srgbClr val="0000CC"/>
                </a:solidFill>
                <a:latin typeface="Times New Roman" pitchFamily="18" charset="0"/>
                <a:cs typeface="Times New Roman" pitchFamily="18" charset="0"/>
              </a:rPr>
              <a:t>bớt</a:t>
            </a:r>
            <a:r>
              <a:rPr lang="en-US" sz="2400" dirty="0" smtClean="0">
                <a:solidFill>
                  <a:srgbClr val="0000CC"/>
                </a:solidFill>
                <a:latin typeface="Times New Roman" pitchFamily="18" charset="0"/>
                <a:cs typeface="Times New Roman" pitchFamily="18" charset="0"/>
              </a:rPr>
              <a:t> </a:t>
            </a:r>
            <a:r>
              <a:rPr lang="en-US" sz="2400" dirty="0" err="1" smtClean="0">
                <a:solidFill>
                  <a:srgbClr val="0000CC"/>
                </a:solidFill>
                <a:latin typeface="Times New Roman" pitchFamily="18" charset="0"/>
                <a:cs typeface="Times New Roman" pitchFamily="18" charset="0"/>
              </a:rPr>
              <a:t>cô</a:t>
            </a:r>
            <a:r>
              <a:rPr lang="en-US" sz="2400" dirty="0" smtClean="0">
                <a:solidFill>
                  <a:srgbClr val="0000CC"/>
                </a:solidFill>
                <a:latin typeface="Times New Roman" pitchFamily="18" charset="0"/>
                <a:cs typeface="Times New Roman" pitchFamily="18" charset="0"/>
              </a:rPr>
              <a:t> </a:t>
            </a:r>
            <a:r>
              <a:rPr lang="en-US" sz="2400" dirty="0" err="1" smtClean="0">
                <a:solidFill>
                  <a:srgbClr val="0000CC"/>
                </a:solidFill>
                <a:latin typeface="Times New Roman" pitchFamily="18" charset="0"/>
                <a:cs typeface="Times New Roman" pitchFamily="18" charset="0"/>
              </a:rPr>
              <a:t>đơn</a:t>
            </a:r>
            <a:r>
              <a:rPr lang="en-US" sz="2400" dirty="0" smtClean="0">
                <a:solidFill>
                  <a:srgbClr val="0000CC"/>
                </a:solidFill>
                <a:latin typeface="Times New Roman" pitchFamily="18" charset="0"/>
                <a:cs typeface="Times New Roman" pitchFamily="18" charset="0"/>
              </a:rPr>
              <a:t>”.</a:t>
            </a:r>
          </a:p>
          <a:p>
            <a:pPr algn="just"/>
            <a:r>
              <a:rPr lang="en-US" sz="2400" b="1" dirty="0" smtClean="0">
                <a:solidFill>
                  <a:srgbClr val="0000CC"/>
                </a:solidFill>
                <a:latin typeface="Times New Roman" pitchFamily="18" charset="0"/>
                <a:cs typeface="Times New Roman" pitchFamily="18" charset="0"/>
              </a:rPr>
              <a:t>=&gt; </a:t>
            </a:r>
            <a:r>
              <a:rPr lang="en-US" sz="2400" b="1" dirty="0" err="1" smtClean="0">
                <a:solidFill>
                  <a:srgbClr val="0000CC"/>
                </a:solidFill>
                <a:latin typeface="Times New Roman" pitchFamily="18" charset="0"/>
                <a:cs typeface="Times New Roman" pitchFamily="18" charset="0"/>
              </a:rPr>
              <a:t>Phẩm</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chất</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đặc</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điểm</a:t>
            </a:r>
            <a:r>
              <a:rPr lang="en-US" sz="2400" b="1" dirty="0" smtClean="0">
                <a:solidFill>
                  <a:srgbClr val="0000CC"/>
                </a:solidFill>
                <a:latin typeface="Times New Roman" pitchFamily="18" charset="0"/>
                <a:cs typeface="Times New Roman" pitchFamily="18" charset="0"/>
              </a:rPr>
              <a:t> 1.</a:t>
            </a:r>
            <a:endParaRPr lang="vi-VN" sz="2400" b="1" dirty="0">
              <a:solidFill>
                <a:srgbClr val="0000CC"/>
              </a:solidFill>
              <a:latin typeface="Times New Roman" pitchFamily="18" charset="0"/>
              <a:cs typeface="Times New Roman" pitchFamily="18" charset="0"/>
            </a:endParaRPr>
          </a:p>
          <a:p>
            <a:pPr algn="just"/>
            <a:r>
              <a:rPr lang="en-US" sz="2400" b="1" dirty="0" smtClean="0">
                <a:solidFill>
                  <a:srgbClr val="0000CC"/>
                </a:solidFill>
                <a:latin typeface="Times New Roman" pitchFamily="18" charset="0"/>
                <a:cs typeface="Times New Roman" pitchFamily="18" charset="0"/>
              </a:rPr>
              <a:t>- </a:t>
            </a:r>
            <a:r>
              <a:rPr lang="vi-VN" sz="2400" b="1" dirty="0" smtClean="0">
                <a:solidFill>
                  <a:srgbClr val="0000CC"/>
                </a:solidFill>
                <a:latin typeface="Times New Roman" pitchFamily="18" charset="0"/>
                <a:cs typeface="Times New Roman" pitchFamily="18" charset="0"/>
              </a:rPr>
              <a:t>Đoạn </a:t>
            </a:r>
            <a:r>
              <a:rPr lang="vi-VN" sz="2400" b="1" dirty="0">
                <a:solidFill>
                  <a:srgbClr val="0000CC"/>
                </a:solidFill>
                <a:latin typeface="Times New Roman" pitchFamily="18" charset="0"/>
                <a:cs typeface="Times New Roman" pitchFamily="18" charset="0"/>
              </a:rPr>
              <a:t>3: </a:t>
            </a:r>
            <a:r>
              <a:rPr lang="vi-VN" sz="2400" dirty="0" smtClean="0">
                <a:solidFill>
                  <a:srgbClr val="0000CC"/>
                </a:solidFill>
                <a:latin typeface="Times New Roman" pitchFamily="18" charset="0"/>
                <a:cs typeface="Times New Roman" pitchFamily="18" charset="0"/>
              </a:rPr>
              <a:t>“</a:t>
            </a:r>
            <a:r>
              <a:rPr lang="en-US" sz="2400" dirty="0" smtClean="0">
                <a:solidFill>
                  <a:srgbClr val="FF0000"/>
                </a:solidFill>
                <a:latin typeface="Times New Roman" pitchFamily="18" charset="0"/>
                <a:cs typeface="Times New Roman" pitchFamily="18" charset="0"/>
              </a:rPr>
              <a:t>(2)</a:t>
            </a:r>
            <a:r>
              <a:rPr lang="vi-VN" sz="2400" dirty="0" smtClean="0">
                <a:solidFill>
                  <a:srgbClr val="0000CC"/>
                </a:solidFill>
                <a:latin typeface="Times New Roman" pitchFamily="18" charset="0"/>
                <a:cs typeface="Times New Roman" pitchFamily="18" charset="0"/>
              </a:rPr>
              <a:t>Nhưng </a:t>
            </a:r>
            <a:r>
              <a:rPr lang="vi-VN" sz="2400" dirty="0">
                <a:solidFill>
                  <a:srgbClr val="0000CC"/>
                </a:solidFill>
                <a:latin typeface="Times New Roman" pitchFamily="18" charset="0"/>
                <a:cs typeface="Times New Roman" pitchFamily="18" charset="0"/>
              </a:rPr>
              <a:t>anh thanh </a:t>
            </a:r>
            <a:r>
              <a:rPr lang="vi-VN" sz="2400" dirty="0" smtClean="0">
                <a:solidFill>
                  <a:srgbClr val="0000CC"/>
                </a:solidFill>
                <a:latin typeface="Times New Roman" pitchFamily="18" charset="0"/>
                <a:cs typeface="Times New Roman" pitchFamily="18" charset="0"/>
              </a:rPr>
              <a:t>niê</a:t>
            </a:r>
            <a:r>
              <a:rPr lang="en-US" sz="2400" dirty="0" smtClean="0">
                <a:solidFill>
                  <a:srgbClr val="0000CC"/>
                </a:solidFill>
                <a:latin typeface="Times New Roman" pitchFamily="18" charset="0"/>
                <a:cs typeface="Times New Roman" pitchFamily="18" charset="0"/>
              </a:rPr>
              <a:t>n</a:t>
            </a:r>
            <a:r>
              <a:rPr lang="vi-VN" sz="2400" dirty="0" smtClean="0">
                <a:solidFill>
                  <a:srgbClr val="0000CC"/>
                </a:solidFill>
                <a:latin typeface="Times New Roman" pitchFamily="18" charset="0"/>
                <a:cs typeface="Times New Roman" pitchFamily="18" charset="0"/>
              </a:rPr>
              <a:t>…</a:t>
            </a:r>
            <a:r>
              <a:rPr lang="en-US" sz="2400" dirty="0" err="1" smtClean="0">
                <a:solidFill>
                  <a:srgbClr val="0000CC"/>
                </a:solidFill>
                <a:latin typeface="Times New Roman" pitchFamily="18" charset="0"/>
                <a:cs typeface="Times New Roman" pitchFamily="18" charset="0"/>
              </a:rPr>
              <a:t>chu</a:t>
            </a:r>
            <a:r>
              <a:rPr lang="en-US" sz="2400" dirty="0" smtClean="0">
                <a:solidFill>
                  <a:srgbClr val="0000CC"/>
                </a:solidFill>
                <a:latin typeface="Times New Roman" pitchFamily="18" charset="0"/>
                <a:cs typeface="Times New Roman" pitchFamily="18" charset="0"/>
              </a:rPr>
              <a:t> </a:t>
            </a:r>
            <a:r>
              <a:rPr lang="en-US" sz="2400" dirty="0" err="1" smtClean="0">
                <a:solidFill>
                  <a:srgbClr val="0000CC"/>
                </a:solidFill>
                <a:latin typeface="Times New Roman" pitchFamily="18" charset="0"/>
                <a:cs typeface="Times New Roman" pitchFamily="18" charset="0"/>
              </a:rPr>
              <a:t>đáo</a:t>
            </a:r>
            <a:r>
              <a:rPr lang="en-US" sz="2400" dirty="0" smtClean="0">
                <a:solidFill>
                  <a:srgbClr val="0000CC"/>
                </a:solidFill>
                <a:latin typeface="Times New Roman" pitchFamily="18" charset="0"/>
                <a:cs typeface="Times New Roman" pitchFamily="18" charset="0"/>
              </a:rPr>
              <a:t>”.</a:t>
            </a:r>
          </a:p>
          <a:p>
            <a:pPr algn="just"/>
            <a:r>
              <a:rPr lang="vi-VN" sz="2400" b="1" dirty="0" smtClean="0">
                <a:solidFill>
                  <a:srgbClr val="0000CC"/>
                </a:solidFill>
                <a:latin typeface="Times New Roman" pitchFamily="18" charset="0"/>
                <a:cs typeface="Times New Roman" pitchFamily="18" charset="0"/>
              </a:rPr>
              <a:t>=&gt; Phẩm chất, đặc điểm</a:t>
            </a:r>
            <a:r>
              <a:rPr lang="en-US" sz="2400" b="1" dirty="0" smtClean="0">
                <a:solidFill>
                  <a:srgbClr val="0000CC"/>
                </a:solidFill>
                <a:latin typeface="Times New Roman" pitchFamily="18" charset="0"/>
                <a:cs typeface="Times New Roman" pitchFamily="18" charset="0"/>
              </a:rPr>
              <a:t> 2.</a:t>
            </a:r>
            <a:endParaRPr lang="vi-VN" sz="2400" b="1" dirty="0" smtClean="0">
              <a:solidFill>
                <a:srgbClr val="0000CC"/>
              </a:solidFill>
              <a:latin typeface="Times New Roman" pitchFamily="18" charset="0"/>
              <a:cs typeface="Times New Roman" pitchFamily="18" charset="0"/>
            </a:endParaRPr>
          </a:p>
          <a:p>
            <a:pPr marL="342900" indent="-342900" algn="just">
              <a:buFontTx/>
              <a:buChar char="-"/>
            </a:pPr>
            <a:r>
              <a:rPr lang="vi-VN" sz="2400" b="1" dirty="0" smtClean="0">
                <a:solidFill>
                  <a:srgbClr val="0000CC"/>
                </a:solidFill>
                <a:latin typeface="Times New Roman" pitchFamily="18" charset="0"/>
                <a:cs typeface="Times New Roman" pitchFamily="18" charset="0"/>
              </a:rPr>
              <a:t>Đoạn </a:t>
            </a:r>
            <a:r>
              <a:rPr lang="vi-VN" sz="2400" b="1" dirty="0">
                <a:solidFill>
                  <a:srgbClr val="0000CC"/>
                </a:solidFill>
                <a:latin typeface="Times New Roman" pitchFamily="18" charset="0"/>
                <a:cs typeface="Times New Roman" pitchFamily="18" charset="0"/>
              </a:rPr>
              <a:t>4: </a:t>
            </a:r>
            <a:r>
              <a:rPr lang="en-US" sz="2400" b="1" dirty="0" smtClean="0">
                <a:solidFill>
                  <a:srgbClr val="0000CC"/>
                </a:solidFill>
                <a:latin typeface="Times New Roman" pitchFamily="18" charset="0"/>
                <a:cs typeface="Times New Roman" pitchFamily="18" charset="0"/>
              </a:rPr>
              <a:t> </a:t>
            </a:r>
            <a:r>
              <a:rPr lang="vi-VN" sz="2400" dirty="0" smtClean="0">
                <a:solidFill>
                  <a:srgbClr val="0000CC"/>
                </a:solidFill>
                <a:latin typeface="Times New Roman" pitchFamily="18" charset="0"/>
                <a:cs typeface="Times New Roman" pitchFamily="18" charset="0"/>
              </a:rPr>
              <a:t>“</a:t>
            </a:r>
            <a:r>
              <a:rPr lang="en-US" sz="2400" dirty="0" smtClean="0">
                <a:solidFill>
                  <a:srgbClr val="FF0000"/>
                </a:solidFill>
                <a:latin typeface="Times New Roman" pitchFamily="18" charset="0"/>
                <a:cs typeface="Times New Roman" pitchFamily="18" charset="0"/>
              </a:rPr>
              <a:t>(1)</a:t>
            </a:r>
            <a:r>
              <a:rPr lang="vi-VN" sz="2400" dirty="0" smtClean="0">
                <a:solidFill>
                  <a:srgbClr val="0000CC"/>
                </a:solidFill>
                <a:latin typeface="Times New Roman" pitchFamily="18" charset="0"/>
                <a:cs typeface="Times New Roman" pitchFamily="18" charset="0"/>
              </a:rPr>
              <a:t>Công </a:t>
            </a:r>
            <a:r>
              <a:rPr lang="vi-VN" sz="2400" dirty="0">
                <a:solidFill>
                  <a:srgbClr val="0000CC"/>
                </a:solidFill>
                <a:latin typeface="Times New Roman" pitchFamily="18" charset="0"/>
                <a:cs typeface="Times New Roman" pitchFamily="18" charset="0"/>
              </a:rPr>
              <a:t>việc vất vả, </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rất </a:t>
            </a:r>
            <a:r>
              <a:rPr lang="vi-VN" sz="2400" dirty="0">
                <a:solidFill>
                  <a:srgbClr val="0000CC"/>
                </a:solidFill>
                <a:latin typeface="Times New Roman" pitchFamily="18" charset="0"/>
                <a:cs typeface="Times New Roman" pitchFamily="18" charset="0"/>
              </a:rPr>
              <a:t>khiêm tốn</a:t>
            </a:r>
            <a:r>
              <a:rPr lang="vi-VN" sz="2400" dirty="0" smtClean="0">
                <a:solidFill>
                  <a:srgbClr val="0000CC"/>
                </a:solidFill>
                <a:latin typeface="Times New Roman" pitchFamily="18" charset="0"/>
                <a:cs typeface="Times New Roman" pitchFamily="18" charset="0"/>
              </a:rPr>
              <a:t>”</a:t>
            </a:r>
            <a:endParaRPr lang="en-US" sz="2400" dirty="0" smtClean="0">
              <a:solidFill>
                <a:srgbClr val="0000CC"/>
              </a:solidFill>
              <a:latin typeface="Times New Roman" pitchFamily="18" charset="0"/>
              <a:cs typeface="Times New Roman" pitchFamily="18" charset="0"/>
            </a:endParaRPr>
          </a:p>
          <a:p>
            <a:pPr algn="just"/>
            <a:r>
              <a:rPr lang="vi-VN" sz="2400" dirty="0" smtClean="0">
                <a:solidFill>
                  <a:srgbClr val="0000CC"/>
                </a:solidFill>
                <a:latin typeface="Times New Roman" pitchFamily="18" charset="0"/>
                <a:cs typeface="Times New Roman" pitchFamily="18" charset="0"/>
              </a:rPr>
              <a:t> </a:t>
            </a:r>
            <a:r>
              <a:rPr lang="vi-VN" sz="2400" b="1" dirty="0">
                <a:solidFill>
                  <a:srgbClr val="0000CC"/>
                </a:solidFill>
                <a:latin typeface="Times New Roman" pitchFamily="18" charset="0"/>
                <a:cs typeface="Times New Roman" pitchFamily="18" charset="0"/>
              </a:rPr>
              <a:t>=&gt; Phẩm chất, đặc </a:t>
            </a:r>
            <a:r>
              <a:rPr lang="vi-VN" sz="2400" b="1" dirty="0" smtClean="0">
                <a:solidFill>
                  <a:srgbClr val="0000CC"/>
                </a:solidFill>
                <a:latin typeface="Times New Roman" pitchFamily="18" charset="0"/>
                <a:cs typeface="Times New Roman" pitchFamily="18" charset="0"/>
              </a:rPr>
              <a:t>điểm</a:t>
            </a:r>
            <a:r>
              <a:rPr lang="en-US" sz="2400" b="1" dirty="0" smtClean="0">
                <a:solidFill>
                  <a:srgbClr val="0000CC"/>
                </a:solidFill>
                <a:latin typeface="Times New Roman" pitchFamily="18" charset="0"/>
                <a:cs typeface="Times New Roman" pitchFamily="18" charset="0"/>
              </a:rPr>
              <a:t>3.</a:t>
            </a:r>
            <a:r>
              <a:rPr lang="vi-VN" sz="2400" b="1" dirty="0" smtClean="0">
                <a:solidFill>
                  <a:srgbClr val="0000CC"/>
                </a:solidFill>
                <a:latin typeface="Times New Roman" pitchFamily="18" charset="0"/>
                <a:cs typeface="Times New Roman" pitchFamily="18" charset="0"/>
              </a:rPr>
              <a:t> </a:t>
            </a:r>
            <a:endParaRPr lang="vi-VN" sz="2400" b="1" dirty="0">
              <a:solidFill>
                <a:srgbClr val="0000CC"/>
              </a:solidFill>
              <a:latin typeface="Times New Roman" pitchFamily="18" charset="0"/>
              <a:cs typeface="Times New Roman" pitchFamily="18" charset="0"/>
            </a:endParaRPr>
          </a:p>
          <a:p>
            <a:pPr algn="just"/>
            <a:r>
              <a:rPr lang="en-US" sz="2400" b="1" dirty="0" smtClean="0">
                <a:solidFill>
                  <a:srgbClr val="0000CC"/>
                </a:solidFill>
                <a:latin typeface="Times New Roman" pitchFamily="18" charset="0"/>
                <a:cs typeface="Times New Roman" pitchFamily="18" charset="0"/>
              </a:rPr>
              <a:t>- </a:t>
            </a:r>
            <a:r>
              <a:rPr lang="vi-VN" sz="2400" b="1" dirty="0" smtClean="0">
                <a:solidFill>
                  <a:srgbClr val="0000CC"/>
                </a:solidFill>
                <a:latin typeface="Times New Roman" pitchFamily="18" charset="0"/>
                <a:cs typeface="Times New Roman" pitchFamily="18" charset="0"/>
              </a:rPr>
              <a:t>Đọan </a:t>
            </a:r>
            <a:r>
              <a:rPr lang="vi-VN" sz="2400" b="1" dirty="0">
                <a:solidFill>
                  <a:srgbClr val="0000CC"/>
                </a:solidFill>
                <a:latin typeface="Times New Roman" pitchFamily="18" charset="0"/>
                <a:cs typeface="Times New Roman" pitchFamily="18" charset="0"/>
              </a:rPr>
              <a:t>5:  </a:t>
            </a:r>
            <a:r>
              <a:rPr lang="vi-VN" sz="2400" dirty="0" smtClean="0">
                <a:solidFill>
                  <a:srgbClr val="0000CC"/>
                </a:solidFill>
                <a:latin typeface="Times New Roman" pitchFamily="18" charset="0"/>
                <a:cs typeface="Times New Roman" pitchFamily="18" charset="0"/>
              </a:rPr>
              <a:t>“</a:t>
            </a:r>
            <a:r>
              <a:rPr lang="en-US" sz="2400" dirty="0" smtClean="0">
                <a:solidFill>
                  <a:srgbClr val="FF0000"/>
                </a:solidFill>
                <a:latin typeface="Times New Roman" pitchFamily="18" charset="0"/>
                <a:cs typeface="Times New Roman" pitchFamily="18" charset="0"/>
              </a:rPr>
              <a:t>(1) </a:t>
            </a:r>
            <a:r>
              <a:rPr lang="vi-VN" sz="2400" dirty="0" smtClean="0">
                <a:solidFill>
                  <a:srgbClr val="0000CC"/>
                </a:solidFill>
                <a:latin typeface="Times New Roman" pitchFamily="18" charset="0"/>
                <a:cs typeface="Times New Roman" pitchFamily="18" charset="0"/>
              </a:rPr>
              <a:t>Bằng </a:t>
            </a:r>
            <a:r>
              <a:rPr lang="vi-VN" sz="2400" dirty="0">
                <a:solidFill>
                  <a:srgbClr val="0000CC"/>
                </a:solidFill>
                <a:latin typeface="Times New Roman" pitchFamily="18" charset="0"/>
                <a:cs typeface="Times New Roman" pitchFamily="18" charset="0"/>
              </a:rPr>
              <a:t>một cốt </a:t>
            </a:r>
            <a:r>
              <a:rPr lang="vi-VN" sz="2400" dirty="0" smtClean="0">
                <a:solidFill>
                  <a:srgbClr val="0000CC"/>
                </a:solidFill>
                <a:latin typeface="Times New Roman" pitchFamily="18" charset="0"/>
                <a:cs typeface="Times New Roman" pitchFamily="18" charset="0"/>
              </a:rPr>
              <a:t>truyện</a:t>
            </a:r>
            <a:r>
              <a:rPr lang="en-US" sz="2400" dirty="0" smtClean="0">
                <a:solidFill>
                  <a:srgbClr val="0000CC"/>
                </a:solidFill>
                <a:latin typeface="Times New Roman" pitchFamily="18" charset="0"/>
                <a:cs typeface="Times New Roman" pitchFamily="18" charset="0"/>
              </a:rPr>
              <a:t>…</a:t>
            </a:r>
            <a:r>
              <a:rPr lang="vi-VN" sz="2400" dirty="0" smtClean="0">
                <a:solidFill>
                  <a:srgbClr val="0000CC"/>
                </a:solidFill>
                <a:latin typeface="Times New Roman" pitchFamily="18" charset="0"/>
                <a:cs typeface="Times New Roman" pitchFamily="18" charset="0"/>
              </a:rPr>
              <a:t>, cuộc </a:t>
            </a:r>
            <a:r>
              <a:rPr lang="vi-VN" sz="2400" dirty="0">
                <a:solidFill>
                  <a:srgbClr val="0000CC"/>
                </a:solidFill>
                <a:latin typeface="Times New Roman" pitchFamily="18" charset="0"/>
                <a:cs typeface="Times New Roman" pitchFamily="18" charset="0"/>
              </a:rPr>
              <a:t>gặp gỡ tình cờ mà thú vị </a:t>
            </a:r>
            <a:r>
              <a:rPr lang="vi-VN" sz="2400" dirty="0" smtClean="0">
                <a:solidFill>
                  <a:srgbClr val="0000CC"/>
                </a:solidFill>
                <a:latin typeface="Times New Roman" pitchFamily="18" charset="0"/>
                <a:cs typeface="Times New Roman" pitchFamily="18" charset="0"/>
              </a:rPr>
              <a:t>n</a:t>
            </a:r>
            <a:r>
              <a:rPr lang="en-US" sz="2400" dirty="0" err="1" smtClean="0">
                <a:solidFill>
                  <a:srgbClr val="0000CC"/>
                </a:solidFill>
                <a:latin typeface="Times New Roman" pitchFamily="18" charset="0"/>
                <a:cs typeface="Times New Roman" pitchFamily="18" charset="0"/>
              </a:rPr>
              <a:t>ơi</a:t>
            </a:r>
            <a:r>
              <a:rPr lang="vi-VN" sz="2400" dirty="0" smtClean="0">
                <a:solidFill>
                  <a:srgbClr val="0000CC"/>
                </a:solidFill>
                <a:latin typeface="Times New Roman" pitchFamily="18" charset="0"/>
                <a:cs typeface="Times New Roman" pitchFamily="18" charset="0"/>
              </a:rPr>
              <a:t> </a:t>
            </a:r>
            <a:r>
              <a:rPr lang="vi-VN" sz="2400" dirty="0">
                <a:solidFill>
                  <a:srgbClr val="0000CC"/>
                </a:solidFill>
                <a:latin typeface="Times New Roman" pitchFamily="18" charset="0"/>
                <a:cs typeface="Times New Roman" pitchFamily="18" charset="0"/>
              </a:rPr>
              <a:t>Sa Pa lặng </a:t>
            </a:r>
            <a:r>
              <a:rPr lang="vi-VN" sz="2400" dirty="0" smtClean="0">
                <a:solidFill>
                  <a:srgbClr val="0000CC"/>
                </a:solidFill>
                <a:latin typeface="Times New Roman" pitchFamily="18" charset="0"/>
                <a:cs typeface="Times New Roman" pitchFamily="18" charset="0"/>
              </a:rPr>
              <a:t>lẽ</a:t>
            </a:r>
            <a:r>
              <a:rPr lang="en-US" sz="2400" dirty="0" smtClean="0">
                <a:solidFill>
                  <a:srgbClr val="0000CC"/>
                </a:solidFill>
                <a:latin typeface="Times New Roman" pitchFamily="18" charset="0"/>
                <a:cs typeface="Times New Roman" pitchFamily="18" charset="0"/>
              </a:rPr>
              <a:t>”</a:t>
            </a:r>
          </a:p>
          <a:p>
            <a:pPr algn="just"/>
            <a:r>
              <a:rPr lang="en-US" sz="2400" b="1" dirty="0" smtClean="0">
                <a:solidFill>
                  <a:srgbClr val="0000CC"/>
                </a:solidFill>
                <a:latin typeface="Times New Roman" pitchFamily="18" charset="0"/>
                <a:cs typeface="Times New Roman" pitchFamily="18" charset="0"/>
              </a:rPr>
              <a:t>-&gt;  </a:t>
            </a:r>
            <a:r>
              <a:rPr lang="en-US" sz="2400" b="1" dirty="0" err="1" smtClean="0">
                <a:solidFill>
                  <a:srgbClr val="0000CC"/>
                </a:solidFill>
                <a:latin typeface="Times New Roman" pitchFamily="18" charset="0"/>
                <a:cs typeface="Times New Roman" pitchFamily="18" charset="0"/>
              </a:rPr>
              <a:t>Câu</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khái</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quát</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nâng</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cao</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vấn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đề</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nghị</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luận</a:t>
            </a:r>
            <a:r>
              <a:rPr lang="en-US" sz="2400" b="1" dirty="0" smtClean="0">
                <a:solidFill>
                  <a:srgbClr val="0000CC"/>
                </a:solidFill>
                <a:latin typeface="Times New Roman" pitchFamily="18" charset="0"/>
                <a:cs typeface="Times New Roman" pitchFamily="18" charset="0"/>
              </a:rPr>
              <a:t>.</a:t>
            </a:r>
            <a:endParaRPr lang="vi-VN" sz="2400" b="1" dirty="0">
              <a:solidFill>
                <a:srgbClr val="0000CC"/>
              </a:solidFill>
              <a:latin typeface="Times New Roman" pitchFamily="18" charset="0"/>
              <a:cs typeface="Times New Roman" pitchFamily="18" charset="0"/>
            </a:endParaRPr>
          </a:p>
        </p:txBody>
      </p:sp>
      <p:sp>
        <p:nvSpPr>
          <p:cNvPr id="2" name="TextBox 1"/>
          <p:cNvSpPr txBox="1"/>
          <p:nvPr/>
        </p:nvSpPr>
        <p:spPr>
          <a:xfrm>
            <a:off x="5092700" y="1346200"/>
            <a:ext cx="184731" cy="369332"/>
          </a:xfrm>
          <a:prstGeom prst="rect">
            <a:avLst/>
          </a:prstGeom>
          <a:noFill/>
        </p:spPr>
        <p:txBody>
          <a:bodyPr wrap="none" rtlCol="0">
            <a:spAutoFit/>
          </a:bodyPr>
          <a:lstStyle/>
          <a:p>
            <a:endParaRPr lang="en-US" dirty="0"/>
          </a:p>
        </p:txBody>
      </p:sp>
      <p:sp>
        <p:nvSpPr>
          <p:cNvPr id="7" name="AutoShape 17"/>
          <p:cNvSpPr>
            <a:spLocks/>
          </p:cNvSpPr>
          <p:nvPr/>
        </p:nvSpPr>
        <p:spPr bwMode="auto">
          <a:xfrm>
            <a:off x="8024374" y="452745"/>
            <a:ext cx="253999" cy="952500"/>
          </a:xfrm>
          <a:prstGeom prst="rightBrace">
            <a:avLst>
              <a:gd name="adj1" fmla="val 3333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1" hangingPunct="1">
              <a:spcBef>
                <a:spcPct val="50000"/>
              </a:spcBef>
            </a:pPr>
            <a:endParaRPr lang="vi-VN" sz="5400">
              <a:solidFill>
                <a:srgbClr val="FF0066"/>
              </a:solidFill>
              <a:latin typeface=".VnTifani Heavy" pitchFamily="34" charset="0"/>
            </a:endParaRPr>
          </a:p>
        </p:txBody>
      </p:sp>
      <p:cxnSp>
        <p:nvCxnSpPr>
          <p:cNvPr id="8" name="Straight Connector 7"/>
          <p:cNvCxnSpPr/>
          <p:nvPr/>
        </p:nvCxnSpPr>
        <p:spPr>
          <a:xfrm>
            <a:off x="7914121" y="-18532"/>
            <a:ext cx="0" cy="7040306"/>
          </a:xfrm>
          <a:prstGeom prst="line">
            <a:avLst/>
          </a:prstGeom>
        </p:spPr>
        <p:style>
          <a:lnRef idx="1">
            <a:schemeClr val="accent1"/>
          </a:lnRef>
          <a:fillRef idx="0">
            <a:schemeClr val="accent1"/>
          </a:fillRef>
          <a:effectRef idx="0">
            <a:schemeClr val="accent1"/>
          </a:effectRef>
          <a:fontRef idx="minor">
            <a:schemeClr val="tx1"/>
          </a:fontRef>
        </p:style>
      </p:cxnSp>
      <p:sp>
        <p:nvSpPr>
          <p:cNvPr id="13" name="AutoShape 17"/>
          <p:cNvSpPr>
            <a:spLocks/>
          </p:cNvSpPr>
          <p:nvPr/>
        </p:nvSpPr>
        <p:spPr bwMode="auto">
          <a:xfrm>
            <a:off x="8002460" y="1575833"/>
            <a:ext cx="418539" cy="2653270"/>
          </a:xfrm>
          <a:prstGeom prst="rightBrace">
            <a:avLst>
              <a:gd name="adj1" fmla="val 3333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1" hangingPunct="1">
              <a:spcBef>
                <a:spcPct val="50000"/>
              </a:spcBef>
            </a:pPr>
            <a:endParaRPr lang="vi-VN" sz="5400">
              <a:solidFill>
                <a:srgbClr val="FF0066"/>
              </a:solidFill>
              <a:latin typeface=".VnTifani Heavy" pitchFamily="34" charset="0"/>
            </a:endParaRPr>
          </a:p>
        </p:txBody>
      </p:sp>
      <p:sp>
        <p:nvSpPr>
          <p:cNvPr id="11" name="TextBox 10"/>
          <p:cNvSpPr txBox="1"/>
          <p:nvPr/>
        </p:nvSpPr>
        <p:spPr>
          <a:xfrm>
            <a:off x="8674100" y="3230454"/>
            <a:ext cx="2768600" cy="369332"/>
          </a:xfrm>
          <a:prstGeom prst="rect">
            <a:avLst/>
          </a:prstGeom>
          <a:noFill/>
        </p:spPr>
        <p:txBody>
          <a:bodyPr wrap="square" rtlCol="0">
            <a:spAutoFit/>
          </a:bodyPr>
          <a:lstStyle/>
          <a:p>
            <a:endParaRPr lang="en-US" dirty="0"/>
          </a:p>
        </p:txBody>
      </p:sp>
      <p:sp>
        <p:nvSpPr>
          <p:cNvPr id="14" name="TextBox 13"/>
          <p:cNvSpPr txBox="1"/>
          <p:nvPr/>
        </p:nvSpPr>
        <p:spPr>
          <a:xfrm>
            <a:off x="8242300" y="238204"/>
            <a:ext cx="3809998" cy="830997"/>
          </a:xfrm>
          <a:prstGeom prst="rect">
            <a:avLst/>
          </a:prstGeom>
          <a:noFill/>
        </p:spPr>
        <p:txBody>
          <a:bodyPr wrap="square" rtlCol="0">
            <a:spAutoFit/>
          </a:bodyPr>
          <a:lstStyle/>
          <a:p>
            <a:pPr algn="just"/>
            <a:r>
              <a:rPr lang="en-US" sz="2400" b="1" dirty="0" smtClean="0">
                <a:solidFill>
                  <a:srgbClr val="7030A0"/>
                </a:solidFill>
                <a:latin typeface="Times New Roman" pitchFamily="18" charset="0"/>
                <a:cs typeface="Times New Roman" pitchFamily="18" charset="0"/>
              </a:rPr>
              <a:t>-&gt; </a:t>
            </a:r>
            <a:r>
              <a:rPr lang="en-US" sz="2400" b="1" dirty="0" err="1" smtClean="0">
                <a:solidFill>
                  <a:srgbClr val="7030A0"/>
                </a:solidFill>
                <a:latin typeface="Times New Roman" pitchFamily="18" charset="0"/>
                <a:cs typeface="Times New Roman" pitchFamily="18" charset="0"/>
              </a:rPr>
              <a:t>Giới</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thiệu</a:t>
            </a:r>
            <a:r>
              <a:rPr lang="en-US" sz="2400" b="1" dirty="0" smtClean="0">
                <a:solidFill>
                  <a:srgbClr val="7030A0"/>
                </a:solidFill>
                <a:latin typeface="Times New Roman" pitchFamily="18" charset="0"/>
                <a:cs typeface="Times New Roman" pitchFamily="18" charset="0"/>
              </a:rPr>
              <a:t> </a:t>
            </a:r>
            <a:r>
              <a:rPr lang="vi-VN" sz="2400" b="1" dirty="0" smtClean="0">
                <a:solidFill>
                  <a:srgbClr val="7030A0"/>
                </a:solidFill>
                <a:latin typeface="Times New Roman" pitchFamily="18" charset="0"/>
                <a:cs typeface="Times New Roman" pitchFamily="18" charset="0"/>
              </a:rPr>
              <a:t>vấn </a:t>
            </a:r>
            <a:r>
              <a:rPr lang="vi-VN" sz="2400" b="1" dirty="0">
                <a:solidFill>
                  <a:srgbClr val="7030A0"/>
                </a:solidFill>
                <a:latin typeface="Times New Roman" pitchFamily="18" charset="0"/>
                <a:cs typeface="Times New Roman" pitchFamily="18" charset="0"/>
              </a:rPr>
              <a:t>đề nghị </a:t>
            </a:r>
            <a:r>
              <a:rPr lang="vi-VN" sz="2400" b="1" dirty="0" smtClean="0">
                <a:solidFill>
                  <a:srgbClr val="7030A0"/>
                </a:solidFill>
                <a:latin typeface="Times New Roman" pitchFamily="18" charset="0"/>
                <a:cs typeface="Times New Roman" pitchFamily="18" charset="0"/>
              </a:rPr>
              <a:t>luận</a:t>
            </a:r>
            <a:r>
              <a:rPr lang="en-US" sz="2400" b="1" dirty="0" smtClean="0">
                <a:solidFill>
                  <a:srgbClr val="7030A0"/>
                </a:solidFill>
                <a:latin typeface="Times New Roman" pitchFamily="18" charset="0"/>
                <a:cs typeface="Times New Roman" pitchFamily="18" charset="0"/>
              </a:rPr>
              <a:t>.</a:t>
            </a:r>
            <a:endParaRPr lang="vi-VN" sz="2400" b="1" dirty="0">
              <a:solidFill>
                <a:srgbClr val="7030A0"/>
              </a:solidFill>
              <a:latin typeface="Times New Roman" pitchFamily="18" charset="0"/>
              <a:cs typeface="Times New Roman" pitchFamily="18" charset="0"/>
            </a:endParaRPr>
          </a:p>
        </p:txBody>
      </p:sp>
      <p:sp>
        <p:nvSpPr>
          <p:cNvPr id="15" name="TextBox 14"/>
          <p:cNvSpPr txBox="1"/>
          <p:nvPr/>
        </p:nvSpPr>
        <p:spPr>
          <a:xfrm>
            <a:off x="8333670" y="1747462"/>
            <a:ext cx="3805955" cy="1569660"/>
          </a:xfrm>
          <a:prstGeom prst="rect">
            <a:avLst/>
          </a:prstGeom>
          <a:noFill/>
        </p:spPr>
        <p:txBody>
          <a:bodyPr wrap="square" rtlCol="0">
            <a:spAutoFit/>
          </a:bodyPr>
          <a:lstStyle/>
          <a:p>
            <a:pPr algn="just"/>
            <a:r>
              <a:rPr lang="en-US" sz="2400" b="1" dirty="0" smtClean="0">
                <a:solidFill>
                  <a:srgbClr val="7030A0"/>
                </a:solidFill>
                <a:latin typeface="Times New Roman" pitchFamily="18" charset="0"/>
                <a:cs typeface="Times New Roman" pitchFamily="18" charset="0"/>
              </a:rPr>
              <a:t>-&gt; </a:t>
            </a:r>
            <a:r>
              <a:rPr lang="en-US" sz="2400" b="1" dirty="0" err="1" smtClean="0">
                <a:solidFill>
                  <a:srgbClr val="7030A0"/>
                </a:solidFill>
                <a:latin typeface="Times New Roman" pitchFamily="18" charset="0"/>
                <a:cs typeface="Times New Roman" pitchFamily="18" charset="0"/>
              </a:rPr>
              <a:t>Những</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nhận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xét</a:t>
            </a:r>
            <a:r>
              <a:rPr lang="en-US" sz="2400" b="1" dirty="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đánh</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giá</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phân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tích</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về</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cốt</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truyện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tính</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cách</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số</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phận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của</a:t>
            </a:r>
            <a:r>
              <a:rPr lang="en-US" sz="2400" b="1" dirty="0" smtClean="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nhân</a:t>
            </a:r>
            <a:r>
              <a:rPr lang="en-US" sz="2400" b="1" dirty="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vật</a:t>
            </a:r>
            <a:r>
              <a:rPr lang="en-US" sz="2400" b="1" dirty="0" smtClean="0">
                <a:solidFill>
                  <a:srgbClr val="7030A0"/>
                </a:solidFill>
                <a:latin typeface="Times New Roman" pitchFamily="18" charset="0"/>
                <a:cs typeface="Times New Roman" pitchFamily="18" charset="0"/>
              </a:rPr>
              <a:t>.</a:t>
            </a:r>
            <a:r>
              <a:rPr lang="vi-VN" sz="2400" b="1" dirty="0" smtClean="0">
                <a:solidFill>
                  <a:srgbClr val="7030A0"/>
                </a:solidFill>
                <a:latin typeface="Times New Roman" pitchFamily="18" charset="0"/>
                <a:cs typeface="Times New Roman" pitchFamily="18" charset="0"/>
              </a:rPr>
              <a:t> </a:t>
            </a:r>
            <a:endParaRPr lang="en-US" sz="2400" b="1" dirty="0">
              <a:solidFill>
                <a:srgbClr val="7030A0"/>
              </a:solidFill>
              <a:latin typeface="Times New Roman" pitchFamily="18" charset="0"/>
              <a:cs typeface="Times New Roman" pitchFamily="18" charset="0"/>
            </a:endParaRPr>
          </a:p>
        </p:txBody>
      </p:sp>
      <p:sp>
        <p:nvSpPr>
          <p:cNvPr id="17" name="AutoShape 17"/>
          <p:cNvSpPr>
            <a:spLocks/>
          </p:cNvSpPr>
          <p:nvPr/>
        </p:nvSpPr>
        <p:spPr bwMode="auto">
          <a:xfrm>
            <a:off x="7984252" y="4476928"/>
            <a:ext cx="334245" cy="1333501"/>
          </a:xfrm>
          <a:prstGeom prst="rightBrace">
            <a:avLst>
              <a:gd name="adj1" fmla="val 3333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1" hangingPunct="1">
              <a:spcBef>
                <a:spcPct val="50000"/>
              </a:spcBef>
            </a:pPr>
            <a:endParaRPr lang="vi-VN" sz="5400">
              <a:solidFill>
                <a:srgbClr val="FF0066"/>
              </a:solidFill>
              <a:latin typeface=".VnTifani Heavy" pitchFamily="34" charset="0"/>
            </a:endParaRPr>
          </a:p>
        </p:txBody>
      </p:sp>
      <p:sp>
        <p:nvSpPr>
          <p:cNvPr id="16" name="Rectangle 15"/>
          <p:cNvSpPr/>
          <p:nvPr/>
        </p:nvSpPr>
        <p:spPr>
          <a:xfrm>
            <a:off x="8420999" y="4362964"/>
            <a:ext cx="3631299" cy="1200329"/>
          </a:xfrm>
          <a:prstGeom prst="rect">
            <a:avLst/>
          </a:prstGeom>
        </p:spPr>
        <p:txBody>
          <a:bodyPr wrap="square">
            <a:spAutoFit/>
          </a:bodyPr>
          <a:lstStyle/>
          <a:p>
            <a:r>
              <a:rPr lang="en-US" sz="2400" b="1" dirty="0" smtClean="0">
                <a:solidFill>
                  <a:srgbClr val="7030A0"/>
                </a:solidFill>
                <a:latin typeface="Times New Roman" pitchFamily="18" charset="0"/>
                <a:cs typeface="Times New Roman" pitchFamily="18" charset="0"/>
              </a:rPr>
              <a:t>-&gt;  Đ</a:t>
            </a:r>
            <a:r>
              <a:rPr lang="vi-VN" sz="2400" b="1" dirty="0" smtClean="0">
                <a:solidFill>
                  <a:srgbClr val="7030A0"/>
                </a:solidFill>
                <a:latin typeface="Times New Roman" pitchFamily="18" charset="0"/>
                <a:cs typeface="Times New Roman" pitchFamily="18" charset="0"/>
              </a:rPr>
              <a:t>ánh </a:t>
            </a:r>
            <a:r>
              <a:rPr lang="vi-VN" sz="2400" b="1" dirty="0">
                <a:solidFill>
                  <a:srgbClr val="7030A0"/>
                </a:solidFill>
                <a:latin typeface="Times New Roman" pitchFamily="18" charset="0"/>
                <a:cs typeface="Times New Roman" pitchFamily="18" charset="0"/>
              </a:rPr>
              <a:t>giá về nghệ </a:t>
            </a:r>
            <a:r>
              <a:rPr lang="vi-VN" sz="2400" b="1" dirty="0" smtClean="0">
                <a:solidFill>
                  <a:srgbClr val="7030A0"/>
                </a:solidFill>
                <a:latin typeface="Times New Roman" pitchFamily="18" charset="0"/>
                <a:cs typeface="Times New Roman" pitchFamily="18" charset="0"/>
              </a:rPr>
              <a:t>thuật</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nội</a:t>
            </a:r>
            <a:r>
              <a:rPr lang="en-US" sz="2400" b="1" dirty="0" smtClean="0">
                <a:solidFill>
                  <a:srgbClr val="7030A0"/>
                </a:solidFill>
                <a:latin typeface="Times New Roman" pitchFamily="18" charset="0"/>
                <a:cs typeface="Times New Roman" pitchFamily="18" charset="0"/>
              </a:rPr>
              <a:t> dung, ý </a:t>
            </a:r>
            <a:r>
              <a:rPr lang="en-US" sz="2400" b="1" dirty="0" err="1" smtClean="0">
                <a:solidFill>
                  <a:srgbClr val="7030A0"/>
                </a:solidFill>
                <a:latin typeface="Times New Roman" pitchFamily="18" charset="0"/>
                <a:cs typeface="Times New Roman" pitchFamily="18" charset="0"/>
              </a:rPr>
              <a:t>nghĩa</a:t>
            </a:r>
            <a:r>
              <a:rPr lang="en-US" sz="2400" b="1" dirty="0" smtClean="0">
                <a:solidFill>
                  <a:srgbClr val="7030A0"/>
                </a:solidFill>
                <a:latin typeface="Times New Roman" pitchFamily="18" charset="0"/>
                <a:cs typeface="Times New Roman" pitchFamily="18" charset="0"/>
              </a:rPr>
              <a:t> </a:t>
            </a:r>
            <a:r>
              <a:rPr lang="vi-VN" sz="2400" b="1" dirty="0" smtClean="0">
                <a:solidFill>
                  <a:srgbClr val="7030A0"/>
                </a:solidFill>
                <a:latin typeface="Times New Roman" pitchFamily="18" charset="0"/>
                <a:cs typeface="Times New Roman" pitchFamily="18" charset="0"/>
              </a:rPr>
              <a:t> </a:t>
            </a:r>
            <a:r>
              <a:rPr lang="vi-VN" sz="2400" b="1" dirty="0">
                <a:solidFill>
                  <a:srgbClr val="7030A0"/>
                </a:solidFill>
                <a:latin typeface="Times New Roman" pitchFamily="18" charset="0"/>
                <a:cs typeface="Times New Roman" pitchFamily="18" charset="0"/>
              </a:rPr>
              <a:t>của </a:t>
            </a:r>
            <a:r>
              <a:rPr lang="vi-VN" sz="2400" b="1" dirty="0" smtClean="0">
                <a:solidFill>
                  <a:srgbClr val="7030A0"/>
                </a:solidFill>
                <a:latin typeface="Times New Roman" pitchFamily="18" charset="0"/>
                <a:cs typeface="Times New Roman" pitchFamily="18" charset="0"/>
              </a:rPr>
              <a:t>truyện</a:t>
            </a:r>
            <a:r>
              <a:rPr lang="en-US" sz="2400" b="1" dirty="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hoặc</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nhân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vật</a:t>
            </a:r>
            <a:r>
              <a:rPr lang="en-US" sz="2400" b="1" dirty="0" smtClean="0">
                <a:solidFill>
                  <a:srgbClr val="7030A0"/>
                </a:solidFill>
                <a:latin typeface="Times New Roman" pitchFamily="18" charset="0"/>
                <a:cs typeface="Times New Roman" pitchFamily="18" charset="0"/>
              </a:rPr>
              <a:t>.</a:t>
            </a:r>
            <a:endParaRPr lang="vi-VN" sz="2400" b="1" dirty="0">
              <a:solidFill>
                <a:srgbClr val="7030A0"/>
              </a:solidFill>
              <a:latin typeface="Times New Roman" pitchFamily="18" charset="0"/>
              <a:cs typeface="Times New Roman" pitchFamily="18" charset="0"/>
            </a:endParaRPr>
          </a:p>
        </p:txBody>
      </p:sp>
      <p:sp>
        <p:nvSpPr>
          <p:cNvPr id="5123" name="TextBox 5122"/>
          <p:cNvSpPr txBox="1"/>
          <p:nvPr/>
        </p:nvSpPr>
        <p:spPr>
          <a:xfrm>
            <a:off x="8369299" y="928995"/>
            <a:ext cx="2032000" cy="461665"/>
          </a:xfrm>
          <a:prstGeom prst="rect">
            <a:avLst/>
          </a:prstGeom>
          <a:noFill/>
        </p:spPr>
        <p:txBody>
          <a:bodyPr wrap="square" rtlCol="0">
            <a:spAutoFit/>
          </a:bodyPr>
          <a:lstStyle/>
          <a:p>
            <a:r>
              <a:rPr lang="en-US" sz="2400" dirty="0" smtClean="0">
                <a:solidFill>
                  <a:srgbClr val="FF0000"/>
                </a:solidFill>
                <a:latin typeface="VNI-Times"/>
                <a:ea typeface="Times New Roman"/>
                <a:cs typeface="Times New Roman"/>
                <a:sym typeface="Wingdings"/>
              </a:rPr>
              <a:t>=&gt; </a:t>
            </a:r>
            <a:r>
              <a:rPr lang="en-US" sz="2400" b="1" dirty="0" err="1" smtClean="0">
                <a:solidFill>
                  <a:srgbClr val="FF0000"/>
                </a:solidFill>
                <a:latin typeface="Times New Roman" pitchFamily="18" charset="0"/>
                <a:cs typeface="Times New Roman" pitchFamily="18" charset="0"/>
              </a:rPr>
              <a:t>Mở</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bài</a:t>
            </a:r>
            <a:endParaRPr lang="en-US" sz="2400" b="1" dirty="0">
              <a:solidFill>
                <a:srgbClr val="FF0000"/>
              </a:solidFill>
              <a:latin typeface="Times New Roman" pitchFamily="18" charset="0"/>
              <a:cs typeface="Times New Roman" pitchFamily="18" charset="0"/>
            </a:endParaRPr>
          </a:p>
        </p:txBody>
      </p:sp>
      <p:sp>
        <p:nvSpPr>
          <p:cNvPr id="5124" name="TextBox 5123"/>
          <p:cNvSpPr txBox="1"/>
          <p:nvPr/>
        </p:nvSpPr>
        <p:spPr>
          <a:xfrm>
            <a:off x="8371098" y="3317122"/>
            <a:ext cx="2674472" cy="461665"/>
          </a:xfrm>
          <a:prstGeom prst="rect">
            <a:avLst/>
          </a:prstGeom>
          <a:noFill/>
        </p:spPr>
        <p:txBody>
          <a:bodyPr wrap="square" rtlCol="0">
            <a:spAutoFit/>
          </a:bodyPr>
          <a:lstStyle/>
          <a:p>
            <a:r>
              <a:rPr lang="en-US" sz="2400" dirty="0" smtClean="0">
                <a:solidFill>
                  <a:srgbClr val="FF0000"/>
                </a:solidFill>
                <a:latin typeface="VNI-Times"/>
                <a:ea typeface="Times New Roman"/>
                <a:cs typeface="Times New Roman"/>
                <a:sym typeface="Wingdings"/>
              </a:rPr>
              <a:t>=&gt; </a:t>
            </a:r>
            <a:r>
              <a:rPr lang="en-US" sz="2400" b="1" dirty="0" err="1" smtClean="0">
                <a:solidFill>
                  <a:srgbClr val="FF0000"/>
                </a:solidFill>
                <a:latin typeface="Times New Roman" pitchFamily="18" charset="0"/>
                <a:cs typeface="Times New Roman" pitchFamily="18" charset="0"/>
              </a:rPr>
              <a:t>Thân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bài</a:t>
            </a:r>
            <a:endParaRPr lang="en-US" sz="2400" b="1" dirty="0">
              <a:solidFill>
                <a:srgbClr val="FF0000"/>
              </a:solidFill>
              <a:latin typeface="Times New Roman" pitchFamily="18" charset="0"/>
              <a:cs typeface="Times New Roman" pitchFamily="18" charset="0"/>
            </a:endParaRPr>
          </a:p>
        </p:txBody>
      </p:sp>
      <p:sp>
        <p:nvSpPr>
          <p:cNvPr id="5126" name="TextBox 5125"/>
          <p:cNvSpPr txBox="1"/>
          <p:nvPr/>
        </p:nvSpPr>
        <p:spPr>
          <a:xfrm>
            <a:off x="8559800" y="5579596"/>
            <a:ext cx="2908300" cy="461665"/>
          </a:xfrm>
          <a:prstGeom prst="rect">
            <a:avLst/>
          </a:prstGeom>
          <a:noFill/>
        </p:spPr>
        <p:txBody>
          <a:bodyPr wrap="square" rtlCol="0">
            <a:spAutoFit/>
          </a:bodyPr>
          <a:lstStyle/>
          <a:p>
            <a:r>
              <a:rPr lang="en-US" sz="2400" dirty="0" smtClean="0">
                <a:solidFill>
                  <a:srgbClr val="FF0000"/>
                </a:solidFill>
                <a:latin typeface="VNI-Times"/>
                <a:ea typeface="Times New Roman"/>
                <a:cs typeface="Times New Roman"/>
                <a:sym typeface="Wingdings"/>
              </a:rPr>
              <a:t>=&gt; </a:t>
            </a:r>
            <a:r>
              <a:rPr lang="en-US" sz="2400" b="1" dirty="0" err="1" smtClean="0">
                <a:solidFill>
                  <a:srgbClr val="FF0000"/>
                </a:solidFill>
                <a:latin typeface="Times New Roman" pitchFamily="18" charset="0"/>
                <a:cs typeface="Times New Roman" pitchFamily="18" charset="0"/>
              </a:rPr>
              <a:t>Kết</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bài</a:t>
            </a:r>
            <a:endParaRPr lang="en-US" sz="2400" b="1" dirty="0">
              <a:solidFill>
                <a:srgbClr val="FF0000"/>
              </a:solidFill>
              <a:latin typeface="Times New Roman" pitchFamily="18" charset="0"/>
              <a:cs typeface="Times New Roman" pitchFamily="18" charset="0"/>
            </a:endParaRPr>
          </a:p>
        </p:txBody>
      </p:sp>
      <p:sp>
        <p:nvSpPr>
          <p:cNvPr id="5127" name="TextBox 5126"/>
          <p:cNvSpPr txBox="1"/>
          <p:nvPr/>
        </p:nvSpPr>
        <p:spPr>
          <a:xfrm>
            <a:off x="520203" y="5563293"/>
            <a:ext cx="7084420" cy="830997"/>
          </a:xfrm>
          <a:prstGeom prst="rect">
            <a:avLst/>
          </a:prstGeom>
          <a:noFill/>
        </p:spPr>
        <p:txBody>
          <a:bodyPr wrap="square" rtlCol="0">
            <a:spAutoFit/>
          </a:bodyPr>
          <a:lstStyle/>
          <a:p>
            <a:pPr algn="just"/>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Trình</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tự</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rõ</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ràng</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mạch</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lạc</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đúng</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đắn</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chuẩn</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xác</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thuyết</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phục</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gợi</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cảm</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400" dirty="0">
              <a:solidFill>
                <a:srgbClr val="FF0000"/>
              </a:solidFill>
            </a:endParaRPr>
          </a:p>
        </p:txBody>
      </p:sp>
      <p:sp>
        <p:nvSpPr>
          <p:cNvPr id="73" name="TextBox 72"/>
          <p:cNvSpPr txBox="1"/>
          <p:nvPr/>
        </p:nvSpPr>
        <p:spPr>
          <a:xfrm>
            <a:off x="-254561" y="-269628"/>
            <a:ext cx="1040828" cy="1015663"/>
          </a:xfrm>
          <a:prstGeom prst="rect">
            <a:avLst/>
          </a:prstGeom>
          <a:noFill/>
        </p:spPr>
        <p:txBody>
          <a:bodyPr wrap="square" rtlCol="0">
            <a:spAutoFit/>
          </a:bodyPr>
          <a:lstStyle/>
          <a:p>
            <a:r>
              <a:rPr lang="en-US" sz="6000" b="1" dirty="0">
                <a:solidFill>
                  <a:srgbClr val="FF0000"/>
                </a:solidFill>
                <a:sym typeface="Wingdings"/>
              </a:rPr>
              <a:t></a:t>
            </a:r>
            <a:endParaRPr lang="en-US" sz="6000" dirty="0"/>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3">
                                            <p:txEl>
                                              <p:pRg st="10" end="10"/>
                                            </p:txEl>
                                          </p:spTgt>
                                        </p:tgtEl>
                                        <p:attrNameLst>
                                          <p:attrName>style.visibility</p:attrName>
                                        </p:attrNameLst>
                                      </p:cBhvr>
                                      <p:to>
                                        <p:strVal val="visible"/>
                                      </p:to>
                                    </p:set>
                                    <p:anim calcmode="lin" valueType="num">
                                      <p:cBhvr additive="base">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7"/>
                                        </p:tgtEl>
                                        <p:attrNameLst>
                                          <p:attrName>style.visibility</p:attrName>
                                        </p:attrNameLst>
                                      </p:cBhvr>
                                      <p:to>
                                        <p:strVal val="visible"/>
                                      </p:to>
                                    </p:set>
                                    <p:anim calcmode="lin" valueType="num">
                                      <p:cBhvr>
                                        <p:cTn id="80" dur="500" fill="hold"/>
                                        <p:tgtEl>
                                          <p:spTgt spid="7"/>
                                        </p:tgtEl>
                                        <p:attrNameLst>
                                          <p:attrName>ppt_w</p:attrName>
                                        </p:attrNameLst>
                                      </p:cBhvr>
                                      <p:tavLst>
                                        <p:tav tm="0">
                                          <p:val>
                                            <p:fltVal val="0"/>
                                          </p:val>
                                        </p:tav>
                                        <p:tav tm="100000">
                                          <p:val>
                                            <p:strVal val="#ppt_w"/>
                                          </p:val>
                                        </p:tav>
                                      </p:tavLst>
                                    </p:anim>
                                    <p:anim calcmode="lin" valueType="num">
                                      <p:cBhvr>
                                        <p:cTn id="81" dur="500" fill="hold"/>
                                        <p:tgtEl>
                                          <p:spTgt spid="7"/>
                                        </p:tgtEl>
                                        <p:attrNameLst>
                                          <p:attrName>ppt_h</p:attrName>
                                        </p:attrNameLst>
                                      </p:cBhvr>
                                      <p:tavLst>
                                        <p:tav tm="0">
                                          <p:val>
                                            <p:fltVal val="0"/>
                                          </p:val>
                                        </p:tav>
                                        <p:tav tm="100000">
                                          <p:val>
                                            <p:strVal val="#ppt_h"/>
                                          </p:val>
                                        </p:tav>
                                      </p:tavLst>
                                    </p:anim>
                                    <p:animEffect transition="in" filter="fade">
                                      <p:cBhvr>
                                        <p:cTn id="82" dur="500"/>
                                        <p:tgtEl>
                                          <p:spTgt spid="7"/>
                                        </p:tgtEl>
                                      </p:cBhvr>
                                    </p:animEffect>
                                  </p:childTnLst>
                                </p:cTn>
                              </p:par>
                            </p:childTnLst>
                          </p:cTn>
                        </p:par>
                      </p:childTnLst>
                    </p:cTn>
                  </p:par>
                  <p:par>
                    <p:cTn id="83" fill="hold">
                      <p:stCondLst>
                        <p:cond delay="indefinite"/>
                      </p:stCondLst>
                      <p:childTnLst>
                        <p:par>
                          <p:cTn id="84" fill="hold">
                            <p:stCondLst>
                              <p:cond delay="0"/>
                            </p:stCondLst>
                            <p:childTnLst>
                              <p:par>
                                <p:cTn id="85" presetID="53" presetClass="entr" presetSubtype="16"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 calcmode="lin" valueType="num">
                                      <p:cBhvr>
                                        <p:cTn id="87" dur="500" fill="hold"/>
                                        <p:tgtEl>
                                          <p:spTgt spid="14"/>
                                        </p:tgtEl>
                                        <p:attrNameLst>
                                          <p:attrName>ppt_w</p:attrName>
                                        </p:attrNameLst>
                                      </p:cBhvr>
                                      <p:tavLst>
                                        <p:tav tm="0">
                                          <p:val>
                                            <p:fltVal val="0"/>
                                          </p:val>
                                        </p:tav>
                                        <p:tav tm="100000">
                                          <p:val>
                                            <p:strVal val="#ppt_w"/>
                                          </p:val>
                                        </p:tav>
                                      </p:tavLst>
                                    </p:anim>
                                    <p:anim calcmode="lin" valueType="num">
                                      <p:cBhvr>
                                        <p:cTn id="88" dur="500" fill="hold"/>
                                        <p:tgtEl>
                                          <p:spTgt spid="14"/>
                                        </p:tgtEl>
                                        <p:attrNameLst>
                                          <p:attrName>ppt_h</p:attrName>
                                        </p:attrNameLst>
                                      </p:cBhvr>
                                      <p:tavLst>
                                        <p:tav tm="0">
                                          <p:val>
                                            <p:fltVal val="0"/>
                                          </p:val>
                                        </p:tav>
                                        <p:tav tm="100000">
                                          <p:val>
                                            <p:strVal val="#ppt_h"/>
                                          </p:val>
                                        </p:tav>
                                      </p:tavLst>
                                    </p:anim>
                                    <p:animEffect transition="in" filter="fade">
                                      <p:cBhvr>
                                        <p:cTn id="89" dur="500"/>
                                        <p:tgtEl>
                                          <p:spTgt spid="14"/>
                                        </p:tgtEl>
                                      </p:cBhvr>
                                    </p:animEffect>
                                  </p:childTnLst>
                                </p:cTn>
                              </p:par>
                            </p:childTnLst>
                          </p:cTn>
                        </p:par>
                      </p:childTnLst>
                    </p:cTn>
                  </p:par>
                  <p:par>
                    <p:cTn id="90" fill="hold">
                      <p:stCondLst>
                        <p:cond delay="indefinite"/>
                      </p:stCondLst>
                      <p:childTnLst>
                        <p:par>
                          <p:cTn id="91" fill="hold">
                            <p:stCondLst>
                              <p:cond delay="0"/>
                            </p:stCondLst>
                            <p:childTnLst>
                              <p:par>
                                <p:cTn id="92" presetID="53" presetClass="entr" presetSubtype="16" fill="hold" grpId="0" nodeType="clickEffect">
                                  <p:stCondLst>
                                    <p:cond delay="0"/>
                                  </p:stCondLst>
                                  <p:childTnLst>
                                    <p:set>
                                      <p:cBhvr>
                                        <p:cTn id="93" dur="1" fill="hold">
                                          <p:stCondLst>
                                            <p:cond delay="0"/>
                                          </p:stCondLst>
                                        </p:cTn>
                                        <p:tgtEl>
                                          <p:spTgt spid="5123"/>
                                        </p:tgtEl>
                                        <p:attrNameLst>
                                          <p:attrName>style.visibility</p:attrName>
                                        </p:attrNameLst>
                                      </p:cBhvr>
                                      <p:to>
                                        <p:strVal val="visible"/>
                                      </p:to>
                                    </p:set>
                                    <p:anim calcmode="lin" valueType="num">
                                      <p:cBhvr>
                                        <p:cTn id="94" dur="500" fill="hold"/>
                                        <p:tgtEl>
                                          <p:spTgt spid="5123"/>
                                        </p:tgtEl>
                                        <p:attrNameLst>
                                          <p:attrName>ppt_w</p:attrName>
                                        </p:attrNameLst>
                                      </p:cBhvr>
                                      <p:tavLst>
                                        <p:tav tm="0">
                                          <p:val>
                                            <p:fltVal val="0"/>
                                          </p:val>
                                        </p:tav>
                                        <p:tav tm="100000">
                                          <p:val>
                                            <p:strVal val="#ppt_w"/>
                                          </p:val>
                                        </p:tav>
                                      </p:tavLst>
                                    </p:anim>
                                    <p:anim calcmode="lin" valueType="num">
                                      <p:cBhvr>
                                        <p:cTn id="95" dur="500" fill="hold"/>
                                        <p:tgtEl>
                                          <p:spTgt spid="5123"/>
                                        </p:tgtEl>
                                        <p:attrNameLst>
                                          <p:attrName>ppt_h</p:attrName>
                                        </p:attrNameLst>
                                      </p:cBhvr>
                                      <p:tavLst>
                                        <p:tav tm="0">
                                          <p:val>
                                            <p:fltVal val="0"/>
                                          </p:val>
                                        </p:tav>
                                        <p:tav tm="100000">
                                          <p:val>
                                            <p:strVal val="#ppt_h"/>
                                          </p:val>
                                        </p:tav>
                                      </p:tavLst>
                                    </p:anim>
                                    <p:animEffect transition="in" filter="fade">
                                      <p:cBhvr>
                                        <p:cTn id="96" dur="500"/>
                                        <p:tgtEl>
                                          <p:spTgt spid="5123"/>
                                        </p:tgtEl>
                                      </p:cBhvr>
                                    </p:animEffect>
                                  </p:childTnLst>
                                </p:cTn>
                              </p:par>
                            </p:childTnLst>
                          </p:cTn>
                        </p:par>
                      </p:childTnLst>
                    </p:cTn>
                  </p:par>
                  <p:par>
                    <p:cTn id="97" fill="hold">
                      <p:stCondLst>
                        <p:cond delay="indefinite"/>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13"/>
                                        </p:tgtEl>
                                        <p:attrNameLst>
                                          <p:attrName>style.visibility</p:attrName>
                                        </p:attrNameLst>
                                      </p:cBhvr>
                                      <p:to>
                                        <p:strVal val="visible"/>
                                      </p:to>
                                    </p:set>
                                    <p:anim calcmode="lin" valueType="num">
                                      <p:cBhvr>
                                        <p:cTn id="101" dur="500" fill="hold"/>
                                        <p:tgtEl>
                                          <p:spTgt spid="13"/>
                                        </p:tgtEl>
                                        <p:attrNameLst>
                                          <p:attrName>ppt_w</p:attrName>
                                        </p:attrNameLst>
                                      </p:cBhvr>
                                      <p:tavLst>
                                        <p:tav tm="0">
                                          <p:val>
                                            <p:fltVal val="0"/>
                                          </p:val>
                                        </p:tav>
                                        <p:tav tm="100000">
                                          <p:val>
                                            <p:strVal val="#ppt_w"/>
                                          </p:val>
                                        </p:tav>
                                      </p:tavLst>
                                    </p:anim>
                                    <p:anim calcmode="lin" valueType="num">
                                      <p:cBhvr>
                                        <p:cTn id="102" dur="500" fill="hold"/>
                                        <p:tgtEl>
                                          <p:spTgt spid="13"/>
                                        </p:tgtEl>
                                        <p:attrNameLst>
                                          <p:attrName>ppt_h</p:attrName>
                                        </p:attrNameLst>
                                      </p:cBhvr>
                                      <p:tavLst>
                                        <p:tav tm="0">
                                          <p:val>
                                            <p:fltVal val="0"/>
                                          </p:val>
                                        </p:tav>
                                        <p:tav tm="100000">
                                          <p:val>
                                            <p:strVal val="#ppt_h"/>
                                          </p:val>
                                        </p:tav>
                                      </p:tavLst>
                                    </p:anim>
                                    <p:animEffect transition="in" filter="fade">
                                      <p:cBhvr>
                                        <p:cTn id="103" dur="500"/>
                                        <p:tgtEl>
                                          <p:spTgt spid="13"/>
                                        </p:tgtEl>
                                      </p:cBhvr>
                                    </p:animEffect>
                                  </p:childTnLst>
                                </p:cTn>
                              </p:par>
                            </p:childTnLst>
                          </p:cTn>
                        </p:par>
                      </p:childTnLst>
                    </p:cTn>
                  </p:par>
                  <p:par>
                    <p:cTn id="104" fill="hold">
                      <p:stCondLst>
                        <p:cond delay="indefinite"/>
                      </p:stCondLst>
                      <p:childTnLst>
                        <p:par>
                          <p:cTn id="105" fill="hold">
                            <p:stCondLst>
                              <p:cond delay="0"/>
                            </p:stCondLst>
                            <p:childTnLst>
                              <p:par>
                                <p:cTn id="106" presetID="53" presetClass="entr" presetSubtype="16" fill="hold" grpId="0" nodeType="clickEffect">
                                  <p:stCondLst>
                                    <p:cond delay="0"/>
                                  </p:stCondLst>
                                  <p:childTnLst>
                                    <p:set>
                                      <p:cBhvr>
                                        <p:cTn id="107" dur="1" fill="hold">
                                          <p:stCondLst>
                                            <p:cond delay="0"/>
                                          </p:stCondLst>
                                        </p:cTn>
                                        <p:tgtEl>
                                          <p:spTgt spid="15"/>
                                        </p:tgtEl>
                                        <p:attrNameLst>
                                          <p:attrName>style.visibility</p:attrName>
                                        </p:attrNameLst>
                                      </p:cBhvr>
                                      <p:to>
                                        <p:strVal val="visible"/>
                                      </p:to>
                                    </p:set>
                                    <p:anim calcmode="lin" valueType="num">
                                      <p:cBhvr>
                                        <p:cTn id="108" dur="500" fill="hold"/>
                                        <p:tgtEl>
                                          <p:spTgt spid="15"/>
                                        </p:tgtEl>
                                        <p:attrNameLst>
                                          <p:attrName>ppt_w</p:attrName>
                                        </p:attrNameLst>
                                      </p:cBhvr>
                                      <p:tavLst>
                                        <p:tav tm="0">
                                          <p:val>
                                            <p:fltVal val="0"/>
                                          </p:val>
                                        </p:tav>
                                        <p:tav tm="100000">
                                          <p:val>
                                            <p:strVal val="#ppt_w"/>
                                          </p:val>
                                        </p:tav>
                                      </p:tavLst>
                                    </p:anim>
                                    <p:anim calcmode="lin" valueType="num">
                                      <p:cBhvr>
                                        <p:cTn id="109" dur="500" fill="hold"/>
                                        <p:tgtEl>
                                          <p:spTgt spid="15"/>
                                        </p:tgtEl>
                                        <p:attrNameLst>
                                          <p:attrName>ppt_h</p:attrName>
                                        </p:attrNameLst>
                                      </p:cBhvr>
                                      <p:tavLst>
                                        <p:tav tm="0">
                                          <p:val>
                                            <p:fltVal val="0"/>
                                          </p:val>
                                        </p:tav>
                                        <p:tav tm="100000">
                                          <p:val>
                                            <p:strVal val="#ppt_h"/>
                                          </p:val>
                                        </p:tav>
                                      </p:tavLst>
                                    </p:anim>
                                    <p:animEffect transition="in" filter="fade">
                                      <p:cBhvr>
                                        <p:cTn id="110" dur="500"/>
                                        <p:tgtEl>
                                          <p:spTgt spid="15"/>
                                        </p:tgtEl>
                                      </p:cBhvr>
                                    </p:animEffect>
                                  </p:childTnLst>
                                </p:cTn>
                              </p:par>
                            </p:childTnLst>
                          </p:cTn>
                        </p:par>
                      </p:childTnLst>
                    </p:cTn>
                  </p:par>
                  <p:par>
                    <p:cTn id="111" fill="hold">
                      <p:stCondLst>
                        <p:cond delay="indefinite"/>
                      </p:stCondLst>
                      <p:childTnLst>
                        <p:par>
                          <p:cTn id="112" fill="hold">
                            <p:stCondLst>
                              <p:cond delay="0"/>
                            </p:stCondLst>
                            <p:childTnLst>
                              <p:par>
                                <p:cTn id="113" presetID="53" presetClass="entr" presetSubtype="16" fill="hold" grpId="0" nodeType="clickEffect">
                                  <p:stCondLst>
                                    <p:cond delay="0"/>
                                  </p:stCondLst>
                                  <p:childTnLst>
                                    <p:set>
                                      <p:cBhvr>
                                        <p:cTn id="114" dur="1" fill="hold">
                                          <p:stCondLst>
                                            <p:cond delay="0"/>
                                          </p:stCondLst>
                                        </p:cTn>
                                        <p:tgtEl>
                                          <p:spTgt spid="5124"/>
                                        </p:tgtEl>
                                        <p:attrNameLst>
                                          <p:attrName>style.visibility</p:attrName>
                                        </p:attrNameLst>
                                      </p:cBhvr>
                                      <p:to>
                                        <p:strVal val="visible"/>
                                      </p:to>
                                    </p:set>
                                    <p:anim calcmode="lin" valueType="num">
                                      <p:cBhvr>
                                        <p:cTn id="115" dur="500" fill="hold"/>
                                        <p:tgtEl>
                                          <p:spTgt spid="5124"/>
                                        </p:tgtEl>
                                        <p:attrNameLst>
                                          <p:attrName>ppt_w</p:attrName>
                                        </p:attrNameLst>
                                      </p:cBhvr>
                                      <p:tavLst>
                                        <p:tav tm="0">
                                          <p:val>
                                            <p:fltVal val="0"/>
                                          </p:val>
                                        </p:tav>
                                        <p:tav tm="100000">
                                          <p:val>
                                            <p:strVal val="#ppt_w"/>
                                          </p:val>
                                        </p:tav>
                                      </p:tavLst>
                                    </p:anim>
                                    <p:anim calcmode="lin" valueType="num">
                                      <p:cBhvr>
                                        <p:cTn id="116" dur="500" fill="hold"/>
                                        <p:tgtEl>
                                          <p:spTgt spid="5124"/>
                                        </p:tgtEl>
                                        <p:attrNameLst>
                                          <p:attrName>ppt_h</p:attrName>
                                        </p:attrNameLst>
                                      </p:cBhvr>
                                      <p:tavLst>
                                        <p:tav tm="0">
                                          <p:val>
                                            <p:fltVal val="0"/>
                                          </p:val>
                                        </p:tav>
                                        <p:tav tm="100000">
                                          <p:val>
                                            <p:strVal val="#ppt_h"/>
                                          </p:val>
                                        </p:tav>
                                      </p:tavLst>
                                    </p:anim>
                                    <p:animEffect transition="in" filter="fade">
                                      <p:cBhvr>
                                        <p:cTn id="117" dur="500"/>
                                        <p:tgtEl>
                                          <p:spTgt spid="5124"/>
                                        </p:tgtEl>
                                      </p:cBhvr>
                                    </p:animEffect>
                                  </p:childTnLst>
                                </p:cTn>
                              </p:par>
                            </p:childTnLst>
                          </p:cTn>
                        </p:par>
                      </p:childTnLst>
                    </p:cTn>
                  </p:par>
                  <p:par>
                    <p:cTn id="118" fill="hold">
                      <p:stCondLst>
                        <p:cond delay="indefinite"/>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17"/>
                                        </p:tgtEl>
                                        <p:attrNameLst>
                                          <p:attrName>style.visibility</p:attrName>
                                        </p:attrNameLst>
                                      </p:cBhvr>
                                      <p:to>
                                        <p:strVal val="visible"/>
                                      </p:to>
                                    </p:set>
                                    <p:anim calcmode="lin" valueType="num">
                                      <p:cBhvr>
                                        <p:cTn id="122" dur="500" fill="hold"/>
                                        <p:tgtEl>
                                          <p:spTgt spid="17"/>
                                        </p:tgtEl>
                                        <p:attrNameLst>
                                          <p:attrName>ppt_w</p:attrName>
                                        </p:attrNameLst>
                                      </p:cBhvr>
                                      <p:tavLst>
                                        <p:tav tm="0">
                                          <p:val>
                                            <p:fltVal val="0"/>
                                          </p:val>
                                        </p:tav>
                                        <p:tav tm="100000">
                                          <p:val>
                                            <p:strVal val="#ppt_w"/>
                                          </p:val>
                                        </p:tav>
                                      </p:tavLst>
                                    </p:anim>
                                    <p:anim calcmode="lin" valueType="num">
                                      <p:cBhvr>
                                        <p:cTn id="123" dur="500" fill="hold"/>
                                        <p:tgtEl>
                                          <p:spTgt spid="17"/>
                                        </p:tgtEl>
                                        <p:attrNameLst>
                                          <p:attrName>ppt_h</p:attrName>
                                        </p:attrNameLst>
                                      </p:cBhvr>
                                      <p:tavLst>
                                        <p:tav tm="0">
                                          <p:val>
                                            <p:fltVal val="0"/>
                                          </p:val>
                                        </p:tav>
                                        <p:tav tm="100000">
                                          <p:val>
                                            <p:strVal val="#ppt_h"/>
                                          </p:val>
                                        </p:tav>
                                      </p:tavLst>
                                    </p:anim>
                                    <p:animEffect transition="in" filter="fade">
                                      <p:cBhvr>
                                        <p:cTn id="124" dur="500"/>
                                        <p:tgtEl>
                                          <p:spTgt spid="17"/>
                                        </p:tgtEl>
                                      </p:cBhvr>
                                    </p:animEffect>
                                  </p:childTnLst>
                                </p:cTn>
                              </p:par>
                            </p:childTnLst>
                          </p:cTn>
                        </p:par>
                      </p:childTnLst>
                    </p:cTn>
                  </p:par>
                  <p:par>
                    <p:cTn id="125" fill="hold">
                      <p:stCondLst>
                        <p:cond delay="indefinite"/>
                      </p:stCondLst>
                      <p:childTnLst>
                        <p:par>
                          <p:cTn id="126" fill="hold">
                            <p:stCondLst>
                              <p:cond delay="0"/>
                            </p:stCondLst>
                            <p:childTnLst>
                              <p:par>
                                <p:cTn id="127" presetID="53" presetClass="entr" presetSubtype="16" fill="hold" grpId="0" nodeType="clickEffect">
                                  <p:stCondLst>
                                    <p:cond delay="0"/>
                                  </p:stCondLst>
                                  <p:childTnLst>
                                    <p:set>
                                      <p:cBhvr>
                                        <p:cTn id="128" dur="1" fill="hold">
                                          <p:stCondLst>
                                            <p:cond delay="0"/>
                                          </p:stCondLst>
                                        </p:cTn>
                                        <p:tgtEl>
                                          <p:spTgt spid="16"/>
                                        </p:tgtEl>
                                        <p:attrNameLst>
                                          <p:attrName>style.visibility</p:attrName>
                                        </p:attrNameLst>
                                      </p:cBhvr>
                                      <p:to>
                                        <p:strVal val="visible"/>
                                      </p:to>
                                    </p:set>
                                    <p:anim calcmode="lin" valueType="num">
                                      <p:cBhvr>
                                        <p:cTn id="129" dur="500" fill="hold"/>
                                        <p:tgtEl>
                                          <p:spTgt spid="16"/>
                                        </p:tgtEl>
                                        <p:attrNameLst>
                                          <p:attrName>ppt_w</p:attrName>
                                        </p:attrNameLst>
                                      </p:cBhvr>
                                      <p:tavLst>
                                        <p:tav tm="0">
                                          <p:val>
                                            <p:fltVal val="0"/>
                                          </p:val>
                                        </p:tav>
                                        <p:tav tm="100000">
                                          <p:val>
                                            <p:strVal val="#ppt_w"/>
                                          </p:val>
                                        </p:tav>
                                      </p:tavLst>
                                    </p:anim>
                                    <p:anim calcmode="lin" valueType="num">
                                      <p:cBhvr>
                                        <p:cTn id="130" dur="500" fill="hold"/>
                                        <p:tgtEl>
                                          <p:spTgt spid="16"/>
                                        </p:tgtEl>
                                        <p:attrNameLst>
                                          <p:attrName>ppt_h</p:attrName>
                                        </p:attrNameLst>
                                      </p:cBhvr>
                                      <p:tavLst>
                                        <p:tav tm="0">
                                          <p:val>
                                            <p:fltVal val="0"/>
                                          </p:val>
                                        </p:tav>
                                        <p:tav tm="100000">
                                          <p:val>
                                            <p:strVal val="#ppt_h"/>
                                          </p:val>
                                        </p:tav>
                                      </p:tavLst>
                                    </p:anim>
                                    <p:animEffect transition="in" filter="fade">
                                      <p:cBhvr>
                                        <p:cTn id="131" dur="500"/>
                                        <p:tgtEl>
                                          <p:spTgt spid="16"/>
                                        </p:tgtEl>
                                      </p:cBhvr>
                                    </p:animEffect>
                                  </p:childTnLst>
                                </p:cTn>
                              </p:par>
                            </p:childTnLst>
                          </p:cTn>
                        </p:par>
                      </p:childTnLst>
                    </p:cTn>
                  </p:par>
                  <p:par>
                    <p:cTn id="132" fill="hold">
                      <p:stCondLst>
                        <p:cond delay="indefinite"/>
                      </p:stCondLst>
                      <p:childTnLst>
                        <p:par>
                          <p:cTn id="133" fill="hold">
                            <p:stCondLst>
                              <p:cond delay="0"/>
                            </p:stCondLst>
                            <p:childTnLst>
                              <p:par>
                                <p:cTn id="134" presetID="53" presetClass="entr" presetSubtype="16" fill="hold" grpId="0" nodeType="clickEffect">
                                  <p:stCondLst>
                                    <p:cond delay="0"/>
                                  </p:stCondLst>
                                  <p:childTnLst>
                                    <p:set>
                                      <p:cBhvr>
                                        <p:cTn id="135" dur="1" fill="hold">
                                          <p:stCondLst>
                                            <p:cond delay="0"/>
                                          </p:stCondLst>
                                        </p:cTn>
                                        <p:tgtEl>
                                          <p:spTgt spid="5126"/>
                                        </p:tgtEl>
                                        <p:attrNameLst>
                                          <p:attrName>style.visibility</p:attrName>
                                        </p:attrNameLst>
                                      </p:cBhvr>
                                      <p:to>
                                        <p:strVal val="visible"/>
                                      </p:to>
                                    </p:set>
                                    <p:anim calcmode="lin" valueType="num">
                                      <p:cBhvr>
                                        <p:cTn id="136" dur="500" fill="hold"/>
                                        <p:tgtEl>
                                          <p:spTgt spid="5126"/>
                                        </p:tgtEl>
                                        <p:attrNameLst>
                                          <p:attrName>ppt_w</p:attrName>
                                        </p:attrNameLst>
                                      </p:cBhvr>
                                      <p:tavLst>
                                        <p:tav tm="0">
                                          <p:val>
                                            <p:fltVal val="0"/>
                                          </p:val>
                                        </p:tav>
                                        <p:tav tm="100000">
                                          <p:val>
                                            <p:strVal val="#ppt_w"/>
                                          </p:val>
                                        </p:tav>
                                      </p:tavLst>
                                    </p:anim>
                                    <p:anim calcmode="lin" valueType="num">
                                      <p:cBhvr>
                                        <p:cTn id="137" dur="500" fill="hold"/>
                                        <p:tgtEl>
                                          <p:spTgt spid="5126"/>
                                        </p:tgtEl>
                                        <p:attrNameLst>
                                          <p:attrName>ppt_h</p:attrName>
                                        </p:attrNameLst>
                                      </p:cBhvr>
                                      <p:tavLst>
                                        <p:tav tm="0">
                                          <p:val>
                                            <p:fltVal val="0"/>
                                          </p:val>
                                        </p:tav>
                                        <p:tav tm="100000">
                                          <p:val>
                                            <p:strVal val="#ppt_h"/>
                                          </p:val>
                                        </p:tav>
                                      </p:tavLst>
                                    </p:anim>
                                    <p:animEffect transition="in" filter="fade">
                                      <p:cBhvr>
                                        <p:cTn id="138" dur="500"/>
                                        <p:tgtEl>
                                          <p:spTgt spid="5126"/>
                                        </p:tgtEl>
                                      </p:cBhvr>
                                    </p:animEffect>
                                  </p:childTnLst>
                                </p:cTn>
                              </p:par>
                            </p:childTnLst>
                          </p:cTn>
                        </p:par>
                      </p:childTnLst>
                    </p:cTn>
                  </p:par>
                  <p:par>
                    <p:cTn id="139" fill="hold">
                      <p:stCondLst>
                        <p:cond delay="indefinite"/>
                      </p:stCondLst>
                      <p:childTnLst>
                        <p:par>
                          <p:cTn id="140" fill="hold">
                            <p:stCondLst>
                              <p:cond delay="0"/>
                            </p:stCondLst>
                            <p:childTnLst>
                              <p:par>
                                <p:cTn id="141" presetID="53" presetClass="entr" presetSubtype="16" fill="hold" grpId="0" nodeType="clickEffect">
                                  <p:stCondLst>
                                    <p:cond delay="0"/>
                                  </p:stCondLst>
                                  <p:childTnLst>
                                    <p:set>
                                      <p:cBhvr>
                                        <p:cTn id="142" dur="1" fill="hold">
                                          <p:stCondLst>
                                            <p:cond delay="0"/>
                                          </p:stCondLst>
                                        </p:cTn>
                                        <p:tgtEl>
                                          <p:spTgt spid="5127"/>
                                        </p:tgtEl>
                                        <p:attrNameLst>
                                          <p:attrName>style.visibility</p:attrName>
                                        </p:attrNameLst>
                                      </p:cBhvr>
                                      <p:to>
                                        <p:strVal val="visible"/>
                                      </p:to>
                                    </p:set>
                                    <p:anim calcmode="lin" valueType="num">
                                      <p:cBhvr>
                                        <p:cTn id="143" dur="500" fill="hold"/>
                                        <p:tgtEl>
                                          <p:spTgt spid="5127"/>
                                        </p:tgtEl>
                                        <p:attrNameLst>
                                          <p:attrName>ppt_w</p:attrName>
                                        </p:attrNameLst>
                                      </p:cBhvr>
                                      <p:tavLst>
                                        <p:tav tm="0">
                                          <p:val>
                                            <p:fltVal val="0"/>
                                          </p:val>
                                        </p:tav>
                                        <p:tav tm="100000">
                                          <p:val>
                                            <p:strVal val="#ppt_w"/>
                                          </p:val>
                                        </p:tav>
                                      </p:tavLst>
                                    </p:anim>
                                    <p:anim calcmode="lin" valueType="num">
                                      <p:cBhvr>
                                        <p:cTn id="144" dur="500" fill="hold"/>
                                        <p:tgtEl>
                                          <p:spTgt spid="5127"/>
                                        </p:tgtEl>
                                        <p:attrNameLst>
                                          <p:attrName>ppt_h</p:attrName>
                                        </p:attrNameLst>
                                      </p:cBhvr>
                                      <p:tavLst>
                                        <p:tav tm="0">
                                          <p:val>
                                            <p:fltVal val="0"/>
                                          </p:val>
                                        </p:tav>
                                        <p:tav tm="100000">
                                          <p:val>
                                            <p:strVal val="#ppt_h"/>
                                          </p:val>
                                        </p:tav>
                                      </p:tavLst>
                                    </p:anim>
                                    <p:animEffect transition="in" filter="fade">
                                      <p:cBhvr>
                                        <p:cTn id="145" dur="5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13" grpId="0" animBg="1"/>
      <p:bldP spid="14" grpId="0"/>
      <p:bldP spid="15" grpId="0"/>
      <p:bldP spid="17" grpId="0" animBg="1"/>
      <p:bldP spid="16" grpId="0"/>
      <p:bldP spid="5123" grpId="0"/>
      <p:bldP spid="5124" grpId="0"/>
      <p:bldP spid="5126" grpId="0"/>
      <p:bldP spid="51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58800" y="203200"/>
            <a:ext cx="11239500" cy="1680460"/>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c. </a:t>
            </a:r>
            <a:r>
              <a:rPr lang="en-US" sz="2400" b="1" dirty="0" err="1" smtClean="0">
                <a:solidFill>
                  <a:srgbClr val="FF0000"/>
                </a:solidFill>
                <a:latin typeface="Times New Roman" pitchFamily="18" charset="0"/>
                <a:cs typeface="Times New Roman" pitchFamily="18" charset="0"/>
              </a:rPr>
              <a:t>Phương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pháp</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lập</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luận</a:t>
            </a:r>
            <a:r>
              <a:rPr lang="en-US" sz="2400" b="1" dirty="0" smtClean="0">
                <a:solidFill>
                  <a:srgbClr val="FF0000"/>
                </a:solidFill>
                <a:latin typeface="Times New Roman" pitchFamily="18" charset="0"/>
                <a:cs typeface="Times New Roman" pitchFamily="18" charset="0"/>
              </a:rPr>
              <a:t>: </a:t>
            </a:r>
          </a:p>
          <a:p>
            <a:pPr lvl="0" algn="just">
              <a:lnSpc>
                <a:spcPct val="115000"/>
              </a:lnSpc>
              <a:tabLst>
                <a:tab pos="457200" algn="l"/>
                <a:tab pos="2743200" algn="ctr"/>
                <a:tab pos="5486400" algn="r"/>
              </a:tabLst>
            </a:pP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Phân</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tích</a:t>
            </a:r>
            <a:r>
              <a:rPr lang="en-US" sz="2400" dirty="0" smtClean="0">
                <a:solidFill>
                  <a:prstClr val="black"/>
                </a:solidFill>
                <a:latin typeface="Times New Roman"/>
                <a:ea typeface="Times New Roman"/>
              </a:rPr>
              <a:t>, </a:t>
            </a:r>
            <a:r>
              <a:rPr lang="en-US" sz="2400" dirty="0" err="1">
                <a:solidFill>
                  <a:prstClr val="black"/>
                </a:solidFill>
                <a:latin typeface="Times New Roman"/>
                <a:ea typeface="Times New Roman"/>
              </a:rPr>
              <a:t>chứng</a:t>
            </a:r>
            <a:r>
              <a:rPr lang="en-US" sz="2400" dirty="0">
                <a:solidFill>
                  <a:prstClr val="black"/>
                </a:solidFill>
                <a:latin typeface="Times New Roman"/>
                <a:ea typeface="Times New Roman"/>
              </a:rPr>
              <a:t> </a:t>
            </a:r>
            <a:r>
              <a:rPr lang="en-US" sz="2400" dirty="0" smtClean="0">
                <a:solidFill>
                  <a:prstClr val="black"/>
                </a:solidFill>
                <a:latin typeface="Times New Roman"/>
                <a:ea typeface="Times New Roman"/>
              </a:rPr>
              <a:t>minh</a:t>
            </a:r>
            <a:r>
              <a:rPr lang="en-US" sz="2400" dirty="0">
                <a:solidFill>
                  <a:prstClr val="black"/>
                </a:solidFill>
                <a:latin typeface="Times New Roman"/>
                <a:ea typeface="Times New Roman"/>
              </a:rPr>
              <a:t> </a:t>
            </a:r>
            <a:r>
              <a:rPr lang="en-US" sz="2400" dirty="0" err="1" smtClean="0">
                <a:solidFill>
                  <a:prstClr val="black"/>
                </a:solidFill>
                <a:latin typeface="Times New Roman"/>
                <a:ea typeface="Times New Roman"/>
              </a:rPr>
              <a:t>bằng</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lí</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lẽ</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dẫn</a:t>
            </a: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chứng</a:t>
            </a:r>
            <a:r>
              <a:rPr lang="en-US" sz="2400" dirty="0" smtClean="0">
                <a:solidFill>
                  <a:prstClr val="black"/>
                </a:solidFill>
                <a:latin typeface="Times New Roman"/>
                <a:ea typeface="Times New Roman"/>
              </a:rPr>
              <a:t>.</a:t>
            </a:r>
          </a:p>
          <a:p>
            <a:pPr lvl="0" algn="just">
              <a:lnSpc>
                <a:spcPct val="115000"/>
              </a:lnSpc>
              <a:tabLst>
                <a:tab pos="457200" algn="l"/>
                <a:tab pos="2743200" algn="ctr"/>
                <a:tab pos="5486400" algn="r"/>
              </a:tabLst>
            </a:pPr>
            <a:r>
              <a:rPr lang="en-US" sz="2400" dirty="0" smtClean="0">
                <a:solidFill>
                  <a:prstClr val="black"/>
                </a:solidFill>
                <a:latin typeface="Times New Roman"/>
                <a:ea typeface="Times New Roman"/>
              </a:rPr>
              <a:t>- </a:t>
            </a:r>
            <a:r>
              <a:rPr lang="en-US" sz="2400" dirty="0" err="1" smtClean="0">
                <a:solidFill>
                  <a:prstClr val="black"/>
                </a:solidFill>
                <a:latin typeface="Times New Roman"/>
                <a:ea typeface="Times New Roman"/>
              </a:rPr>
              <a:t>Luận</a:t>
            </a:r>
            <a:r>
              <a:rPr lang="en-US" sz="2400" dirty="0" smtClean="0">
                <a:solidFill>
                  <a:prstClr val="black"/>
                </a:solidFill>
                <a:latin typeface="Times New Roman"/>
                <a:ea typeface="Times New Roman"/>
              </a:rPr>
              <a:t> </a:t>
            </a:r>
            <a:r>
              <a:rPr lang="en-US" sz="2400" dirty="0" err="1">
                <a:solidFill>
                  <a:prstClr val="black"/>
                </a:solidFill>
                <a:latin typeface="Times New Roman"/>
                <a:ea typeface="Times New Roman"/>
              </a:rPr>
              <a:t>cứ</a:t>
            </a:r>
            <a:r>
              <a:rPr lang="en-US" sz="2400" dirty="0">
                <a:solidFill>
                  <a:prstClr val="black"/>
                </a:solidFill>
                <a:latin typeface="Times New Roman"/>
                <a:ea typeface="Times New Roman"/>
              </a:rPr>
              <a:t> </a:t>
            </a:r>
            <a:r>
              <a:rPr lang="en-US" sz="2400" dirty="0" err="1">
                <a:solidFill>
                  <a:prstClr val="black"/>
                </a:solidFill>
                <a:latin typeface="Times New Roman"/>
                <a:ea typeface="Times New Roman"/>
              </a:rPr>
              <a:t>rõ</a:t>
            </a:r>
            <a:r>
              <a:rPr lang="en-US" sz="2400" dirty="0">
                <a:solidFill>
                  <a:prstClr val="black"/>
                </a:solidFill>
                <a:latin typeface="Times New Roman"/>
                <a:ea typeface="Times New Roman"/>
              </a:rPr>
              <a:t> </a:t>
            </a:r>
            <a:r>
              <a:rPr lang="en-US" sz="2400" dirty="0" err="1">
                <a:solidFill>
                  <a:prstClr val="black"/>
                </a:solidFill>
                <a:latin typeface="Times New Roman"/>
                <a:ea typeface="Times New Roman"/>
              </a:rPr>
              <a:t>ràng</a:t>
            </a:r>
            <a:r>
              <a:rPr lang="en-US" sz="2400" dirty="0">
                <a:solidFill>
                  <a:prstClr val="black"/>
                </a:solidFill>
                <a:latin typeface="Times New Roman"/>
                <a:ea typeface="Times New Roman"/>
              </a:rPr>
              <a:t>, </a:t>
            </a:r>
            <a:r>
              <a:rPr lang="en-US" sz="2400" dirty="0" err="1">
                <a:solidFill>
                  <a:prstClr val="black"/>
                </a:solidFill>
                <a:latin typeface="Times New Roman"/>
                <a:ea typeface="Times New Roman"/>
              </a:rPr>
              <a:t>sinh</a:t>
            </a:r>
            <a:r>
              <a:rPr lang="en-US" sz="2400" dirty="0">
                <a:solidFill>
                  <a:prstClr val="black"/>
                </a:solidFill>
                <a:latin typeface="Times New Roman"/>
                <a:ea typeface="Times New Roman"/>
              </a:rPr>
              <a:t> </a:t>
            </a:r>
            <a:r>
              <a:rPr lang="en-US" sz="2400" dirty="0" err="1" smtClean="0">
                <a:solidFill>
                  <a:prstClr val="black"/>
                </a:solidFill>
                <a:latin typeface="Times New Roman"/>
                <a:ea typeface="Times New Roman"/>
              </a:rPr>
              <a:t>động</a:t>
            </a:r>
            <a:r>
              <a:rPr lang="en-US" sz="2400" dirty="0" smtClean="0">
                <a:solidFill>
                  <a:prstClr val="black"/>
                </a:solidFill>
                <a:latin typeface="Times New Roman"/>
                <a:ea typeface="Times New Roman"/>
              </a:rPr>
              <a:t>.</a:t>
            </a:r>
            <a:endParaRPr lang="vi-VN" sz="2400" dirty="0">
              <a:solidFill>
                <a:prstClr val="black"/>
              </a:solidFill>
              <a:latin typeface="Calibri"/>
              <a:ea typeface="Calibri"/>
              <a:cs typeface="Times New Roman"/>
            </a:endParaRPr>
          </a:p>
          <a:p>
            <a:pPr lvl="0" algn="just">
              <a:tabLst>
                <a:tab pos="2311400" algn="l"/>
              </a:tabLst>
            </a:pPr>
            <a:r>
              <a:rPr lang="en-US" sz="2400" dirty="0">
                <a:solidFill>
                  <a:prstClr val="black"/>
                </a:solidFill>
                <a:latin typeface="Times New Roman"/>
                <a:ea typeface="Times New Roman"/>
              </a:rPr>
              <a:t> </a:t>
            </a:r>
            <a:r>
              <a:rPr lang="en-US" sz="2400" dirty="0" smtClean="0">
                <a:solidFill>
                  <a:prstClr val="black"/>
                </a:solidFill>
                <a:latin typeface="Times New Roman"/>
                <a:ea typeface="Times New Roman"/>
              </a:rPr>
              <a:t> </a:t>
            </a:r>
            <a:endParaRPr lang="en-US" sz="2400" b="1" dirty="0">
              <a:solidFill>
                <a:srgbClr val="FF0000"/>
              </a:solidFill>
              <a:latin typeface="Times New Roman" pitchFamily="18" charset="0"/>
              <a:cs typeface="Times New Roman" pitchFamily="18" charset="0"/>
            </a:endParaRPr>
          </a:p>
        </p:txBody>
      </p:sp>
      <p:sp>
        <p:nvSpPr>
          <p:cNvPr id="7" name="TextBox 6"/>
          <p:cNvSpPr txBox="1"/>
          <p:nvPr/>
        </p:nvSpPr>
        <p:spPr>
          <a:xfrm>
            <a:off x="558800" y="1651000"/>
            <a:ext cx="11239500" cy="5632311"/>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II. </a:t>
            </a:r>
            <a:r>
              <a:rPr lang="en-US" sz="2400" b="1" dirty="0" err="1" smtClean="0">
                <a:solidFill>
                  <a:srgbClr val="FF0000"/>
                </a:solidFill>
                <a:latin typeface="Times New Roman" pitchFamily="18" charset="0"/>
                <a:cs typeface="Times New Roman" pitchFamily="18" charset="0"/>
              </a:rPr>
              <a:t>Luyện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tập</a:t>
            </a:r>
            <a:r>
              <a:rPr lang="en-US" sz="2400" b="1" dirty="0" smtClean="0">
                <a:solidFill>
                  <a:srgbClr val="FF0000"/>
                </a:solidFill>
                <a:latin typeface="Times New Roman" pitchFamily="18" charset="0"/>
                <a:cs typeface="Times New Roman" pitchFamily="18" charset="0"/>
              </a:rPr>
              <a:t>: </a:t>
            </a:r>
          </a:p>
          <a:p>
            <a:pPr algn="ctr"/>
            <a:r>
              <a:rPr lang="en-US" sz="2400" b="1" dirty="0" smtClean="0">
                <a:solidFill>
                  <a:srgbClr val="FF0000"/>
                </a:solidFill>
                <a:latin typeface="Times New Roman" pitchFamily="18" charset="0"/>
                <a:cs typeface="Times New Roman" pitchFamily="18" charset="0"/>
              </a:rPr>
              <a:t>DÀN </a:t>
            </a:r>
            <a:r>
              <a:rPr lang="en-US" sz="2400" b="1" dirty="0">
                <a:solidFill>
                  <a:srgbClr val="FF0000"/>
                </a:solidFill>
                <a:latin typeface="Times New Roman" pitchFamily="18" charset="0"/>
                <a:cs typeface="Times New Roman" pitchFamily="18" charset="0"/>
              </a:rPr>
              <a:t>Ý KHÁI QUÁT </a:t>
            </a:r>
          </a:p>
          <a:p>
            <a:pPr algn="ctr"/>
            <a:r>
              <a:rPr lang="en-US" sz="2400" b="1" dirty="0">
                <a:solidFill>
                  <a:srgbClr val="FF0000"/>
                </a:solidFill>
                <a:latin typeface="Times New Roman" pitchFamily="18" charset="0"/>
                <a:cs typeface="Times New Roman" pitchFamily="18" charset="0"/>
              </a:rPr>
              <a:t>NGHỊ LUẬN VỀ NHÂN VẬT TRONG TÁC PHẨM VĂN HỌC</a:t>
            </a:r>
            <a:endParaRPr lang="en-US" sz="2400" dirty="0">
              <a:solidFill>
                <a:srgbClr val="FF0000"/>
              </a:solidFill>
              <a:latin typeface="Times New Roman" pitchFamily="18" charset="0"/>
              <a:cs typeface="Times New Roman" pitchFamily="18" charset="0"/>
            </a:endParaRPr>
          </a:p>
          <a:p>
            <a:pPr algn="just"/>
            <a:r>
              <a:rPr lang="en-US" sz="2400" b="1" dirty="0">
                <a:solidFill>
                  <a:srgbClr val="FF0000"/>
                </a:solidFill>
                <a:latin typeface="Times New Roman" pitchFamily="18" charset="0"/>
                <a:cs typeface="Times New Roman" pitchFamily="18" charset="0"/>
              </a:rPr>
              <a:t>I. </a:t>
            </a:r>
            <a:r>
              <a:rPr lang="en-US" sz="2400" b="1" u="sng" dirty="0" err="1">
                <a:solidFill>
                  <a:srgbClr val="FF0000"/>
                </a:solidFill>
                <a:latin typeface="Times New Roman" pitchFamily="18" charset="0"/>
                <a:cs typeface="Times New Roman" pitchFamily="18" charset="0"/>
              </a:rPr>
              <a:t>Mở</a:t>
            </a:r>
            <a:r>
              <a:rPr lang="en-US" sz="2400" b="1" u="sng" dirty="0">
                <a:solidFill>
                  <a:srgbClr val="FF0000"/>
                </a:solidFill>
                <a:latin typeface="Times New Roman" pitchFamily="18" charset="0"/>
                <a:cs typeface="Times New Roman" pitchFamily="18" charset="0"/>
              </a:rPr>
              <a:t> </a:t>
            </a:r>
            <a:r>
              <a:rPr lang="en-US" sz="2400" b="1" u="sng" dirty="0" err="1">
                <a:solidFill>
                  <a:srgbClr val="FF0000"/>
                </a:solidFill>
                <a:latin typeface="Times New Roman" pitchFamily="18" charset="0"/>
                <a:cs typeface="Times New Roman" pitchFamily="18" charset="0"/>
              </a:rPr>
              <a:t>bài</a:t>
            </a:r>
            <a:r>
              <a:rPr lang="en-US" sz="2400" b="1" u="sng" dirty="0">
                <a:solidFill>
                  <a:srgbClr val="FF0000"/>
                </a:solidFill>
                <a:latin typeface="Times New Roman" pitchFamily="18" charset="0"/>
                <a:cs typeface="Times New Roman" pitchFamily="18" charset="0"/>
              </a:rPr>
              <a:t>:</a:t>
            </a:r>
            <a:r>
              <a:rPr lang="en-US" sz="2400" dirty="0">
                <a:solidFill>
                  <a:srgbClr val="FF0000"/>
                </a:solidFill>
                <a:latin typeface="Times New Roman" pitchFamily="18" charset="0"/>
                <a:cs typeface="Times New Roman" pitchFamily="18" charset="0"/>
              </a:rPr>
              <a:t> </a:t>
            </a:r>
          </a:p>
          <a:p>
            <a:pPr algn="just"/>
            <a:r>
              <a:rPr lang="en-US" sz="2400" b="1" dirty="0" err="1" smtClean="0">
                <a:solidFill>
                  <a:srgbClr val="002060"/>
                </a:solidFill>
                <a:latin typeface="Times New Roman" pitchFamily="18" charset="0"/>
                <a:cs typeface="Times New Roman" pitchFamily="18" charset="0"/>
              </a:rPr>
              <a:t>Cách</a:t>
            </a:r>
            <a:r>
              <a:rPr lang="en-US" sz="2400" b="1" dirty="0" smtClean="0">
                <a:solidFill>
                  <a:srgbClr val="002060"/>
                </a:solidFill>
                <a:latin typeface="Times New Roman" pitchFamily="18" charset="0"/>
                <a:cs typeface="Times New Roman" pitchFamily="18" charset="0"/>
              </a:rPr>
              <a:t> 1:</a:t>
            </a:r>
          </a:p>
          <a:p>
            <a:pPr algn="just"/>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Giới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thiệu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giả</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hoàn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cảnh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sáng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của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phẩm</a:t>
            </a:r>
            <a:r>
              <a:rPr lang="en-US" sz="2400" dirty="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Giới</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thiệu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vấn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đề</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nghị</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luận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Ấn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tượng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sâu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sắc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nhất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về</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nhân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vật</a:t>
            </a:r>
            <a:r>
              <a:rPr lang="en-US" sz="2400" i="1"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trong</a:t>
            </a:r>
            <a:r>
              <a:rPr lang="en-US" sz="2400" i="1"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đoạn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trích</a:t>
            </a:r>
            <a:r>
              <a:rPr lang="en-US" sz="2400" i="1"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trong</a:t>
            </a:r>
            <a:r>
              <a:rPr lang="en-US" sz="2400" i="1"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phẩm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truyện</a:t>
            </a:r>
            <a:r>
              <a:rPr lang="en-US" sz="2400" dirty="0" smtClean="0">
                <a:solidFill>
                  <a:srgbClr val="002060"/>
                </a:solidFill>
                <a:latin typeface="Times New Roman" pitchFamily="18" charset="0"/>
                <a:cs typeface="Times New Roman" pitchFamily="18" charset="0"/>
              </a:rPr>
              <a:t>.</a:t>
            </a:r>
          </a:p>
          <a:p>
            <a:pPr algn="just"/>
            <a:r>
              <a:rPr lang="en-US" sz="2400" b="1" dirty="0" err="1" smtClean="0">
                <a:solidFill>
                  <a:srgbClr val="002060"/>
                </a:solidFill>
                <a:latin typeface="Times New Roman" pitchFamily="18" charset="0"/>
                <a:cs typeface="Times New Roman" pitchFamily="18" charset="0"/>
              </a:rPr>
              <a:t>Cách</a:t>
            </a:r>
            <a:r>
              <a:rPr lang="en-US" sz="2400" b="1" dirty="0" smtClean="0">
                <a:solidFill>
                  <a:srgbClr val="002060"/>
                </a:solidFill>
                <a:latin typeface="Times New Roman" pitchFamily="18" charset="0"/>
                <a:cs typeface="Times New Roman" pitchFamily="18" charset="0"/>
              </a:rPr>
              <a:t> 2: </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Dẫn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dắt</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a:t>
            </a:r>
            <a:r>
              <a:rPr lang="en-US" sz="2400" dirty="0" err="1" smtClean="0">
                <a:solidFill>
                  <a:srgbClr val="002060"/>
                </a:solidFill>
                <a:latin typeface="Times New Roman" pitchFamily="18" charset="0"/>
                <a:cs typeface="Times New Roman" pitchFamily="18" charset="0"/>
              </a:rPr>
              <a:t>iới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thiệu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đề</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tài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chủ</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đề</a:t>
            </a:r>
            <a:r>
              <a:rPr lang="en-US" sz="2400" dirty="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hoặc</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dùng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những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câu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thơ</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câu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nói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liên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quan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đến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vấn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đề</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nghị</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luận</a:t>
            </a:r>
            <a:r>
              <a:rPr lang="en-US" sz="2400" dirty="0" smtClean="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Tác</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phẩm</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tác</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giả</a:t>
            </a:r>
            <a:r>
              <a:rPr lang="en-US" sz="2400" dirty="0" smtClean="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Vấn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đề</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nghị</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luận</a:t>
            </a:r>
            <a:endParaRPr lang="en-US" sz="2400" dirty="0" smtClean="0">
              <a:solidFill>
                <a:srgbClr val="002060"/>
              </a:solidFill>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marL="342900" indent="-342900" algn="just">
              <a:buFontTx/>
              <a:buChar char="-"/>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8211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additive="base">
                                        <p:cTn id="4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anim calcmode="lin" valueType="num">
                                      <p:cBhvr additive="base">
                                        <p:cTn id="5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xEl>
                                              <p:pRg st="5" end="5"/>
                                            </p:txEl>
                                          </p:spTgt>
                                        </p:tgtEl>
                                        <p:attrNameLst>
                                          <p:attrName>style.visibility</p:attrName>
                                        </p:attrNameLst>
                                      </p:cBhvr>
                                      <p:to>
                                        <p:strVal val="visible"/>
                                      </p:to>
                                    </p:set>
                                    <p:anim calcmode="lin" valueType="num">
                                      <p:cBhvr additive="base">
                                        <p:cTn id="6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xEl>
                                              <p:pRg st="6" end="6"/>
                                            </p:txEl>
                                          </p:spTgt>
                                        </p:tgtEl>
                                        <p:attrNameLst>
                                          <p:attrName>style.visibility</p:attrName>
                                        </p:attrNameLst>
                                      </p:cBhvr>
                                      <p:to>
                                        <p:strVal val="visible"/>
                                      </p:to>
                                    </p:set>
                                    <p:anim calcmode="lin" valueType="num">
                                      <p:cBhvr additive="base">
                                        <p:cTn id="6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
                                            <p:txEl>
                                              <p:pRg st="7" end="7"/>
                                            </p:txEl>
                                          </p:spTgt>
                                        </p:tgtEl>
                                        <p:attrNameLst>
                                          <p:attrName>style.visibility</p:attrName>
                                        </p:attrNameLst>
                                      </p:cBhvr>
                                      <p:to>
                                        <p:strVal val="visible"/>
                                      </p:to>
                                    </p:set>
                                    <p:anim calcmode="lin" valueType="num">
                                      <p:cBhvr additive="base">
                                        <p:cTn id="73"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7">
                                            <p:txEl>
                                              <p:pRg st="8" end="8"/>
                                            </p:txEl>
                                          </p:spTgt>
                                        </p:tgtEl>
                                        <p:attrNameLst>
                                          <p:attrName>style.visibility</p:attrName>
                                        </p:attrNameLst>
                                      </p:cBhvr>
                                      <p:to>
                                        <p:strVal val="visible"/>
                                      </p:to>
                                    </p:set>
                                    <p:anim calcmode="lin" valueType="num">
                                      <p:cBhvr additive="base">
                                        <p:cTn id="7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7">
                                            <p:txEl>
                                              <p:pRg st="9" end="9"/>
                                            </p:txEl>
                                          </p:spTgt>
                                        </p:tgtEl>
                                        <p:attrNameLst>
                                          <p:attrName>style.visibility</p:attrName>
                                        </p:attrNameLst>
                                      </p:cBhvr>
                                      <p:to>
                                        <p:strVal val="visible"/>
                                      </p:to>
                                    </p:set>
                                    <p:anim calcmode="lin" valueType="num">
                                      <p:cBhvr additive="base">
                                        <p:cTn id="85"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7">
                                            <p:txEl>
                                              <p:pRg st="10" end="10"/>
                                            </p:txEl>
                                          </p:spTgt>
                                        </p:tgtEl>
                                        <p:attrNameLst>
                                          <p:attrName>style.visibility</p:attrName>
                                        </p:attrNameLst>
                                      </p:cBhvr>
                                      <p:to>
                                        <p:strVal val="visible"/>
                                      </p:to>
                                    </p:set>
                                    <p:anim calcmode="lin" valueType="num">
                                      <p:cBhvr additive="base">
                                        <p:cTn id="91"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40526" y="548640"/>
            <a:ext cx="10398034" cy="5509200"/>
          </a:xfrm>
          <a:prstGeom prst="rect">
            <a:avLst/>
          </a:prstGeom>
          <a:noFill/>
        </p:spPr>
        <p:txBody>
          <a:bodyPr wrap="square" rtlCol="0">
            <a:spAutoFit/>
          </a:bodyPr>
          <a:lstStyle/>
          <a:p>
            <a:pPr algn="just"/>
            <a:r>
              <a:rPr lang="en-US" sz="3200" dirty="0" err="1" smtClean="0">
                <a:latin typeface="Times New Roman" panose="02020603050405020304" pitchFamily="18" charset="0"/>
                <a:cs typeface="Times New Roman" panose="02020603050405020304" pitchFamily="18" charset="0"/>
              </a:rPr>
              <a:t>Cách</a:t>
            </a:r>
            <a:r>
              <a:rPr lang="en-US" sz="3200" dirty="0" smtClean="0">
                <a:latin typeface="Times New Roman" panose="02020603050405020304" pitchFamily="18" charset="0"/>
                <a:cs typeface="Times New Roman" panose="02020603050405020304" pitchFamily="18" charset="0"/>
              </a:rPr>
              <a:t> 2: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kì</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xây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dựng</a:t>
            </a:r>
            <a:r>
              <a:rPr lang="en-US" sz="3200" dirty="0" smtClean="0">
                <a:latin typeface="Times New Roman" panose="02020603050405020304" pitchFamily="18" charset="0"/>
                <a:cs typeface="Times New Roman" panose="02020603050405020304" pitchFamily="18" charset="0"/>
              </a:rPr>
              <a:t> CNXH ở </a:t>
            </a:r>
            <a:r>
              <a:rPr lang="en-US" sz="3200" dirty="0" err="1" smtClean="0">
                <a:latin typeface="Times New Roman" panose="02020603050405020304" pitchFamily="18" charset="0"/>
                <a:cs typeface="Times New Roman" panose="02020603050405020304" pitchFamily="18" charset="0"/>
              </a:rPr>
              <a:t>miền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Bắc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rất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nhiều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văn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viết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về</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những</a:t>
            </a:r>
            <a:r>
              <a:rPr lang="en-US" sz="3200" dirty="0" smtClean="0">
                <a:solidFill>
                  <a:srgbClr val="FF0000"/>
                </a:solidFill>
                <a:latin typeface="Times New Roman" panose="02020603050405020304" pitchFamily="18" charset="0"/>
                <a:cs typeface="Times New Roman" panose="02020603050405020304" pitchFamily="18" charset="0"/>
              </a:rPr>
              <a:t> con </a:t>
            </a:r>
            <a:r>
              <a:rPr lang="en-US" sz="3200" dirty="0" err="1" smtClean="0">
                <a:solidFill>
                  <a:srgbClr val="FF0000"/>
                </a:solidFill>
                <a:latin typeface="Times New Roman" panose="02020603050405020304" pitchFamily="18" charset="0"/>
                <a:cs typeface="Times New Roman" panose="02020603050405020304" pitchFamily="18" charset="0"/>
              </a:rPr>
              <a:t>người</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lao</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động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thầm</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lặng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cống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hiến</a:t>
            </a:r>
            <a:r>
              <a:rPr lang="en-US" sz="3200" dirty="0" smtClean="0">
                <a:solidFill>
                  <a:srgbClr val="FF0000"/>
                </a:solidFill>
                <a:latin typeface="Times New Roman" panose="02020603050405020304" pitchFamily="18" charset="0"/>
                <a:cs typeface="Times New Roman" panose="02020603050405020304" pitchFamily="18" charset="0"/>
              </a:rPr>
              <a:t> cho </a:t>
            </a:r>
            <a:r>
              <a:rPr lang="en-US" sz="3200" dirty="0" err="1" smtClean="0">
                <a:solidFill>
                  <a:srgbClr val="FF0000"/>
                </a:solidFill>
                <a:latin typeface="Times New Roman" panose="02020603050405020304" pitchFamily="18" charset="0"/>
                <a:cs typeface="Times New Roman" panose="02020603050405020304" pitchFamily="18" charset="0"/>
              </a:rPr>
              <a:t>đất</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nước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Một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những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nhân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vật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để</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ấn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tượng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sâu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sắc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lòng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người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đọc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đó</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là</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anh</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thanh</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niên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khí</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tượng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thủy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văn</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trong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tác</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phẩm</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Lặng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lẽ</a:t>
            </a:r>
            <a:r>
              <a:rPr lang="en-US" sz="3200" dirty="0" smtClean="0">
                <a:solidFill>
                  <a:srgbClr val="FF0000"/>
                </a:solidFill>
                <a:latin typeface="Times New Roman" panose="02020603050405020304" pitchFamily="18" charset="0"/>
                <a:cs typeface="Times New Roman" panose="02020603050405020304" pitchFamily="18" charset="0"/>
              </a:rPr>
              <a:t> Sa Pa” </a:t>
            </a:r>
            <a:r>
              <a:rPr lang="en-US" sz="3200" dirty="0" err="1" smtClean="0">
                <a:solidFill>
                  <a:srgbClr val="FF0000"/>
                </a:solidFill>
                <a:latin typeface="Times New Roman" panose="02020603050405020304" pitchFamily="18" charset="0"/>
                <a:cs typeface="Times New Roman" panose="02020603050405020304" pitchFamily="18" charset="0"/>
              </a:rPr>
              <a:t>của</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Nguyễn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Thành</a:t>
            </a:r>
            <a:r>
              <a:rPr lang="en-US" sz="3200" dirty="0" smtClean="0">
                <a:solidFill>
                  <a:srgbClr val="FF0000"/>
                </a:solidFill>
                <a:latin typeface="Times New Roman" panose="02020603050405020304" pitchFamily="18" charset="0"/>
                <a:cs typeface="Times New Roman" panose="02020603050405020304" pitchFamily="18" charset="0"/>
              </a:rPr>
              <a:t> Long.</a:t>
            </a:r>
          </a:p>
          <a:p>
            <a:pPr algn="just"/>
            <a:r>
              <a:rPr lang="en-US" sz="3200" dirty="0" err="1" smtClean="0">
                <a:latin typeface="Times New Roman" panose="02020603050405020304" pitchFamily="18" charset="0"/>
                <a:cs typeface="Times New Roman" panose="02020603050405020304" pitchFamily="18" charset="0"/>
              </a:rPr>
              <a:t>Cách</a:t>
            </a:r>
            <a:r>
              <a:rPr lang="en-US" sz="3200" dirty="0" smtClean="0">
                <a:latin typeface="Times New Roman" panose="02020603050405020304" pitchFamily="18" charset="0"/>
                <a:cs typeface="Times New Roman" panose="02020603050405020304" pitchFamily="18" charset="0"/>
              </a:rPr>
              <a:t> 1: </a:t>
            </a:r>
            <a:r>
              <a:rPr lang="en-US" sz="3200" dirty="0" err="1" smtClean="0">
                <a:solidFill>
                  <a:srgbClr val="FF0000"/>
                </a:solidFill>
                <a:latin typeface="Times New Roman" panose="02020603050405020304" pitchFamily="18" charset="0"/>
                <a:cs typeface="Times New Roman" panose="02020603050405020304" pitchFamily="18" charset="0"/>
              </a:rPr>
              <a:t>Nguyễn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Thành</a:t>
            </a:r>
            <a:r>
              <a:rPr lang="en-US" sz="3200" dirty="0" smtClean="0">
                <a:solidFill>
                  <a:srgbClr val="FF0000"/>
                </a:solidFill>
                <a:latin typeface="Times New Roman" panose="02020603050405020304" pitchFamily="18" charset="0"/>
                <a:cs typeface="Times New Roman" panose="02020603050405020304" pitchFamily="18" charset="0"/>
              </a:rPr>
              <a:t> Long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nhiều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phẩm</a:t>
            </a:r>
            <a:r>
              <a:rPr lang="en-US" sz="3200" dirty="0" smtClean="0">
                <a:latin typeface="Times New Roman" panose="02020603050405020304" pitchFamily="18" charset="0"/>
                <a:cs typeface="Times New Roman" panose="02020603050405020304" pitchFamily="18" charset="0"/>
              </a:rPr>
              <a:t> </a:t>
            </a:r>
            <a:r>
              <a:rPr lang="en-US" sz="3200" dirty="0" smtClean="0">
                <a:solidFill>
                  <a:srgbClr val="FF0000"/>
                </a:solidFill>
                <a:latin typeface="Times New Roman" panose="02020603050405020304" pitchFamily="18" charset="0"/>
                <a:cs typeface="Times New Roman" panose="02020603050405020304" pitchFamily="18" charset="0"/>
              </a:rPr>
              <a:t>ca </a:t>
            </a:r>
            <a:r>
              <a:rPr lang="en-US" sz="3200" dirty="0" err="1" smtClean="0">
                <a:solidFill>
                  <a:srgbClr val="FF0000"/>
                </a:solidFill>
                <a:latin typeface="Times New Roman" panose="02020603050405020304" pitchFamily="18" charset="0"/>
                <a:cs typeface="Times New Roman" panose="02020603050405020304" pitchFamily="18" charset="0"/>
              </a:rPr>
              <a:t>ngợi</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những</a:t>
            </a:r>
            <a:r>
              <a:rPr lang="en-US" sz="3200" dirty="0" smtClean="0">
                <a:solidFill>
                  <a:srgbClr val="FF0000"/>
                </a:solidFill>
                <a:latin typeface="Times New Roman" panose="02020603050405020304" pitchFamily="18" charset="0"/>
                <a:cs typeface="Times New Roman" panose="02020603050405020304" pitchFamily="18" charset="0"/>
              </a:rPr>
              <a:t> con </a:t>
            </a:r>
            <a:r>
              <a:rPr lang="en-US" sz="3200" dirty="0" err="1" smtClean="0">
                <a:solidFill>
                  <a:srgbClr val="FF0000"/>
                </a:solidFill>
                <a:latin typeface="Times New Roman" panose="02020603050405020304" pitchFamily="18" charset="0"/>
                <a:cs typeface="Times New Roman" panose="02020603050405020304" pitchFamily="18" charset="0"/>
              </a:rPr>
              <a:t>người</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lao</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động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cống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hiến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xây</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dựng</a:t>
            </a:r>
            <a:r>
              <a:rPr lang="en-US" sz="3200" dirty="0" smtClean="0">
                <a:solidFill>
                  <a:srgbClr val="FF0000"/>
                </a:solidFill>
                <a:latin typeface="Times New Roman" panose="02020603050405020304" pitchFamily="18" charset="0"/>
                <a:cs typeface="Times New Roman" panose="02020603050405020304" pitchFamily="18" charset="0"/>
              </a:rPr>
              <a:t> CNXH ở </a:t>
            </a:r>
            <a:r>
              <a:rPr lang="en-US" sz="3200" dirty="0" err="1" smtClean="0">
                <a:solidFill>
                  <a:srgbClr val="FF0000"/>
                </a:solidFill>
                <a:latin typeface="Times New Roman" panose="02020603050405020304" pitchFamily="18" charset="0"/>
                <a:cs typeface="Times New Roman" panose="02020603050405020304" pitchFamily="18" charset="0"/>
              </a:rPr>
              <a:t>miền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Bắc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Một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những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nhân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vật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để</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ấn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tượng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lòng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người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đọc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nhân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vật</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anh</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thanh</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niên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truyện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ngắn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Lặng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lẽ</a:t>
            </a:r>
            <a:r>
              <a:rPr lang="en-US" sz="3200" dirty="0" smtClean="0">
                <a:solidFill>
                  <a:srgbClr val="FF0000"/>
                </a:solidFill>
                <a:latin typeface="Times New Roman" panose="02020603050405020304" pitchFamily="18" charset="0"/>
                <a:cs typeface="Times New Roman" panose="02020603050405020304" pitchFamily="18" charset="0"/>
              </a:rPr>
              <a:t> Sa Pa”.</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9374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04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85800" y="488940"/>
            <a:ext cx="10845800" cy="5262979"/>
          </a:xfrm>
          <a:prstGeom prst="rect">
            <a:avLst/>
          </a:prstGeom>
        </p:spPr>
        <p:txBody>
          <a:bodyPr wrap="square">
            <a:spAutoFit/>
          </a:bodyPr>
          <a:lstStyle/>
          <a:p>
            <a:pPr algn="just"/>
            <a:r>
              <a:rPr lang="en-US" sz="2800" b="1" dirty="0" smtClean="0">
                <a:solidFill>
                  <a:srgbClr val="FF0000"/>
                </a:solidFill>
                <a:latin typeface="Times New Roman" pitchFamily="18" charset="0"/>
                <a:cs typeface="Times New Roman" pitchFamily="18" charset="0"/>
              </a:rPr>
              <a:t>II. </a:t>
            </a:r>
            <a:r>
              <a:rPr lang="en-US" sz="2800" b="1" u="sng" dirty="0" err="1">
                <a:solidFill>
                  <a:srgbClr val="FF0000"/>
                </a:solidFill>
                <a:latin typeface="Times New Roman" pitchFamily="18" charset="0"/>
                <a:cs typeface="Times New Roman" pitchFamily="18" charset="0"/>
              </a:rPr>
              <a:t>Thân</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a:t>
            </a:r>
          </a:p>
          <a:p>
            <a:pPr marL="457200" indent="-457200" algn="just">
              <a:buAutoNum type="arabicPeriod"/>
            </a:pPr>
            <a:r>
              <a:rPr lang="en-US" sz="2800" b="1" dirty="0" err="1" smtClean="0">
                <a:solidFill>
                  <a:srgbClr val="FF0000"/>
                </a:solidFill>
                <a:latin typeface="Times New Roman" pitchFamily="18" charset="0"/>
                <a:cs typeface="Times New Roman" pitchFamily="18" charset="0"/>
              </a:rPr>
              <a:t>Khái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quát</a:t>
            </a:r>
            <a:r>
              <a:rPr lang="en-US" sz="2800" b="1" dirty="0" smtClean="0">
                <a:solidFill>
                  <a:srgbClr val="FF0000"/>
                </a:solidFill>
                <a:latin typeface="Times New Roman" pitchFamily="18" charset="0"/>
                <a:cs typeface="Times New Roman" pitchFamily="18" charset="0"/>
              </a:rPr>
              <a:t>:</a:t>
            </a:r>
          </a:p>
          <a:p>
            <a:pPr algn="just"/>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Hoàn</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cảnh</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sáng</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tác</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a:t>
            </a:r>
            <a:r>
              <a:rPr lang="en-US" sz="2800" dirty="0" err="1" smtClean="0">
                <a:solidFill>
                  <a:srgbClr val="002060"/>
                </a:solidFill>
                <a:latin typeface="Times New Roman" pitchFamily="18" charset="0"/>
                <a:cs typeface="Times New Roman" pitchFamily="18" charset="0"/>
              </a:rPr>
              <a:t>nếu</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mở</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bài</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cách</a:t>
            </a:r>
            <a:r>
              <a:rPr lang="en-US" sz="2800" dirty="0" smtClean="0">
                <a:solidFill>
                  <a:srgbClr val="002060"/>
                </a:solidFill>
                <a:latin typeface="Times New Roman" pitchFamily="18" charset="0"/>
                <a:cs typeface="Times New Roman" pitchFamily="18" charset="0"/>
              </a:rPr>
              <a:t> 1)</a:t>
            </a:r>
          </a:p>
          <a:p>
            <a:pPr algn="just"/>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Dẫn</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dắt</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đến</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chủ</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đề</a:t>
            </a:r>
            <a:endParaRPr lang="en-US" sz="2800" dirty="0">
              <a:solidFill>
                <a:srgbClr val="002060"/>
              </a:solidFill>
              <a:latin typeface="Times New Roman" pitchFamily="18" charset="0"/>
              <a:cs typeface="Times New Roman" pitchFamily="18" charset="0"/>
            </a:endParaRPr>
          </a:p>
          <a:p>
            <a:pPr algn="just"/>
            <a:r>
              <a:rPr lang="en-US" sz="2800" b="1" dirty="0" smtClean="0">
                <a:solidFill>
                  <a:srgbClr val="FF0000"/>
                </a:solidFill>
                <a:latin typeface="Times New Roman" pitchFamily="18" charset="0"/>
                <a:cs typeface="Times New Roman" pitchFamily="18" charset="0"/>
              </a:rPr>
              <a:t>2. </a:t>
            </a:r>
            <a:r>
              <a:rPr lang="en-US" sz="2800" b="1" dirty="0" err="1" smtClean="0">
                <a:solidFill>
                  <a:srgbClr val="FF0000"/>
                </a:solidFill>
                <a:latin typeface="Times New Roman" pitchFamily="18" charset="0"/>
                <a:cs typeface="Times New Roman" pitchFamily="18" charset="0"/>
              </a:rPr>
              <a:t>Phân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tích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nhân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vật</a:t>
            </a:r>
            <a:r>
              <a:rPr lang="en-US" sz="2800" b="1" dirty="0" smtClean="0">
                <a:solidFill>
                  <a:srgbClr val="FF000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Trong</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trích</a:t>
            </a:r>
            <a:r>
              <a:rPr lang="en-US" sz="2800" dirty="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bao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nhiêu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nhiêu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luận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Mỗi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luận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a:t>
            </a:r>
          </a:p>
          <a:p>
            <a:pPr algn="just"/>
            <a:r>
              <a:rPr lang="en-US" sz="2800" b="1" dirty="0" smtClean="0">
                <a:solidFill>
                  <a:srgbClr val="FF0000"/>
                </a:solidFill>
                <a:latin typeface="Times New Roman" pitchFamily="18" charset="0"/>
                <a:cs typeface="Times New Roman" pitchFamily="18" charset="0"/>
              </a:rPr>
              <a:t>a) </a:t>
            </a:r>
            <a:r>
              <a:rPr lang="en-US" sz="2800" b="1" dirty="0" err="1" smtClean="0">
                <a:solidFill>
                  <a:srgbClr val="FF0000"/>
                </a:solidFill>
                <a:latin typeface="Times New Roman" pitchFamily="18" charset="0"/>
                <a:cs typeface="Times New Roman" pitchFamily="18" charset="0"/>
              </a:rPr>
              <a:t>Nêu</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luận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điểm</a:t>
            </a:r>
            <a:r>
              <a:rPr lang="en-US" sz="2800" b="1" dirty="0">
                <a:solidFill>
                  <a:srgbClr val="FF0000"/>
                </a:solidFill>
                <a:latin typeface="Times New Roman" pitchFamily="18" charset="0"/>
                <a:cs typeface="Times New Roman" pitchFamily="18" charset="0"/>
              </a:rPr>
              <a:t> 1:</a:t>
            </a:r>
          </a:p>
          <a:p>
            <a:pPr algn="just"/>
            <a:r>
              <a:rPr lang="en-US" sz="2800" b="1" dirty="0">
                <a:solidFill>
                  <a:srgbClr val="002060"/>
                </a:solidFill>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Mở</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đoạn</a:t>
            </a:r>
            <a:r>
              <a:rPr lang="en-US" sz="2800" b="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Nêu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phẩm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chất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ngắn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gọn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đầy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ngữ</a:t>
            </a:r>
            <a:r>
              <a:rPr lang="en-US" sz="2800" dirty="0">
                <a:solidFill>
                  <a:srgbClr val="002060"/>
                </a:solidFill>
                <a:latin typeface="Times New Roman" pitchFamily="18" charset="0"/>
                <a:cs typeface="Times New Roman" pitchFamily="18" charset="0"/>
              </a:rPr>
              <a:t>.</a:t>
            </a:r>
          </a:p>
          <a:p>
            <a:pPr algn="just"/>
            <a:r>
              <a:rPr lang="en-US" sz="2800" b="1" dirty="0">
                <a:solidFill>
                  <a:srgbClr val="002060"/>
                </a:solidFill>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Thân</a:t>
            </a:r>
            <a:r>
              <a:rPr lang="en-US" sz="2800" b="1" dirty="0" smtClean="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đoạn</a:t>
            </a:r>
            <a:r>
              <a:rPr lang="en-US" sz="2800" b="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dùng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dẫn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từ</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chứng</a:t>
            </a:r>
            <a:r>
              <a:rPr lang="en-US" sz="2800" dirty="0">
                <a:solidFill>
                  <a:srgbClr val="002060"/>
                </a:solidFill>
                <a:latin typeface="Times New Roman" pitchFamily="18" charset="0"/>
                <a:cs typeface="Times New Roman" pitchFamily="18" charset="0"/>
              </a:rPr>
              <a:t> minh (</a:t>
            </a:r>
            <a:r>
              <a:rPr lang="en-US" sz="2800" dirty="0" err="1">
                <a:solidFill>
                  <a:srgbClr val="002060"/>
                </a:solidFill>
                <a:latin typeface="Times New Roman" pitchFamily="18" charset="0"/>
                <a:cs typeface="Times New Roman" pitchFamily="18" charset="0"/>
              </a:rPr>
              <a:t>lấy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dẫn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nguyên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đặt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kép</a:t>
            </a:r>
            <a:r>
              <a:rPr lang="en-US" sz="2800" dirty="0">
                <a:solidFill>
                  <a:srgbClr val="002060"/>
                </a:solidFill>
                <a:latin typeface="Times New Roman" pitchFamily="18" charset="0"/>
                <a:cs typeface="Times New Roman" pitchFamily="18" charset="0"/>
              </a:rPr>
              <a:t>)</a:t>
            </a:r>
          </a:p>
          <a:p>
            <a:pPr algn="just"/>
            <a:r>
              <a:rPr lang="en-US" sz="2800" b="1" dirty="0">
                <a:solidFill>
                  <a:srgbClr val="002060"/>
                </a:solidFill>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Kết</a:t>
            </a:r>
            <a:r>
              <a:rPr lang="en-US" sz="2800" b="1" dirty="0" smtClean="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Khẳng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luận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điểm</a:t>
            </a:r>
            <a:r>
              <a:rPr lang="en-US" sz="2800" dirty="0">
                <a:solidFill>
                  <a:srgbClr val="002060"/>
                </a:solidFill>
                <a:latin typeface="Times New Roman" pitchFamily="18" charset="0"/>
                <a:cs typeface="Times New Roman" pitchFamily="18" charset="0"/>
              </a:rPr>
              <a:t> 1 (</a:t>
            </a:r>
            <a:r>
              <a:rPr lang="en-US" sz="2800" dirty="0" err="1">
                <a:solidFill>
                  <a:srgbClr val="002060"/>
                </a:solidFill>
                <a:latin typeface="Times New Roman" pitchFamily="18" charset="0"/>
                <a:cs typeface="Times New Roman" pitchFamily="18" charset="0"/>
              </a:rPr>
              <a:t>phẩm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chất</a:t>
            </a:r>
            <a:r>
              <a:rPr lang="en-US" sz="2800" dirty="0">
                <a:solidFill>
                  <a:srgbClr val="002060"/>
                </a:solidFill>
                <a:latin typeface="Times New Roman" pitchFamily="18" charset="0"/>
                <a:cs typeface="Times New Roman" pitchFamily="18" charset="0"/>
              </a:rPr>
              <a:t> 1)</a:t>
            </a:r>
          </a:p>
        </p:txBody>
      </p:sp>
    </p:spTree>
    <p:extLst>
      <p:ext uri="{BB962C8B-B14F-4D97-AF65-F5344CB8AC3E}">
        <p14:creationId xmlns:p14="http://schemas.microsoft.com/office/powerpoint/2010/main" val="58307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2066</TotalTime>
  <Words>2244</Words>
  <Application>Microsoft Office PowerPoint</Application>
  <PresentationFormat>Widescreen</PresentationFormat>
  <Paragraphs>125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.VnTifani Heavy</vt:lpstr>
      <vt:lpstr>Arial</vt:lpstr>
      <vt:lpstr>Calibri</vt:lpstr>
      <vt:lpstr>Calibri Light</vt:lpstr>
      <vt:lpstr>Times New Roman</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Duc Dung</dc:creator>
  <cp:lastModifiedBy>Administrator</cp:lastModifiedBy>
  <cp:revision>202</cp:revision>
  <dcterms:created xsi:type="dcterms:W3CDTF">2018-03-01T14:25:21Z</dcterms:created>
  <dcterms:modified xsi:type="dcterms:W3CDTF">2021-12-21T14:11:59Z</dcterms:modified>
</cp:coreProperties>
</file>