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71" r:id="rId4"/>
    <p:sldId id="304" r:id="rId5"/>
    <p:sldId id="291" r:id="rId6"/>
    <p:sldId id="302" r:id="rId7"/>
    <p:sldId id="294" r:id="rId8"/>
    <p:sldId id="303" r:id="rId9"/>
    <p:sldId id="296" r:id="rId10"/>
    <p:sldId id="301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0943A"/>
    <a:srgbClr val="2F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9BD59-BA59-45C5-ABC9-CF06E420C3F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F3A7-67ED-4764-9EAF-DBF236D0B2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01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>
            <a:fillRect/>
          </a:stretch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BAA-3567-4978-AE67-0DB8DC72FF7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F668E-46D2-4DA9-9633-D3895B2DF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1035" y="1184975"/>
            <a:ext cx="11876690" cy="5506562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001" y="2091394"/>
            <a:ext cx="3089580" cy="42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2" y="5863895"/>
            <a:ext cx="8282762" cy="11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10457793" y="7996"/>
            <a:ext cx="189929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/>
          <p:cNvGrpSpPr/>
          <p:nvPr/>
        </p:nvGrpSpPr>
        <p:grpSpPr bwMode="auto">
          <a:xfrm>
            <a:off x="-840303" y="4742741"/>
            <a:ext cx="3479800" cy="2455862"/>
            <a:chOff x="3393422" y="3429000"/>
            <a:chExt cx="3117731" cy="2201738"/>
          </a:xfrm>
        </p:grpSpPr>
        <p:pic>
          <p:nvPicPr>
            <p:cNvPr id="5136" name="图片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0" name="图片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1114"/>
            <a:ext cx="1778337" cy="15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>
            <a:fillRect/>
          </a:stretch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3815" y="574157"/>
            <a:ext cx="4029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943A"/>
                </a:solidFill>
              </a:rPr>
              <a:t>AI NHANH HƠN???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50" y="1795528"/>
            <a:ext cx="10054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?Trong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Tho-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(James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Thorsell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(IUCN)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(UNESCO),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tr56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863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>
              <a:fillRect/>
            </a:stretch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>
                <a:fillRect/>
              </a:stretch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>
                <a:fillRect/>
              </a:stretch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>
                <a:fillRect/>
              </a:stretch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>
                <a:fillRect/>
              </a:stretch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>
                <a:fillRect/>
              </a:stretch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>
            <a:fillRect/>
          </a:stretch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>
            <a:fillRect/>
          </a:stretch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4765" y="1978660"/>
            <a:ext cx="8220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</a:pP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">
        <p14:flip dir="r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621427" y="-4394385"/>
            <a:ext cx="1310458" cy="11830684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DE" sz="2400" b="1" dirty="0">
              <a:solidFill>
                <a:srgbClr val="0000CC"/>
              </a:solidFill>
            </a:endParaRPr>
          </a:p>
          <a:p>
            <a:pPr algn="ctr"/>
            <a:r>
              <a:rPr lang="de-DE" sz="2400" b="1" dirty="0">
                <a:solidFill>
                  <a:srgbClr val="0000CC"/>
                </a:solidFill>
              </a:rPr>
              <a:t>PHIẾU HỌC TẬP SỐ </a:t>
            </a:r>
            <a:r>
              <a:rPr lang="en-US" sz="2400" b="1" dirty="0">
                <a:solidFill>
                  <a:srgbClr val="0000CC"/>
                </a:solidFill>
              </a:rPr>
              <a:t>1</a:t>
            </a:r>
            <a:endParaRPr lang="vi-VN" sz="2400" dirty="0">
              <a:solidFill>
                <a:srgbClr val="0000CC"/>
              </a:solidFill>
            </a:endParaRPr>
          </a:p>
          <a:p>
            <a:r>
              <a:rPr lang="en-GB" sz="2400" b="1" dirty="0" err="1">
                <a:solidFill>
                  <a:srgbClr val="0000CC"/>
                </a:solidFill>
              </a:rPr>
              <a:t>Dựa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vào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mục</a:t>
            </a:r>
            <a:r>
              <a:rPr lang="en-GB" sz="2400" b="1" dirty="0">
                <a:solidFill>
                  <a:srgbClr val="0000CC"/>
                </a:solidFill>
              </a:rPr>
              <a:t> 2 </a:t>
            </a:r>
            <a:r>
              <a:rPr lang="en-GB" sz="2400" b="1" dirty="0" err="1">
                <a:solidFill>
                  <a:srgbClr val="0000CC"/>
                </a:solidFill>
              </a:rPr>
              <a:t>phần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Kiến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thức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Ngữ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văn</a:t>
            </a:r>
            <a:r>
              <a:rPr lang="en-GB" sz="2400" b="1" dirty="0">
                <a:solidFill>
                  <a:srgbClr val="0000CC"/>
                </a:solidFill>
              </a:rPr>
              <a:t> SGK/55, </a:t>
            </a:r>
            <a:r>
              <a:rPr lang="en-GB" sz="2400" b="1" dirty="0" err="1">
                <a:solidFill>
                  <a:srgbClr val="0000CC"/>
                </a:solidFill>
              </a:rPr>
              <a:t>em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hãy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nối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A </a:t>
            </a:r>
            <a:r>
              <a:rPr lang="en-GB" sz="2400" b="1" dirty="0" err="1">
                <a:solidFill>
                  <a:srgbClr val="0000CC"/>
                </a:solidFill>
              </a:rPr>
              <a:t>với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cột</a:t>
            </a:r>
            <a:r>
              <a:rPr lang="en-GB" sz="2400" b="1" dirty="0">
                <a:solidFill>
                  <a:srgbClr val="0000CC"/>
                </a:solidFill>
              </a:rPr>
              <a:t> B </a:t>
            </a:r>
            <a:r>
              <a:rPr lang="en-GB" sz="2400" b="1" dirty="0" err="1">
                <a:solidFill>
                  <a:srgbClr val="0000CC"/>
                </a:solidFill>
              </a:rPr>
              <a:t>cho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phù</a:t>
            </a:r>
            <a:r>
              <a:rPr lang="en-GB" sz="2400" b="1" dirty="0">
                <a:solidFill>
                  <a:srgbClr val="0000CC"/>
                </a:solidFill>
              </a:rPr>
              <a:t> </a:t>
            </a:r>
            <a:r>
              <a:rPr lang="en-GB" sz="2400" b="1" dirty="0" err="1">
                <a:solidFill>
                  <a:srgbClr val="0000CC"/>
                </a:solidFill>
              </a:rPr>
              <a:t>hợp</a:t>
            </a:r>
            <a:r>
              <a:rPr lang="en-GB" sz="2400" b="1" dirty="0">
                <a:solidFill>
                  <a:srgbClr val="0000CC"/>
                </a:solidFill>
              </a:rPr>
              <a:t>: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r>
              <a:rPr lang="en-GB" sz="2400" b="1" dirty="0">
                <a:solidFill>
                  <a:srgbClr val="0000CC"/>
                </a:solidFill>
              </a:rPr>
              <a:t>NGHĨA VÀ CÁCH DÙNG TÊN VIẾT TẮT CỦA CÁC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GB" sz="2400" b="1" dirty="0">
                <a:solidFill>
                  <a:srgbClr val="0000CC"/>
                </a:solidFill>
              </a:rPr>
              <a:t>TỔ CHỨC QUỐC TẾ</a:t>
            </a:r>
            <a:endParaRPr lang="vi-VN" sz="2400" dirty="0">
              <a:solidFill>
                <a:srgbClr val="0000CC"/>
              </a:solidFill>
            </a:endParaRPr>
          </a:p>
          <a:p>
            <a:pPr algn="ctr"/>
            <a:endParaRPr lang="zh-CN" altLang="en-US" sz="2400" b="1" dirty="0">
              <a:solidFill>
                <a:srgbClr val="0000CC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480060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/>
          <a:srcRect l="15234" t="14238" r="13827" b="10650"/>
          <a:stretch>
            <a:fillRect/>
          </a:stretch>
        </p:blipFill>
        <p:spPr>
          <a:xfrm>
            <a:off x="2981194" y="5682837"/>
            <a:ext cx="1446030" cy="110095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04740"/>
              </p:ext>
            </p:extLst>
          </p:nvPr>
        </p:nvGraphicFramePr>
        <p:xfrm>
          <a:off x="361315" y="2060576"/>
          <a:ext cx="11586845" cy="477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A</a:t>
                      </a:r>
                      <a:endParaRPr lang="en-US" sz="2400" dirty="0" err="1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Algerian" panose="04020705040A02060702" charset="0"/>
                          <a:cs typeface="Algerian" panose="04020705040A02060702" charset="0"/>
                        </a:rPr>
                        <a:t>B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Algerian" panose="04020705040A02060702" charset="0"/>
                        <a:ea typeface="Times New Roman" panose="02020603050405020304" pitchFamily="18" charset="0"/>
                        <a:cs typeface="Algerian" panose="04020705040A02060702" charset="0"/>
                      </a:endParaRPr>
                    </a:p>
                  </a:txBody>
                  <a:tcPr marL="48659" marR="48659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1.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đích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ghép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vi-VN" altLang="en-US" sz="2400" dirty="0">
                          <a:solidFill>
                            <a:srgbClr val="0000CC"/>
                          </a:solidFill>
                          <a:latin typeface="#9Slide03 Cabin Condensed Bold" panose="00000806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dùng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ử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gắn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đầy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đủ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4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 3.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lần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Đọc theo tên chữ cái tiếng Việt.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#9Slide03 Cabin Condensed Bold" panose="00000806000000000000" pitchFamily="2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Cách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GB" sz="24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Việt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 marL="48659" marR="48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DE" sz="2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 tiết kiệm thời gian và kinh phí in ấn tài liệu.</a:t>
                      </a:r>
                      <a:endParaRPr lang="vi-VN" sz="2400" b="0" dirty="0">
                        <a:solidFill>
                          <a:srgbClr val="0000CC"/>
                        </a:solidFill>
                        <a:effectLst/>
                        <a:latin typeface="#9Slide03 Cabin Condensed Bold" panose="00000806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8659" marR="48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>
            <a:cxnSpLocks/>
          </p:cNvCxnSpPr>
          <p:nvPr/>
        </p:nvCxnSpPr>
        <p:spPr>
          <a:xfrm>
            <a:off x="3154045" y="2987675"/>
            <a:ext cx="1631315" cy="310832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3210560" y="2974975"/>
            <a:ext cx="1574800" cy="113728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178175" y="4050165"/>
            <a:ext cx="1607185" cy="110095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154045" y="4879975"/>
            <a:ext cx="1649730" cy="164399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3403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rot="5400000">
            <a:off x="5781040" y="-4511040"/>
            <a:ext cx="445135" cy="12030710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92D05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-780415" y="-146050"/>
            <a:ext cx="8613140" cy="615315"/>
            <a:chOff x="-768517" y="575994"/>
            <a:chExt cx="7951373" cy="7588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1200" y="429280"/>
            <a:ext cx="8991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3448" y="1279525"/>
            <a:ext cx="98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VÀ CÁCH DÙNG TÊN VIẾT TẮT CỦA CÁCTỔ CHỨC QUỐC TẾ</a:t>
            </a:r>
            <a:endParaRPr lang="vi-V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8115" y="923160"/>
            <a:ext cx="284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I/ Kiến thức Ngữ văn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E767E-8F01-DDB9-8CF5-26E0435CD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592"/>
            <a:ext cx="12192000" cy="54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2014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…; b - …; c - …; d - …; e - …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52230"/>
              </p:ext>
            </p:extLst>
          </p:nvPr>
        </p:nvGraphicFramePr>
        <p:xfrm>
          <a:off x="1229360" y="1091351"/>
          <a:ext cx="10048240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4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5644055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viết tắt</a:t>
                      </a:r>
                      <a:endParaRPr lang="vi-VN" sz="24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tiếng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Việt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vi-VN" sz="1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1.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Giáo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dục</a:t>
                      </a:r>
                      <a:r>
                        <a:rPr lang="en-US" sz="2400" kern="100" dirty="0">
                          <a:effectLst/>
                        </a:rPr>
                        <a:t>, Khoa </a:t>
                      </a:r>
                      <a:r>
                        <a:rPr lang="en-US" sz="2400" kern="100" dirty="0" err="1">
                          <a:effectLst/>
                        </a:rPr>
                        <a:t>học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và</a:t>
                      </a:r>
                      <a:r>
                        <a:rPr lang="en-US" sz="2400" kern="100" dirty="0">
                          <a:effectLst/>
                        </a:rPr>
                        <a:t> Văn </a:t>
                      </a:r>
                      <a:r>
                        <a:rPr lang="en-US" sz="2400" kern="100" dirty="0" err="1">
                          <a:effectLst/>
                        </a:rPr>
                        <a:t>hóa</a:t>
                      </a:r>
                      <a:r>
                        <a:rPr lang="en-US" sz="2400" kern="100" dirty="0">
                          <a:effectLst/>
                        </a:rPr>
                        <a:t> Liên </a:t>
                      </a:r>
                      <a:r>
                        <a:rPr lang="en-US" sz="2400" kern="100" dirty="0" err="1">
                          <a:effectLst/>
                        </a:rPr>
                        <a:t>hợp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2. Tổ chức Y tế Thế giới</a:t>
                      </a:r>
                      <a:r>
                        <a:rPr lang="en-GB" sz="2400" kern="100" dirty="0">
                          <a:effectLst/>
                        </a:rPr>
                        <a:t>. 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3. Quỹ Nhi đồng Liên hợp quốc.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4. </a:t>
                      </a:r>
                      <a:r>
                        <a:rPr lang="en-GB" sz="2400" kern="100" dirty="0">
                          <a:effectLst/>
                        </a:rPr>
                        <a:t>Liên </a:t>
                      </a:r>
                      <a:r>
                        <a:rPr lang="en-GB" sz="2400" kern="100" dirty="0" err="1">
                          <a:effectLst/>
                        </a:rPr>
                        <a:t>minh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châu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Âu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e) WHO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kern="100">
                          <a:effectLst/>
                        </a:rPr>
                        <a:t> </a:t>
                      </a:r>
                      <a:endParaRPr lang="vi-VN" sz="1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840" y="330200"/>
            <a:ext cx="1052576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629920"/>
            <a:ext cx="418782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1/66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1015365" y="6303010"/>
            <a:ext cx="1019429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- 4; b - 5; c - 1; d - 3; e - 2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6CA2007-BF47-52EC-4F50-A606B596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26295"/>
              </p:ext>
            </p:extLst>
          </p:nvPr>
        </p:nvGraphicFramePr>
        <p:xfrm>
          <a:off x="1229358" y="1101511"/>
          <a:ext cx="10678161" cy="4970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140">
                  <a:extLst>
                    <a:ext uri="{9D8B030D-6E8A-4147-A177-3AD203B41FA5}">
                      <a16:colId xmlns:a16="http://schemas.microsoft.com/office/drawing/2014/main" val="55524524"/>
                    </a:ext>
                  </a:extLst>
                </a:gridCol>
                <a:gridCol w="1102860">
                  <a:extLst>
                    <a:ext uri="{9D8B030D-6E8A-4147-A177-3AD203B41FA5}">
                      <a16:colId xmlns:a16="http://schemas.microsoft.com/office/drawing/2014/main" val="2294673329"/>
                    </a:ext>
                  </a:extLst>
                </a:gridCol>
                <a:gridCol w="6617161">
                  <a:extLst>
                    <a:ext uri="{9D8B030D-6E8A-4147-A177-3AD203B41FA5}">
                      <a16:colId xmlns:a16="http://schemas.microsoft.com/office/drawing/2014/main" val="359263391"/>
                    </a:ext>
                  </a:extLst>
                </a:gridCol>
              </a:tblGrid>
              <a:tr h="12550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</a:t>
                      </a:r>
                      <a:r>
                        <a:rPr lang="en-GB" sz="2400" kern="1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 - </a:t>
                      </a:r>
                      <a:r>
                        <a:rPr lang="en-GB" sz="2400" kern="100" dirty="0" err="1">
                          <a:effectLst/>
                        </a:rPr>
                        <a:t>Bài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tập</a:t>
                      </a:r>
                      <a:r>
                        <a:rPr lang="en-GB" sz="2400" kern="100" dirty="0">
                          <a:effectLst/>
                        </a:rPr>
                        <a:t> 1/SGK-66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 err="1">
                          <a:effectLst/>
                        </a:rPr>
                        <a:t>Ghép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viết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tắt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của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các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tổ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chức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A </a:t>
                      </a:r>
                      <a:r>
                        <a:rPr lang="en-GB" sz="2400" kern="100" dirty="0" err="1">
                          <a:effectLst/>
                        </a:rPr>
                        <a:t>với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tiếng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Việt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phù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hợp</a:t>
                      </a:r>
                      <a:r>
                        <a:rPr lang="en-GB" sz="2400" kern="100" dirty="0">
                          <a:effectLst/>
                        </a:rPr>
                        <a:t> ở </a:t>
                      </a:r>
                      <a:r>
                        <a:rPr lang="en-GB" sz="2400" kern="100" dirty="0" err="1">
                          <a:effectLst/>
                        </a:rPr>
                        <a:t>bên</a:t>
                      </a:r>
                      <a:r>
                        <a:rPr lang="en-GB" sz="2400" kern="100" dirty="0">
                          <a:effectLst/>
                        </a:rPr>
                        <a:t> 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433398"/>
                  </a:ext>
                </a:extLst>
              </a:tr>
              <a:tr h="6217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kern="100">
                          <a:effectLst/>
                        </a:rPr>
                        <a:t>Tên tiếng Việt</a:t>
                      </a:r>
                      <a:endParaRPr lang="vi-VN" sz="2400" kern="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133711"/>
                  </a:ext>
                </a:extLst>
              </a:tr>
              <a:tr h="741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</a:rPr>
                        <a:t>a)EU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1. </a:t>
                      </a:r>
                      <a:r>
                        <a:rPr lang="en-US" sz="2400" kern="100">
                          <a:effectLst/>
                        </a:rPr>
                        <a:t>Tổ chức Giáo dục, Khoa học và Văn hóa Liên hợp quốc</a:t>
                      </a:r>
                      <a:r>
                        <a:rPr lang="en-GB" sz="2400" kern="100">
                          <a:effectLst/>
                        </a:rPr>
                        <a:t>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2222647"/>
                  </a:ext>
                </a:extLst>
              </a:tr>
              <a:tr h="3572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b) </a:t>
                      </a:r>
                      <a:r>
                        <a:rPr lang="en-GB" sz="2400" kern="100">
                          <a:effectLst/>
                        </a:rPr>
                        <a:t> IAEA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2. Tổ chức Y tế Thế giới</a:t>
                      </a:r>
                      <a:r>
                        <a:rPr lang="en-GB" sz="2400" kern="100">
                          <a:effectLst/>
                        </a:rPr>
                        <a:t>. 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24583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c) </a:t>
                      </a:r>
                      <a:r>
                        <a:rPr lang="en-GB" sz="2400" kern="100">
                          <a:effectLst/>
                        </a:rPr>
                        <a:t>UNESCO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3. Quỹ Nhi đồng Liên hợp quốc.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091954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d) </a:t>
                      </a:r>
                      <a:r>
                        <a:rPr lang="en-GB" sz="2400" kern="100">
                          <a:effectLst/>
                        </a:rPr>
                        <a:t>UNICEF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4. </a:t>
                      </a:r>
                      <a:r>
                        <a:rPr lang="en-GB" sz="2400" kern="100">
                          <a:effectLst/>
                        </a:rPr>
                        <a:t>Liên minh châu Âu.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946990"/>
                  </a:ext>
                </a:extLst>
              </a:tr>
              <a:tr h="5372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e) WHO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5) </a:t>
                      </a:r>
                      <a:r>
                        <a:rPr lang="en-GB" sz="2400" kern="100" dirty="0" err="1">
                          <a:effectLst/>
                        </a:rPr>
                        <a:t>Cơ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quan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năng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lượng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nguyên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tử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Quốc</a:t>
                      </a:r>
                      <a:r>
                        <a:rPr lang="en-GB" sz="2400" kern="100" dirty="0">
                          <a:effectLst/>
                        </a:rPr>
                        <a:t> </a:t>
                      </a:r>
                      <a:r>
                        <a:rPr lang="en-GB" sz="2400" kern="100" dirty="0" err="1">
                          <a:effectLst/>
                        </a:rPr>
                        <a:t>tế</a:t>
                      </a:r>
                      <a:r>
                        <a:rPr lang="en-GB" sz="2400" kern="100" dirty="0">
                          <a:effectLst/>
                        </a:rPr>
                        <a:t>.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20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64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D636DF-1F4F-37CB-D405-6DC08B78C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67972"/>
              </p:ext>
            </p:extLst>
          </p:nvPr>
        </p:nvGraphicFramePr>
        <p:xfrm>
          <a:off x="1414130" y="1268161"/>
          <a:ext cx="9070988" cy="3872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670">
                  <a:extLst>
                    <a:ext uri="{9D8B030D-6E8A-4147-A177-3AD203B41FA5}">
                      <a16:colId xmlns:a16="http://schemas.microsoft.com/office/drawing/2014/main" val="1615248939"/>
                    </a:ext>
                  </a:extLst>
                </a:gridCol>
                <a:gridCol w="5618480">
                  <a:extLst>
                    <a:ext uri="{9D8B030D-6E8A-4147-A177-3AD203B41FA5}">
                      <a16:colId xmlns:a16="http://schemas.microsoft.com/office/drawing/2014/main" val="819425314"/>
                    </a:ext>
                  </a:extLst>
                </a:gridCol>
                <a:gridCol w="2021838">
                  <a:extLst>
                    <a:ext uri="{9D8B030D-6E8A-4147-A177-3AD203B41FA5}">
                      <a16:colId xmlns:a16="http://schemas.microsoft.com/office/drawing/2014/main" val="1698342692"/>
                    </a:ext>
                  </a:extLst>
                </a:gridCol>
              </a:tblGrid>
              <a:tr h="15716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88400"/>
                  </a:ext>
                </a:extLst>
              </a:tr>
              <a:tr h="527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669091"/>
                  </a:ext>
                </a:extLst>
              </a:tr>
              <a:tr h="59114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8715" marR="217233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229297"/>
                  </a:ext>
                </a:extLst>
              </a:tr>
              <a:tr h="5911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 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141782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Tổ chức Thương mại Thế giới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 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05876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30200"/>
            <a:ext cx="10403840" cy="645160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5255" y="723265"/>
            <a:ext cx="4431665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2/66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1414131" y="329985"/>
            <a:ext cx="9634869" cy="515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400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CF9F31-221C-A9EC-33B2-4C4EA6845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45023"/>
              </p:ext>
            </p:extLst>
          </p:nvPr>
        </p:nvGraphicFramePr>
        <p:xfrm>
          <a:off x="1405254" y="1472470"/>
          <a:ext cx="9679306" cy="5156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946">
                  <a:extLst>
                    <a:ext uri="{9D8B030D-6E8A-4147-A177-3AD203B41FA5}">
                      <a16:colId xmlns:a16="http://schemas.microsoft.com/office/drawing/2014/main" val="1507740815"/>
                    </a:ext>
                  </a:extLst>
                </a:gridCol>
                <a:gridCol w="5759614">
                  <a:extLst>
                    <a:ext uri="{9D8B030D-6E8A-4147-A177-3AD203B41FA5}">
                      <a16:colId xmlns:a16="http://schemas.microsoft.com/office/drawing/2014/main" val="3828202967"/>
                    </a:ext>
                  </a:extLst>
                </a:gridCol>
                <a:gridCol w="1819746">
                  <a:extLst>
                    <a:ext uri="{9D8B030D-6E8A-4147-A177-3AD203B41FA5}">
                      <a16:colId xmlns:a16="http://schemas.microsoft.com/office/drawing/2014/main" val="875531326"/>
                    </a:ext>
                  </a:extLst>
                </a:gridCol>
              </a:tblGrid>
              <a:tr h="119135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PHIẾU HỌC TẬP SỐ 3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BÀI TẬP 2/</a:t>
                      </a:r>
                      <a:r>
                        <a:rPr lang="en-US" sz="2400" kern="100" dirty="0">
                          <a:effectLst/>
                        </a:rPr>
                        <a:t>66</a:t>
                      </a:r>
                      <a:endParaRPr lang="vi-VN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Tìm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tên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viết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tắt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của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các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tổ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chức</a:t>
                      </a:r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</a:rPr>
                        <a:t>quốc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effectLst/>
                        </a:rPr>
                        <a:t>tế</a:t>
                      </a:r>
                      <a:endParaRPr lang="en-US" sz="24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1630"/>
                  </a:ext>
                </a:extLst>
              </a:tr>
              <a:tr h="1338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Câu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Ý nghĩa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Tên viết tắt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586836611"/>
                  </a:ext>
                </a:extLst>
              </a:tr>
              <a:tr h="515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a,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Quỹ Tiền tệ Quốc tế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marL="1148715" marR="217233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311500824"/>
                  </a:ext>
                </a:extLst>
              </a:tr>
              <a:tr h="51570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Ngân hàng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WB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3596753501"/>
                  </a:ext>
                </a:extLst>
              </a:tr>
              <a:tr h="7899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00">
                          <a:effectLst/>
                        </a:rPr>
                        <a:t>b,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>
                          <a:effectLst/>
                        </a:rPr>
                        <a:t>Tổ chức Thương mại Thế giới</a:t>
                      </a:r>
                      <a:endParaRPr lang="vi-VN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400" kern="100" dirty="0">
                          <a:effectLst/>
                        </a:rPr>
                        <a:t>WTO</a:t>
                      </a:r>
                      <a:endParaRPr lang="vi-VN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98" marR="63298" marT="0" marB="0"/>
                </a:tc>
                <a:extLst>
                  <a:ext uri="{0D108BD9-81ED-4DB2-BD59-A6C34878D82A}">
                    <a16:rowId xmlns:a16="http://schemas.microsoft.com/office/drawing/2014/main" val="21827759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3B09C8-37BA-E823-FC94-9249483E31BB}"/>
              </a:ext>
            </a:extLst>
          </p:cNvPr>
          <p:cNvSpPr txBox="1"/>
          <p:nvPr/>
        </p:nvSpPr>
        <p:spPr>
          <a:xfrm>
            <a:off x="9276080" y="4899445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IMF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89320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37039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07035"/>
            <a:ext cx="10342880" cy="6374765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036" y="602615"/>
            <a:ext cx="367093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605395" y="30873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414131" y="32998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D462F1A-52B7-6435-9586-4AFA5F52E4A1}"/>
              </a:ext>
            </a:extLst>
          </p:cNvPr>
          <p:cNvSpPr/>
          <p:nvPr/>
        </p:nvSpPr>
        <p:spPr>
          <a:xfrm>
            <a:off x="1036320" y="876085"/>
            <a:ext cx="6360160" cy="525039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F5BA4-E8DC-5731-FB86-D67D8BF69D7B}"/>
              </a:ext>
            </a:extLst>
          </p:cNvPr>
          <p:cNvSpPr txBox="1"/>
          <p:nvPr/>
        </p:nvSpPr>
        <p:spPr>
          <a:xfrm>
            <a:off x="2878756" y="2722132"/>
            <a:ext cx="286492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27359C-9763-1683-9610-B0CD189CBE80}"/>
              </a:ext>
            </a:extLst>
          </p:cNvPr>
          <p:cNvSpPr/>
          <p:nvPr/>
        </p:nvSpPr>
        <p:spPr>
          <a:xfrm>
            <a:off x="7233920" y="860453"/>
            <a:ext cx="4023360" cy="19983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F4B8E-1A43-2CA9-7181-3B927CDF7937}"/>
              </a:ext>
            </a:extLst>
          </p:cNvPr>
          <p:cNvSpPr/>
          <p:nvPr/>
        </p:nvSpPr>
        <p:spPr>
          <a:xfrm>
            <a:off x="6768662" y="3221738"/>
            <a:ext cx="4488618" cy="34043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Chia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mỗi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gọi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chính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giành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thắng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467" y="-2495754"/>
            <a:ext cx="7376096" cy="12182463"/>
          </a:xfrm>
          <a:prstGeom prst="rect">
            <a:avLst/>
          </a:prstGeom>
        </p:spPr>
      </p:pic>
      <p:sp>
        <p:nvSpPr>
          <p:cNvPr id="3" name="矩形 6"/>
          <p:cNvSpPr/>
          <p:nvPr/>
        </p:nvSpPr>
        <p:spPr>
          <a:xfrm>
            <a:off x="1143000" y="1225550"/>
            <a:ext cx="6553200" cy="4656455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38150"/>
            <a:ext cx="10424160" cy="6343650"/>
          </a:xfrm>
          <a:prstGeom prst="rect">
            <a:avLst/>
          </a:prstGeom>
          <a:noFill/>
          <a:ln w="28575">
            <a:solidFill>
              <a:srgbClr val="4D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/>
          <p:cNvSpPr txBox="1"/>
          <p:nvPr/>
        </p:nvSpPr>
        <p:spPr>
          <a:xfrm>
            <a:off x="1532255" y="693420"/>
            <a:ext cx="351917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4/66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292211" y="1152945"/>
            <a:ext cx="9634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419211" y="2596363"/>
            <a:ext cx="9634869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ý: </a:t>
            </a:r>
          </a:p>
          <a:p>
            <a:pPr indent="0" algn="l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 cầu: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5 - 7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tế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.</a:t>
            </a:r>
            <a:endParaRPr lang="vi-VN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Trong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414131" y="425235"/>
            <a:ext cx="9634869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2800" b="1" dirty="0">
                <a:solidFill>
                  <a:srgbClr val="0000CC"/>
                </a:solidFill>
                <a:effectLst/>
                <a:latin typeface="#9Slide03 Cabin Condensed Bold" panose="00000806000000000000" pitchFamily="2" charset="0"/>
                <a:cs typeface="Times New Roman" panose="02020603050405020304" pitchFamily="18" charset="0"/>
                <a:sym typeface="+mn-ea"/>
              </a:rPr>
              <a:t>II/ Thực hành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982</Words>
  <Application>Microsoft Office PowerPoint</Application>
  <PresentationFormat>Widescreen</PresentationFormat>
  <Paragraphs>132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#9Slide03 Cabin Condensed Bold</vt:lpstr>
      <vt:lpstr>Algerian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THI PHUONG THAO 4</cp:lastModifiedBy>
  <cp:revision>35</cp:revision>
  <dcterms:created xsi:type="dcterms:W3CDTF">2022-06-13T13:46:00Z</dcterms:created>
  <dcterms:modified xsi:type="dcterms:W3CDTF">2024-11-10T15:24:04Z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E39BD0B262CC4649AB91B36494A2D08E</vt:lpwstr>
  </property>
  <property fmtid="{D5CDD505-2E9C-101B-9397-08002B2CF9AE}" pid="3" name="KSOProductBuildVer">
    <vt:lpwstr>1033-11.2.0.11537</vt:lpwstr>
  </property>
</Properties>
</file>