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570" r:id="rId3"/>
    <p:sldId id="572" r:id="rId4"/>
    <p:sldId id="571" r:id="rId5"/>
    <p:sldId id="368" r:id="rId6"/>
    <p:sldId id="384" r:id="rId7"/>
    <p:sldId id="269" r:id="rId8"/>
    <p:sldId id="575" r:id="rId9"/>
    <p:sldId id="268" r:id="rId10"/>
    <p:sldId id="271" r:id="rId11"/>
    <p:sldId id="574" r:id="rId12"/>
    <p:sldId id="573" r:id="rId13"/>
    <p:sldId id="577" r:id="rId14"/>
    <p:sldId id="578" r:id="rId15"/>
    <p:sldId id="584" r:id="rId16"/>
    <p:sldId id="585" r:id="rId17"/>
    <p:sldId id="586" r:id="rId18"/>
    <p:sldId id="579" r:id="rId19"/>
    <p:sldId id="589" r:id="rId20"/>
    <p:sldId id="588" r:id="rId21"/>
    <p:sldId id="381" r:id="rId22"/>
    <p:sldId id="382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FF"/>
    <a:srgbClr val="FFECAF"/>
    <a:srgbClr val="FF4FFF"/>
    <a:srgbClr val="CC00CC"/>
    <a:srgbClr val="7F7F7F"/>
    <a:srgbClr val="E6E6E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52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52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42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0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67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8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51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9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0.emf"/><Relationship Id="rId18" Type="http://schemas.openxmlformats.org/officeDocument/2006/relationships/image" Target="../media/image47.png"/><Relationship Id="rId26" Type="http://schemas.openxmlformats.org/officeDocument/2006/relationships/image" Target="../media/image40.png"/><Relationship Id="rId3" Type="http://schemas.microsoft.com/office/2007/relationships/media" Target="../media/media3.mp4"/><Relationship Id="rId21" Type="http://schemas.openxmlformats.org/officeDocument/2006/relationships/image" Target="../media/image26.png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48.png"/><Relationship Id="rId25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35.png"/><Relationship Id="rId29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38.gif"/><Relationship Id="rId32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4.png"/><Relationship Id="rId23" Type="http://schemas.openxmlformats.org/officeDocument/2006/relationships/image" Target="../media/image37.gif"/><Relationship Id="rId28" Type="http://schemas.openxmlformats.org/officeDocument/2006/relationships/image" Target="../media/image42.png"/><Relationship Id="rId10" Type="http://schemas.openxmlformats.org/officeDocument/2006/relationships/audio" Target="../media/audio5.wav"/><Relationship Id="rId19" Type="http://schemas.openxmlformats.org/officeDocument/2006/relationships/image" Target="../media/image23.png"/><Relationship Id="rId31" Type="http://schemas.openxmlformats.org/officeDocument/2006/relationships/image" Target="../media/image44.png"/><Relationship Id="rId4" Type="http://schemas.openxmlformats.org/officeDocument/2006/relationships/video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29.gif"/><Relationship Id="rId22" Type="http://schemas.openxmlformats.org/officeDocument/2006/relationships/image" Target="../media/image36.gif"/><Relationship Id="rId27" Type="http://schemas.openxmlformats.org/officeDocument/2006/relationships/image" Target="../media/image41.png"/><Relationship Id="rId30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63.wmf"/><Relationship Id="rId3" Type="http://schemas.microsoft.com/office/2007/relationships/hdphoto" Target="../media/hdphoto1.wdp"/><Relationship Id="rId7" Type="http://schemas.openxmlformats.org/officeDocument/2006/relationships/image" Target="../media/image56.emf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4.bin"/><Relationship Id="rId2" Type="http://schemas.openxmlformats.org/officeDocument/2006/relationships/image" Target="../media/image53.png"/><Relationship Id="rId16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11" Type="http://schemas.openxmlformats.org/officeDocument/2006/relationships/oleObject" Target="../embeddings/oleObject2.bin"/><Relationship Id="rId5" Type="http://schemas.microsoft.com/office/2007/relationships/hdphoto" Target="../media/hdphoto2.wdp"/><Relationship Id="rId15" Type="http://schemas.openxmlformats.org/officeDocument/2006/relationships/image" Target="../media/image61.emf"/><Relationship Id="rId10" Type="http://schemas.openxmlformats.org/officeDocument/2006/relationships/image" Target="../media/image58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60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5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7.png"/><Relationship Id="rId4" Type="http://schemas.openxmlformats.org/officeDocument/2006/relationships/image" Target="../media/image64.emf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9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oleObject" Target="../embeddings/oleObject8.bin"/><Relationship Id="rId5" Type="http://schemas.openxmlformats.org/officeDocument/2006/relationships/image" Target="../media/image68.w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0.bin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7.png"/><Relationship Id="rId4" Type="http://schemas.openxmlformats.org/officeDocument/2006/relationships/image" Target="../media/image71.emf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7.png"/><Relationship Id="rId5" Type="http://schemas.openxmlformats.org/officeDocument/2006/relationships/image" Target="../media/image12.png"/><Relationship Id="rId4" Type="http://schemas.openxmlformats.org/officeDocument/2006/relationships/image" Target="../media/image7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gif"/><Relationship Id="rId2" Type="http://schemas.openxmlformats.org/officeDocument/2006/relationships/audio" Target="../media/media1.mp3"/><Relationship Id="rId16" Type="http://schemas.openxmlformats.org/officeDocument/2006/relationships/image" Target="../media/image32.gif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gif"/><Relationship Id="rId18" Type="http://schemas.openxmlformats.org/officeDocument/2006/relationships/image" Target="../media/image23.png"/><Relationship Id="rId26" Type="http://schemas.openxmlformats.org/officeDocument/2006/relationships/image" Target="../media/image41.png"/><Relationship Id="rId3" Type="http://schemas.microsoft.com/office/2007/relationships/media" Target="../media/media3.mp4"/><Relationship Id="rId21" Type="http://schemas.openxmlformats.org/officeDocument/2006/relationships/image" Target="../media/image36.gif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5" Type="http://schemas.openxmlformats.org/officeDocument/2006/relationships/image" Target="../media/image40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29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39.png"/><Relationship Id="rId32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23" Type="http://schemas.openxmlformats.org/officeDocument/2006/relationships/image" Target="../media/image38.gif"/><Relationship Id="rId28" Type="http://schemas.openxmlformats.org/officeDocument/2006/relationships/image" Target="../media/image43.png"/><Relationship Id="rId10" Type="http://schemas.openxmlformats.org/officeDocument/2006/relationships/audio" Target="../media/audio5.wav"/><Relationship Id="rId19" Type="http://schemas.openxmlformats.org/officeDocument/2006/relationships/image" Target="../media/image35.png"/><Relationship Id="rId31" Type="http://schemas.openxmlformats.org/officeDocument/2006/relationships/image" Target="../media/image45.emf"/><Relationship Id="rId4" Type="http://schemas.openxmlformats.org/officeDocument/2006/relationships/video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4.png"/><Relationship Id="rId22" Type="http://schemas.openxmlformats.org/officeDocument/2006/relationships/image" Target="../media/image37.gif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29.gif"/><Relationship Id="rId18" Type="http://schemas.openxmlformats.org/officeDocument/2006/relationships/image" Target="../media/image23.png"/><Relationship Id="rId26" Type="http://schemas.openxmlformats.org/officeDocument/2006/relationships/image" Target="../media/image43.png"/><Relationship Id="rId3" Type="http://schemas.microsoft.com/office/2007/relationships/media" Target="../media/media3.mp4"/><Relationship Id="rId21" Type="http://schemas.openxmlformats.org/officeDocument/2006/relationships/image" Target="../media/image36.gif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17" Type="http://schemas.openxmlformats.org/officeDocument/2006/relationships/image" Target="../media/image47.png"/><Relationship Id="rId25" Type="http://schemas.openxmlformats.org/officeDocument/2006/relationships/image" Target="../media/image4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24" Type="http://schemas.openxmlformats.org/officeDocument/2006/relationships/image" Target="../media/image40.png"/><Relationship Id="rId32" Type="http://schemas.openxmlformats.org/officeDocument/2006/relationships/image" Target="../media/image46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23" Type="http://schemas.openxmlformats.org/officeDocument/2006/relationships/image" Target="../media/image38.gif"/><Relationship Id="rId28" Type="http://schemas.openxmlformats.org/officeDocument/2006/relationships/image" Target="../media/image44.png"/><Relationship Id="rId10" Type="http://schemas.openxmlformats.org/officeDocument/2006/relationships/audio" Target="../media/audio5.wav"/><Relationship Id="rId19" Type="http://schemas.openxmlformats.org/officeDocument/2006/relationships/image" Target="../media/image35.png"/><Relationship Id="rId31" Type="http://schemas.openxmlformats.org/officeDocument/2006/relationships/image" Target="../media/image49.emf"/><Relationship Id="rId4" Type="http://schemas.openxmlformats.org/officeDocument/2006/relationships/video" Target="../media/media3.mp4"/><Relationship Id="rId9" Type="http://schemas.openxmlformats.org/officeDocument/2006/relationships/audio" Target="../media/audio4.wav"/><Relationship Id="rId14" Type="http://schemas.openxmlformats.org/officeDocument/2006/relationships/image" Target="../media/image34.png"/><Relationship Id="rId22" Type="http://schemas.openxmlformats.org/officeDocument/2006/relationships/image" Target="../media/image37.gif"/><Relationship Id="rId27" Type="http://schemas.openxmlformats.org/officeDocument/2006/relationships/image" Target="../media/image48.png"/><Relationship Id="rId30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10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175324" y="311002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8 - CÁNH DIỀU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D3642B-BDD6-4F92-125F-ADAB9B9B8F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9620" y="2008266"/>
            <a:ext cx="6231443" cy="4865581"/>
          </a:xfrm>
          <a:prstGeom prst="rect">
            <a:avLst/>
          </a:prstGeom>
        </p:spPr>
      </p:pic>
      <p:pic>
        <p:nvPicPr>
          <p:cNvPr id="61" name="Picture 6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705343" y="632245"/>
            <a:ext cx="573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3.</a:t>
            </a:r>
            <a:r>
              <a:rPr lang="en-US" sz="24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Tìm độ dài </a:t>
            </a:r>
            <a:r>
              <a:rPr lang="en-US" sz="24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MN </a:t>
            </a:r>
            <a:r>
              <a:rPr lang="en-US" sz="24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hình vẽ biết </a:t>
            </a:r>
          </a:p>
          <a:p>
            <a:pPr algn="just"/>
            <a:r>
              <a:rPr lang="en-US" sz="24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MN // PK</a:t>
            </a:r>
            <a:r>
              <a:rPr lang="en-US" sz="2400" i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(làm tròn kết quả đến mét).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856678"/>
              <a:ext cx="1593167" cy="12456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Cây bút màu dành cho người chiến thắng!</a:t>
              </a: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912015" y="1614032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60285" y="1547493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898884" y="238025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39351" y="2322766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703547" y="2206581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AC22ED-802B-10D5-2D70-698DB0E759D4}"/>
              </a:ext>
            </a:extLst>
          </p:cNvPr>
          <p:cNvSpPr txBox="1"/>
          <p:nvPr/>
        </p:nvSpPr>
        <p:spPr>
          <a:xfrm>
            <a:off x="6364371" y="1579672"/>
            <a:ext cx="11288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100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2A0B6-3E01-541F-639A-BBB19839169D}"/>
              </a:ext>
            </a:extLst>
          </p:cNvPr>
          <p:cNvSpPr txBox="1"/>
          <p:nvPr/>
        </p:nvSpPr>
        <p:spPr>
          <a:xfrm>
            <a:off x="8468241" y="1554965"/>
            <a:ext cx="9621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96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77B7C2-C09B-54E2-8833-25B5CE26B072}"/>
              </a:ext>
            </a:extLst>
          </p:cNvPr>
          <p:cNvSpPr txBox="1"/>
          <p:nvPr/>
        </p:nvSpPr>
        <p:spPr>
          <a:xfrm>
            <a:off x="8446338" y="2341438"/>
            <a:ext cx="9621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88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AF2585-232F-5D24-9016-8085B9C3B758}"/>
              </a:ext>
            </a:extLst>
          </p:cNvPr>
          <p:cNvSpPr txBox="1"/>
          <p:nvPr/>
        </p:nvSpPr>
        <p:spPr>
          <a:xfrm>
            <a:off x="6521915" y="2351772"/>
            <a:ext cx="9621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92 m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600" b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73EC89E-BCBD-382A-667C-BA2976F6AB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2"/>
          <a:srcRect l="25873" t="28656" r="23658" b="28298"/>
          <a:stretch/>
        </p:blipFill>
        <p:spPr>
          <a:xfrm>
            <a:off x="10716843" y="6157980"/>
            <a:ext cx="1492155" cy="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 cáo nhiệm vụ giao về nhà: Vẽ sơ đồ tư duy về định lí Thalès và ứng dụng của định lí Thalès trong tam giác.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F73580D-D264-902E-6F94-988E82EC2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1630">
            <a:off x="3331980" y="3677325"/>
            <a:ext cx="2600518" cy="16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1C7D51E-0EA8-F1C4-30FC-23ABDFB6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81709">
            <a:off x="5876850" y="3643827"/>
            <a:ext cx="3398212" cy="146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DBD915-5F1C-5AC0-2AF1-C4AF41EE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718">
            <a:off x="5868329" y="1380997"/>
            <a:ext cx="3017501" cy="138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5EE67B-9FA6-7944-098C-6138C2BD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154" l="3970" r="93052">
                        <a14:foregroundMark x1="4218" y1="91154" x2="12655" y2="80769"/>
                        <a14:foregroundMark x1="90323" y1="20769" x2="93052" y2="1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8751">
            <a:off x="2313365" y="133388"/>
            <a:ext cx="1084876" cy="47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2F2C0-E707-D3A4-26E4-66E279E1CF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36" b="84038" l="21429" r="77189">
                        <a14:foregroundMark x1="27189" y1="80047" x2="31106" y2="73709"/>
                        <a14:foregroundMark x1="26267" y1="84272" x2="24654" y2="76761"/>
                        <a14:foregroundMark x1="46083" y1="18779" x2="55530" y2="18075"/>
                        <a14:foregroundMark x1="45161" y1="18779" x2="49078" y2="17136"/>
                        <a14:foregroundMark x1="41935" y1="21362" x2="47005" y2="17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16" t="13503" r="15377" b="13993"/>
          <a:stretch/>
        </p:blipFill>
        <p:spPr>
          <a:xfrm>
            <a:off x="5027093" y="2582524"/>
            <a:ext cx="1288383" cy="1386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Rectangle: Rounded Corners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2A1842-EBAD-6238-89DC-7DFCCBFE7C3A}"/>
              </a:ext>
            </a:extLst>
          </p:cNvPr>
          <p:cNvSpPr/>
          <p:nvPr/>
        </p:nvSpPr>
        <p:spPr>
          <a:xfrm rot="1095201">
            <a:off x="1162708" y="1927548"/>
            <a:ext cx="2521890" cy="3723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Thales</a:t>
            </a:r>
          </a:p>
        </p:txBody>
      </p:sp>
      <p:sp>
        <p:nvSpPr>
          <p:cNvPr id="11" name="Rectangle: Rounded Corners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8B40CF-33D8-A3E6-8064-7B4DCBF73C66}"/>
              </a:ext>
            </a:extLst>
          </p:cNvPr>
          <p:cNvSpPr/>
          <p:nvPr/>
        </p:nvSpPr>
        <p:spPr>
          <a:xfrm rot="18690267">
            <a:off x="6074626" y="1480705"/>
            <a:ext cx="2604908" cy="4466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Thales đảo</a:t>
            </a:r>
          </a:p>
        </p:txBody>
      </p:sp>
      <p:sp>
        <p:nvSpPr>
          <p:cNvPr id="12" name="Rectangle: Rounded Corners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C1524E-2231-9E3A-C86D-53537445B77C}"/>
              </a:ext>
            </a:extLst>
          </p:cNvPr>
          <p:cNvSpPr/>
          <p:nvPr/>
        </p:nvSpPr>
        <p:spPr>
          <a:xfrm rot="493007">
            <a:off x="4367796" y="3884251"/>
            <a:ext cx="1065609" cy="22865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của </a:t>
            </a:r>
          </a:p>
          <a:p>
            <a:pPr algn="ctr"/>
            <a:r>
              <a:rPr lang="en-US" sz="20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Đ.lí Thales</a:t>
            </a:r>
          </a:p>
        </p:txBody>
      </p:sp>
      <p:sp>
        <p:nvSpPr>
          <p:cNvPr id="13" name="Rectangle: Rounded Corners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91A6C8-B5C2-0B3D-41B9-8A18F5D8E539}"/>
              </a:ext>
            </a:extLst>
          </p:cNvPr>
          <p:cNvSpPr/>
          <p:nvPr/>
        </p:nvSpPr>
        <p:spPr>
          <a:xfrm rot="2510698">
            <a:off x="5718990" y="4629972"/>
            <a:ext cx="3733631" cy="372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Đ.lí Thales</a:t>
            </a: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A0EC4B-D54D-7AC4-FFA2-B6AAB453F2E9}"/>
              </a:ext>
            </a:extLst>
          </p:cNvPr>
          <p:cNvSpPr/>
          <p:nvPr/>
        </p:nvSpPr>
        <p:spPr>
          <a:xfrm>
            <a:off x="8559476" y="5658408"/>
            <a:ext cx="1635417" cy="3695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lượng khoảng cách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19FD9C6-2B89-80E8-DCEE-D5D24DD5A845}"/>
              </a:ext>
            </a:extLst>
          </p:cNvPr>
          <p:cNvSpPr/>
          <p:nvPr/>
        </p:nvSpPr>
        <p:spPr>
          <a:xfrm>
            <a:off x="8559476" y="4453141"/>
            <a:ext cx="1589822" cy="6622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</a:t>
            </a:r>
            <a:r>
              <a:rPr 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</a:p>
          <a:p>
            <a:pPr algn="ctr"/>
            <a:r>
              <a:rPr lang="en-US" sz="2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chiều cao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2123011-7972-BB8B-FB90-F715AF64CABB}"/>
              </a:ext>
            </a:extLst>
          </p:cNvPr>
          <p:cNvSpPr/>
          <p:nvPr/>
        </p:nvSpPr>
        <p:spPr>
          <a:xfrm>
            <a:off x="2332381" y="2165250"/>
            <a:ext cx="45719" cy="5098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E7E8B7-82A7-5389-863E-1931E4B28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180" y="5150470"/>
            <a:ext cx="2067330" cy="19938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48E92D-D9CC-7971-7C49-F5E166A735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122" y="3363738"/>
            <a:ext cx="2102250" cy="182463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6EB606A-B245-5C04-2F9C-7F26B0CCA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05" y="73752"/>
            <a:ext cx="2270065" cy="15722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7032C7-FA79-BFF0-009D-EFD8BD73A346}"/>
              </a:ext>
            </a:extLst>
          </p:cNvPr>
          <p:cNvSpPr txBox="1"/>
          <p:nvPr/>
        </p:nvSpPr>
        <p:spPr>
          <a:xfrm>
            <a:off x="2370195" y="370562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C7E5BD-8898-48CC-155E-4373073E9A39}"/>
              </a:ext>
            </a:extLst>
          </p:cNvPr>
          <p:cNvSpPr txBox="1"/>
          <p:nvPr/>
        </p:nvSpPr>
        <p:spPr>
          <a:xfrm>
            <a:off x="2384637" y="1018615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52E2FC-3F80-7220-1027-56FA0168026C}"/>
              </a:ext>
            </a:extLst>
          </p:cNvPr>
          <p:cNvSpPr txBox="1"/>
          <p:nvPr/>
        </p:nvSpPr>
        <p:spPr>
          <a:xfrm>
            <a:off x="2923091" y="216674"/>
            <a:ext cx="3382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BC,</a:t>
            </a:r>
          </a:p>
          <a:p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cắt AB tại M, d cắt AC tại N.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674072D-7E86-E110-6AA8-32EFBCE846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824012"/>
              </p:ext>
            </p:extLst>
          </p:nvPr>
        </p:nvGraphicFramePr>
        <p:xfrm>
          <a:off x="2968625" y="1033463"/>
          <a:ext cx="25019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87240" imgH="393480" progId="Equation.DSMT4">
                  <p:embed/>
                </p:oleObj>
              </mc:Choice>
              <mc:Fallback>
                <p:oleObj name="Equation" r:id="rId9" imgW="1587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68625" y="1033463"/>
                        <a:ext cx="250190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51">
            <a:extLst>
              <a:ext uri="{FF2B5EF4-FFF2-40B4-BE49-F238E27FC236}">
                <a16:creationId xmlns:a16="http://schemas.microsoft.com/office/drawing/2014/main" id="{4BF0474A-5EC6-D610-B6DA-F9157BA23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8684" y="91370"/>
            <a:ext cx="2270065" cy="15722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A7211486-EEF2-6B41-BF24-46A23A026ACA}"/>
              </a:ext>
            </a:extLst>
          </p:cNvPr>
          <p:cNvSpPr txBox="1"/>
          <p:nvPr/>
        </p:nvSpPr>
        <p:spPr>
          <a:xfrm>
            <a:off x="7306069" y="2085516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D37F317-A1D2-449D-C1C2-162663B3A397}"/>
              </a:ext>
            </a:extLst>
          </p:cNvPr>
          <p:cNvSpPr txBox="1"/>
          <p:nvPr/>
        </p:nvSpPr>
        <p:spPr>
          <a:xfrm>
            <a:off x="7342341" y="2821684"/>
            <a:ext cx="527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8FD0232-3AAE-A0BD-2072-409055E0A71A}"/>
              </a:ext>
            </a:extLst>
          </p:cNvPr>
          <p:cNvSpPr txBox="1"/>
          <p:nvPr/>
        </p:nvSpPr>
        <p:spPr>
          <a:xfrm>
            <a:off x="7973188" y="1733882"/>
            <a:ext cx="42453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cắt AB tại M, d cắt AC tại N,</a:t>
            </a:r>
          </a:p>
          <a:p>
            <a:pPr>
              <a:spcBef>
                <a:spcPts val="1200"/>
              </a:spcBef>
            </a:pP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hoặc </a:t>
            </a:r>
          </a:p>
        </p:txBody>
      </p:sp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3BFFD0E0-94C4-1EB2-1070-798C104106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942117"/>
              </p:ext>
            </p:extLst>
          </p:nvPr>
        </p:nvGraphicFramePr>
        <p:xfrm>
          <a:off x="8150294" y="2127250"/>
          <a:ext cx="10795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36560" imgH="393480" progId="Equation.DSMT4">
                  <p:embed/>
                </p:oleObj>
              </mc:Choice>
              <mc:Fallback>
                <p:oleObj name="Equation" r:id="rId11" imgW="73656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674072D-7E86-E110-6AA8-32EFBCE846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50294" y="2127250"/>
                        <a:ext cx="1079500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7E6D5AA5-22DE-9DF0-8464-C1E345CD5F62}"/>
              </a:ext>
            </a:extLst>
          </p:cNvPr>
          <p:cNvSpPr txBox="1"/>
          <p:nvPr/>
        </p:nvSpPr>
        <p:spPr>
          <a:xfrm>
            <a:off x="8069710" y="2841304"/>
            <a:ext cx="928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BC.</a:t>
            </a:r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9EAC1E4-00CB-F961-0B2F-55AF94C9D310}"/>
              </a:ext>
            </a:extLst>
          </p:cNvPr>
          <p:cNvCxnSpPr/>
          <p:nvPr/>
        </p:nvCxnSpPr>
        <p:spPr>
          <a:xfrm>
            <a:off x="7902494" y="1733882"/>
            <a:ext cx="0" cy="14565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8E63BD0-8FFC-25FA-FEEE-6AA9B8C56DF4}"/>
              </a:ext>
            </a:extLst>
          </p:cNvPr>
          <p:cNvCxnSpPr/>
          <p:nvPr/>
        </p:nvCxnSpPr>
        <p:spPr>
          <a:xfrm>
            <a:off x="7396933" y="2771131"/>
            <a:ext cx="4524462" cy="424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7C1E680-D0A0-064B-9BA8-FD7236078372}"/>
              </a:ext>
            </a:extLst>
          </p:cNvPr>
          <p:cNvCxnSpPr>
            <a:cxnSpLocks/>
          </p:cNvCxnSpPr>
          <p:nvPr/>
        </p:nvCxnSpPr>
        <p:spPr>
          <a:xfrm flipH="1">
            <a:off x="2897904" y="216674"/>
            <a:ext cx="14442" cy="131146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AFC6F55-EBB2-1992-1291-DD787CBBA9E4}"/>
              </a:ext>
            </a:extLst>
          </p:cNvPr>
          <p:cNvCxnSpPr>
            <a:cxnSpLocks/>
          </p:cNvCxnSpPr>
          <p:nvPr/>
        </p:nvCxnSpPr>
        <p:spPr>
          <a:xfrm>
            <a:off x="2396217" y="941708"/>
            <a:ext cx="3813514" cy="313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Picture 98">
            <a:extLst>
              <a:ext uri="{FF2B5EF4-FFF2-40B4-BE49-F238E27FC236}">
                <a16:creationId xmlns:a16="http://schemas.microsoft.com/office/drawing/2014/main" id="{DE4532B4-7792-9AB7-021A-1F2A11CEB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783" y="3585886"/>
            <a:ext cx="1765100" cy="122254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C9CD8416-BE4E-FDDC-73BB-0F77E55673EA}"/>
              </a:ext>
            </a:extLst>
          </p:cNvPr>
          <p:cNvSpPr txBox="1"/>
          <p:nvPr/>
        </p:nvSpPr>
        <p:spPr>
          <a:xfrm>
            <a:off x="382954" y="5519833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E9E76A5-6074-E854-39BE-C246B26B288C}"/>
              </a:ext>
            </a:extLst>
          </p:cNvPr>
          <p:cNvSpPr txBox="1"/>
          <p:nvPr/>
        </p:nvSpPr>
        <p:spPr>
          <a:xfrm>
            <a:off x="397396" y="6167886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35E0CAD-0874-F8D1-EFF3-2E70635C754A}"/>
              </a:ext>
            </a:extLst>
          </p:cNvPr>
          <p:cNvSpPr txBox="1"/>
          <p:nvPr/>
        </p:nvSpPr>
        <p:spPr>
          <a:xfrm>
            <a:off x="1083107" y="5388249"/>
            <a:ext cx="3714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△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BC,</a:t>
            </a:r>
          </a:p>
          <a:p>
            <a:r>
              <a:rPr lang="en-US" sz="20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cắt AB tại M, d cắt AC tại N.</a:t>
            </a:r>
          </a:p>
        </p:txBody>
      </p:sp>
      <p:graphicFrame>
        <p:nvGraphicFramePr>
          <p:cNvPr id="103" name="Object 102">
            <a:extLst>
              <a:ext uri="{FF2B5EF4-FFF2-40B4-BE49-F238E27FC236}">
                <a16:creationId xmlns:a16="http://schemas.microsoft.com/office/drawing/2014/main" id="{6E6EE281-AE79-8C3F-AFCE-034DDD5C26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648598"/>
              </p:ext>
            </p:extLst>
          </p:nvPr>
        </p:nvGraphicFramePr>
        <p:xfrm>
          <a:off x="1176338" y="6146800"/>
          <a:ext cx="17494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93760" imgH="393480" progId="Equation.DSMT4">
                  <p:embed/>
                </p:oleObj>
              </mc:Choice>
              <mc:Fallback>
                <p:oleObj name="Equation" r:id="rId13" imgW="119376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A674072D-7E86-E110-6AA8-32EFBCE846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76338" y="6146800"/>
                        <a:ext cx="1749425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0F7BDCF-4610-DE11-A070-7E138B341D9A}"/>
              </a:ext>
            </a:extLst>
          </p:cNvPr>
          <p:cNvCxnSpPr>
            <a:cxnSpLocks/>
          </p:cNvCxnSpPr>
          <p:nvPr/>
        </p:nvCxnSpPr>
        <p:spPr>
          <a:xfrm>
            <a:off x="390679" y="6045547"/>
            <a:ext cx="4019313" cy="5651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F093F170-C324-9E2A-4A51-95D255727A58}"/>
              </a:ext>
            </a:extLst>
          </p:cNvPr>
          <p:cNvCxnSpPr/>
          <p:nvPr/>
        </p:nvCxnSpPr>
        <p:spPr>
          <a:xfrm>
            <a:off x="1001867" y="5328091"/>
            <a:ext cx="0" cy="14565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" name="Picture 253">
            <a:extLst>
              <a:ext uri="{FF2B5EF4-FFF2-40B4-BE49-F238E27FC236}">
                <a16:creationId xmlns:a16="http://schemas.microsoft.com/office/drawing/2014/main" id="{43FB0EC5-6793-D8EF-3102-0558D0D3E0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8558" y="3720392"/>
            <a:ext cx="2123170" cy="174533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9C7896D-6028-01E1-6160-D1BCFB7C88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66675" y="3439899"/>
            <a:ext cx="2108765" cy="129046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A3B5638-8646-7F44-EFFC-63A7B432C9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257019"/>
              </p:ext>
            </p:extLst>
          </p:nvPr>
        </p:nvGraphicFramePr>
        <p:xfrm>
          <a:off x="9956180" y="2143556"/>
          <a:ext cx="1197903" cy="608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74360" imgH="393480" progId="Equation.DSMT4">
                  <p:embed/>
                </p:oleObj>
              </mc:Choice>
              <mc:Fallback>
                <p:oleObj name="Equation" r:id="rId17" imgW="774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956180" y="2143556"/>
                        <a:ext cx="1197903" cy="608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198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5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25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19" grpId="0"/>
      <p:bldP spid="20" grpId="0"/>
      <p:bldP spid="54" grpId="0"/>
      <p:bldP spid="55" grpId="0"/>
      <p:bldP spid="56" grpId="0"/>
      <p:bldP spid="59" grpId="0"/>
      <p:bldP spid="100" grpId="0"/>
      <p:bldP spid="101" grpId="0"/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1002264" y="3242446"/>
            <a:ext cx="3643624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độ dài đoạn thẳng.</a:t>
            </a:r>
          </a:p>
          <a:p>
            <a:pPr marL="285750" indent="-285750">
              <a:buFontTx/>
              <a:buChar char="-"/>
            </a:pP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 minh song song.</a:t>
            </a:r>
          </a:p>
          <a:p>
            <a:pPr marL="285750" indent="-285750">
              <a:buFontTx/>
              <a:buChar char="-"/>
            </a:pPr>
            <a:r>
              <a:rPr lang="en-US" sz="24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toán thực tế.</a:t>
            </a:r>
          </a:p>
        </p:txBody>
      </p:sp>
      <p:sp>
        <p:nvSpPr>
          <p:cNvPr id="5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71710"/>
            <a:ext cx="753772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 biết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=15,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6. </a:t>
            </a:r>
          </a:p>
          <a:p>
            <a:pPr algn="just">
              <a:lnSpc>
                <a:spcPct val="110000"/>
              </a:lnSpc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Tính độ dài đoạn thẳng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60575" y="211324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8D3435-50F9-DA3F-4AB1-CDC5CBBB7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296" y="1075767"/>
            <a:ext cx="3671813" cy="3059844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1386408" y="2831609"/>
            <a:ext cx="5736581" cy="409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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 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ABC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fr-FR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  <a:r>
              <a:rPr lang="fr-FR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nên áp dụng Hệ quả của định lí Thalès, ta có: </a:t>
            </a:r>
            <a:endParaRPr lang="en-US" sz="2800" kern="1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1800"/>
              </a:spcBef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đó: 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độ dài đoạn thẳng </a:t>
            </a:r>
            <a:r>
              <a:rPr lang="en-US" sz="2800" i="1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2800" kern="10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9.</a:t>
            </a:r>
          </a:p>
          <a:p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81EA53-8FDB-9A59-95A3-1BFED6F38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27048"/>
              </p:ext>
            </p:extLst>
          </p:nvPr>
        </p:nvGraphicFramePr>
        <p:xfrm>
          <a:off x="6101467" y="4055641"/>
          <a:ext cx="1541156" cy="86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1467" y="4055641"/>
                        <a:ext cx="1541156" cy="86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A1C782-7B72-EA10-53C4-8FA6A41D1C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766351"/>
              </p:ext>
            </p:extLst>
          </p:nvPr>
        </p:nvGraphicFramePr>
        <p:xfrm>
          <a:off x="2524941" y="4862881"/>
          <a:ext cx="3564378" cy="913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36480" imgH="393480" progId="Equation.DSMT4">
                  <p:embed/>
                </p:oleObj>
              </mc:Choice>
              <mc:Fallback>
                <p:oleObj name="Equation" r:id="rId7" imgW="1536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24941" y="4862881"/>
                        <a:ext cx="3564378" cy="913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98E969-A2C3-B92A-D0B6-CCD17664EC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270" y="5296131"/>
            <a:ext cx="1561730" cy="1561730"/>
          </a:xfrm>
          <a:prstGeom prst="rect">
            <a:avLst/>
          </a:prstGeom>
        </p:spPr>
      </p:pic>
      <p:pic>
        <p:nvPicPr>
          <p:cNvPr id="9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9B7578DD-150D-8E4F-D088-5D94F3D8BD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710" t="34405" r="21287" b="34493"/>
          <a:stretch/>
        </p:blipFill>
        <p:spPr>
          <a:xfrm>
            <a:off x="8997659" y="6365557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7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71710"/>
            <a:ext cx="9366521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vẽ, biết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18,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12. </a:t>
            </a:r>
          </a:p>
          <a:p>
            <a:pPr algn="just">
              <a:lnSpc>
                <a:spcPct val="110000"/>
              </a:lnSpc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Tính độ dài đoạn thẳng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i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60575" y="211324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1353333" y="3028970"/>
            <a:ext cx="6164562" cy="370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 dụng định lí Thalès, ta có: 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0"/>
              </a:spcBef>
              <a:spcAft>
                <a:spcPts val="1800"/>
              </a:spcAft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đó: 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ra: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 + 30 = 50.</a:t>
            </a:r>
          </a:p>
          <a:p>
            <a:pPr>
              <a:spcBef>
                <a:spcPts val="1200"/>
              </a:spcBef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độ dài đoạn thẳng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 50.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8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6B8D02-B5C9-9EB5-4AD8-E923E7CFD7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0141589"/>
              </p:ext>
            </p:extLst>
          </p:nvPr>
        </p:nvGraphicFramePr>
        <p:xfrm>
          <a:off x="5713878" y="3449727"/>
          <a:ext cx="1614308" cy="877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3878" y="3449727"/>
                        <a:ext cx="1614308" cy="877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7E3146-6F51-465D-9F0D-A7D30C2A6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9449"/>
              </p:ext>
            </p:extLst>
          </p:nvPr>
        </p:nvGraphicFramePr>
        <p:xfrm>
          <a:off x="2491866" y="4234918"/>
          <a:ext cx="3938237" cy="897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393480" progId="Equation.DSMT4">
                  <p:embed/>
                </p:oleObj>
              </mc:Choice>
              <mc:Fallback>
                <p:oleObj name="Equation" r:id="rId6" imgW="17269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91866" y="4234918"/>
                        <a:ext cx="3938237" cy="897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FD0AEB-17DA-B55F-7A39-8D6FA0A3F1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7895" y="2777180"/>
            <a:ext cx="4656937" cy="2510438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F4D4A-4C1F-0542-5B93-0EBA3C6E9C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335085" y="1347299"/>
            <a:ext cx="1223057" cy="1223057"/>
          </a:xfrm>
          <a:prstGeom prst="rect">
            <a:avLst/>
          </a:prstGeom>
        </p:spPr>
      </p:pic>
      <p:pic>
        <p:nvPicPr>
          <p:cNvPr id="4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768770B-D050-CC77-E474-FE74E8CE5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710" t="34405" r="21287" b="34493"/>
          <a:stretch/>
        </p:blipFill>
        <p:spPr>
          <a:xfrm>
            <a:off x="10559389" y="6338914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6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51693"/>
            <a:ext cx="11470850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toà nhà có chiều cao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mô phỏng trên hình vẽ. </a:t>
            </a:r>
          </a:p>
          <a:p>
            <a:pPr algn="just">
              <a:lnSpc>
                <a:spcPct val="110000"/>
              </a:lnSpc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chiều cao của toà nhà biết: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36m;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1,2m;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1,6m;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EC367C-A521-01D8-D53C-6523943369F2}"/>
              </a:ext>
            </a:extLst>
          </p:cNvPr>
          <p:cNvSpPr txBox="1"/>
          <p:nvPr/>
        </p:nvSpPr>
        <p:spPr>
          <a:xfrm>
            <a:off x="360575" y="2113246"/>
            <a:ext cx="12698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600" b="1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360575" y="2761326"/>
            <a:ext cx="8161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OAH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có: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BK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(cùng vuông góc với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đó, áp dụng hệ quả của định lí Thalès, ta có:</a:t>
            </a:r>
          </a:p>
          <a:p>
            <a:pPr>
              <a:spcBef>
                <a:spcPts val="2400"/>
              </a:spcBef>
              <a:spcAft>
                <a:spcPts val="2400"/>
              </a:spcAft>
            </a:pP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  <a:spcAft>
                <a:spcPts val="240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ra:</a:t>
            </a:r>
          </a:p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chiều cao của toà nhà là 48 m.</a:t>
            </a:r>
          </a:p>
        </p:txBody>
      </p:sp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A6E3581-3ADA-A219-E58C-D0F623D8F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458" y="2113850"/>
            <a:ext cx="5250542" cy="3850397"/>
          </a:xfrm>
          <a:prstGeom prst="rect">
            <a:avLst/>
          </a:prstGeom>
        </p:spPr>
      </p:pic>
      <p:graphicFrame>
        <p:nvGraphicFramePr>
          <p:cNvPr id="14" name="Object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D133922-B75F-AC0C-7C30-56FC66C4A5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958714"/>
              </p:ext>
            </p:extLst>
          </p:nvPr>
        </p:nvGraphicFramePr>
        <p:xfrm>
          <a:off x="4135134" y="3920398"/>
          <a:ext cx="1573858" cy="81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760" imgH="393480" progId="Equation.DSMT4">
                  <p:embed/>
                </p:oleObj>
              </mc:Choice>
              <mc:Fallback>
                <p:oleObj name="Equation" r:id="rId5" imgW="761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35134" y="3920398"/>
                        <a:ext cx="1573858" cy="813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4CB4D1-3E71-CC7D-5FE5-D06E218412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8463943"/>
              </p:ext>
            </p:extLst>
          </p:nvPr>
        </p:nvGraphicFramePr>
        <p:xfrm>
          <a:off x="1630474" y="4989604"/>
          <a:ext cx="480218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360" imgH="419040" progId="Equation.DSMT4">
                  <p:embed/>
                </p:oleObj>
              </mc:Choice>
              <mc:Fallback>
                <p:oleObj name="Equation" r:id="rId7" imgW="21333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30474" y="4989604"/>
                        <a:ext cx="480218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F21216-34F0-58E5-855C-2F6A278767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719" y="5825484"/>
            <a:ext cx="1019264" cy="1019264"/>
          </a:xfrm>
          <a:prstGeom prst="rect">
            <a:avLst/>
          </a:prstGeom>
        </p:spPr>
      </p:pic>
      <p:pic>
        <p:nvPicPr>
          <p:cNvPr id="6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34B2B00-EC0D-6BB0-B569-1FBAF1ABD3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0710" t="34405" r="21287" b="34493"/>
          <a:stretch/>
        </p:blipFill>
        <p:spPr>
          <a:xfrm>
            <a:off x="9524108" y="6338914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8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r>
              <a:rPr lang="en-US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quyết vấn đề trong thực tế sử dụng định lí Thalès.</a:t>
            </a:r>
          </a:p>
        </p:txBody>
      </p:sp>
      <p:sp>
        <p:nvSpPr>
          <p:cNvPr id="5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60575" y="951693"/>
            <a:ext cx="10267668" cy="10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sơ đồ dưới đây.</a:t>
            </a:r>
          </a:p>
          <a:p>
            <a:pPr algn="just">
              <a:lnSpc>
                <a:spcPct val="110000"/>
              </a:lnSpc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Tính khoảng cách từ con tàu đến trạm quan trắc đặt tại điểm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9D05BA-C3F5-7788-AD48-FEC15974F8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48"/>
          <a:stretch/>
        </p:blipFill>
        <p:spPr>
          <a:xfrm>
            <a:off x="4336860" y="2544419"/>
            <a:ext cx="8080428" cy="4021896"/>
          </a:xfrm>
          <a:prstGeom prst="rect">
            <a:avLst/>
          </a:prstGeom>
        </p:spPr>
      </p:pic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4172B0-4C57-0A76-24F5-C3B4FE2DA0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7" y="2806548"/>
            <a:ext cx="2093844" cy="2093844"/>
          </a:xfrm>
          <a:prstGeom prst="rect">
            <a:avLst/>
          </a:prstGeom>
        </p:spPr>
      </p:pic>
      <p:pic>
        <p:nvPicPr>
          <p:cNvPr id="6" name="3 Minute Timer with Music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DB9A996-E0C2-426C-3980-0BA0F45F9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710" t="34405" r="21287" b="34493"/>
          <a:stretch/>
        </p:blipFill>
        <p:spPr>
          <a:xfrm>
            <a:off x="1364407" y="4900392"/>
            <a:ext cx="1632611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46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81062" y="951693"/>
            <a:ext cx="1136921" cy="531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fr-FR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6473F4-3694-3B53-E180-11A1A817292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703A36-0B9A-2602-6F39-9CF03ECE62B1}"/>
              </a:ext>
            </a:extLst>
          </p:cNvPr>
          <p:cNvSpPr txBox="1"/>
          <p:nvPr/>
        </p:nvSpPr>
        <p:spPr>
          <a:xfrm>
            <a:off x="1417983" y="951693"/>
            <a:ext cx="10681252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200 + 400 = 600 (m).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                     , mà hai góc này ở vị trí đồng vị nên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fr-FR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fr-FR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có: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Suy ra:                    (Hệ quả của định lí Thalès). </a:t>
            </a:r>
          </a:p>
          <a:p>
            <a:pPr>
              <a:spcBef>
                <a:spcPts val="2400"/>
              </a:spcBef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đó:</a:t>
            </a:r>
          </a:p>
        </p:txBody>
      </p:sp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92CC1B-8D54-9215-0CFD-1A31C6612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48"/>
          <a:stretch/>
        </p:blipFill>
        <p:spPr>
          <a:xfrm>
            <a:off x="4336860" y="3352799"/>
            <a:ext cx="8080428" cy="4021896"/>
          </a:xfrm>
          <a:prstGeom prst="rect">
            <a:avLst/>
          </a:prstGeom>
        </p:spPr>
      </p:pic>
      <p:graphicFrame>
        <p:nvGraphicFramePr>
          <p:cNvPr id="4" name="Object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80ADF0E-A66F-FCEB-74F7-B7CCB106C5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140337"/>
              </p:ext>
            </p:extLst>
          </p:nvPr>
        </p:nvGraphicFramePr>
        <p:xfrm>
          <a:off x="6257925" y="1898650"/>
          <a:ext cx="15430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98400" imgH="393480" progId="Equation.DSMT4">
                  <p:embed/>
                </p:oleObj>
              </mc:Choice>
              <mc:Fallback>
                <p:oleObj name="Equation" r:id="rId3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7925" y="1898650"/>
                        <a:ext cx="154305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515062-00D3-5C47-509A-A0F82A3D58E3}"/>
              </a:ext>
            </a:extLst>
          </p:cNvPr>
          <p:cNvSpPr txBox="1"/>
          <p:nvPr/>
        </p:nvSpPr>
        <p:spPr>
          <a:xfrm>
            <a:off x="389555" y="4697753"/>
            <a:ext cx="38378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khoảng cách từ con tàu đến trạm quan trắc đặt tại điểm </a:t>
            </a:r>
            <a:r>
              <a:rPr lang="en-US"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là 360 m.</a:t>
            </a:r>
          </a:p>
        </p:txBody>
      </p:sp>
      <p:graphicFrame>
        <p:nvGraphicFramePr>
          <p:cNvPr id="10" name="Objec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207182-66B7-49CE-185D-35D3E9A5DF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6241424"/>
              </p:ext>
            </p:extLst>
          </p:nvPr>
        </p:nvGraphicFramePr>
        <p:xfrm>
          <a:off x="2533649" y="2764096"/>
          <a:ext cx="5073099" cy="888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840" imgH="393480" progId="Equation.DSMT4">
                  <p:embed/>
                </p:oleObj>
              </mc:Choice>
              <mc:Fallback>
                <p:oleObj name="Equation" r:id="rId5" imgW="2247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3649" y="2764096"/>
                        <a:ext cx="5073099" cy="888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FABC03-9F2C-D6B7-C330-FA56FA7B13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683744"/>
              </p:ext>
            </p:extLst>
          </p:nvPr>
        </p:nvGraphicFramePr>
        <p:xfrm>
          <a:off x="1963184" y="1388770"/>
          <a:ext cx="1893197" cy="54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87320" imgH="228600" progId="Equation.DSMT4">
                  <p:embed/>
                </p:oleObj>
              </mc:Choice>
              <mc:Fallback>
                <p:oleObj name="Equation" r:id="rId7" imgW="7873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63184" y="1388770"/>
                        <a:ext cx="1893197" cy="54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7562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543587" y="-989008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10204174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đã ôn tập và các bài tập đã chữa.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phiếu bài tập tự luyện.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Nghiên cứu trước nội dung bài: Đường trung bình trong tam giác.</a:t>
            </a:r>
            <a:b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6B0BB8-B2F2-2BF3-150F-5878B69197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6770304" y="2940095"/>
            <a:ext cx="2455455" cy="2798034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6E67C1-6184-4872-84B8-64397A7890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6700631" y="3082810"/>
            <a:ext cx="2327672" cy="2327672"/>
          </a:xfrm>
          <a:prstGeom prst="rect">
            <a:avLst/>
          </a:prstGeom>
        </p:spPr>
      </p:pic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8540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</a:t>
            </a:r>
            <a:b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THALÈS  TRONG TAM GIÁC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3)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643271" y="1538351"/>
            <a:ext cx="3669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pt-BR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mật mã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duy: </a:t>
            </a:r>
          </a:p>
          <a:p>
            <a:pPr lvl="0">
              <a:spcBef>
                <a:spcPts val="1800"/>
              </a:spcBef>
            </a:pPr>
            <a:r>
              <a:rPr lang="en-US" sz="3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kiến 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8.2. ỨNG DỤNG CỦA ĐỊNH LÍ THALÈS  TRONG TAM GIÁC</a:t>
            </a:r>
            <a:endParaRPr lang="en-US" sz="2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8100">
                  <a:solidFill>
                    <a:srgbClr val="475D6B"/>
                  </a:solidFill>
                  <a:prstDash val="solid"/>
                </a:ln>
                <a:noFill/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MẬT MÃ</a:t>
            </a:r>
          </a:p>
        </p:txBody>
      </p:sp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2" name="Jigsaw Puzzle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4;p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53D81E8-2E4F-496E-0171-234BAC1BEF13}"/>
              </a:ext>
            </a:extLst>
          </p:cNvPr>
          <p:cNvSpPr txBox="1"/>
          <p:nvPr/>
        </p:nvSpPr>
        <p:spPr>
          <a:xfrm>
            <a:off x="1178875" y="1443841"/>
            <a:ext cx="983424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ED7D31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   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 nhóm 2 bạn là một đội chơi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 mỗi câu hỏi, nhóm có 30 giây để đọc câu hỏi, thảo luận và viết đáp án vào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phụ. Hết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30 giây, các nhóm phải lập tức dừng bút và giơ cao đáp án.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 án sau đó sẽ được chiếu lên bảng, đội nào trả lời đúng và không phạm quy sẽ được trả lời câu hỏi tiếp theo.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 cả các kho báu được mở ra sẽ là phần quà dành cho các đội chiến thắng!</a:t>
            </a:r>
          </a:p>
        </p:txBody>
      </p:sp>
      <p:sp>
        <p:nvSpPr>
          <p:cNvPr id="11" name="Rectangle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6AE5A6A-7F2D-FDB7-DA2D-C12EAC81084C}"/>
              </a:ext>
            </a:extLst>
          </p:cNvPr>
          <p:cNvSpPr/>
          <p:nvPr/>
        </p:nvSpPr>
        <p:spPr>
          <a:xfrm>
            <a:off x="480833" y="508395"/>
            <a:ext cx="2534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 ch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i: </a:t>
            </a:r>
          </a:p>
        </p:txBody>
      </p:sp>
    </p:spTree>
    <p:extLst>
      <p:ext uri="{BB962C8B-B14F-4D97-AF65-F5344CB8AC3E}">
        <p14:creationId xmlns:p14="http://schemas.microsoft.com/office/powerpoint/2010/main" val="17853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624134-3E86-45B2-8853-06D14D26D64B}"/>
              </a:ext>
            </a:extLst>
          </p:cNvPr>
          <p:cNvSpPr txBox="1"/>
          <p:nvPr/>
        </p:nvSpPr>
        <p:spPr>
          <a:xfrm>
            <a:off x="5772027" y="703755"/>
            <a:ext cx="279291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en-US" sz="2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độ dài </a:t>
            </a:r>
            <a:r>
              <a:rPr lang="en-US" sz="26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hình vẽ biết </a:t>
            </a:r>
            <a:r>
              <a:rPr lang="en-US" sz="26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lang="en-US" sz="2600" i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lang="en-US" sz="260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TextBox 4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48E7CF-D360-4144-AF33-65AED6B91676}"/>
              </a:ext>
            </a:extLst>
          </p:cNvPr>
          <p:cNvSpPr txBox="1"/>
          <p:nvPr/>
        </p:nvSpPr>
        <p:spPr>
          <a:xfrm>
            <a:off x="7639994" y="3057295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7,5.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2E016-3A11-04A1-66B4-092D0A6A47A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367296" y="571990"/>
            <a:ext cx="3238430" cy="2394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0BEC71-C240-EDD2-772B-2972B02D0CC3}"/>
              </a:ext>
            </a:extLst>
          </p:cNvPr>
          <p:cNvSpPr txBox="1"/>
          <p:nvPr/>
        </p:nvSpPr>
        <p:spPr>
          <a:xfrm>
            <a:off x="10102453" y="3008110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8,5.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A436B-9BD9-6F1E-E16C-897C49631059}"/>
              </a:ext>
            </a:extLst>
          </p:cNvPr>
          <p:cNvSpPr txBox="1"/>
          <p:nvPr/>
        </p:nvSpPr>
        <p:spPr>
          <a:xfrm>
            <a:off x="7639994" y="3835421"/>
            <a:ext cx="12089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9,5.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AD954-FB56-1F49-4ACE-7E79029C7EBD}"/>
              </a:ext>
            </a:extLst>
          </p:cNvPr>
          <p:cNvSpPr txBox="1"/>
          <p:nvPr/>
        </p:nvSpPr>
        <p:spPr>
          <a:xfrm>
            <a:off x="10130852" y="3822349"/>
            <a:ext cx="13756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i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2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10,5.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FA4930DD-F46B-536A-2331-6037A20C12F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2"/>
          <a:srcRect l="25873" t="28656" r="23658" b="28298"/>
          <a:stretch/>
        </p:blipFill>
        <p:spPr>
          <a:xfrm>
            <a:off x="10577015" y="6096227"/>
            <a:ext cx="1597306" cy="76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75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75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75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 descr="OPL20U25GSXzBJYl68kk8uQGfFKzs7yb1M4KJWUiLk6ZEvGF+qCIPSnY57AbBFCvTW2023.15.47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7BE3BC8-6F94-4508-B5F3-94435B1CCB90}"/>
                </a:ext>
              </a:extLst>
            </p:cNvPr>
            <p:cNvSpPr/>
            <p:nvPr/>
          </p:nvSpPr>
          <p:spPr>
            <a:xfrm>
              <a:off x="1860959" y="2856678"/>
              <a:ext cx="1593167" cy="124569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 một ngày đàng, học một sàng khôn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13493" y="3073769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17C62E-02B7-CFB6-86F6-6D65A34805AD}"/>
              </a:ext>
            </a:extLst>
          </p:cNvPr>
          <p:cNvSpPr txBox="1"/>
          <p:nvPr/>
        </p:nvSpPr>
        <p:spPr>
          <a:xfrm>
            <a:off x="5836934" y="661068"/>
            <a:ext cx="51859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độ dài 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biết 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E461F-4000-24A1-DE61-0EDCBC2F7A26}"/>
              </a:ext>
            </a:extLst>
          </p:cNvPr>
          <p:cNvSpPr txBox="1"/>
          <p:nvPr/>
        </p:nvSpPr>
        <p:spPr>
          <a:xfrm>
            <a:off x="7629543" y="3154450"/>
            <a:ext cx="9589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9.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BA9BF-B022-1B32-DEB8-37ABC85018C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06168" y="3150715"/>
            <a:ext cx="536494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C25C1-735F-F85A-B772-06BAC70B259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519094" y="3140267"/>
            <a:ext cx="536494" cy="499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71CA2A-4FF9-12C0-B85C-4ADB77430303}"/>
              </a:ext>
            </a:extLst>
          </p:cNvPr>
          <p:cNvSpPr txBox="1"/>
          <p:nvPr/>
        </p:nvSpPr>
        <p:spPr>
          <a:xfrm>
            <a:off x="10130852" y="3144002"/>
            <a:ext cx="1125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10.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F79F55-463E-F69F-409D-05F02218773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416334" y="982378"/>
            <a:ext cx="5334241" cy="22740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E6FFBA-30E8-4E12-81FE-671A345E77A7}"/>
              </a:ext>
            </a:extLst>
          </p:cNvPr>
          <p:cNvSpPr txBox="1"/>
          <p:nvPr/>
        </p:nvSpPr>
        <p:spPr>
          <a:xfrm>
            <a:off x="7639994" y="3835421"/>
            <a:ext cx="11072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11.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D85178-87C5-9466-7B4B-0931D4961C67}"/>
              </a:ext>
            </a:extLst>
          </p:cNvPr>
          <p:cNvSpPr txBox="1"/>
          <p:nvPr/>
        </p:nvSpPr>
        <p:spPr>
          <a:xfrm>
            <a:off x="10130852" y="3822349"/>
            <a:ext cx="1125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12.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Video-dong-ho-dem-nguoc-3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23EF30A5-0130-3891-A88B-6755008947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32"/>
          <a:srcRect l="25873" t="28656" r="23658" b="28298"/>
          <a:stretch/>
        </p:blipFill>
        <p:spPr>
          <a:xfrm>
            <a:off x="10590663" y="6102775"/>
            <a:ext cx="1583658" cy="7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video>
              <p:cMediaNode vol="80000">
                <p:cTn id="10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4755</TotalTime>
  <Words>1021</Words>
  <Application>Microsoft Office PowerPoint</Application>
  <PresentationFormat>Widescreen</PresentationFormat>
  <Paragraphs>121</Paragraphs>
  <Slides>21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Agency FB</vt:lpstr>
      <vt:lpstr>Arial</vt:lpstr>
      <vt:lpstr>Calibri</vt:lpstr>
      <vt:lpstr>Calibri Light</vt:lpstr>
      <vt:lpstr>Tahoma</vt:lpstr>
      <vt:lpstr>Times New Roman</vt:lpstr>
      <vt:lpstr>1_Office Theme</vt:lpstr>
      <vt:lpstr>Office Theme</vt:lpstr>
      <vt:lpstr>Equation</vt:lpstr>
      <vt:lpstr>PowerPoint Presentation</vt:lpstr>
      <vt:lpstr>A. THIẾT BỊ DẠY HỌC VÀ HỌC LIỆU</vt:lpstr>
      <vt:lpstr>B. CHÚ THÍCH</vt:lpstr>
      <vt:lpstr>BÀI 8.2. ỨNG DỤNG CỦA  ĐỊNH LÍ THALÈS  TRONG TAM GIÁC</vt:lpstr>
      <vt:lpstr>BÀI 8.2. ỨNG DỤNG CỦA ĐỊNH LÍ THALÈS  TRONG TAM GIÁC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8.2. ỨNG DỤNG CỦA ĐỊNH LÍ THALÈS  TRONG TAM GIÁC</vt:lpstr>
      <vt:lpstr>PowerPoint Presentation</vt:lpstr>
      <vt:lpstr> LUYỆN TẬP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LE DAI</cp:lastModifiedBy>
  <cp:revision>402</cp:revision>
  <dcterms:created xsi:type="dcterms:W3CDTF">2022-08-03T11:07:12Z</dcterms:created>
  <dcterms:modified xsi:type="dcterms:W3CDTF">2023-08-17T08:14:35Z</dcterms:modified>
</cp:coreProperties>
</file>