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570" r:id="rId2"/>
    <p:sldId id="572" r:id="rId3"/>
    <p:sldId id="571" r:id="rId4"/>
    <p:sldId id="590" r:id="rId5"/>
    <p:sldId id="591" r:id="rId6"/>
    <p:sldId id="592" r:id="rId7"/>
    <p:sldId id="573" r:id="rId8"/>
    <p:sldId id="596" r:id="rId9"/>
    <p:sldId id="594" r:id="rId10"/>
    <p:sldId id="597" r:id="rId11"/>
    <p:sldId id="616" r:id="rId12"/>
    <p:sldId id="617" r:id="rId13"/>
    <p:sldId id="609" r:id="rId14"/>
    <p:sldId id="610" r:id="rId15"/>
    <p:sldId id="608" r:id="rId16"/>
    <p:sldId id="615" r:id="rId17"/>
    <p:sldId id="611" r:id="rId18"/>
    <p:sldId id="606" r:id="rId19"/>
    <p:sldId id="603" r:id="rId20"/>
    <p:sldId id="613" r:id="rId21"/>
    <p:sldId id="607" r:id="rId22"/>
    <p:sldId id="604" r:id="rId23"/>
    <p:sldId id="614" r:id="rId24"/>
    <p:sldId id="381" r:id="rId25"/>
    <p:sldId id="382"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 Trang" initials="TT" lastIdx="4" clrIdx="0">
    <p:extLst>
      <p:ext uri="{19B8F6BF-5375-455C-9EA6-DF929625EA0E}">
        <p15:presenceInfo xmlns:p15="http://schemas.microsoft.com/office/powerpoint/2012/main" userId="07b9ec9bca04933d" providerId="Windows Live"/>
      </p:ext>
    </p:extLst>
  </p:cmAuthor>
  <p:cmAuthor id="2" name="Kiều Thị Phương Thuỷ" initials="KTPT" lastIdx="6" clrIdx="1">
    <p:extLst>
      <p:ext uri="{19B8F6BF-5375-455C-9EA6-DF929625EA0E}">
        <p15:presenceInfo xmlns:p15="http://schemas.microsoft.com/office/powerpoint/2012/main" userId="S::phuongthuy@office365vn.org::21d9696b-2f94-4079-97fd-f009f3b739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8000"/>
    <a:srgbClr val="FF93FF"/>
    <a:srgbClr val="FFECAF"/>
    <a:srgbClr val="FF4FFF"/>
    <a:srgbClr val="CC00CC"/>
    <a:srgbClr val="7F7F7F"/>
    <a:srgbClr val="E6E6E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0AF8A-C826-4D40-9480-5C1ECF0753A3}"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E79D3-83D5-4E39-B492-F5F09D62E4C9}" type="slidenum">
              <a:rPr lang="en-US" smtClean="0"/>
              <a:t>‹#›</a:t>
            </a:fld>
            <a:endParaRPr lang="en-US"/>
          </a:p>
        </p:txBody>
      </p:sp>
    </p:spTree>
    <p:extLst>
      <p:ext uri="{BB962C8B-B14F-4D97-AF65-F5344CB8AC3E}">
        <p14:creationId xmlns:p14="http://schemas.microsoft.com/office/powerpoint/2010/main" val="236474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0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hiện tại rất mờ, chờ có SGK điện tử trên Hoc10.vn thầy cô vui lòng cắt lại hình chèn vào cho rõ hơn.</a:t>
            </a:r>
          </a:p>
        </p:txBody>
      </p:sp>
      <p:sp>
        <p:nvSpPr>
          <p:cNvPr id="4" name="Slide Number Placeholder 3"/>
          <p:cNvSpPr>
            <a:spLocks noGrp="1"/>
          </p:cNvSpPr>
          <p:nvPr>
            <p:ph type="sldNum" sz="quarter" idx="5"/>
          </p:nvPr>
        </p:nvSpPr>
        <p:spPr/>
        <p:txBody>
          <a:bodyPr/>
          <a:lstStyle/>
          <a:p>
            <a:fld id="{EB7E79D3-83D5-4E39-B492-F5F09D62E4C9}" type="slidenum">
              <a:rPr lang="en-US" smtClean="0"/>
              <a:t>22</a:t>
            </a:fld>
            <a:endParaRPr lang="en-US"/>
          </a:p>
        </p:txBody>
      </p:sp>
    </p:spTree>
    <p:extLst>
      <p:ext uri="{BB962C8B-B14F-4D97-AF65-F5344CB8AC3E}">
        <p14:creationId xmlns:p14="http://schemas.microsoft.com/office/powerpoint/2010/main" val="3109677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Hình này cần chuyển chữ màu trắng. Hiện quá mờ</a:t>
            </a:r>
          </a:p>
        </p:txBody>
      </p:sp>
      <p:sp>
        <p:nvSpPr>
          <p:cNvPr id="4" name="Slide Number Placeholder 3"/>
          <p:cNvSpPr>
            <a:spLocks noGrp="1"/>
          </p:cNvSpPr>
          <p:nvPr>
            <p:ph type="sldNum" sz="quarter" idx="5"/>
          </p:nvPr>
        </p:nvSpPr>
        <p:spPr/>
        <p:txBody>
          <a:bodyPr/>
          <a:lstStyle/>
          <a:p>
            <a:fld id="{EB7E79D3-83D5-4E39-B492-F5F09D62E4C9}" type="slidenum">
              <a:rPr lang="en-US" smtClean="0"/>
              <a:t>23</a:t>
            </a:fld>
            <a:endParaRPr lang="en-US"/>
          </a:p>
        </p:txBody>
      </p:sp>
    </p:spTree>
    <p:extLst>
      <p:ext uri="{BB962C8B-B14F-4D97-AF65-F5344CB8AC3E}">
        <p14:creationId xmlns:p14="http://schemas.microsoft.com/office/powerpoint/2010/main" val="3930207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E79D3-83D5-4E39-B492-F5F09D62E4C9}" type="slidenum">
              <a:rPr lang="en-US" smtClean="0"/>
              <a:t>24</a:t>
            </a:fld>
            <a:endParaRPr lang="en-US"/>
          </a:p>
        </p:txBody>
      </p:sp>
    </p:spTree>
    <p:extLst>
      <p:ext uri="{BB962C8B-B14F-4D97-AF65-F5344CB8AC3E}">
        <p14:creationId xmlns:p14="http://schemas.microsoft.com/office/powerpoint/2010/main" val="761010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8/17/2023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emf"/><Relationship Id="rId2" Type="http://schemas.openxmlformats.org/officeDocument/2006/relationships/image" Target="../media/image30.emf"/><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37.wmf"/><Relationship Id="rId7" Type="http://schemas.openxmlformats.org/officeDocument/2006/relationships/image" Target="../media/image36.emf"/><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image" Target="../media/image35.emf"/><Relationship Id="rId11" Type="http://schemas.openxmlformats.org/officeDocument/2006/relationships/image" Target="../media/image40.wmf"/><Relationship Id="rId5" Type="http://schemas.openxmlformats.org/officeDocument/2006/relationships/image" Target="../media/image38.wmf"/><Relationship Id="rId10" Type="http://schemas.openxmlformats.org/officeDocument/2006/relationships/oleObject" Target="../embeddings/oleObject6.bin"/><Relationship Id="rId4" Type="http://schemas.openxmlformats.org/officeDocument/2006/relationships/oleObject" Target="../embeddings/oleObject4.bin"/><Relationship Id="rId9" Type="http://schemas.openxmlformats.org/officeDocument/2006/relationships/image" Target="../media/image39.wmf"/></Relationships>
</file>

<file path=ppt/slides/_rels/slide14.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image" Target="../media/image35.emf"/><Relationship Id="rId1" Type="http://schemas.openxmlformats.org/officeDocument/2006/relationships/slideLayout" Target="../slideLayouts/slideLayout7.xml"/><Relationship Id="rId6" Type="http://schemas.openxmlformats.org/officeDocument/2006/relationships/image" Target="../media/image42.wmf"/><Relationship Id="rId11" Type="http://schemas.openxmlformats.org/officeDocument/2006/relationships/image" Target="../media/image44.wmf"/><Relationship Id="rId5" Type="http://schemas.openxmlformats.org/officeDocument/2006/relationships/oleObject" Target="../embeddings/oleObject8.bin"/><Relationship Id="rId10" Type="http://schemas.openxmlformats.org/officeDocument/2006/relationships/oleObject" Target="../embeddings/oleObject10.bin"/><Relationship Id="rId4" Type="http://schemas.openxmlformats.org/officeDocument/2006/relationships/image" Target="../media/image41.wmf"/><Relationship Id="rId9" Type="http://schemas.openxmlformats.org/officeDocument/2006/relationships/image" Target="../media/image36.emf"/></Relationships>
</file>

<file path=ppt/slides/_rels/slide1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oleObject" Target="../embeddings/oleObject11.bin"/><Relationship Id="rId1" Type="http://schemas.openxmlformats.org/officeDocument/2006/relationships/slideLayout" Target="../slideLayouts/slideLayout7.xml"/><Relationship Id="rId6" Type="http://schemas.openxmlformats.org/officeDocument/2006/relationships/image" Target="../media/image48.wmf"/><Relationship Id="rId5" Type="http://schemas.openxmlformats.org/officeDocument/2006/relationships/oleObject" Target="../embeddings/oleObject12.bin"/><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9.wmf"/><Relationship Id="rId7" Type="http://schemas.openxmlformats.org/officeDocument/2006/relationships/image" Target="../media/image51.wmf"/><Relationship Id="rId2" Type="http://schemas.openxmlformats.org/officeDocument/2006/relationships/oleObject" Target="../embeddings/oleObject13.bin"/><Relationship Id="rId1" Type="http://schemas.openxmlformats.org/officeDocument/2006/relationships/slideLayout" Target="../slideLayouts/slideLayout7.xml"/><Relationship Id="rId6" Type="http://schemas.openxmlformats.org/officeDocument/2006/relationships/oleObject" Target="../embeddings/oleObject15.bin"/><Relationship Id="rId5" Type="http://schemas.openxmlformats.org/officeDocument/2006/relationships/image" Target="../media/image50.wmf"/><Relationship Id="rId4" Type="http://schemas.openxmlformats.org/officeDocument/2006/relationships/oleObject" Target="../embeddings/oleObject14.bin"/></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4.emf"/><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image" Target="../media/image56.wmf"/><Relationship Id="rId5" Type="http://schemas.openxmlformats.org/officeDocument/2006/relationships/oleObject" Target="../embeddings/oleObject17.bin"/><Relationship Id="rId4" Type="http://schemas.openxmlformats.org/officeDocument/2006/relationships/image" Target="../media/image55.wmf"/></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23.bin"/><Relationship Id="rId3" Type="http://schemas.openxmlformats.org/officeDocument/2006/relationships/oleObject" Target="../embeddings/oleObject18.bin"/><Relationship Id="rId7" Type="http://schemas.openxmlformats.org/officeDocument/2006/relationships/oleObject" Target="../embeddings/oleObject20.bin"/><Relationship Id="rId12" Type="http://schemas.openxmlformats.org/officeDocument/2006/relationships/image" Target="../media/image62.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9.wmf"/><Relationship Id="rId11" Type="http://schemas.openxmlformats.org/officeDocument/2006/relationships/oleObject" Target="../embeddings/oleObject22.bin"/><Relationship Id="rId5" Type="http://schemas.openxmlformats.org/officeDocument/2006/relationships/oleObject" Target="../embeddings/oleObject19.bin"/><Relationship Id="rId15" Type="http://schemas.openxmlformats.org/officeDocument/2006/relationships/image" Target="../media/image64.png"/><Relationship Id="rId10" Type="http://schemas.openxmlformats.org/officeDocument/2006/relationships/image" Target="../media/image61.wmf"/><Relationship Id="rId4" Type="http://schemas.openxmlformats.org/officeDocument/2006/relationships/image" Target="../media/image58.wmf"/><Relationship Id="rId9" Type="http://schemas.openxmlformats.org/officeDocument/2006/relationships/oleObject" Target="../embeddings/oleObject21.bin"/><Relationship Id="rId14" Type="http://schemas.openxmlformats.org/officeDocument/2006/relationships/image" Target="../media/image63.wmf"/></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oleObject" Target="../embeddings/oleObject2.bin"/><Relationship Id="rId4" Type="http://schemas.openxmlformats.org/officeDocument/2006/relationships/image" Target="../media/image23.wmf"/></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7.png"/><Relationship Id="rId7" Type="http://schemas.openxmlformats.org/officeDocument/2006/relationships/image" Target="../media/image6.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sv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12191999" cy="6857991"/>
          </a:xfrm>
          <a:prstGeom prst="rect">
            <a:avLst/>
          </a:prstGeom>
        </p:spPr>
      </p:pic>
      <p:sp>
        <p:nvSpPr>
          <p:cNvPr id="10" name="Hộp Văn bản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175324" y="311002"/>
            <a:ext cx="12185905" cy="1015663"/>
          </a:xfrm>
          <a:prstGeom prst="rect">
            <a:avLst/>
          </a:prstGeom>
          <a:noFill/>
        </p:spPr>
        <p:txBody>
          <a:bodyPr wrap="square" rtlCol="0">
            <a:spAutoFit/>
          </a:bodyPr>
          <a:lstStyle/>
          <a:p>
            <a:pPr algn="ctr" defTabSz="914377">
              <a:spcAft>
                <a:spcPts val="600"/>
              </a:spcAft>
            </a:pPr>
            <a:r>
              <a:rPr lang="en-US" sz="6000" b="1" dirty="0">
                <a:solidFill>
                  <a:srgbClr val="FF0000"/>
                </a:solidFill>
                <a:latin typeface="Times New Roman" panose="02020603050405020304" pitchFamily="18" charset="0"/>
                <a:cs typeface="Times New Roman" panose="02020603050405020304" pitchFamily="18" charset="0"/>
              </a:rPr>
              <a:t>TOÁN 8 - CÁNH DIỀU</a:t>
            </a:r>
          </a:p>
        </p:txBody>
      </p:sp>
      <p:sp>
        <p:nvSpPr>
          <p:cNvPr id="11" name="Hộp Văn bản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002060"/>
                </a:solidFill>
                <a:latin typeface="Times New Roman" panose="02020603050405020304" pitchFamily="18" charset="0"/>
                <a:cs typeface="Times New Roman" panose="02020603050405020304" pitchFamily="18" charset="0"/>
              </a:rPr>
              <a:t>NĂM HỌC: 2023 - 2024</a:t>
            </a: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6070" y="262788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1289315" y="2201400"/>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C000"/>
                </a:solidFill>
                <a:latin typeface="Times New Roman" panose="02020603050405020304" pitchFamily="18" charset="0"/>
                <a:cs typeface="Times New Roman" panose="02020603050405020304" pitchFamily="18" charset="0"/>
              </a:rPr>
              <a:t> HÌNH THÀNH KIẾN THỨC</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3" name="Straight Connector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flipV="1">
            <a:off x="682486" y="2951018"/>
            <a:ext cx="6582838" cy="19822"/>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7" y="3202690"/>
            <a:ext cx="6850173" cy="180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5000"/>
              </a:lnSpc>
              <a:spcAft>
                <a:spcPts val="0"/>
              </a:spcAft>
            </a:pPr>
            <a:r>
              <a:rPr lang="en-US">
                <a:solidFill>
                  <a:schemeClr val="bg1"/>
                </a:solidFill>
                <a:latin typeface="Times New Roman" panose="02020603050405020304" pitchFamily="18" charset="0"/>
                <a:ea typeface="Times New Roman" panose="02020603050405020304" pitchFamily="18" charset="0"/>
              </a:rPr>
              <a:t>Vận dụng được định lí Thalès tính được chiều cao của một vật khi không thể đo đạc trực tiếp chiều cao của vật đó. </a:t>
            </a:r>
          </a:p>
        </p:txBody>
      </p:sp>
    </p:spTree>
    <p:extLst>
      <p:ext uri="{BB962C8B-B14F-4D97-AF65-F5344CB8AC3E}">
        <p14:creationId xmlns:p14="http://schemas.microsoft.com/office/powerpoint/2010/main" val="70969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9F20268-CD96-C928-B79F-40AB8CCB963E}"/>
              </a:ext>
            </a:extLst>
          </p:cNvPr>
          <p:cNvPicPr>
            <a:picLocks noChangeAspect="1"/>
          </p:cNvPicPr>
          <p:nvPr/>
        </p:nvPicPr>
        <p:blipFill>
          <a:blip r:embed="rId2"/>
          <a:stretch>
            <a:fillRect/>
          </a:stretch>
        </p:blipFill>
        <p:spPr>
          <a:xfrm>
            <a:off x="5534584" y="4423668"/>
            <a:ext cx="5449824" cy="2231136"/>
          </a:xfrm>
          <a:prstGeom prst="rect">
            <a:avLst/>
          </a:prstGeom>
        </p:spPr>
      </p:pic>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7520" y="65117"/>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II. ƯỚC LƯỢNG CHIỀU CAO</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0" name="Rectangle 9" descr="OPL20U25GSXzBJYl68kk8uQGfFKzs7yb1M4KJWUiLk6ZEvGF+qCIPSnY57AbBFCvTW2023.15.47+K4lPs7H94VUqPe2XwIsfPRnrXQE//QTEXxb8/8N4CNc6FpgZahzpTjFhMzSA7T/nHJa11DE8Ng2TP3iAmRczFlmslSuUNOgUeb6yRvs0="/>
          <p:cNvSpPr/>
          <p:nvPr/>
        </p:nvSpPr>
        <p:spPr>
          <a:xfrm>
            <a:off x="0" y="610617"/>
            <a:ext cx="9045526" cy="3675109"/>
          </a:xfrm>
          <a:prstGeom prst="rect">
            <a:avLst/>
          </a:prstGeom>
        </p:spPr>
        <p:txBody>
          <a:bodyPr wrap="square">
            <a:spAutoFit/>
          </a:bodyPr>
          <a:lstStyle/>
          <a:p>
            <a:pPr algn="just">
              <a:lnSpc>
                <a:spcPct val="115000"/>
              </a:lnSpc>
            </a:pPr>
            <a:r>
              <a:rPr lang="en-US" sz="2800" b="1">
                <a:solidFill>
                  <a:srgbClr val="FFC000"/>
                </a:solidFill>
                <a:latin typeface="Times New Roman" panose="02020603050405020304" pitchFamily="18" charset="0"/>
                <a:ea typeface="Times New Roman" panose="02020603050405020304" pitchFamily="18" charset="0"/>
              </a:rPr>
              <a:t>Ví dụ 3: </a:t>
            </a:r>
            <a:r>
              <a:rPr lang="en-US" sz="2800">
                <a:solidFill>
                  <a:schemeClr val="bg1"/>
                </a:solidFill>
                <a:latin typeface="Times New Roman" panose="02020603050405020304" pitchFamily="18" charset="0"/>
                <a:ea typeface="Times New Roman" panose="02020603050405020304" pitchFamily="18" charset="0"/>
              </a:rPr>
              <a:t>Để ước lượng chiều cao của cột cờ trong sân trường,</a:t>
            </a:r>
          </a:p>
          <a:p>
            <a:pPr algn="just">
              <a:lnSpc>
                <a:spcPct val="115000"/>
              </a:lnSpc>
            </a:pPr>
            <a:r>
              <a:rPr lang="en-US" sz="2800">
                <a:solidFill>
                  <a:schemeClr val="bg1"/>
                </a:solidFill>
                <a:latin typeface="Times New Roman" panose="02020603050405020304" pitchFamily="18" charset="0"/>
                <a:ea typeface="Times New Roman" panose="02020603050405020304" pitchFamily="18" charset="0"/>
              </a:rPr>
              <a:t> bạn Huy dựng ở sân trường (theo phương thẳng đứng) một cọc có chiều cao 2m và đặt xa chân cột cờ 15m. </a:t>
            </a:r>
          </a:p>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rPr>
              <a:t>Thấy sau khi Huy lùi ra xa cách cọc 0,8m thì nhìn thấy đầu cọc và đỉnh cột cờ cùng nằm trên một đường thẳng. </a:t>
            </a:r>
          </a:p>
          <a:p>
            <a:pPr algn="just">
              <a:lnSpc>
                <a:spcPct val="115000"/>
              </a:lnSpc>
              <a:spcBef>
                <a:spcPts val="600"/>
              </a:spcBef>
            </a:pPr>
            <a:r>
              <a:rPr lang="en-US" sz="2800">
                <a:solidFill>
                  <a:schemeClr val="bg1"/>
                </a:solidFill>
                <a:latin typeface="Times New Roman" panose="02020603050405020304" pitchFamily="18" charset="0"/>
                <a:ea typeface="Times New Roman" panose="02020603050405020304" pitchFamily="18" charset="0"/>
              </a:rPr>
              <a:t>Hỏi chiều cao của cột cờ là bao nhiêu mét? Biết khoảng cách từ chân đến mắt Huy là 1,6 m. </a:t>
            </a:r>
          </a:p>
        </p:txBody>
      </p:sp>
      <p:pic>
        <p:nvPicPr>
          <p:cNvPr id="2" name="Picture 1" descr="OPL20U25GSXzBJYl68kk8uQGfFKzs7yb1M4KJWUiLk6ZEvGF+qCIPSnY57AbBFCvTW2023.15.47+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2" y="2980993"/>
            <a:ext cx="5910563" cy="3769364"/>
          </a:xfrm>
          <a:prstGeom prst="rect">
            <a:avLst/>
          </a:prstGeom>
        </p:spPr>
      </p:pic>
      <p:pic>
        <p:nvPicPr>
          <p:cNvPr id="20" name="Picture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1AC8FC2-5048-684F-00A1-AC2A6A84DEFA}"/>
              </a:ext>
            </a:extLst>
          </p:cNvPr>
          <p:cNvPicPr>
            <a:picLocks noChangeAspect="1"/>
          </p:cNvPicPr>
          <p:nvPr/>
        </p:nvPicPr>
        <p:blipFill>
          <a:blip r:embed="rId4"/>
          <a:stretch>
            <a:fillRect/>
          </a:stretch>
        </p:blipFill>
        <p:spPr>
          <a:xfrm>
            <a:off x="5143223" y="2336040"/>
            <a:ext cx="5794248" cy="4404360"/>
          </a:xfrm>
          <a:prstGeom prst="rect">
            <a:avLst/>
          </a:pr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2037082-1750-2D8A-BD8C-EBBDDEE908E4}"/>
              </a:ext>
            </a:extLst>
          </p:cNvPr>
          <p:cNvPicPr>
            <a:picLocks noChangeAspect="1"/>
          </p:cNvPicPr>
          <p:nvPr/>
        </p:nvPicPr>
        <p:blipFill>
          <a:blip r:embed="rId5"/>
          <a:stretch>
            <a:fillRect/>
          </a:stretch>
        </p:blipFill>
        <p:spPr>
          <a:xfrm>
            <a:off x="2322956" y="2554906"/>
            <a:ext cx="1621536" cy="4337304"/>
          </a:xfrm>
          <a:prstGeom prst="rect">
            <a:avLst/>
          </a:prstGeom>
        </p:spPr>
      </p:pic>
      <p:pic>
        <p:nvPicPr>
          <p:cNvPr id="23" name="Picture 2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78156E7-E72E-DA81-2774-31E8F4940ADA}"/>
              </a:ext>
            </a:extLst>
          </p:cNvPr>
          <p:cNvPicPr>
            <a:picLocks noChangeAspect="1"/>
          </p:cNvPicPr>
          <p:nvPr/>
        </p:nvPicPr>
        <p:blipFill>
          <a:blip r:embed="rId6"/>
          <a:stretch>
            <a:fillRect/>
          </a:stretch>
        </p:blipFill>
        <p:spPr>
          <a:xfrm>
            <a:off x="4523374" y="4474645"/>
            <a:ext cx="1182624" cy="1871472"/>
          </a:xfrm>
          <a:prstGeom prst="rect">
            <a:avLst/>
          </a:prstGeom>
        </p:spPr>
      </p:pic>
      <p:pic>
        <p:nvPicPr>
          <p:cNvPr id="28" name="Picture 2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09EC525-114F-1AD4-1D5F-4D59B63B5E30}"/>
              </a:ext>
            </a:extLst>
          </p:cNvPr>
          <p:cNvPicPr>
            <a:picLocks noChangeAspect="1"/>
          </p:cNvPicPr>
          <p:nvPr/>
        </p:nvPicPr>
        <p:blipFill>
          <a:blip r:embed="rId7"/>
          <a:stretch>
            <a:fillRect/>
          </a:stretch>
        </p:blipFill>
        <p:spPr>
          <a:xfrm>
            <a:off x="4521311" y="1999588"/>
            <a:ext cx="6784848" cy="4754880"/>
          </a:xfrm>
          <a:prstGeom prst="rect">
            <a:avLst/>
          </a:prstGeom>
        </p:spPr>
      </p:pic>
    </p:spTree>
    <p:extLst>
      <p:ext uri="{BB962C8B-B14F-4D97-AF65-F5344CB8AC3E}">
        <p14:creationId xmlns:p14="http://schemas.microsoft.com/office/powerpoint/2010/main" val="28036466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43" presetClass="path" presetSubtype="0" accel="50000" decel="50000" fill="hold" nodeType="afterEffect">
                                  <p:stCondLst>
                                    <p:cond delay="0"/>
                                  </p:stCondLst>
                                  <p:childTnLst>
                                    <p:animMotion origin="layout" path="M -1.25E-6 2.59259E-6 L 0.32318 2.59259E-6 C 0.46797 2.59259E-6 0.64649 -0.02385 0.64649 -0.04306 L 0.64649 -0.08542 " pathEditMode="relative" rAng="0" ptsTypes="AAAA">
                                      <p:cBhvr>
                                        <p:cTn id="20" dur="2000" fill="hold"/>
                                        <p:tgtEl>
                                          <p:spTgt spid="5"/>
                                        </p:tgtEl>
                                        <p:attrNameLst>
                                          <p:attrName>ppt_x</p:attrName>
                                          <p:attrName>ppt_y</p:attrName>
                                        </p:attrNameLst>
                                      </p:cBhvr>
                                      <p:rCtr x="32318" y="-4282"/>
                                    </p:animMotion>
                                  </p:childTnLst>
                                </p:cTn>
                              </p:par>
                            </p:childTnLst>
                          </p:cTn>
                        </p:par>
                        <p:par>
                          <p:cTn id="21" fill="hold">
                            <p:stCondLst>
                              <p:cond delay="2500"/>
                            </p:stCondLst>
                            <p:childTnLst>
                              <p:par>
                                <p:cTn id="22" presetID="22" presetClass="exit" presetSubtype="4" fill="hold" nodeType="afterEffect">
                                  <p:stCondLst>
                                    <p:cond delay="0"/>
                                  </p:stCondLst>
                                  <p:childTnLst>
                                    <p:animEffect transition="out" filter="wipe(down)">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left)">
                                      <p:cBhvr>
                                        <p:cTn id="29" dur="500"/>
                                        <p:tgtEl>
                                          <p:spTgt spid="1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animEffect transition="in" filter="wipe(left)">
                                      <p:cBhvr>
                                        <p:cTn id="39" dur="500"/>
                                        <p:tgtEl>
                                          <p:spTgt spid="10">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1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xEl>
                                              <p:pRg st="3" end="3"/>
                                            </p:txEl>
                                          </p:spTgt>
                                        </p:tgtEl>
                                        <p:attrNameLst>
                                          <p:attrName>style.visibility</p:attrName>
                                        </p:attrNameLst>
                                      </p:cBhvr>
                                      <p:to>
                                        <p:strVal val="visible"/>
                                      </p:to>
                                    </p:set>
                                    <p:animEffect transition="in" filter="wipe(left)">
                                      <p:cBhvr>
                                        <p:cTn id="49" dur="500"/>
                                        <p:tgtEl>
                                          <p:spTgt spid="10">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par>
                                <p:cTn id="60" presetID="10" presetClass="exit" presetSubtype="0" fill="hold" nodeType="with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3"/>
                                        </p:tgtEl>
                                      </p:cBhvr>
                                    </p:animEffect>
                                    <p:set>
                                      <p:cBhvr>
                                        <p:cTn id="7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7520" y="65117"/>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II. ƯỚC LƯỢNG CHIỀU CAO</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0" name="Rectangle 9" descr="OPL20U25GSXzBJYl68kk8uQGfFKzs7yb1M4KJWUiLk6ZEvGF+qCIPSnY57AbBFCvTW2023.15.47+K4lPs7H94VUqPe2XwIsfPRnrXQE//QTEXxb8/8N4CNc6FpgZahzpTjFhMzSA7T/nHJa11DE8Ng2TP3iAmRczFlmslSuUNOgUeb6yRvs0="/>
          <p:cNvSpPr/>
          <p:nvPr/>
        </p:nvSpPr>
        <p:spPr>
          <a:xfrm>
            <a:off x="1" y="610617"/>
            <a:ext cx="7920110" cy="548099"/>
          </a:xfrm>
          <a:prstGeom prst="rect">
            <a:avLst/>
          </a:prstGeom>
        </p:spPr>
        <p:txBody>
          <a:bodyPr wrap="square">
            <a:spAutoFit/>
          </a:bodyPr>
          <a:lstStyle/>
          <a:p>
            <a:pPr algn="just">
              <a:lnSpc>
                <a:spcPct val="115000"/>
              </a:lnSpc>
            </a:pPr>
            <a:r>
              <a:rPr lang="en-US" sz="2800" b="1">
                <a:solidFill>
                  <a:srgbClr val="FFC000"/>
                </a:solidFill>
                <a:latin typeface="Times New Roman" panose="02020603050405020304" pitchFamily="18" charset="0"/>
                <a:ea typeface="Times New Roman" panose="02020603050405020304" pitchFamily="18" charset="0"/>
              </a:rPr>
              <a:t>Ví dụ 3: </a:t>
            </a:r>
            <a:r>
              <a:rPr lang="en-US" sz="2800">
                <a:solidFill>
                  <a:schemeClr val="bg1"/>
                </a:solidFill>
                <a:latin typeface="Times New Roman" panose="02020603050405020304" pitchFamily="18" charset="0"/>
                <a:ea typeface="Times New Roman" panose="02020603050405020304" pitchFamily="18" charset="0"/>
              </a:rPr>
              <a:t>Hỏi chiều cao của cột cờ là bao nhiêu mét? </a:t>
            </a:r>
          </a:p>
        </p:txBody>
      </p:sp>
      <p:pic>
        <p:nvPicPr>
          <p:cNvPr id="28" name="Picture 2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09EC525-114F-1AD4-1D5F-4D59B63B5E30}"/>
              </a:ext>
            </a:extLst>
          </p:cNvPr>
          <p:cNvPicPr>
            <a:picLocks noChangeAspect="1"/>
          </p:cNvPicPr>
          <p:nvPr/>
        </p:nvPicPr>
        <p:blipFill>
          <a:blip r:embed="rId2"/>
          <a:stretch>
            <a:fillRect/>
          </a:stretch>
        </p:blipFill>
        <p:spPr>
          <a:xfrm>
            <a:off x="5124469" y="2038003"/>
            <a:ext cx="6784848" cy="4754880"/>
          </a:xfrm>
          <a:prstGeom prst="rect">
            <a:avLst/>
          </a:prstGeom>
        </p:spPr>
      </p:pic>
      <p:sp>
        <p:nvSpPr>
          <p:cNvPr id="3" name="Rectang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1795FB1-8958-05F3-193B-2986AF7F8EC9}"/>
              </a:ext>
            </a:extLst>
          </p:cNvPr>
          <p:cNvSpPr/>
          <p:nvPr/>
        </p:nvSpPr>
        <p:spPr>
          <a:xfrm>
            <a:off x="282683" y="1976513"/>
            <a:ext cx="10748499" cy="2188548"/>
          </a:xfrm>
          <a:prstGeom prst="rect">
            <a:avLst/>
          </a:prstGeom>
        </p:spPr>
        <p:txBody>
          <a:bodyPr wrap="square">
            <a:spAutoFit/>
          </a:bodyPr>
          <a:lstStyle/>
          <a:p>
            <a:pPr algn="just">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 sử các đoạn thẳng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CD</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EF</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lần lượt biểu thị cho vị trí của cột cờ, cọc và vị trí đứng của bạn Huy, trong đó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chỉ vị trí mắt của bạn ấy. </a:t>
            </a:r>
          </a:p>
          <a:p>
            <a:pPr algn="just">
              <a:lnSpc>
                <a:spcPct val="115000"/>
              </a:lnSpc>
              <a:spcBef>
                <a:spcPts val="600"/>
              </a:spcBef>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 có: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AB</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1,6 m,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AE</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0,8 m,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15 m,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EF</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2 m.</a:t>
            </a:r>
          </a:p>
          <a:p>
            <a:pPr algn="just">
              <a:lnSpc>
                <a:spcPct val="115000"/>
              </a:lnSpc>
              <a:spcBef>
                <a:spcPts val="600"/>
              </a:spcBef>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Gọi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  </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 giao điểm của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EF</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BC</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E25B426-DB42-82E1-AFBC-74278ABB6C28}"/>
              </a:ext>
            </a:extLst>
          </p:cNvPr>
          <p:cNvPicPr>
            <a:picLocks noChangeAspect="1"/>
          </p:cNvPicPr>
          <p:nvPr/>
        </p:nvPicPr>
        <p:blipFill>
          <a:blip r:embed="rId3"/>
          <a:stretch>
            <a:fillRect/>
          </a:stretch>
        </p:blipFill>
        <p:spPr>
          <a:xfrm>
            <a:off x="6110068" y="4736006"/>
            <a:ext cx="5462016" cy="1240536"/>
          </a:xfrm>
          <a:prstGeom prst="rect">
            <a:avLst/>
          </a:prstGeom>
        </p:spPr>
      </p:pic>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09C2098-717F-0CF4-99D8-8BEEE9CE64BE}"/>
              </a:ext>
            </a:extLst>
          </p:cNvPr>
          <p:cNvSpPr/>
          <p:nvPr/>
        </p:nvSpPr>
        <p:spPr>
          <a:xfrm>
            <a:off x="3699021" y="1306652"/>
            <a:ext cx="1548228" cy="548099"/>
          </a:xfrm>
          <a:prstGeom prst="rect">
            <a:avLst/>
          </a:prstGeom>
        </p:spPr>
        <p:txBody>
          <a:bodyPr wrap="square">
            <a:spAutoFit/>
          </a:bodyPr>
          <a:lstStyle/>
          <a:p>
            <a:pPr algn="just">
              <a:lnSpc>
                <a:spcPct val="115000"/>
              </a:lnSpc>
            </a:pPr>
            <a:r>
              <a:rPr lang="en-US" sz="2800" b="1">
                <a:solidFill>
                  <a:srgbClr val="FFFF00"/>
                </a:solidFill>
                <a:latin typeface="Times New Roman" panose="02020603050405020304" pitchFamily="18" charset="0"/>
                <a:ea typeface="Times New Roman" panose="02020603050405020304" pitchFamily="18" charset="0"/>
              </a:rPr>
              <a:t>Lời giải:</a:t>
            </a:r>
            <a:r>
              <a:rPr lang="en-US" sz="2800">
                <a:solidFill>
                  <a:srgbClr val="FFFF00"/>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018649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7520" y="90055"/>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II. ƯỚC LƯỢNG CHIỀU CAO</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4" name="Rectangle 13" descr="OPL20U25GSXzBJYl68kk8uQGfFKzs7yb1M4KJWUiLk6ZEvGF+qCIPSnY57AbBFCvTW2023.15.47+K4lPs7H94VUqPe2XwIsfPRnrXQE//QTEXxb8/8N4CNc6FpgZahzpTjFhMzSA7T/nHJa11DE8Ng2TP3iAmRczFlmslSuUNOgUeb6yRvs0="/>
          <p:cNvSpPr/>
          <p:nvPr/>
        </p:nvSpPr>
        <p:spPr>
          <a:xfrm>
            <a:off x="357112" y="952892"/>
            <a:ext cx="6934784" cy="3369640"/>
          </a:xfrm>
          <a:prstGeom prst="rect">
            <a:avLst/>
          </a:prstGeom>
        </p:spPr>
        <p:txBody>
          <a:bodyPr wrap="none">
            <a:spAutoFit/>
          </a:bodyPr>
          <a:lstStyle/>
          <a:p>
            <a:pPr>
              <a:lnSpc>
                <a:spcPct val="150000"/>
              </a:lnSpc>
            </a:pPr>
            <a:r>
              <a:rPr lang="en-US" sz="2800">
                <a:solidFill>
                  <a:schemeClr val="bg1"/>
                </a:solidFill>
                <a:latin typeface="Times New Roman" panose="02020603050405020304" pitchFamily="18" charset="0"/>
                <a:ea typeface="Times New Roman" panose="02020603050405020304" pitchFamily="18" charset="0"/>
              </a:rPr>
              <a:t>Xét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ABC</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có </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AB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 AC</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EI  AC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nên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AB // EI</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p>
          <a:p>
            <a:pPr>
              <a:lnSpc>
                <a:spcPct val="150000"/>
              </a:lnSpc>
              <a:spcBef>
                <a:spcPts val="1200"/>
              </a:spcBef>
            </a:pPr>
            <a:r>
              <a:rPr lang="en-US" sz="2800">
                <a:solidFill>
                  <a:schemeClr val="bg1"/>
                </a:solidFill>
                <a:latin typeface="Times New Roman" panose="02020603050405020304" pitchFamily="18" charset="0"/>
                <a:sym typeface="Symbol" panose="05050102010706020507" pitchFamily="18" charset="2"/>
              </a:rPr>
              <a:t>Suy ra:                  (H</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ệ quả của định lí </a:t>
            </a:r>
            <a:r>
              <a:rPr lang="en-US" sz="2800">
                <a:solidFill>
                  <a:schemeClr val="bg1"/>
                </a:solidFill>
                <a:latin typeface="Times New Roman" panose="02020603050405020304" pitchFamily="18" charset="0"/>
                <a:sym typeface="Symbol" panose="05050102010706020507" pitchFamily="18" charset="2"/>
              </a:rPr>
              <a:t>Thalès).</a:t>
            </a:r>
          </a:p>
          <a:p>
            <a:pPr>
              <a:lnSpc>
                <a:spcPct val="150000"/>
              </a:lnSpc>
              <a:spcBef>
                <a:spcPts val="2400"/>
              </a:spcBef>
            </a:pPr>
            <a:r>
              <a:rPr lang="en-US" sz="2800">
                <a:solidFill>
                  <a:schemeClr val="bg1"/>
                </a:solidFill>
                <a:latin typeface="Times New Roman" panose="02020603050405020304" pitchFamily="18" charset="0"/>
                <a:sym typeface="Symbol" panose="05050102010706020507" pitchFamily="18" charset="2"/>
              </a:rPr>
              <a:t>Do đó:</a:t>
            </a:r>
          </a:p>
          <a:p>
            <a:pPr>
              <a:lnSpc>
                <a:spcPct val="150000"/>
              </a:lnSpc>
              <a:spcBef>
                <a:spcPts val="2400"/>
              </a:spcBef>
            </a:pPr>
            <a:r>
              <a:rPr lang="en-US" sz="2800">
                <a:solidFill>
                  <a:schemeClr val="bg1"/>
                </a:solidFill>
                <a:latin typeface="Times New Roman" panose="02020603050405020304" pitchFamily="18" charset="0"/>
                <a:sym typeface="Symbol" panose="05050102010706020507" pitchFamily="18" charset="2"/>
              </a:rPr>
              <a:t>Suy ra:                          </a:t>
            </a:r>
          </a:p>
        </p:txBody>
      </p:sp>
      <p:graphicFrame>
        <p:nvGraphicFramePr>
          <p:cNvPr id="17" name="Object 16"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451302610"/>
              </p:ext>
            </p:extLst>
          </p:nvPr>
        </p:nvGraphicFramePr>
        <p:xfrm>
          <a:off x="1507592" y="2674176"/>
          <a:ext cx="2032699" cy="918693"/>
        </p:xfrm>
        <a:graphic>
          <a:graphicData uri="http://schemas.openxmlformats.org/presentationml/2006/ole">
            <mc:AlternateContent xmlns:mc="http://schemas.openxmlformats.org/markup-compatibility/2006">
              <mc:Choice xmlns:v="urn:schemas-microsoft-com:vml" Requires="v">
                <p:oleObj name="Equation" r:id="rId2" imgW="927000" imgH="419040" progId="Equation.DSMT4">
                  <p:embed/>
                </p:oleObj>
              </mc:Choice>
              <mc:Fallback>
                <p:oleObj name="Equation" r:id="rId2" imgW="927000" imgH="419040" progId="Equation.DSMT4">
                  <p:embed/>
                  <p:pic>
                    <p:nvPicPr>
                      <p:cNvPr id="10" name="Object 9"/>
                      <p:cNvPicPr/>
                      <p:nvPr/>
                    </p:nvPicPr>
                    <p:blipFill>
                      <a:blip r:embed="rId3"/>
                      <a:stretch>
                        <a:fillRect/>
                      </a:stretch>
                    </p:blipFill>
                    <p:spPr>
                      <a:xfrm>
                        <a:off x="1507592" y="2674176"/>
                        <a:ext cx="2032699" cy="918693"/>
                      </a:xfrm>
                      <a:prstGeom prst="rect">
                        <a:avLst/>
                      </a:prstGeom>
                    </p:spPr>
                  </p:pic>
                </p:oleObj>
              </mc:Fallback>
            </mc:AlternateContent>
          </a:graphicData>
        </a:graphic>
      </p:graphicFrame>
      <p:graphicFrame>
        <p:nvGraphicFramePr>
          <p:cNvPr id="19" name="Object 18"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340443574"/>
              </p:ext>
            </p:extLst>
          </p:nvPr>
        </p:nvGraphicFramePr>
        <p:xfrm>
          <a:off x="4536023" y="2636098"/>
          <a:ext cx="3181917" cy="920141"/>
        </p:xfrm>
        <a:graphic>
          <a:graphicData uri="http://schemas.openxmlformats.org/presentationml/2006/ole">
            <mc:AlternateContent xmlns:mc="http://schemas.openxmlformats.org/markup-compatibility/2006">
              <mc:Choice xmlns:v="urn:schemas-microsoft-com:vml" Requires="v">
                <p:oleObj name="Equation" r:id="rId4" imgW="1447560" imgH="419040" progId="Equation.DSMT4">
                  <p:embed/>
                </p:oleObj>
              </mc:Choice>
              <mc:Fallback>
                <p:oleObj name="Equation" r:id="rId4" imgW="1447560" imgH="419040" progId="Equation.DSMT4">
                  <p:embed/>
                  <p:pic>
                    <p:nvPicPr>
                      <p:cNvPr id="13" name="Object 12"/>
                      <p:cNvPicPr/>
                      <p:nvPr/>
                    </p:nvPicPr>
                    <p:blipFill>
                      <a:blip r:embed="rId5"/>
                      <a:stretch>
                        <a:fillRect/>
                      </a:stretch>
                    </p:blipFill>
                    <p:spPr>
                      <a:xfrm>
                        <a:off x="4536023" y="2636098"/>
                        <a:ext cx="3181917" cy="920141"/>
                      </a:xfrm>
                      <a:prstGeom prst="rect">
                        <a:avLst/>
                      </a:prstGeom>
                    </p:spPr>
                  </p:pic>
                </p:oleObj>
              </mc:Fallback>
            </mc:AlternateContent>
          </a:graphicData>
        </a:graphic>
      </p:graphicFrame>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D0E4FD7-75A1-CA94-80D2-F86264732159}"/>
              </a:ext>
            </a:extLst>
          </p:cNvPr>
          <p:cNvPicPr>
            <a:picLocks noChangeAspect="1"/>
          </p:cNvPicPr>
          <p:nvPr/>
        </p:nvPicPr>
        <p:blipFill>
          <a:blip r:embed="rId6"/>
          <a:stretch>
            <a:fillRect/>
          </a:stretch>
        </p:blipFill>
        <p:spPr>
          <a:xfrm>
            <a:off x="5124469" y="2038003"/>
            <a:ext cx="6784848" cy="4754880"/>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96CF654-DACE-C1FC-D4EE-724668FC32F2}"/>
              </a:ext>
            </a:extLst>
          </p:cNvPr>
          <p:cNvPicPr>
            <a:picLocks noChangeAspect="1"/>
          </p:cNvPicPr>
          <p:nvPr/>
        </p:nvPicPr>
        <p:blipFill>
          <a:blip r:embed="rId7"/>
          <a:stretch>
            <a:fillRect/>
          </a:stretch>
        </p:blipFill>
        <p:spPr>
          <a:xfrm>
            <a:off x="6110068" y="4736006"/>
            <a:ext cx="5462016" cy="1240536"/>
          </a:xfrm>
          <a:prstGeom prst="rect">
            <a:avLst/>
          </a:prstGeom>
        </p:spPr>
      </p:pic>
      <p:graphicFrame>
        <p:nvGraphicFramePr>
          <p:cNvPr id="8" name="Object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C026AF-90F1-DF03-ED88-D1C19C063872}"/>
              </a:ext>
            </a:extLst>
          </p:cNvPr>
          <p:cNvGraphicFramePr>
            <a:graphicFrameLocks noChangeAspect="1"/>
          </p:cNvGraphicFramePr>
          <p:nvPr>
            <p:extLst>
              <p:ext uri="{D42A27DB-BD31-4B8C-83A1-F6EECF244321}">
                <p14:modId xmlns:p14="http://schemas.microsoft.com/office/powerpoint/2010/main" val="3150579118"/>
              </p:ext>
            </p:extLst>
          </p:nvPr>
        </p:nvGraphicFramePr>
        <p:xfrm>
          <a:off x="1549400" y="1727200"/>
          <a:ext cx="1484313" cy="866775"/>
        </p:xfrm>
        <a:graphic>
          <a:graphicData uri="http://schemas.openxmlformats.org/presentationml/2006/ole">
            <mc:AlternateContent xmlns:mc="http://schemas.openxmlformats.org/markup-compatibility/2006">
              <mc:Choice xmlns:v="urn:schemas-microsoft-com:vml" Requires="v">
                <p:oleObj name="Equation" r:id="rId8" imgW="672840" imgH="393480" progId="Equation.DSMT4">
                  <p:embed/>
                </p:oleObj>
              </mc:Choice>
              <mc:Fallback>
                <p:oleObj name="Equation" r:id="rId8" imgW="672840" imgH="393480" progId="Equation.DSMT4">
                  <p:embed/>
                  <p:pic>
                    <p:nvPicPr>
                      <p:cNvPr id="0" name=""/>
                      <p:cNvPicPr/>
                      <p:nvPr/>
                    </p:nvPicPr>
                    <p:blipFill>
                      <a:blip r:embed="rId9"/>
                      <a:stretch>
                        <a:fillRect/>
                      </a:stretch>
                    </p:blipFill>
                    <p:spPr>
                      <a:xfrm>
                        <a:off x="1549400" y="1727200"/>
                        <a:ext cx="1484313" cy="866775"/>
                      </a:xfrm>
                      <a:prstGeom prst="rect">
                        <a:avLst/>
                      </a:prstGeom>
                    </p:spPr>
                  </p:pic>
                </p:oleObj>
              </mc:Fallback>
            </mc:AlternateContent>
          </a:graphicData>
        </a:graphic>
      </p:graphicFrame>
      <p:sp>
        <p:nvSpPr>
          <p:cNvPr id="9" name="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915F594-B2C7-FC3A-DE50-2CAF02337624}"/>
              </a:ext>
            </a:extLst>
          </p:cNvPr>
          <p:cNvSpPr/>
          <p:nvPr/>
        </p:nvSpPr>
        <p:spPr>
          <a:xfrm>
            <a:off x="3636916" y="2812609"/>
            <a:ext cx="1061509" cy="523220"/>
          </a:xfrm>
          <a:prstGeom prst="rect">
            <a:avLst/>
          </a:prstGeom>
        </p:spPr>
        <p:txBody>
          <a:bodyPr wrap="none">
            <a:spAutoFit/>
          </a:bodyPr>
          <a:lstStyle/>
          <a:p>
            <a:r>
              <a:rPr lang="en-US" sz="2800">
                <a:solidFill>
                  <a:schemeClr val="bg1"/>
                </a:solidFill>
                <a:latin typeface="Times New Roman" panose="02020603050405020304" pitchFamily="18" charset="0"/>
                <a:sym typeface="Symbol" panose="05050102010706020507" pitchFamily="18" charset="2"/>
              </a:rPr>
              <a:t>Hay:  </a:t>
            </a:r>
            <a:endParaRPr lang="en-US" sz="2800"/>
          </a:p>
        </p:txBody>
      </p:sp>
      <p:graphicFrame>
        <p:nvGraphicFramePr>
          <p:cNvPr id="10" name="Object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32B6070-23C0-F384-585A-F310349D8124}"/>
              </a:ext>
            </a:extLst>
          </p:cNvPr>
          <p:cNvGraphicFramePr>
            <a:graphicFrameLocks noChangeAspect="1"/>
          </p:cNvGraphicFramePr>
          <p:nvPr>
            <p:extLst>
              <p:ext uri="{D42A27DB-BD31-4B8C-83A1-F6EECF244321}">
                <p14:modId xmlns:p14="http://schemas.microsoft.com/office/powerpoint/2010/main" val="464387306"/>
              </p:ext>
            </p:extLst>
          </p:nvPr>
        </p:nvGraphicFramePr>
        <p:xfrm>
          <a:off x="1507592" y="3612595"/>
          <a:ext cx="4718188" cy="886448"/>
        </p:xfrm>
        <a:graphic>
          <a:graphicData uri="http://schemas.openxmlformats.org/presentationml/2006/ole">
            <mc:AlternateContent xmlns:mc="http://schemas.openxmlformats.org/markup-compatibility/2006">
              <mc:Choice xmlns:v="urn:schemas-microsoft-com:vml" Requires="v">
                <p:oleObj name="Equation" r:id="rId10" imgW="2095200" imgH="393480" progId="Equation.DSMT4">
                  <p:embed/>
                </p:oleObj>
              </mc:Choice>
              <mc:Fallback>
                <p:oleObj name="Equation" r:id="rId10" imgW="2095200" imgH="393480" progId="Equation.DSMT4">
                  <p:embed/>
                  <p:pic>
                    <p:nvPicPr>
                      <p:cNvPr id="3" name="Object 2"/>
                      <p:cNvPicPr/>
                      <p:nvPr/>
                    </p:nvPicPr>
                    <p:blipFill>
                      <a:blip r:embed="rId11"/>
                      <a:stretch>
                        <a:fillRect/>
                      </a:stretch>
                    </p:blipFill>
                    <p:spPr>
                      <a:xfrm>
                        <a:off x="1507592" y="3612595"/>
                        <a:ext cx="4718188" cy="886448"/>
                      </a:xfrm>
                      <a:prstGeom prst="rect">
                        <a:avLst/>
                      </a:prstGeom>
                    </p:spPr>
                  </p:pic>
                </p:oleObj>
              </mc:Fallback>
            </mc:AlternateContent>
          </a:graphicData>
        </a:graphic>
      </p:graphicFrame>
    </p:spTree>
    <p:extLst>
      <p:ext uri="{BB962C8B-B14F-4D97-AF65-F5344CB8AC3E}">
        <p14:creationId xmlns:p14="http://schemas.microsoft.com/office/powerpoint/2010/main" val="3435635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wipe(left)">
                                      <p:cBhvr>
                                        <p:cTn id="20" dur="500"/>
                                        <p:tgtEl>
                                          <p:spTgt spid="14">
                                            <p:txEl>
                                              <p:pRg st="2" end="2"/>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500"/>
                                        <p:tgtEl>
                                          <p:spTgt spid="9">
                                            <p:txEl>
                                              <p:pRg st="0" end="0"/>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
                                            <p:txEl>
                                              <p:pRg st="3" end="3"/>
                                            </p:txEl>
                                          </p:spTgt>
                                        </p:tgtEl>
                                        <p:attrNameLst>
                                          <p:attrName>style.visibility</p:attrName>
                                        </p:attrNameLst>
                                      </p:cBhvr>
                                      <p:to>
                                        <p:strVal val="visible"/>
                                      </p:to>
                                    </p:set>
                                    <p:animEffect transition="in" filter="wipe(left)">
                                      <p:cBhvr>
                                        <p:cTn id="38" dur="500"/>
                                        <p:tgtEl>
                                          <p:spTgt spid="14">
                                            <p:txEl>
                                              <p:pRg st="3" end="3"/>
                                            </p:txEl>
                                          </p:spTgt>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65317F-2B4D-F435-C49F-BF43CF949B73}"/>
              </a:ext>
            </a:extLst>
          </p:cNvPr>
          <p:cNvPicPr>
            <a:picLocks noChangeAspect="1"/>
          </p:cNvPicPr>
          <p:nvPr/>
        </p:nvPicPr>
        <p:blipFill>
          <a:blip r:embed="rId2"/>
          <a:stretch>
            <a:fillRect/>
          </a:stretch>
        </p:blipFill>
        <p:spPr>
          <a:xfrm>
            <a:off x="5448033" y="2066139"/>
            <a:ext cx="6784848" cy="4754880"/>
          </a:xfrm>
          <a:prstGeom prst="rect">
            <a:avLst/>
          </a:prstGeom>
        </p:spPr>
      </p:pic>
      <p:sp>
        <p:nvSpPr>
          <p:cNvPr id="14" name="Rectangle 13" descr="OPL20U25GSXzBJYl68kk8uQGfFKzs7yb1M4KJWUiLk6ZEvGF+qCIPSnY57AbBFCvTW2023.15.47+K4lPs7H94VUqPe2XwIsfPRnrXQE//QTEXxb8/8N4CNc6FpgZahzpTjFhMzSA7T/nHJa11DE8Ng2TP3iAmRczFlmslSuUNOgUeb6yRvs0="/>
          <p:cNvSpPr/>
          <p:nvPr/>
        </p:nvSpPr>
        <p:spPr>
          <a:xfrm>
            <a:off x="224980" y="1014659"/>
            <a:ext cx="7558416" cy="4431983"/>
          </a:xfrm>
          <a:prstGeom prst="rect">
            <a:avLst/>
          </a:prstGeom>
        </p:spPr>
        <p:txBody>
          <a:bodyPr wrap="none">
            <a:spAutoFit/>
          </a:bodyPr>
          <a:lstStyle/>
          <a:p>
            <a:r>
              <a:rPr lang="en-US" sz="2800">
                <a:solidFill>
                  <a:schemeClr val="bg1"/>
                </a:solidFill>
                <a:latin typeface="Times New Roman" panose="02020603050405020304" pitchFamily="18" charset="0"/>
                <a:ea typeface="Times New Roman" panose="02020603050405020304" pitchFamily="18" charset="0"/>
              </a:rPr>
              <a:t>Mặt khác, do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AB // EI</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nên theo định lí Thalès ta có:</a:t>
            </a:r>
          </a:p>
          <a:p>
            <a:endPar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endParaRPr>
          </a:p>
          <a:p>
            <a:endPar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endParaRPr>
          </a:p>
          <a:p>
            <a:pPr>
              <a:spcBef>
                <a:spcPts val="1200"/>
              </a:spcBef>
            </a:pP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Xét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BCD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có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CD</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AC</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IF</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AC</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nên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CD // IF.</a:t>
            </a:r>
            <a:endPar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endParaRPr>
          </a:p>
          <a:p>
            <a:pPr>
              <a:spcBef>
                <a:spcPts val="1800"/>
              </a:spcBef>
            </a:pP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Áp dụng hệ quả của định lí </a:t>
            </a:r>
            <a:r>
              <a:rPr lang="en-US" sz="2800">
                <a:solidFill>
                  <a:schemeClr val="bg1"/>
                </a:solidFill>
                <a:latin typeface="Times New Roman" panose="02020603050405020304" pitchFamily="18" charset="0"/>
                <a:sym typeface="Symbol" panose="05050102010706020507" pitchFamily="18" charset="2"/>
              </a:rPr>
              <a:t>Thalès, ta có:</a:t>
            </a:r>
          </a:p>
          <a:p>
            <a:endParaRPr lang="en-US" sz="2800">
              <a:solidFill>
                <a:schemeClr val="bg1"/>
              </a:solidFill>
              <a:latin typeface="Times New Roman" panose="02020603050405020304" pitchFamily="18" charset="0"/>
              <a:sym typeface="Symbol" panose="05050102010706020507" pitchFamily="18" charset="2"/>
            </a:endParaRPr>
          </a:p>
          <a:p>
            <a:r>
              <a:rPr lang="en-US" sz="2800">
                <a:solidFill>
                  <a:schemeClr val="bg1"/>
                </a:solidFill>
                <a:latin typeface="Times New Roman" panose="02020603050405020304" pitchFamily="18" charset="0"/>
                <a:sym typeface="Symbol" panose="05050102010706020507" pitchFamily="18" charset="2"/>
              </a:rPr>
              <a:t>Do đó:  </a:t>
            </a:r>
            <a:endParaRPr lang="en-US" sz="2800"/>
          </a:p>
          <a:p>
            <a:endParaRPr lang="en-US" sz="2800">
              <a:solidFill>
                <a:schemeClr val="bg1"/>
              </a:solidFill>
              <a:latin typeface="Times New Roman" panose="02020603050405020304" pitchFamily="18" charset="0"/>
              <a:sym typeface="Symbol" panose="05050102010706020507" pitchFamily="18" charset="2"/>
            </a:endParaRPr>
          </a:p>
          <a:p>
            <a:pPr>
              <a:spcBef>
                <a:spcPts val="600"/>
              </a:spcBef>
            </a:pPr>
            <a:r>
              <a:rPr lang="en-US" sz="2800">
                <a:solidFill>
                  <a:schemeClr val="bg1"/>
                </a:solidFill>
                <a:latin typeface="Times New Roman" panose="02020603050405020304" pitchFamily="18" charset="0"/>
                <a:sym typeface="Symbol" panose="05050102010706020507" pitchFamily="18" charset="2"/>
              </a:rPr>
              <a:t>Vậy chiều cao của cột cờ là 9,5 m.  </a:t>
            </a:r>
            <a:endPar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endParaRPr>
          </a:p>
        </p:txBody>
      </p:sp>
      <p:graphicFrame>
        <p:nvGraphicFramePr>
          <p:cNvPr id="17" name="Object 16"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807318759"/>
              </p:ext>
            </p:extLst>
          </p:nvPr>
        </p:nvGraphicFramePr>
        <p:xfrm>
          <a:off x="1403604" y="3819527"/>
          <a:ext cx="4719014" cy="885861"/>
        </p:xfrm>
        <a:graphic>
          <a:graphicData uri="http://schemas.openxmlformats.org/presentationml/2006/ole">
            <mc:AlternateContent xmlns:mc="http://schemas.openxmlformats.org/markup-compatibility/2006">
              <mc:Choice xmlns:v="urn:schemas-microsoft-com:vml" Requires="v">
                <p:oleObj name="Equation" r:id="rId3" imgW="2095200" imgH="393480" progId="Equation.DSMT4">
                  <p:embed/>
                </p:oleObj>
              </mc:Choice>
              <mc:Fallback>
                <p:oleObj name="Equation" r:id="rId3" imgW="2095200" imgH="393480" progId="Equation.DSMT4">
                  <p:embed/>
                  <p:pic>
                    <p:nvPicPr>
                      <p:cNvPr id="17" name="Object 16"/>
                      <p:cNvPicPr/>
                      <p:nvPr/>
                    </p:nvPicPr>
                    <p:blipFill>
                      <a:blip r:embed="rId4"/>
                      <a:stretch>
                        <a:fillRect/>
                      </a:stretch>
                    </p:blipFill>
                    <p:spPr>
                      <a:xfrm>
                        <a:off x="1403604" y="3819527"/>
                        <a:ext cx="4719014" cy="885861"/>
                      </a:xfrm>
                      <a:prstGeom prst="rect">
                        <a:avLst/>
                      </a:prstGeom>
                    </p:spPr>
                  </p:pic>
                </p:oleObj>
              </mc:Fallback>
            </mc:AlternateContent>
          </a:graphicData>
        </a:graphic>
      </p:graphicFrame>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931959130"/>
              </p:ext>
            </p:extLst>
          </p:nvPr>
        </p:nvGraphicFramePr>
        <p:xfrm>
          <a:off x="1427331" y="1587157"/>
          <a:ext cx="3363826" cy="957964"/>
        </p:xfrm>
        <a:graphic>
          <a:graphicData uri="http://schemas.openxmlformats.org/presentationml/2006/ole">
            <mc:AlternateContent xmlns:mc="http://schemas.openxmlformats.org/markup-compatibility/2006">
              <mc:Choice xmlns:v="urn:schemas-microsoft-com:vml" Requires="v">
                <p:oleObj name="Equation" r:id="rId5" imgW="1473120" imgH="419040" progId="Equation.DSMT4">
                  <p:embed/>
                </p:oleObj>
              </mc:Choice>
              <mc:Fallback>
                <p:oleObj name="Equation" r:id="rId5" imgW="1473120" imgH="419040" progId="Equation.DSMT4">
                  <p:embed/>
                  <p:pic>
                    <p:nvPicPr>
                      <p:cNvPr id="0" name=""/>
                      <p:cNvPicPr/>
                      <p:nvPr/>
                    </p:nvPicPr>
                    <p:blipFill>
                      <a:blip r:embed="rId6"/>
                      <a:stretch>
                        <a:fillRect/>
                      </a:stretch>
                    </p:blipFill>
                    <p:spPr>
                      <a:xfrm>
                        <a:off x="1427331" y="1587157"/>
                        <a:ext cx="3363826" cy="957964"/>
                      </a:xfrm>
                      <a:prstGeom prst="rect">
                        <a:avLst/>
                      </a:prstGeom>
                    </p:spPr>
                  </p:pic>
                </p:oleObj>
              </mc:Fallback>
            </mc:AlternateContent>
          </a:graphicData>
        </a:graphic>
      </p:graphicFrame>
      <p:graphicFrame>
        <p:nvGraphicFramePr>
          <p:cNvPr id="7" name="Object 6"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664494097"/>
              </p:ext>
            </p:extLst>
          </p:nvPr>
        </p:nvGraphicFramePr>
        <p:xfrm>
          <a:off x="6190812" y="2926727"/>
          <a:ext cx="1615230" cy="892800"/>
        </p:xfrm>
        <a:graphic>
          <a:graphicData uri="http://schemas.openxmlformats.org/presentationml/2006/ole">
            <mc:AlternateContent xmlns:mc="http://schemas.openxmlformats.org/markup-compatibility/2006">
              <mc:Choice xmlns:v="urn:schemas-microsoft-com:vml" Requires="v">
                <p:oleObj name="Equation" r:id="rId7" imgW="711000" imgH="393480" progId="Equation.DSMT4">
                  <p:embed/>
                </p:oleObj>
              </mc:Choice>
              <mc:Fallback>
                <p:oleObj name="Equation" r:id="rId7" imgW="711000" imgH="393480" progId="Equation.DSMT4">
                  <p:embed/>
                  <p:pic>
                    <p:nvPicPr>
                      <p:cNvPr id="0" name=""/>
                      <p:cNvPicPr/>
                      <p:nvPr/>
                    </p:nvPicPr>
                    <p:blipFill>
                      <a:blip r:embed="rId8"/>
                      <a:stretch>
                        <a:fillRect/>
                      </a:stretch>
                    </p:blipFill>
                    <p:spPr>
                      <a:xfrm>
                        <a:off x="6190812" y="2926727"/>
                        <a:ext cx="1615230" cy="892800"/>
                      </a:xfrm>
                      <a:prstGeom prst="rect">
                        <a:avLst/>
                      </a:prstGeom>
                    </p:spPr>
                  </p:pic>
                </p:oleObj>
              </mc:Fallback>
            </mc:AlternateContent>
          </a:graphicData>
        </a:graphic>
      </p:graphicFrame>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6FC9675-FC9C-2260-1FAB-5C932FF467B8}"/>
              </a:ext>
            </a:extLst>
          </p:cNvPr>
          <p:cNvSpPr txBox="1"/>
          <p:nvPr/>
        </p:nvSpPr>
        <p:spPr>
          <a:xfrm>
            <a:off x="477520" y="90055"/>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II. ƯỚC LƯỢNG CHIỀU CAO</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C6FEE26-110D-0C60-EF1F-58C8899B8F96}"/>
              </a:ext>
            </a:extLst>
          </p:cNvPr>
          <p:cNvPicPr>
            <a:picLocks noChangeAspect="1"/>
          </p:cNvPicPr>
          <p:nvPr/>
        </p:nvPicPr>
        <p:blipFill>
          <a:blip r:embed="rId9"/>
          <a:stretch>
            <a:fillRect/>
          </a:stretch>
        </p:blipFill>
        <p:spPr>
          <a:xfrm>
            <a:off x="6433632" y="4764142"/>
            <a:ext cx="5462016" cy="1240536"/>
          </a:xfrm>
          <a:prstGeom prst="rect">
            <a:avLst/>
          </a:prstGeom>
        </p:spPr>
      </p:pic>
      <p:cxnSp>
        <p:nvCxnSpPr>
          <p:cNvPr id="12" name="Straight Arrow Connector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9E2F6B-0391-A898-E483-83EF5617DFD1}"/>
              </a:ext>
            </a:extLst>
          </p:cNvPr>
          <p:cNvCxnSpPr>
            <a:cxnSpLocks/>
          </p:cNvCxnSpPr>
          <p:nvPr/>
        </p:nvCxnSpPr>
        <p:spPr>
          <a:xfrm flipV="1">
            <a:off x="7267552" y="4747023"/>
            <a:ext cx="779175" cy="19076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aphicFrame>
        <p:nvGraphicFramePr>
          <p:cNvPr id="25" name="Object 2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F02C6D0-4310-8F1E-4606-34B12AF41D71}"/>
              </a:ext>
            </a:extLst>
          </p:cNvPr>
          <p:cNvGraphicFramePr>
            <a:graphicFrameLocks noChangeAspect="1"/>
          </p:cNvGraphicFramePr>
          <p:nvPr>
            <p:extLst>
              <p:ext uri="{D42A27DB-BD31-4B8C-83A1-F6EECF244321}">
                <p14:modId xmlns:p14="http://schemas.microsoft.com/office/powerpoint/2010/main" val="3381491824"/>
              </p:ext>
            </p:extLst>
          </p:nvPr>
        </p:nvGraphicFramePr>
        <p:xfrm>
          <a:off x="8037396" y="4288912"/>
          <a:ext cx="746008" cy="797457"/>
        </p:xfrm>
        <a:graphic>
          <a:graphicData uri="http://schemas.openxmlformats.org/presentationml/2006/ole">
            <mc:AlternateContent xmlns:mc="http://schemas.openxmlformats.org/markup-compatibility/2006">
              <mc:Choice xmlns:v="urn:schemas-microsoft-com:vml" Requires="v">
                <p:oleObj name="Equation" r:id="rId10" imgW="368280" imgH="393480" progId="Equation.DSMT4">
                  <p:embed/>
                </p:oleObj>
              </mc:Choice>
              <mc:Fallback>
                <p:oleObj name="Equation" r:id="rId10" imgW="368280" imgH="393480" progId="Equation.DSMT4">
                  <p:embed/>
                  <p:pic>
                    <p:nvPicPr>
                      <p:cNvPr id="0" name=""/>
                      <p:cNvPicPr/>
                      <p:nvPr/>
                    </p:nvPicPr>
                    <p:blipFill>
                      <a:blip r:embed="rId11"/>
                      <a:stretch>
                        <a:fillRect/>
                      </a:stretch>
                    </p:blipFill>
                    <p:spPr>
                      <a:xfrm>
                        <a:off x="8037396" y="4288912"/>
                        <a:ext cx="746008" cy="797457"/>
                      </a:xfrm>
                      <a:prstGeom prst="rect">
                        <a:avLst/>
                      </a:prstGeom>
                    </p:spPr>
                  </p:pic>
                </p:oleObj>
              </mc:Fallback>
            </mc:AlternateContent>
          </a:graphicData>
        </a:graphic>
      </p:graphicFrame>
    </p:spTree>
    <p:extLst>
      <p:ext uri="{BB962C8B-B14F-4D97-AF65-F5344CB8AC3E}">
        <p14:creationId xmlns:p14="http://schemas.microsoft.com/office/powerpoint/2010/main" val="317172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wipe(left)">
                                      <p:cBhvr>
                                        <p:cTn id="25" dur="500"/>
                                        <p:tgtEl>
                                          <p:spTgt spid="1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left)">
                                      <p:cBhvr>
                                        <p:cTn id="30" dur="500"/>
                                        <p:tgtEl>
                                          <p:spTgt spid="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6" end="6"/>
                                            </p:txEl>
                                          </p:spTgt>
                                        </p:tgtEl>
                                        <p:attrNameLst>
                                          <p:attrName>style.visibility</p:attrName>
                                        </p:attrNameLst>
                                      </p:cBhvr>
                                      <p:to>
                                        <p:strVal val="visible"/>
                                      </p:to>
                                    </p:set>
                                    <p:animEffect transition="in" filter="wipe(left)">
                                      <p:cBhvr>
                                        <p:cTn id="40" dur="500"/>
                                        <p:tgtEl>
                                          <p:spTgt spid="1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
                                            <p:txEl>
                                              <p:pRg st="8" end="8"/>
                                            </p:txEl>
                                          </p:spTgt>
                                        </p:tgtEl>
                                        <p:attrNameLst>
                                          <p:attrName>style.visibility</p:attrName>
                                        </p:attrNameLst>
                                      </p:cBhvr>
                                      <p:to>
                                        <p:strVal val="visible"/>
                                      </p:to>
                                    </p:set>
                                    <p:animEffect transition="in" filter="wipe(left)">
                                      <p:cBhvr>
                                        <p:cTn id="50"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7520" y="65117"/>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II. ƯỚC LƯỢNG CHIỀU CAO</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0" name="Rectangle 9" descr="OPL20U25GSXzBJYl68kk8uQGfFKzs7yb1M4KJWUiLk6ZEvGF+qCIPSnY57AbBFCvTW2023.15.47+K4lPs7H94VUqPe2XwIsfPRnrXQE//QTEXxb8/8N4CNc6FpgZahzpTjFhMzSA7T/nHJa11DE8Ng2TP3iAmRczFlmslSuUNOgUeb6yRvs0="/>
          <p:cNvSpPr/>
          <p:nvPr/>
        </p:nvSpPr>
        <p:spPr>
          <a:xfrm>
            <a:off x="535860" y="613757"/>
            <a:ext cx="11333323" cy="954107"/>
          </a:xfrm>
          <a:prstGeom prst="rect">
            <a:avLst/>
          </a:prstGeom>
        </p:spPr>
        <p:txBody>
          <a:bodyPr wrap="square">
            <a:spAutoFit/>
          </a:bodyPr>
          <a:lstStyle/>
          <a:p>
            <a:r>
              <a:rPr lang="en-US" sz="2800" b="1">
                <a:solidFill>
                  <a:srgbClr val="FFC000"/>
                </a:solidFill>
                <a:latin typeface="Times New Roman" panose="02020603050405020304" pitchFamily="18" charset="0"/>
                <a:ea typeface="Times New Roman" panose="02020603050405020304" pitchFamily="18" charset="0"/>
              </a:rPr>
              <a:t>Luyện tập 2: </a:t>
            </a:r>
            <a:r>
              <a:rPr lang="fr-FR" sz="2800">
                <a:solidFill>
                  <a:schemeClr val="bg1"/>
                </a:solidFill>
                <a:latin typeface="Times New Roman" panose="02020603050405020304" pitchFamily="18" charset="0"/>
                <a:ea typeface="Times New Roman" panose="02020603050405020304" pitchFamily="18" charset="0"/>
              </a:rPr>
              <a:t>Người ta đo bóng của một cây và được các số đo ở </a:t>
            </a:r>
            <a:r>
              <a:rPr lang="fr-FR" sz="2800" i="1">
                <a:solidFill>
                  <a:schemeClr val="bg1"/>
                </a:solidFill>
                <a:latin typeface="Times New Roman" panose="02020603050405020304" pitchFamily="18" charset="0"/>
                <a:ea typeface="Times New Roman" panose="02020603050405020304" pitchFamily="18" charset="0"/>
              </a:rPr>
              <a:t>Hình 23.</a:t>
            </a:r>
            <a:r>
              <a:rPr lang="fr-FR" sz="2800">
                <a:solidFill>
                  <a:schemeClr val="bg1"/>
                </a:solidFill>
                <a:latin typeface="Times New Roman" panose="02020603050405020304" pitchFamily="18" charset="0"/>
                <a:ea typeface="Times New Roman" panose="02020603050405020304" pitchFamily="18" charset="0"/>
              </a:rPr>
              <a:t>     </a:t>
            </a:r>
          </a:p>
          <a:p>
            <a:r>
              <a:rPr lang="fr-FR" sz="2800">
                <a:solidFill>
                  <a:schemeClr val="bg1"/>
                </a:solidFill>
                <a:latin typeface="Times New Roman" panose="02020603050405020304" pitchFamily="18" charset="0"/>
                <a:ea typeface="Times New Roman" panose="02020603050405020304" pitchFamily="18" charset="0"/>
              </a:rPr>
              <a:t>                       Giả sử rằng các tia nắng song song với nhau, hãy tính độ cao </a:t>
            </a:r>
            <a:r>
              <a:rPr lang="fr-FR" sz="2800" i="1">
                <a:solidFill>
                  <a:schemeClr val="bg1"/>
                </a:solidFill>
                <a:latin typeface="Times New Roman" panose="02020603050405020304" pitchFamily="18" charset="0"/>
                <a:ea typeface="Times New Roman" panose="02020603050405020304" pitchFamily="18" charset="0"/>
              </a:rPr>
              <a:t>x</a:t>
            </a:r>
            <a:r>
              <a:rPr lang="fr-FR" sz="2800">
                <a:solidFill>
                  <a:schemeClr val="bg1"/>
                </a:solidFill>
                <a:latin typeface="Times New Roman" panose="02020603050405020304" pitchFamily="18" charset="0"/>
                <a:ea typeface="Times New Roman" panose="02020603050405020304" pitchFamily="18" charset="0"/>
              </a:rPr>
              <a:t>.</a:t>
            </a:r>
            <a:endParaRPr lang="en-US" sz="2800">
              <a:solidFill>
                <a:schemeClr val="bg1"/>
              </a:solidFill>
            </a:endParaRPr>
          </a:p>
        </p:txBody>
      </p:sp>
      <p:sp>
        <p:nvSpPr>
          <p:cNvPr id="13" name="Rectangle 12" descr="OPL20U25GSXzBJYl68kk8uQGfFKzs7yb1M4KJWUiLk6ZEvGF+qCIPSnY57AbBFCvTW2023.15.47+K4lPs7H94VUqPe2XwIsfPRnrXQE//QTEXxb8/8N4CNc6FpgZahzpTjFhMzSA7T/nHJa11DE8Ng2TP3iAmRczFlmslSuUNOgUeb6yRvs0="/>
          <p:cNvSpPr/>
          <p:nvPr/>
        </p:nvSpPr>
        <p:spPr>
          <a:xfrm>
            <a:off x="1591702" y="5263069"/>
            <a:ext cx="1441420" cy="523220"/>
          </a:xfrm>
          <a:prstGeom prst="rect">
            <a:avLst/>
          </a:prstGeom>
        </p:spPr>
        <p:txBody>
          <a:bodyPr wrap="none">
            <a:spAutoFit/>
          </a:bodyPr>
          <a:lstStyle/>
          <a:p>
            <a:r>
              <a:rPr lang="en-US" sz="2800" i="1">
                <a:solidFill>
                  <a:schemeClr val="bg1"/>
                </a:solidFill>
                <a:latin typeface="Times New Roman" panose="02020603050405020304" pitchFamily="18" charset="0"/>
                <a:ea typeface="Times New Roman" panose="02020603050405020304" pitchFamily="18" charset="0"/>
              </a:rPr>
              <a:t>Hình 23 </a:t>
            </a:r>
            <a:endParaRPr lang="en-US" sz="2800">
              <a:solidFill>
                <a:schemeClr val="bg1"/>
              </a:solidFill>
            </a:endParaRPr>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2"/>
          <a:stretch>
            <a:fillRect/>
          </a:stretch>
        </p:blipFill>
        <p:spPr>
          <a:xfrm>
            <a:off x="376394" y="2089977"/>
            <a:ext cx="5313457" cy="3091622"/>
          </a:xfrm>
          <a:prstGeom prst="rect">
            <a:avLst/>
          </a:prstGeom>
        </p:spPr>
      </p:pic>
      <p:pic>
        <p:nvPicPr>
          <p:cNvPr id="12" name="Picture 11" descr="OPL20U25GSXzBJYl68kk8uQGfFKzs7yb1M4KJWUiLk6ZEvGF+qCIPSnY57AbBFCvTW2023.15.47+K4lPs7H94VUqPe2XwIsfPRnrXQE//QTEXxb8/8N4CNc6FpgZahzpTjFhMzSA7T/nHJa11DE8Ng2TP3iAmRczFlmslSuUNOgUeb6yRvs0="/>
          <p:cNvPicPr>
            <a:picLocks noChangeAspect="1"/>
          </p:cNvPicPr>
          <p:nvPr/>
        </p:nvPicPr>
        <p:blipFill>
          <a:blip r:embed="rId3"/>
          <a:stretch>
            <a:fillRect/>
          </a:stretch>
        </p:blipFill>
        <p:spPr>
          <a:xfrm>
            <a:off x="6502151" y="1746897"/>
            <a:ext cx="5568832" cy="3777782"/>
          </a:xfrm>
          <a:prstGeom prst="rect">
            <a:avLst/>
          </a:prstGeom>
        </p:spPr>
      </p:pic>
    </p:spTree>
    <p:extLst>
      <p:ext uri="{BB962C8B-B14F-4D97-AF65-F5344CB8AC3E}">
        <p14:creationId xmlns:p14="http://schemas.microsoft.com/office/powerpoint/2010/main" val="2367261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descr="OPL20U25GSXzBJYl68kk8uQGfFKzs7yb1M4KJWUiLk6ZEvGF+qCIPSnY57AbBFCvTW2023.15.47+K4lPs7H94VUqPe2XwIsfPRnrXQE//QTEXxb8/8N4CNc6FpgZahzpTjFhMzSA7T/nHJa11DE8Ng2TP3iAmRczFlmslSuUNOgUeb6yRvs0="/>
          <p:cNvSpPr/>
          <p:nvPr/>
        </p:nvSpPr>
        <p:spPr>
          <a:xfrm>
            <a:off x="477520" y="2491550"/>
            <a:ext cx="5973045" cy="4062651"/>
          </a:xfrm>
          <a:prstGeom prst="rect">
            <a:avLst/>
          </a:prstGeom>
        </p:spPr>
        <p:txBody>
          <a:bodyPr wrap="none">
            <a:spAutoFit/>
          </a:bodyPr>
          <a:lstStyle/>
          <a:p>
            <a:r>
              <a:rPr lang="en-US" sz="2800">
                <a:solidFill>
                  <a:schemeClr val="bg1"/>
                </a:solidFill>
                <a:latin typeface="Times New Roman" panose="02020603050405020304" pitchFamily="18" charset="0"/>
              </a:rPr>
              <a:t>Đặt tên các điểm như hình vẽ.</a:t>
            </a:r>
          </a:p>
          <a:p>
            <a:pPr>
              <a:spcBef>
                <a:spcPts val="600"/>
              </a:spcBef>
            </a:pPr>
            <a:r>
              <a:rPr lang="en-US" sz="2800">
                <a:solidFill>
                  <a:schemeClr val="bg1"/>
                </a:solidFill>
                <a:latin typeface="Times New Roman" panose="02020603050405020304" pitchFamily="18" charset="0"/>
                <a:ea typeface="Times New Roman" panose="02020603050405020304" pitchFamily="18" charset="0"/>
              </a:rPr>
              <a:t>Xét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ACN</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có </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BM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CN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(giả thiết), </a:t>
            </a:r>
          </a:p>
          <a:p>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áp dụng hệ quả của định lí Thalès, ta có:</a:t>
            </a:r>
          </a:p>
          <a:p>
            <a:pPr>
              <a:spcBef>
                <a:spcPts val="2400"/>
              </a:spcBef>
              <a:spcAft>
                <a:spcPts val="2400"/>
              </a:spcAft>
            </a:pPr>
            <a:endParaRPr lang="en-US" sz="2800">
              <a:solidFill>
                <a:schemeClr val="bg1"/>
              </a:solidFill>
              <a:latin typeface="Times New Roman" panose="02020603050405020304" pitchFamily="18" charset="0"/>
            </a:endParaRPr>
          </a:p>
          <a:p>
            <a:pPr>
              <a:spcBef>
                <a:spcPts val="2400"/>
              </a:spcBef>
              <a:spcAft>
                <a:spcPts val="2400"/>
              </a:spcAft>
            </a:pPr>
            <a:r>
              <a:rPr lang="en-US" sz="2800">
                <a:solidFill>
                  <a:schemeClr val="bg1"/>
                </a:solidFill>
                <a:latin typeface="Times New Roman" panose="02020603050405020304" pitchFamily="18" charset="0"/>
              </a:rPr>
              <a:t>Do đó:</a:t>
            </a:r>
          </a:p>
          <a:p>
            <a:pPr>
              <a:spcBef>
                <a:spcPts val="600"/>
              </a:spcBef>
            </a:pPr>
            <a:r>
              <a:rPr lang="en-US" sz="2800">
                <a:solidFill>
                  <a:schemeClr val="bg1"/>
                </a:solidFill>
                <a:latin typeface="Times New Roman" panose="02020603050405020304" pitchFamily="18" charset="0"/>
              </a:rPr>
              <a:t>Vậy </a:t>
            </a:r>
            <a:r>
              <a:rPr lang="en-US" sz="2800" i="1">
                <a:solidFill>
                  <a:schemeClr val="bg1"/>
                </a:solidFill>
                <a:latin typeface="Times New Roman" panose="02020603050405020304" pitchFamily="18" charset="0"/>
              </a:rPr>
              <a:t>x </a:t>
            </a:r>
            <a:r>
              <a:rPr lang="en-US" sz="2800">
                <a:solidFill>
                  <a:schemeClr val="bg1"/>
                </a:solidFill>
                <a:latin typeface="Times New Roman" panose="02020603050405020304" pitchFamily="18" charset="0"/>
              </a:rPr>
              <a:t>= 12 m.</a:t>
            </a:r>
            <a:endParaRPr lang="en-US" sz="2800">
              <a:solidFill>
                <a:schemeClr val="bg1"/>
              </a:solidFill>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77520" y="65117"/>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II. ƯỚC LƯỢNG CHIỀU CAO</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0" name="Rectangle 9" descr="OPL20U25GSXzBJYl68kk8uQGfFKzs7yb1M4KJWUiLk6ZEvGF+qCIPSnY57AbBFCvTW2023.15.47+K4lPs7H94VUqPe2XwIsfPRnrXQE//QTEXxb8/8N4CNc6FpgZahzpTjFhMzSA7T/nHJa11DE8Ng2TP3iAmRczFlmslSuUNOgUeb6yRvs0="/>
          <p:cNvSpPr/>
          <p:nvPr/>
        </p:nvSpPr>
        <p:spPr>
          <a:xfrm>
            <a:off x="477520" y="871019"/>
            <a:ext cx="11333323" cy="954107"/>
          </a:xfrm>
          <a:prstGeom prst="rect">
            <a:avLst/>
          </a:prstGeom>
        </p:spPr>
        <p:txBody>
          <a:bodyPr wrap="square">
            <a:spAutoFit/>
          </a:bodyPr>
          <a:lstStyle/>
          <a:p>
            <a:r>
              <a:rPr lang="en-US" sz="2800" b="1">
                <a:solidFill>
                  <a:srgbClr val="FFC000"/>
                </a:solidFill>
                <a:latin typeface="Times New Roman" panose="02020603050405020304" pitchFamily="18" charset="0"/>
                <a:ea typeface="Times New Roman" panose="02020603050405020304" pitchFamily="18" charset="0"/>
              </a:rPr>
              <a:t>Luyện tập 2: </a:t>
            </a:r>
            <a:r>
              <a:rPr lang="fr-FR" sz="2800">
                <a:solidFill>
                  <a:schemeClr val="bg1"/>
                </a:solidFill>
                <a:latin typeface="Times New Roman" panose="02020603050405020304" pitchFamily="18" charset="0"/>
                <a:ea typeface="Times New Roman" panose="02020603050405020304" pitchFamily="18" charset="0"/>
              </a:rPr>
              <a:t>Người ta đo bóng của một cây và được các số đo ở </a:t>
            </a:r>
            <a:r>
              <a:rPr lang="fr-FR" sz="2800" i="1">
                <a:solidFill>
                  <a:schemeClr val="bg1"/>
                </a:solidFill>
                <a:latin typeface="Times New Roman" panose="02020603050405020304" pitchFamily="18" charset="0"/>
                <a:ea typeface="Times New Roman" panose="02020603050405020304" pitchFamily="18" charset="0"/>
              </a:rPr>
              <a:t>Hình 23.</a:t>
            </a:r>
            <a:r>
              <a:rPr lang="fr-FR" sz="2800">
                <a:solidFill>
                  <a:schemeClr val="bg1"/>
                </a:solidFill>
                <a:latin typeface="Times New Roman" panose="02020603050405020304" pitchFamily="18" charset="0"/>
                <a:ea typeface="Times New Roman" panose="02020603050405020304" pitchFamily="18" charset="0"/>
              </a:rPr>
              <a:t>     </a:t>
            </a:r>
          </a:p>
          <a:p>
            <a:r>
              <a:rPr lang="fr-FR" sz="2800">
                <a:solidFill>
                  <a:schemeClr val="bg1"/>
                </a:solidFill>
                <a:latin typeface="Times New Roman" panose="02020603050405020304" pitchFamily="18" charset="0"/>
                <a:ea typeface="Times New Roman" panose="02020603050405020304" pitchFamily="18" charset="0"/>
              </a:rPr>
              <a:t>                       Giả sử rằng các tia nắng song song với nhau, hãy tính độ cao </a:t>
            </a:r>
            <a:r>
              <a:rPr lang="fr-FR" sz="2800" i="1">
                <a:solidFill>
                  <a:schemeClr val="bg1"/>
                </a:solidFill>
                <a:latin typeface="Times New Roman" panose="02020603050405020304" pitchFamily="18" charset="0"/>
                <a:ea typeface="Times New Roman" panose="02020603050405020304" pitchFamily="18" charset="0"/>
              </a:rPr>
              <a:t>x</a:t>
            </a:r>
            <a:r>
              <a:rPr lang="fr-FR" sz="2800">
                <a:solidFill>
                  <a:schemeClr val="bg1"/>
                </a:solidFill>
                <a:latin typeface="Times New Roman" panose="02020603050405020304" pitchFamily="18" charset="0"/>
                <a:ea typeface="Times New Roman" panose="02020603050405020304" pitchFamily="18" charset="0"/>
              </a:rPr>
              <a:t>.</a:t>
            </a:r>
            <a:endParaRPr lang="en-US" sz="2800">
              <a:solidFill>
                <a:schemeClr val="bg1"/>
              </a:solidFill>
            </a:endParaRPr>
          </a:p>
        </p:txBody>
      </p:sp>
      <p:graphicFrame>
        <p:nvGraphicFramePr>
          <p:cNvPr id="7" name="Object 6"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915556014"/>
              </p:ext>
            </p:extLst>
          </p:nvPr>
        </p:nvGraphicFramePr>
        <p:xfrm>
          <a:off x="2426831" y="3986752"/>
          <a:ext cx="1764039" cy="912656"/>
        </p:xfrm>
        <a:graphic>
          <a:graphicData uri="http://schemas.openxmlformats.org/presentationml/2006/ole">
            <mc:AlternateContent xmlns:mc="http://schemas.openxmlformats.org/markup-compatibility/2006">
              <mc:Choice xmlns:v="urn:schemas-microsoft-com:vml" Requires="v">
                <p:oleObj name="Equation" r:id="rId2" imgW="761760" imgH="393480" progId="Equation.DSMT4">
                  <p:embed/>
                </p:oleObj>
              </mc:Choice>
              <mc:Fallback>
                <p:oleObj name="Equation" r:id="rId2" imgW="761760" imgH="393480" progId="Equation.DSMT4">
                  <p:embed/>
                  <p:pic>
                    <p:nvPicPr>
                      <p:cNvPr id="7" name="Object 6"/>
                      <p:cNvPicPr/>
                      <p:nvPr/>
                    </p:nvPicPr>
                    <p:blipFill>
                      <a:blip r:embed="rId3"/>
                      <a:stretch>
                        <a:fillRect/>
                      </a:stretch>
                    </p:blipFill>
                    <p:spPr>
                      <a:xfrm>
                        <a:off x="2426831" y="3986752"/>
                        <a:ext cx="1764039" cy="912656"/>
                      </a:xfrm>
                      <a:prstGeom prst="rect">
                        <a:avLst/>
                      </a:prstGeom>
                    </p:spPr>
                  </p:pic>
                </p:oleObj>
              </mc:Fallback>
            </mc:AlternateContent>
          </a:graphicData>
        </a:graphic>
      </p:graphicFrame>
      <p:pic>
        <p:nvPicPr>
          <p:cNvPr id="12" name="Picture 11" descr="OPL20U25GSXzBJYl68kk8uQGfFKzs7yb1M4KJWUiLk6ZEvGF+qCIPSnY57AbBFCvTW2023.15.47+K4lPs7H94VUqPe2XwIsfPRnrXQE//QTEXxb8/8N4CNc6FpgZahzpTjFhMzSA7T/nHJa11DE8Ng2TP3iAmRczFlmslSuUNOgUeb6yRvs0="/>
          <p:cNvPicPr>
            <a:picLocks noChangeAspect="1"/>
          </p:cNvPicPr>
          <p:nvPr/>
        </p:nvPicPr>
        <p:blipFill>
          <a:blip r:embed="rId4"/>
          <a:stretch>
            <a:fillRect/>
          </a:stretch>
        </p:blipFill>
        <p:spPr>
          <a:xfrm>
            <a:off x="6242011" y="2093321"/>
            <a:ext cx="5568832" cy="3777782"/>
          </a:xfrm>
          <a:prstGeom prst="rect">
            <a:avLst/>
          </a:prstGeom>
        </p:spPr>
      </p:pic>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835329" y="1811905"/>
            <a:ext cx="1350050" cy="523220"/>
          </a:xfrm>
          <a:prstGeom prst="rect">
            <a:avLst/>
          </a:prstGeom>
          <a:noFill/>
        </p:spPr>
        <p:txBody>
          <a:bodyPr wrap="none" rtlCol="0">
            <a:spAutoFit/>
          </a:bodyPr>
          <a:lstStyle/>
          <a:p>
            <a:r>
              <a:rPr lang="en-US" sz="2800" b="1" u="sng" dirty="0" err="1">
                <a:solidFill>
                  <a:srgbClr val="FFC000"/>
                </a:solidFill>
                <a:latin typeface="Times New Roman" pitchFamily="18" charset="0"/>
                <a:cs typeface="Times New Roman" pitchFamily="18" charset="0"/>
              </a:rPr>
              <a:t>Bài</a:t>
            </a:r>
            <a:r>
              <a:rPr lang="en-US" sz="2800" b="1" u="sng" dirty="0">
                <a:solidFill>
                  <a:srgbClr val="FFC000"/>
                </a:solidFill>
                <a:latin typeface="Times New Roman" pitchFamily="18" charset="0"/>
                <a:cs typeface="Times New Roman" pitchFamily="18" charset="0"/>
              </a:rPr>
              <a:t> </a:t>
            </a:r>
            <a:r>
              <a:rPr lang="en-US" sz="2800" b="1" u="sng" dirty="0" err="1">
                <a:solidFill>
                  <a:srgbClr val="FFC000"/>
                </a:solidFill>
                <a:latin typeface="Times New Roman" pitchFamily="18" charset="0"/>
                <a:cs typeface="Times New Roman" pitchFamily="18" charset="0"/>
              </a:rPr>
              <a:t>giải</a:t>
            </a:r>
            <a:endParaRPr lang="en-US" sz="2800" b="1" u="sng" dirty="0">
              <a:solidFill>
                <a:srgbClr val="FFC000"/>
              </a:solidFill>
              <a:latin typeface="Times New Roman" pitchFamily="18" charset="0"/>
              <a:cs typeface="Times New Roman" pitchFamily="18" charset="0"/>
            </a:endParaRPr>
          </a:p>
        </p:txBody>
      </p:sp>
      <p:graphicFrame>
        <p:nvGraphicFramePr>
          <p:cNvPr id="20" name="Object 19"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229760920"/>
              </p:ext>
            </p:extLst>
          </p:nvPr>
        </p:nvGraphicFramePr>
        <p:xfrm>
          <a:off x="1615690" y="5057720"/>
          <a:ext cx="4480310" cy="912657"/>
        </p:xfrm>
        <a:graphic>
          <a:graphicData uri="http://schemas.openxmlformats.org/presentationml/2006/ole">
            <mc:AlternateContent xmlns:mc="http://schemas.openxmlformats.org/markup-compatibility/2006">
              <mc:Choice xmlns:v="urn:schemas-microsoft-com:vml" Requires="v">
                <p:oleObj name="Equation" r:id="rId5" imgW="2057400" imgH="419040" progId="Equation.DSMT4">
                  <p:embed/>
                </p:oleObj>
              </mc:Choice>
              <mc:Fallback>
                <p:oleObj name="Equation" r:id="rId5" imgW="2057400" imgH="419040" progId="Equation.DSMT4">
                  <p:embed/>
                  <p:pic>
                    <p:nvPicPr>
                      <p:cNvPr id="20" name="Object 19"/>
                      <p:cNvPicPr/>
                      <p:nvPr/>
                    </p:nvPicPr>
                    <p:blipFill>
                      <a:blip r:embed="rId6"/>
                      <a:stretch>
                        <a:fillRect/>
                      </a:stretch>
                    </p:blipFill>
                    <p:spPr>
                      <a:xfrm>
                        <a:off x="1615690" y="5057720"/>
                        <a:ext cx="4480310" cy="912657"/>
                      </a:xfrm>
                      <a:prstGeom prst="rect">
                        <a:avLst/>
                      </a:prstGeom>
                    </p:spPr>
                  </p:pic>
                </p:oleObj>
              </mc:Fallback>
            </mc:AlternateContent>
          </a:graphicData>
        </a:graphic>
      </p:graphicFrame>
    </p:spTree>
    <p:extLst>
      <p:ext uri="{BB962C8B-B14F-4D97-AF65-F5344CB8AC3E}">
        <p14:creationId xmlns:p14="http://schemas.microsoft.com/office/powerpoint/2010/main" val="1454312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left)">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wipe(left)">
                                      <p:cBhvr>
                                        <p:cTn id="19" dur="500"/>
                                        <p:tgtEl>
                                          <p:spTgt spid="1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xEl>
                                              <p:pRg st="2" end="2"/>
                                            </p:txEl>
                                          </p:spTgt>
                                        </p:tgtEl>
                                        <p:attrNameLst>
                                          <p:attrName>style.visibility</p:attrName>
                                        </p:attrNameLst>
                                      </p:cBhvr>
                                      <p:to>
                                        <p:strVal val="visible"/>
                                      </p:to>
                                    </p:set>
                                    <p:animEffect transition="in" filter="wipe(left)">
                                      <p:cBhvr>
                                        <p:cTn id="24" dur="500"/>
                                        <p:tgtEl>
                                          <p:spTgt spid="1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7">
                                            <p:txEl>
                                              <p:pRg st="4" end="4"/>
                                            </p:txEl>
                                          </p:spTgt>
                                        </p:tgtEl>
                                        <p:attrNameLst>
                                          <p:attrName>style.visibility</p:attrName>
                                        </p:attrNameLst>
                                      </p:cBhvr>
                                      <p:to>
                                        <p:strVal val="visible"/>
                                      </p:to>
                                    </p:set>
                                    <p:animEffect transition="in" filter="wipe(left)">
                                      <p:cBhvr>
                                        <p:cTn id="34" dur="500"/>
                                        <p:tgtEl>
                                          <p:spTgt spid="1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7">
                                            <p:txEl>
                                              <p:pRg st="5" end="5"/>
                                            </p:txEl>
                                          </p:spTgt>
                                        </p:tgtEl>
                                        <p:attrNameLst>
                                          <p:attrName>style.visibility</p:attrName>
                                        </p:attrNameLst>
                                      </p:cBhvr>
                                      <p:to>
                                        <p:strVal val="visible"/>
                                      </p:to>
                                    </p:set>
                                    <p:animEffect transition="in" filter="wipe(left)">
                                      <p:cBhvr>
                                        <p:cTn id="44"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descr="OPL20U25GSXzBJYl68kk8uQGfFKzs7yb1M4KJWUiLk6ZEvGF+qCIPSnY57AbBFCvTW2023.15.47+K4lPs7H94VUqPe2XwIsfPRnrXQE//QTEXxb8/8N4CNc6FpgZahzpTjFhMzSA7T/nHJa11DE8Ng2TP3iAmRczFlmslSuUNOgUeb6yRvs0="/>
          <p:cNvSpPr/>
          <p:nvPr/>
        </p:nvSpPr>
        <p:spPr>
          <a:xfrm>
            <a:off x="213275" y="2339746"/>
            <a:ext cx="6173457" cy="4301306"/>
          </a:xfrm>
          <a:prstGeom prst="rect">
            <a:avLst/>
          </a:prstGeom>
        </p:spPr>
        <p:txBody>
          <a:bodyPr wrap="square">
            <a:spAutoFit/>
          </a:bodyPr>
          <a:lstStyle/>
          <a:p>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Ta có: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DE</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AC</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AB</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AC</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nên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DE // AB.</a:t>
            </a:r>
          </a:p>
          <a:p>
            <a:pPr>
              <a:lnSpc>
                <a:spcPct val="150000"/>
              </a:lnSpc>
            </a:pPr>
            <a:r>
              <a:rPr lang="en-US" sz="2800">
                <a:solidFill>
                  <a:schemeClr val="bg1"/>
                </a:solidFill>
                <a:latin typeface="Times New Roman" panose="02020603050405020304" pitchFamily="18" charset="0"/>
                <a:ea typeface="Times New Roman" panose="02020603050405020304" pitchFamily="18" charset="0"/>
              </a:rPr>
              <a:t>Xét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ABC</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có </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DE // AB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(cmt), áp dụng Fệ quả của định lí Thalès, ta có:</a:t>
            </a:r>
          </a:p>
          <a:p>
            <a:pPr>
              <a:lnSpc>
                <a:spcPct val="150000"/>
              </a:lnSpc>
              <a:spcBef>
                <a:spcPts val="600"/>
              </a:spcBef>
            </a:pPr>
            <a:r>
              <a:rPr lang="en-US" sz="2800">
                <a:solidFill>
                  <a:schemeClr val="bg1"/>
                </a:solidFill>
                <a:latin typeface="Times New Roman" panose="02020603050405020304" pitchFamily="18" charset="0"/>
                <a:sym typeface="Symbol" panose="05050102010706020507" pitchFamily="18" charset="2"/>
              </a:rPr>
              <a:t>                    Hay:</a:t>
            </a:r>
          </a:p>
          <a:p>
            <a:pPr>
              <a:lnSpc>
                <a:spcPct val="150000"/>
              </a:lnSpc>
              <a:spcBef>
                <a:spcPts val="3000"/>
              </a:spcBef>
            </a:pPr>
            <a:r>
              <a:rPr lang="en-US" sz="2800">
                <a:solidFill>
                  <a:schemeClr val="bg1"/>
                </a:solidFill>
                <a:latin typeface="Times New Roman" panose="02020603050405020304" pitchFamily="18" charset="0"/>
                <a:sym typeface="Symbol" panose="05050102010706020507" pitchFamily="18" charset="2"/>
              </a:rPr>
              <a:t>Suy ra:</a:t>
            </a:r>
          </a:p>
          <a:p>
            <a:pPr>
              <a:lnSpc>
                <a:spcPct val="150000"/>
              </a:lnSpc>
              <a:spcBef>
                <a:spcPts val="1200"/>
              </a:spcBef>
            </a:pPr>
            <a:r>
              <a:rPr lang="en-US" sz="2800">
                <a:solidFill>
                  <a:schemeClr val="bg1"/>
                </a:solidFill>
                <a:latin typeface="Times New Roman" panose="02020603050405020304" pitchFamily="18" charset="0"/>
              </a:rPr>
              <a:t>Vậy chiều cao của ngôi nhà là 5,2 m.</a:t>
            </a:r>
            <a:endParaRPr lang="en-US" sz="2800">
              <a:solidFill>
                <a:schemeClr val="bg1"/>
              </a:solidFill>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02952" y="189808"/>
            <a:ext cx="11333323" cy="523220"/>
          </a:xfrm>
          <a:prstGeom prst="rect">
            <a:avLst/>
          </a:prstGeom>
          <a:noFill/>
        </p:spPr>
        <p:txBody>
          <a:bodyPr wrap="square">
            <a:spAutoFit/>
          </a:bodyPr>
          <a:lstStyle/>
          <a:p>
            <a:r>
              <a:rPr lang="en-US" sz="2800" b="1">
                <a:solidFill>
                  <a:srgbClr val="FFFF00"/>
                </a:solidFill>
                <a:latin typeface="Times New Roman" panose="02020603050405020304" pitchFamily="18" charset="0"/>
                <a:ea typeface="Calibri" panose="020F0502020204030204" pitchFamily="34" charset="0"/>
              </a:rPr>
              <a:t> </a:t>
            </a:r>
            <a:r>
              <a:rPr lang="en-US" altLang="zh-CN" sz="28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II. ƯỚC LƯỢNG CHIỀU CAO</a:t>
            </a:r>
            <a:endParaRPr lang="zh-CN" altLang="en-US" sz="28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10" name="Rectangle 9" descr="OPL20U25GSXzBJYl68kk8uQGfFKzs7yb1M4KJWUiLk6ZEvGF+qCIPSnY57AbBFCvTW2023.15.47+K4lPs7H94VUqPe2XwIsfPRnrXQE//QTEXxb8/8N4CNc6FpgZahzpTjFhMzSA7T/nHJa11DE8Ng2TP3iAmRczFlmslSuUNOgUeb6yRvs0="/>
          <p:cNvSpPr/>
          <p:nvPr/>
        </p:nvSpPr>
        <p:spPr>
          <a:xfrm>
            <a:off x="394545" y="829887"/>
            <a:ext cx="11018830" cy="954107"/>
          </a:xfrm>
          <a:prstGeom prst="rect">
            <a:avLst/>
          </a:prstGeom>
        </p:spPr>
        <p:txBody>
          <a:bodyPr wrap="square">
            <a:spAutoFit/>
          </a:bodyPr>
          <a:lstStyle/>
          <a:p>
            <a:r>
              <a:rPr lang="en-US" sz="2800" b="1" dirty="0" err="1">
                <a:solidFill>
                  <a:srgbClr val="FFC000"/>
                </a:solidFill>
                <a:latin typeface="Times New Roman" panose="02020603050405020304" pitchFamily="18" charset="0"/>
                <a:ea typeface="Times New Roman" panose="02020603050405020304" pitchFamily="18" charset="0"/>
              </a:rPr>
              <a:t>Luyện</a:t>
            </a:r>
            <a:r>
              <a:rPr lang="en-US" sz="2800" b="1" dirty="0">
                <a:solidFill>
                  <a:srgbClr val="FFC000"/>
                </a:solidFill>
                <a:latin typeface="Times New Roman" panose="02020603050405020304" pitchFamily="18" charset="0"/>
                <a:ea typeface="Times New Roman" panose="02020603050405020304" pitchFamily="18" charset="0"/>
              </a:rPr>
              <a:t> </a:t>
            </a:r>
            <a:r>
              <a:rPr lang="en-US" sz="2800" b="1" dirty="0" err="1">
                <a:solidFill>
                  <a:srgbClr val="FFC000"/>
                </a:solidFill>
                <a:latin typeface="Times New Roman" panose="02020603050405020304" pitchFamily="18" charset="0"/>
                <a:ea typeface="Times New Roman" panose="02020603050405020304" pitchFamily="18" charset="0"/>
              </a:rPr>
              <a:t>tập</a:t>
            </a:r>
            <a:r>
              <a:rPr lang="en-US" sz="2800" b="1" dirty="0">
                <a:solidFill>
                  <a:srgbClr val="FFC000"/>
                </a:solidFill>
                <a:latin typeface="Times New Roman" panose="02020603050405020304" pitchFamily="18" charset="0"/>
                <a:ea typeface="Times New Roman" panose="02020603050405020304" pitchFamily="18" charset="0"/>
              </a:rPr>
              <a:t> 2: </a:t>
            </a:r>
            <a:r>
              <a:rPr lang="fr-FR" sz="2800" dirty="0" err="1">
                <a:solidFill>
                  <a:schemeClr val="bg1"/>
                </a:solidFill>
                <a:latin typeface="Times New Roman" panose="02020603050405020304" pitchFamily="18" charset="0"/>
                <a:ea typeface="Times New Roman" panose="02020603050405020304" pitchFamily="18" charset="0"/>
              </a:rPr>
              <a:t>Tính</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chiều</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cao</a:t>
            </a:r>
            <a:r>
              <a:rPr lang="fr-FR" sz="2800" dirty="0">
                <a:solidFill>
                  <a:schemeClr val="bg1"/>
                </a:solidFill>
                <a:latin typeface="Times New Roman" panose="02020603050405020304" pitchFamily="18" charset="0"/>
                <a:ea typeface="Times New Roman" panose="02020603050405020304" pitchFamily="18" charset="0"/>
              </a:rPr>
              <a:t> </a:t>
            </a:r>
            <a:r>
              <a:rPr lang="fr-FR" sz="2800" i="1" dirty="0">
                <a:solidFill>
                  <a:schemeClr val="bg1"/>
                </a:solidFill>
                <a:latin typeface="Times New Roman" panose="02020603050405020304" pitchFamily="18" charset="0"/>
                <a:ea typeface="Times New Roman" panose="02020603050405020304" pitchFamily="18" charset="0"/>
              </a:rPr>
              <a:t>AB</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của</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ngôi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nhà</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Biết</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cái</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cây</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có</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chiều</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cao</a:t>
            </a:r>
            <a:r>
              <a:rPr lang="fr-FR" sz="2800" dirty="0">
                <a:solidFill>
                  <a:schemeClr val="bg1"/>
                </a:solidFill>
                <a:latin typeface="Times New Roman" panose="02020603050405020304" pitchFamily="18" charset="0"/>
                <a:ea typeface="Times New Roman" panose="02020603050405020304" pitchFamily="18" charset="0"/>
              </a:rPr>
              <a:t> </a:t>
            </a:r>
            <a:r>
              <a:rPr lang="fr-FR" sz="2800" i="1" dirty="0">
                <a:solidFill>
                  <a:schemeClr val="bg1"/>
                </a:solidFill>
                <a:latin typeface="Times New Roman" panose="02020603050405020304" pitchFamily="18" charset="0"/>
                <a:ea typeface="Times New Roman" panose="02020603050405020304" pitchFamily="18" charset="0"/>
              </a:rPr>
              <a:t>ED</a:t>
            </a:r>
            <a:r>
              <a:rPr lang="fr-FR" sz="2800" dirty="0">
                <a:solidFill>
                  <a:schemeClr val="bg1"/>
                </a:solidFill>
                <a:latin typeface="Times New Roman" panose="02020603050405020304" pitchFamily="18" charset="0"/>
                <a:ea typeface="Times New Roman" panose="02020603050405020304" pitchFamily="18" charset="0"/>
              </a:rPr>
              <a:t> = 2 m </a:t>
            </a:r>
            <a:r>
              <a:rPr lang="fr-FR" sz="2800" dirty="0" err="1">
                <a:solidFill>
                  <a:schemeClr val="bg1"/>
                </a:solidFill>
                <a:latin typeface="Times New Roman" panose="02020603050405020304" pitchFamily="18" charset="0"/>
                <a:ea typeface="Times New Roman" panose="02020603050405020304" pitchFamily="18" charset="0"/>
              </a:rPr>
              <a:t>và</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khoảng</a:t>
            </a:r>
            <a:r>
              <a:rPr lang="fr-FR" sz="2800" dirty="0">
                <a:solidFill>
                  <a:schemeClr val="bg1"/>
                </a:solidFill>
                <a:latin typeface="Times New Roman" panose="02020603050405020304" pitchFamily="18" charset="0"/>
                <a:ea typeface="Times New Roman" panose="02020603050405020304" pitchFamily="18" charset="0"/>
              </a:rPr>
              <a:t> </a:t>
            </a:r>
            <a:r>
              <a:rPr lang="fr-FR" sz="2800" dirty="0" err="1">
                <a:solidFill>
                  <a:schemeClr val="bg1"/>
                </a:solidFill>
                <a:latin typeface="Times New Roman" panose="02020603050405020304" pitchFamily="18" charset="0"/>
                <a:ea typeface="Times New Roman" panose="02020603050405020304" pitchFamily="18" charset="0"/>
              </a:rPr>
              <a:t>cách</a:t>
            </a:r>
            <a:r>
              <a:rPr lang="fr-FR" sz="2800" dirty="0">
                <a:solidFill>
                  <a:schemeClr val="bg1"/>
                </a:solidFill>
                <a:latin typeface="Times New Roman" panose="02020603050405020304" pitchFamily="18" charset="0"/>
                <a:ea typeface="Times New Roman" panose="02020603050405020304" pitchFamily="18" charset="0"/>
              </a:rPr>
              <a:t> </a:t>
            </a:r>
            <a:r>
              <a:rPr lang="fr-FR" sz="2800" i="1" dirty="0">
                <a:solidFill>
                  <a:schemeClr val="bg1"/>
                </a:solidFill>
                <a:latin typeface="Times New Roman" panose="02020603050405020304" pitchFamily="18" charset="0"/>
                <a:ea typeface="Times New Roman" panose="02020603050405020304" pitchFamily="18" charset="0"/>
              </a:rPr>
              <a:t>AE </a:t>
            </a:r>
            <a:r>
              <a:rPr lang="fr-FR" sz="2800" dirty="0">
                <a:solidFill>
                  <a:schemeClr val="bg1"/>
                </a:solidFill>
                <a:latin typeface="Times New Roman" panose="02020603050405020304" pitchFamily="18" charset="0"/>
                <a:ea typeface="Times New Roman" panose="02020603050405020304" pitchFamily="18" charset="0"/>
              </a:rPr>
              <a:t>= 4 m; </a:t>
            </a:r>
            <a:r>
              <a:rPr lang="fr-FR" sz="2800" i="1" dirty="0">
                <a:solidFill>
                  <a:schemeClr val="bg1"/>
                </a:solidFill>
                <a:latin typeface="Times New Roman" panose="02020603050405020304" pitchFamily="18" charset="0"/>
                <a:ea typeface="Times New Roman" panose="02020603050405020304" pitchFamily="18" charset="0"/>
              </a:rPr>
              <a:t>EC</a:t>
            </a:r>
            <a:r>
              <a:rPr lang="fr-FR" sz="2800" dirty="0">
                <a:solidFill>
                  <a:schemeClr val="bg1"/>
                </a:solidFill>
                <a:latin typeface="Times New Roman" panose="02020603050405020304" pitchFamily="18" charset="0"/>
                <a:ea typeface="Times New Roman" panose="02020603050405020304" pitchFamily="18" charset="0"/>
              </a:rPr>
              <a:t> = 2,5 m. </a:t>
            </a:r>
            <a:endParaRPr lang="en-US" sz="2800" dirty="0">
              <a:solidFill>
                <a:schemeClr val="bg1"/>
              </a:solidFill>
            </a:endParaRPr>
          </a:p>
        </p:txBody>
      </p:sp>
      <p:graphicFrame>
        <p:nvGraphicFramePr>
          <p:cNvPr id="7" name="Object 6"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934049142"/>
              </p:ext>
            </p:extLst>
          </p:nvPr>
        </p:nvGraphicFramePr>
        <p:xfrm>
          <a:off x="501824" y="4115697"/>
          <a:ext cx="1567440" cy="868421"/>
        </p:xfrm>
        <a:graphic>
          <a:graphicData uri="http://schemas.openxmlformats.org/presentationml/2006/ole">
            <mc:AlternateContent xmlns:mc="http://schemas.openxmlformats.org/markup-compatibility/2006">
              <mc:Choice xmlns:v="urn:schemas-microsoft-com:vml" Requires="v">
                <p:oleObj name="Equation" r:id="rId2" imgW="711000" imgH="393480" progId="Equation.DSMT4">
                  <p:embed/>
                </p:oleObj>
              </mc:Choice>
              <mc:Fallback>
                <p:oleObj name="Equation" r:id="rId2" imgW="711000" imgH="393480" progId="Equation.DSMT4">
                  <p:embed/>
                  <p:pic>
                    <p:nvPicPr>
                      <p:cNvPr id="7" name="Object 6"/>
                      <p:cNvPicPr/>
                      <p:nvPr/>
                    </p:nvPicPr>
                    <p:blipFill>
                      <a:blip r:embed="rId3"/>
                      <a:stretch>
                        <a:fillRect/>
                      </a:stretch>
                    </p:blipFill>
                    <p:spPr>
                      <a:xfrm>
                        <a:off x="501824" y="4115697"/>
                        <a:ext cx="1567440" cy="868421"/>
                      </a:xfrm>
                      <a:prstGeom prst="rect">
                        <a:avLst/>
                      </a:prstGeom>
                    </p:spPr>
                  </p:pic>
                </p:oleObj>
              </mc:Fallback>
            </mc:AlternateContent>
          </a:graphicData>
        </a:graphic>
      </p:graphicFrame>
      <p:sp>
        <p:nvSpPr>
          <p:cNvPr id="16" name="TextBox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1923366" y="1755799"/>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p:graphicFrame>
        <p:nvGraphicFramePr>
          <p:cNvPr id="20" name="Object 19"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043525735"/>
              </p:ext>
            </p:extLst>
          </p:nvPr>
        </p:nvGraphicFramePr>
        <p:xfrm>
          <a:off x="1362957" y="5103914"/>
          <a:ext cx="3328313" cy="980354"/>
        </p:xfrm>
        <a:graphic>
          <a:graphicData uri="http://schemas.openxmlformats.org/presentationml/2006/ole">
            <mc:AlternateContent xmlns:mc="http://schemas.openxmlformats.org/markup-compatibility/2006">
              <mc:Choice xmlns:v="urn:schemas-microsoft-com:vml" Requires="v">
                <p:oleObj name="Equation" r:id="rId4" imgW="1422360" imgH="419040" progId="Equation.DSMT4">
                  <p:embed/>
                </p:oleObj>
              </mc:Choice>
              <mc:Fallback>
                <p:oleObj name="Equation" r:id="rId4" imgW="1422360" imgH="419040" progId="Equation.DSMT4">
                  <p:embed/>
                  <p:pic>
                    <p:nvPicPr>
                      <p:cNvPr id="20" name="Object 19"/>
                      <p:cNvPicPr/>
                      <p:nvPr/>
                    </p:nvPicPr>
                    <p:blipFill>
                      <a:blip r:embed="rId5"/>
                      <a:stretch>
                        <a:fillRect/>
                      </a:stretch>
                    </p:blipFill>
                    <p:spPr>
                      <a:xfrm>
                        <a:off x="1362957" y="5103914"/>
                        <a:ext cx="3328313" cy="980354"/>
                      </a:xfrm>
                      <a:prstGeom prst="rect">
                        <a:avLst/>
                      </a:prstGeom>
                    </p:spPr>
                  </p:pic>
                </p:oleObj>
              </mc:Fallback>
            </mc:AlternateContent>
          </a:graphicData>
        </a:graphic>
      </p:graphicFrame>
      <p:graphicFrame>
        <p:nvGraphicFramePr>
          <p:cNvPr id="4" name="Object 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702438621"/>
              </p:ext>
            </p:extLst>
          </p:nvPr>
        </p:nvGraphicFramePr>
        <p:xfrm>
          <a:off x="2841810" y="4149719"/>
          <a:ext cx="1995234" cy="927363"/>
        </p:xfrm>
        <a:graphic>
          <a:graphicData uri="http://schemas.openxmlformats.org/presentationml/2006/ole">
            <mc:AlternateContent xmlns:mc="http://schemas.openxmlformats.org/markup-compatibility/2006">
              <mc:Choice xmlns:v="urn:schemas-microsoft-com:vml" Requires="v">
                <p:oleObj name="Equation" r:id="rId6" imgW="901440" imgH="419040" progId="Equation.DSMT4">
                  <p:embed/>
                </p:oleObj>
              </mc:Choice>
              <mc:Fallback>
                <p:oleObj name="Equation" r:id="rId6" imgW="901440" imgH="419040" progId="Equation.DSMT4">
                  <p:embed/>
                  <p:pic>
                    <p:nvPicPr>
                      <p:cNvPr id="0" name=""/>
                      <p:cNvPicPr/>
                      <p:nvPr/>
                    </p:nvPicPr>
                    <p:blipFill>
                      <a:blip r:embed="rId7"/>
                      <a:stretch>
                        <a:fillRect/>
                      </a:stretch>
                    </p:blipFill>
                    <p:spPr>
                      <a:xfrm>
                        <a:off x="2841810" y="4149719"/>
                        <a:ext cx="1995234" cy="927363"/>
                      </a:xfrm>
                      <a:prstGeom prst="rect">
                        <a:avLst/>
                      </a:prstGeom>
                    </p:spPr>
                  </p:pic>
                </p:oleObj>
              </mc:Fallback>
            </mc:AlternateContent>
          </a:graphicData>
        </a:graphic>
      </p:graphicFrame>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EB6A0EC-9B41-47C9-925F-8F86140E202E}"/>
              </a:ext>
            </a:extLst>
          </p:cNvPr>
          <p:cNvPicPr>
            <a:picLocks noChangeAspect="1"/>
          </p:cNvPicPr>
          <p:nvPr/>
        </p:nvPicPr>
        <p:blipFill>
          <a:blip r:embed="rId8"/>
          <a:stretch>
            <a:fillRect/>
          </a:stretch>
        </p:blipFill>
        <p:spPr>
          <a:xfrm>
            <a:off x="6287310" y="2874105"/>
            <a:ext cx="5537710" cy="3303702"/>
          </a:xfrm>
          <a:prstGeom prst="rect">
            <a:avLst/>
          </a:prstGeom>
        </p:spPr>
      </p:pic>
    </p:spTree>
    <p:extLst>
      <p:ext uri="{BB962C8B-B14F-4D97-AF65-F5344CB8AC3E}">
        <p14:creationId xmlns:p14="http://schemas.microsoft.com/office/powerpoint/2010/main" val="29142181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left)">
                                      <p:cBhvr>
                                        <p:cTn id="20" dur="500"/>
                                        <p:tgtEl>
                                          <p:spTgt spid="2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Effect transition="in" filter="wipe(left)">
                                      <p:cBhvr>
                                        <p:cTn id="25" dur="500"/>
                                        <p:tgtEl>
                                          <p:spTgt spid="2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2" end="2"/>
                                            </p:txEl>
                                          </p:spTgt>
                                        </p:tgtEl>
                                        <p:attrNameLst>
                                          <p:attrName>style.visibility</p:attrName>
                                        </p:attrNameLst>
                                      </p:cBhvr>
                                      <p:to>
                                        <p:strVal val="visible"/>
                                      </p:to>
                                    </p:set>
                                    <p:animEffect transition="in" filter="wipe(left)">
                                      <p:cBhvr>
                                        <p:cTn id="35" dur="500"/>
                                        <p:tgtEl>
                                          <p:spTgt spid="22">
                                            <p:txEl>
                                              <p:pRg st="2" end="2"/>
                                            </p:txEl>
                                          </p:spTgt>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2">
                                            <p:txEl>
                                              <p:pRg st="3" end="3"/>
                                            </p:txEl>
                                          </p:spTgt>
                                        </p:tgtEl>
                                        <p:attrNameLst>
                                          <p:attrName>style.visibility</p:attrName>
                                        </p:attrNameLst>
                                      </p:cBhvr>
                                      <p:to>
                                        <p:strVal val="visible"/>
                                      </p:to>
                                    </p:set>
                                    <p:animEffect transition="in" filter="wipe(left)">
                                      <p:cBhvr>
                                        <p:cTn id="44" dur="500"/>
                                        <p:tgtEl>
                                          <p:spTgt spid="22">
                                            <p:txEl>
                                              <p:pRg st="3" end="3"/>
                                            </p:txEl>
                                          </p:spTgt>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2">
                                            <p:txEl>
                                              <p:pRg st="4" end="4"/>
                                            </p:txEl>
                                          </p:spTgt>
                                        </p:tgtEl>
                                        <p:attrNameLst>
                                          <p:attrName>style.visibility</p:attrName>
                                        </p:attrNameLst>
                                      </p:cBhvr>
                                      <p:to>
                                        <p:strVal val="visible"/>
                                      </p:to>
                                    </p:set>
                                    <p:animEffect transition="in" filter="wipe(left)">
                                      <p:cBhvr>
                                        <p:cTn id="53"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1422318" y="2169624"/>
            <a:ext cx="4075045" cy="785286"/>
          </a:xfrm>
        </p:spPr>
        <p:txBody>
          <a:bodyPr>
            <a:normAutofit/>
          </a:bodyPr>
          <a:lstStyle/>
          <a:p>
            <a:pPr algn="ctr"/>
            <a:r>
              <a:rPr lang="en-US" sz="3200" b="1">
                <a:solidFill>
                  <a:srgbClr val="FFFF00"/>
                </a:solidFill>
                <a:latin typeface="Times New Roman" panose="02020603050405020304" pitchFamily="18" charset="0"/>
                <a:cs typeface="Times New Roman" panose="02020603050405020304" pitchFamily="18" charset="0"/>
              </a:rPr>
              <a:t> LUYỆN TẬP</a:t>
            </a:r>
            <a:endParaRPr lang="en-US" sz="3200" b="1" dirty="0">
              <a:solidFill>
                <a:srgbClr val="FFFF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flipV="1">
            <a:off x="682486" y="2967644"/>
            <a:ext cx="5818067" cy="3196"/>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1436" y="2284242"/>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sp>
        <p:nvSpPr>
          <p:cNvPr id="7" name="Rectangle 6" descr="OPL20U25GSXzBJYl68kk8uQGfFKzs7yb1M4KJWUiLk6ZEvGF+qCIPSnY57AbBFCvTW2023.15.47+K4lPs7H94VUqPe2XwIsfPRnrXQE//QTEXxb8/8N4CNc6FpgZahzpTjFhMzSA7T/nHJa11DE8Ng2TP3iAmRczFlmslSuUNOgUeb6yRvs0="/>
          <p:cNvSpPr/>
          <p:nvPr/>
        </p:nvSpPr>
        <p:spPr>
          <a:xfrm>
            <a:off x="537556" y="3316469"/>
            <a:ext cx="6096000" cy="1692771"/>
          </a:xfrm>
          <a:prstGeom prst="rect">
            <a:avLst/>
          </a:prstGeom>
        </p:spPr>
        <p:txBody>
          <a:bodyPr>
            <a:spAutoFit/>
          </a:bodyPr>
          <a:lstStyle/>
          <a:p>
            <a:pPr algn="just"/>
            <a:r>
              <a:rPr lang="en-US" sz="2600" i="1">
                <a:solidFill>
                  <a:schemeClr val="bg1"/>
                </a:solidFill>
                <a:latin typeface="Times New Roman" panose="02020603050405020304" pitchFamily="18" charset="0"/>
                <a:ea typeface="Times New Roman" panose="02020603050405020304" pitchFamily="18" charset="0"/>
              </a:rPr>
              <a:t>Củng cố kiến thức về ứng dụng định lí Thalès để tính được chiều cao của một vật khi không thể đo đạc trực tiếp chiều cao của vật đó. </a:t>
            </a:r>
            <a:endParaRPr lang="en-US" sz="2600" i="1">
              <a:solidFill>
                <a:schemeClr val="bg1"/>
              </a:solidFill>
            </a:endParaRPr>
          </a:p>
        </p:txBody>
      </p:sp>
    </p:spTree>
    <p:extLst>
      <p:ext uri="{BB962C8B-B14F-4D97-AF65-F5344CB8AC3E}">
        <p14:creationId xmlns:p14="http://schemas.microsoft.com/office/powerpoint/2010/main" val="167753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023.15.47+K4lPs7H94VUqPe2XwIsfPRnrXQE//QTEXxb8/8N4CNc6FpgZahzpTjFhMzSA7T/nHJa11DE8Ng2TP3iAmRczFlmslSuUNOgUeb6yRvs0="/>
          <p:cNvSpPr/>
          <p:nvPr/>
        </p:nvSpPr>
        <p:spPr>
          <a:xfrm>
            <a:off x="346362" y="659241"/>
            <a:ext cx="11482648" cy="3490186"/>
          </a:xfrm>
          <a:prstGeom prst="rect">
            <a:avLst/>
          </a:prstGeom>
        </p:spPr>
        <p:txBody>
          <a:bodyPr wrap="square">
            <a:spAutoFit/>
          </a:bodyPr>
          <a:lstStyle/>
          <a:p>
            <a:pPr algn="just">
              <a:lnSpc>
                <a:spcPct val="115000"/>
              </a:lnSpc>
              <a:spcAft>
                <a:spcPts val="0"/>
              </a:spcAft>
            </a:pPr>
            <a:r>
              <a:rPr lang="en-US" sz="2400" b="1">
                <a:solidFill>
                  <a:srgbClr val="FFC000"/>
                </a:solidFill>
                <a:latin typeface="Times New Roman" panose="02020603050405020304" pitchFamily="18" charset="0"/>
                <a:ea typeface="Times New Roman" panose="02020603050405020304" pitchFamily="18" charset="0"/>
              </a:rPr>
              <a:t>Bài 2 (Sgk – T61) </a:t>
            </a:r>
            <a:r>
              <a:rPr lang="en-US" sz="2400" i="1">
                <a:solidFill>
                  <a:schemeClr val="bg1"/>
                </a:solidFill>
                <a:latin typeface="Times New Roman" panose="02020603050405020304" pitchFamily="18" charset="0"/>
                <a:ea typeface="Times New Roman" panose="02020603050405020304" pitchFamily="18" charset="0"/>
              </a:rPr>
              <a:t>Có thể gián tiếp đo chiều cao của một bức tường khá cao bằng dụng cụ đơn giản được không?</a:t>
            </a:r>
            <a:r>
              <a:rPr lang="en-US" sz="2400">
                <a:solidFill>
                  <a:schemeClr val="bg1"/>
                </a:solidFill>
                <a:latin typeface="Times New Roman" panose="02020603050405020304" pitchFamily="18" charset="0"/>
                <a:ea typeface="Times New Roman" panose="02020603050405020304" pitchFamily="18" charset="0"/>
              </a:rPr>
              <a:t> </a:t>
            </a:r>
            <a:r>
              <a:rPr lang="en-US" sz="2400" i="1">
                <a:solidFill>
                  <a:schemeClr val="bg1"/>
                </a:solidFill>
                <a:latin typeface="Times New Roman" panose="02020603050405020304" pitchFamily="18" charset="0"/>
                <a:ea typeface="Times New Roman" panose="02020603050405020304" pitchFamily="18" charset="0"/>
              </a:rPr>
              <a:t>Hình 25 </a:t>
            </a:r>
            <a:r>
              <a:rPr lang="en-US" sz="2400">
                <a:solidFill>
                  <a:schemeClr val="bg1"/>
                </a:solidFill>
                <a:latin typeface="Times New Roman" panose="02020603050405020304" pitchFamily="18" charset="0"/>
                <a:ea typeface="Times New Roman" panose="02020603050405020304" pitchFamily="18" charset="0"/>
              </a:rPr>
              <a:t>thể hiện cách đo chiều cao </a:t>
            </a:r>
            <a:r>
              <a:rPr lang="en-US" sz="2400" i="1">
                <a:solidFill>
                  <a:schemeClr val="bg1"/>
                </a:solidFill>
                <a:latin typeface="Times New Roman" panose="02020603050405020304" pitchFamily="18" charset="0"/>
                <a:ea typeface="Times New Roman" panose="02020603050405020304" pitchFamily="18" charset="0"/>
              </a:rPr>
              <a:t>AB</a:t>
            </a:r>
            <a:r>
              <a:rPr lang="en-US" sz="2400">
                <a:solidFill>
                  <a:schemeClr val="bg1"/>
                </a:solidFill>
                <a:latin typeface="Times New Roman" panose="02020603050405020304" pitchFamily="18" charset="0"/>
                <a:ea typeface="Times New Roman" panose="02020603050405020304" pitchFamily="18" charset="0"/>
              </a:rPr>
              <a:t> của một bức tường bằng các dụng cụ đơn giản gồm: Hai cọc thẳng đứng (cọc 1 cố định, cọc 2 có thể di chuyển được) và sợi dây </a:t>
            </a:r>
            <a:r>
              <a:rPr lang="en-US" sz="2400" i="1">
                <a:solidFill>
                  <a:schemeClr val="bg1"/>
                </a:solidFill>
                <a:latin typeface="Times New Roman" panose="02020603050405020304" pitchFamily="18" charset="0"/>
                <a:ea typeface="Times New Roman" panose="02020603050405020304" pitchFamily="18" charset="0"/>
              </a:rPr>
              <a:t>FC</a:t>
            </a:r>
            <a:r>
              <a:rPr lang="en-US" sz="2400">
                <a:solidFill>
                  <a:schemeClr val="bg1"/>
                </a:solidFill>
                <a:latin typeface="Times New Roman" panose="02020603050405020304" pitchFamily="18" charset="0"/>
                <a:ea typeface="Times New Roman" panose="02020603050405020304" pitchFamily="18" charset="0"/>
              </a:rPr>
              <a:t>. Cọc 1 có chiều cao </a:t>
            </a:r>
            <a:r>
              <a:rPr lang="en-US" sz="2400" i="1">
                <a:solidFill>
                  <a:schemeClr val="bg1"/>
                </a:solidFill>
                <a:latin typeface="Times New Roman" panose="02020603050405020304" pitchFamily="18" charset="0"/>
                <a:ea typeface="Times New Roman" panose="02020603050405020304" pitchFamily="18" charset="0"/>
              </a:rPr>
              <a:t>DK</a:t>
            </a:r>
            <a:r>
              <a:rPr lang="en-US" sz="2400">
                <a:solidFill>
                  <a:schemeClr val="bg1"/>
                </a:solidFill>
                <a:latin typeface="Times New Roman" panose="02020603050405020304" pitchFamily="18" charset="0"/>
                <a:ea typeface="Times New Roman" panose="02020603050405020304" pitchFamily="18" charset="0"/>
              </a:rPr>
              <a:t> = </a:t>
            </a:r>
            <a:r>
              <a:rPr lang="en-US" sz="2400" i="1">
                <a:solidFill>
                  <a:schemeClr val="bg1"/>
                </a:solidFill>
                <a:latin typeface="Times New Roman" panose="02020603050405020304" pitchFamily="18" charset="0"/>
                <a:ea typeface="Times New Roman" panose="02020603050405020304" pitchFamily="18" charset="0"/>
              </a:rPr>
              <a:t>h</a:t>
            </a:r>
            <a:r>
              <a:rPr lang="en-US" sz="2400">
                <a:solidFill>
                  <a:schemeClr val="bg1"/>
                </a:solidFill>
                <a:latin typeface="Times New Roman" panose="02020603050405020304" pitchFamily="18" charset="0"/>
                <a:ea typeface="Times New Roman" panose="02020603050405020304" pitchFamily="18" charset="0"/>
              </a:rPr>
              <a:t>. Các khoảng cách </a:t>
            </a:r>
            <a:r>
              <a:rPr lang="en-US" sz="2400" i="1">
                <a:solidFill>
                  <a:schemeClr val="bg1"/>
                </a:solidFill>
                <a:latin typeface="Times New Roman" panose="02020603050405020304" pitchFamily="18" charset="0"/>
                <a:ea typeface="Times New Roman" panose="02020603050405020304" pitchFamily="18" charset="0"/>
              </a:rPr>
              <a:t>BC</a:t>
            </a:r>
            <a:r>
              <a:rPr lang="en-US" sz="2400">
                <a:solidFill>
                  <a:schemeClr val="bg1"/>
                </a:solidFill>
                <a:latin typeface="Times New Roman" panose="02020603050405020304" pitchFamily="18" charset="0"/>
                <a:ea typeface="Times New Roman" panose="02020603050405020304" pitchFamily="18" charset="0"/>
              </a:rPr>
              <a:t> = </a:t>
            </a:r>
            <a:r>
              <a:rPr lang="en-US" sz="2400" i="1">
                <a:solidFill>
                  <a:schemeClr val="bg1"/>
                </a:solidFill>
                <a:latin typeface="Times New Roman" panose="02020603050405020304" pitchFamily="18" charset="0"/>
                <a:ea typeface="Times New Roman" panose="02020603050405020304" pitchFamily="18" charset="0"/>
              </a:rPr>
              <a:t>a</a:t>
            </a:r>
            <a:r>
              <a:rPr lang="en-US" sz="2400">
                <a:solidFill>
                  <a:schemeClr val="bg1"/>
                </a:solidFill>
                <a:latin typeface="Times New Roman" panose="02020603050405020304" pitchFamily="18" charset="0"/>
                <a:ea typeface="Times New Roman" panose="02020603050405020304" pitchFamily="18" charset="0"/>
              </a:rPr>
              <a:t>, </a:t>
            </a:r>
            <a:r>
              <a:rPr lang="en-US" sz="2400" i="1">
                <a:solidFill>
                  <a:schemeClr val="bg1"/>
                </a:solidFill>
                <a:latin typeface="Times New Roman" panose="02020603050405020304" pitchFamily="18" charset="0"/>
                <a:ea typeface="Times New Roman" panose="02020603050405020304" pitchFamily="18" charset="0"/>
              </a:rPr>
              <a:t>DC</a:t>
            </a:r>
            <a:r>
              <a:rPr lang="en-US" sz="2400">
                <a:solidFill>
                  <a:schemeClr val="bg1"/>
                </a:solidFill>
                <a:latin typeface="Times New Roman" panose="02020603050405020304" pitchFamily="18" charset="0"/>
                <a:ea typeface="Times New Roman" panose="02020603050405020304" pitchFamily="18" charset="0"/>
              </a:rPr>
              <a:t> = </a:t>
            </a:r>
            <a:r>
              <a:rPr lang="en-US" sz="2400" i="1">
                <a:solidFill>
                  <a:schemeClr val="bg1"/>
                </a:solidFill>
                <a:latin typeface="Times New Roman" panose="02020603050405020304" pitchFamily="18" charset="0"/>
                <a:ea typeface="Times New Roman" panose="02020603050405020304" pitchFamily="18" charset="0"/>
              </a:rPr>
              <a:t>b</a:t>
            </a:r>
            <a:r>
              <a:rPr lang="en-US" sz="2400">
                <a:solidFill>
                  <a:schemeClr val="bg1"/>
                </a:solidFill>
                <a:latin typeface="Times New Roman" panose="02020603050405020304" pitchFamily="18" charset="0"/>
                <a:ea typeface="Times New Roman" panose="02020603050405020304" pitchFamily="18" charset="0"/>
              </a:rPr>
              <a:t> đo được bằng thước dây thông dụng. </a:t>
            </a:r>
          </a:p>
          <a:p>
            <a:pPr algn="just">
              <a:lnSpc>
                <a:spcPct val="115000"/>
              </a:lnSpc>
              <a:spcAft>
                <a:spcPts val="0"/>
              </a:spcAft>
            </a:pPr>
            <a:r>
              <a:rPr lang="en-US" sz="2400">
                <a:solidFill>
                  <a:schemeClr val="bg1"/>
                </a:solidFill>
                <a:latin typeface="Times New Roman" panose="02020603050405020304" pitchFamily="18" charset="0"/>
                <a:ea typeface="Times New Roman" panose="02020603050405020304" pitchFamily="18" charset="0"/>
              </a:rPr>
              <a:t>a) Em hãy cho biết người ta tiến </a:t>
            </a:r>
          </a:p>
          <a:p>
            <a:pPr algn="just">
              <a:lnSpc>
                <a:spcPct val="115000"/>
              </a:lnSpc>
              <a:spcAft>
                <a:spcPts val="0"/>
              </a:spcAft>
            </a:pPr>
            <a:r>
              <a:rPr lang="en-US" sz="2400">
                <a:solidFill>
                  <a:schemeClr val="bg1"/>
                </a:solidFill>
                <a:latin typeface="Times New Roman" panose="02020603050405020304" pitchFamily="18" charset="0"/>
                <a:ea typeface="Times New Roman" panose="02020603050405020304" pitchFamily="18" charset="0"/>
              </a:rPr>
              <a:t>     hành đo đạc như thế nào?</a:t>
            </a:r>
          </a:p>
          <a:p>
            <a:pPr>
              <a:lnSpc>
                <a:spcPct val="115000"/>
              </a:lnSpc>
              <a:spcAft>
                <a:spcPts val="0"/>
              </a:spcAft>
            </a:pPr>
            <a:r>
              <a:rPr lang="en-US" sz="2400">
                <a:solidFill>
                  <a:schemeClr val="bg1"/>
                </a:solidFill>
                <a:latin typeface="Times New Roman" panose="02020603050405020304" pitchFamily="18" charset="0"/>
                <a:ea typeface="Times New Roman" panose="02020603050405020304" pitchFamily="18" charset="0"/>
              </a:rPr>
              <a:t>b) Tính chiều cao </a:t>
            </a:r>
            <a:r>
              <a:rPr lang="en-US" sz="2400" i="1">
                <a:solidFill>
                  <a:schemeClr val="bg1"/>
                </a:solidFill>
                <a:latin typeface="Times New Roman" panose="02020603050405020304" pitchFamily="18" charset="0"/>
                <a:ea typeface="Times New Roman" panose="02020603050405020304" pitchFamily="18" charset="0"/>
              </a:rPr>
              <a:t>AB </a:t>
            </a:r>
            <a:r>
              <a:rPr lang="en-US" sz="2400">
                <a:solidFill>
                  <a:schemeClr val="bg1"/>
                </a:solidFill>
                <a:latin typeface="Times New Roman" panose="02020603050405020304" pitchFamily="18" charset="0"/>
                <a:ea typeface="Times New Roman" panose="02020603050405020304" pitchFamily="18" charset="0"/>
              </a:rPr>
              <a:t>theo </a:t>
            </a:r>
            <a:r>
              <a:rPr lang="en-US" sz="2400" i="1">
                <a:solidFill>
                  <a:schemeClr val="bg1"/>
                </a:solidFill>
                <a:latin typeface="Times New Roman" panose="02020603050405020304" pitchFamily="18" charset="0"/>
                <a:ea typeface="Times New Roman" panose="02020603050405020304" pitchFamily="18" charset="0"/>
              </a:rPr>
              <a:t>h</a:t>
            </a:r>
            <a:r>
              <a:rPr lang="en-US" sz="2400">
                <a:solidFill>
                  <a:schemeClr val="bg1"/>
                </a:solidFill>
                <a:latin typeface="Times New Roman" panose="02020603050405020304" pitchFamily="18" charset="0"/>
                <a:ea typeface="Times New Roman" panose="02020603050405020304" pitchFamily="18" charset="0"/>
              </a:rPr>
              <a:t>, </a:t>
            </a:r>
            <a:r>
              <a:rPr lang="en-US" sz="2400" i="1">
                <a:solidFill>
                  <a:schemeClr val="bg1"/>
                </a:solidFill>
                <a:latin typeface="Times New Roman" panose="02020603050405020304" pitchFamily="18" charset="0"/>
                <a:ea typeface="Times New Roman" panose="02020603050405020304" pitchFamily="18" charset="0"/>
              </a:rPr>
              <a:t>a</a:t>
            </a:r>
            <a:r>
              <a:rPr lang="en-US" sz="2400">
                <a:solidFill>
                  <a:schemeClr val="bg1"/>
                </a:solidFill>
                <a:latin typeface="Times New Roman" panose="02020603050405020304" pitchFamily="18" charset="0"/>
                <a:ea typeface="Times New Roman" panose="02020603050405020304" pitchFamily="18" charset="0"/>
              </a:rPr>
              <a:t>, </a:t>
            </a:r>
            <a:r>
              <a:rPr lang="en-US" sz="2400" i="1">
                <a:solidFill>
                  <a:schemeClr val="bg1"/>
                </a:solidFill>
                <a:latin typeface="Times New Roman" panose="02020603050405020304" pitchFamily="18" charset="0"/>
                <a:ea typeface="Times New Roman" panose="02020603050405020304" pitchFamily="18" charset="0"/>
              </a:rPr>
              <a:t>b</a:t>
            </a:r>
            <a:r>
              <a:rPr lang="en-US" sz="2400">
                <a:solidFill>
                  <a:schemeClr val="bg1"/>
                </a:solidFill>
                <a:latin typeface="Times New Roman" panose="02020603050405020304" pitchFamily="18" charset="0"/>
                <a:ea typeface="Times New Roman" panose="02020603050405020304" pitchFamily="18" charset="0"/>
              </a:rPr>
              <a:t>.</a:t>
            </a: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78015" y="148244"/>
            <a:ext cx="11333323" cy="492443"/>
          </a:xfrm>
          <a:prstGeom prst="rect">
            <a:avLst/>
          </a:prstGeom>
          <a:noFill/>
        </p:spPr>
        <p:txBody>
          <a:bodyPr wrap="square">
            <a:spAutoFit/>
          </a:bodyPr>
          <a:lstStyle/>
          <a:p>
            <a:r>
              <a:rPr lang="en-US" sz="2600" b="1">
                <a:solidFill>
                  <a:srgbClr val="FFFF00"/>
                </a:solidFill>
                <a:latin typeface="Times New Roman" panose="02020603050405020304" pitchFamily="18" charset="0"/>
                <a:ea typeface="Calibri" panose="020F0502020204030204" pitchFamily="34" charset="0"/>
              </a:rPr>
              <a:t> </a:t>
            </a:r>
            <a:r>
              <a:rPr lang="en-US" altLang="zh-CN" sz="26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II. ƯỚC LƯỢNG CHIỀU CAO</a:t>
            </a:r>
            <a:endParaRPr lang="zh-CN" altLang="en-US" sz="26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5" name="3 Minute Timer with Music"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9B7578DD-150D-8E4F-D088-5D94F3D8BD4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710" t="34405" r="21287" b="34493"/>
          <a:stretch/>
        </p:blipFill>
        <p:spPr>
          <a:xfrm>
            <a:off x="10559389" y="6365557"/>
            <a:ext cx="1632611" cy="492443"/>
          </a:xfrm>
          <a:prstGeom prst="rect">
            <a:avLst/>
          </a:prstGeom>
        </p:spPr>
      </p:pic>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5"/>
          <a:stretch>
            <a:fillRect/>
          </a:stretch>
        </p:blipFill>
        <p:spPr>
          <a:xfrm>
            <a:off x="3842421" y="2525641"/>
            <a:ext cx="6363501" cy="4133777"/>
          </a:xfrm>
          <a:prstGeom prst="rect">
            <a:avLst/>
          </a:prstGeom>
        </p:spPr>
      </p:pic>
    </p:spTree>
    <p:extLst>
      <p:ext uri="{BB962C8B-B14F-4D97-AF65-F5344CB8AC3E}">
        <p14:creationId xmlns:p14="http://schemas.microsoft.com/office/powerpoint/2010/main" val="168630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10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20" fill="hold" display="0">
                  <p:stCondLst>
                    <p:cond delay="indefinite"/>
                  </p:stCondLst>
                </p:cTn>
                <p:tgtEl>
                  <p:spTgt spid="5"/>
                </p:tgtEl>
              </p:cMediaNode>
            </p:video>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B440857-9A9A-6A73-CE01-A9E8CE526128}"/>
              </a:ext>
            </a:extLst>
          </p:cNvPr>
          <p:cNvSpPr/>
          <p:nvPr/>
        </p:nvSpPr>
        <p:spPr>
          <a:xfrm>
            <a:off x="0" y="-2944"/>
            <a:ext cx="6983896" cy="132816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670476-04F5-DB38-B92C-8792AE5F5402}"/>
              </a:ext>
            </a:extLst>
          </p:cNvPr>
          <p:cNvSpPr>
            <a:spLocks noGrp="1"/>
          </p:cNvSpPr>
          <p:nvPr>
            <p:ph type="title"/>
          </p:nvPr>
        </p:nvSpPr>
        <p:spPr>
          <a:xfrm>
            <a:off x="0" y="347864"/>
            <a:ext cx="7251518" cy="682628"/>
          </a:xfrm>
        </p:spPr>
        <p:txBody>
          <a:bodyPr>
            <a:normAutofit fontScale="90000"/>
          </a:bodyPr>
          <a:lstStyle/>
          <a:p>
            <a:r>
              <a:rPr lang="en-US" sz="3200" b="1" dirty="0">
                <a:solidFill>
                  <a:schemeClr val="bg1"/>
                </a:solidFill>
                <a:latin typeface="Times New Roman" panose="02020603050405020304" pitchFamily="18" charset="0"/>
                <a:cs typeface="Times New Roman" panose="02020603050405020304" pitchFamily="18" charset="0"/>
              </a:rPr>
              <a:t>A. THIẾT BỊ DẠY HỌC VÀ HỌC LIỆU</a:t>
            </a:r>
            <a:endParaRPr lang="en-US" sz="3200" dirty="0">
              <a:solidFill>
                <a:schemeClr val="bg1"/>
              </a:solidFill>
            </a:endParaRPr>
          </a:p>
        </p:txBody>
      </p:sp>
      <p:pic>
        <p:nvPicPr>
          <p:cNvPr id="2" name="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7C5EA06-D3C5-257D-FAB5-9536D9103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9457824" y="4180129"/>
            <a:ext cx="2467085" cy="2467085"/>
          </a:xfrm>
          <a:prstGeom prst="rect">
            <a:avLst/>
          </a:prstGeom>
        </p:spPr>
      </p:pic>
      <p:pic>
        <p:nvPicPr>
          <p:cNvPr id="4" name="Graphic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7FC0EEA-0BB4-9F6A-1A6F-54A569910A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9776938" y="4861058"/>
            <a:ext cx="1216038" cy="1216038"/>
          </a:xfrm>
          <a:prstGeom prst="rect">
            <a:avLst/>
          </a:prstGeom>
        </p:spPr>
      </p:pic>
      <p:pic>
        <p:nvPicPr>
          <p:cNvPr id="7" name="Graphic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62ADEC-53B0-8B37-6FAC-3934C543AB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379901" y="5120511"/>
            <a:ext cx="1149613" cy="1149613"/>
          </a:xfrm>
          <a:prstGeom prst="rect">
            <a:avLst/>
          </a:prstGeom>
        </p:spPr>
      </p:pic>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3312CC-1724-FCEB-A75C-03F3B22467B2}"/>
              </a:ext>
            </a:extLst>
          </p:cNvPr>
          <p:cNvSpPr txBox="1"/>
          <p:nvPr/>
        </p:nvSpPr>
        <p:spPr>
          <a:xfrm>
            <a:off x="537961" y="1544891"/>
            <a:ext cx="10045685" cy="31854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b="1" dirty="0">
                <a:solidFill>
                  <a:schemeClr val="bg1"/>
                </a:solidFill>
                <a:latin typeface="Times New Roman" panose="02020603050405020304" pitchFamily="18" charset="0"/>
                <a:cs typeface="Times New Roman" panose="02020603050405020304" pitchFamily="18" charset="0"/>
              </a:rPr>
              <a:t>GIÁO VIÊN: </a:t>
            </a:r>
          </a:p>
          <a:p>
            <a:r>
              <a:rPr lang="en-US" sz="2800" b="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a:solidFill>
                  <a:schemeClr val="bg1"/>
                </a:solidFill>
                <a:latin typeface="Times New Roman" panose="02020603050405020304" pitchFamily="18" charset="0"/>
                <a:cs typeface="Times New Roman" panose="02020603050405020304" pitchFamily="18" charset="0"/>
              </a:rPr>
              <a:t> soạn, SGK, SBT.</a:t>
            </a:r>
          </a:p>
          <a:p>
            <a:r>
              <a:rPr lang="en-US" sz="2800">
                <a:solidFill>
                  <a:schemeClr val="bg1"/>
                </a:solidFill>
                <a:latin typeface="Times New Roman" panose="02020603050405020304" pitchFamily="18" charset="0"/>
                <a:cs typeface="Times New Roman" panose="02020603050405020304" pitchFamily="18" charset="0"/>
              </a:rPr>
              <a:t>   - Thước thẳng, thước đo góc, bảng phụ. </a:t>
            </a:r>
          </a:p>
          <a:p>
            <a:pPr marL="285750" indent="-285750">
              <a:lnSpc>
                <a:spcPct val="150000"/>
              </a:lnSpc>
              <a:spcBef>
                <a:spcPts val="600"/>
              </a:spcBef>
              <a:buFont typeface="Arial" panose="020B0604020202020204" pitchFamily="34" charset="0"/>
              <a:buChar char="•"/>
            </a:pPr>
            <a:r>
              <a:rPr lang="en-US" sz="2800" b="1">
                <a:solidFill>
                  <a:schemeClr val="bg1"/>
                </a:solidFill>
                <a:latin typeface="Times New Roman" panose="02020603050405020304" pitchFamily="18" charset="0"/>
                <a:cs typeface="Times New Roman" panose="02020603050405020304" pitchFamily="18" charset="0"/>
              </a:rPr>
              <a:t>HỌC SINH</a:t>
            </a:r>
          </a:p>
          <a:p>
            <a:r>
              <a:rPr lang="en-US" sz="2800">
                <a:solidFill>
                  <a:schemeClr val="bg1"/>
                </a:solidFill>
                <a:latin typeface="Times New Roman" panose="02020603050405020304" pitchFamily="18" charset="0"/>
                <a:cs typeface="Times New Roman" panose="02020603050405020304" pitchFamily="18" charset="0"/>
              </a:rPr>
              <a:t>   - SGK, SBT, vở ghi, bút</a:t>
            </a:r>
          </a:p>
          <a:p>
            <a:r>
              <a:rPr lang="en-US" sz="2800">
                <a:solidFill>
                  <a:schemeClr val="bg1"/>
                </a:solidFill>
                <a:latin typeface="Times New Roman" panose="02020603050405020304" pitchFamily="18" charset="0"/>
                <a:cs typeface="Times New Roman" panose="02020603050405020304" pitchFamily="18" charset="0"/>
              </a:rPr>
              <a:t>   - Thước thẳng, thước đo góc, bảng nhóm.</a:t>
            </a:r>
          </a:p>
        </p:txBody>
      </p:sp>
    </p:spTree>
    <p:extLst>
      <p:ext uri="{BB962C8B-B14F-4D97-AF65-F5344CB8AC3E}">
        <p14:creationId xmlns:p14="http://schemas.microsoft.com/office/powerpoint/2010/main" val="36187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L20U25GSXzBJYl68kk8uQGfFKzs7yb1M4KJWUiLk6ZEvGF+qCIPSnY57AbBFCvTW2023.15.47+K4lPs7H94VUqPe2XwIsfPRnrXQE//QTEXxb8/8N4CNc6FpgZahzpTjFhMzSA7T/nHJa11DE8Ng2TP3iAmRczFlmslSuUNOgUeb6yRvs0="/>
          <p:cNvPicPr>
            <a:picLocks noChangeAspect="1"/>
          </p:cNvPicPr>
          <p:nvPr/>
        </p:nvPicPr>
        <p:blipFill>
          <a:blip r:embed="rId2"/>
          <a:stretch>
            <a:fillRect/>
          </a:stretch>
        </p:blipFill>
        <p:spPr>
          <a:xfrm>
            <a:off x="5828499" y="1719831"/>
            <a:ext cx="6363501" cy="4133777"/>
          </a:xfrm>
          <a:prstGeom prst="rect">
            <a:avLst/>
          </a:prstGeom>
        </p:spPr>
      </p:pic>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61390" y="289560"/>
            <a:ext cx="11333323" cy="492443"/>
          </a:xfrm>
          <a:prstGeom prst="rect">
            <a:avLst/>
          </a:prstGeom>
          <a:noFill/>
        </p:spPr>
        <p:txBody>
          <a:bodyPr wrap="square">
            <a:spAutoFit/>
          </a:bodyPr>
          <a:lstStyle/>
          <a:p>
            <a:r>
              <a:rPr lang="en-US" sz="2600" b="1">
                <a:solidFill>
                  <a:srgbClr val="FFFF00"/>
                </a:solidFill>
                <a:latin typeface="Times New Roman" panose="02020603050405020304" pitchFamily="18" charset="0"/>
                <a:ea typeface="Calibri" panose="020F0502020204030204" pitchFamily="34" charset="0"/>
              </a:rPr>
              <a:t> I</a:t>
            </a:r>
            <a:r>
              <a:rPr lang="en-US" altLang="zh-CN" sz="26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 ƯỚC LƯỢNG CHIỀU CAO</a:t>
            </a:r>
            <a:endParaRPr lang="zh-CN" altLang="en-US" sz="26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2613323" y="957775"/>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p:sp>
        <p:nvSpPr>
          <p:cNvPr id="6" name="Rectangle 5" descr="OPL20U25GSXzBJYl68kk8uQGfFKzs7yb1M4KJWUiLk6ZEvGF+qCIPSnY57AbBFCvTW2023.15.47+K4lPs7H94VUqPe2XwIsfPRnrXQE//QTEXxb8/8N4CNc6FpgZahzpTjFhMzSA7T/nHJa11DE8Ng2TP3iAmRczFlmslSuUNOgUeb6yRvs0="/>
          <p:cNvSpPr/>
          <p:nvPr/>
        </p:nvSpPr>
        <p:spPr>
          <a:xfrm>
            <a:off x="142383" y="1528625"/>
            <a:ext cx="7123166" cy="3025700"/>
          </a:xfrm>
          <a:prstGeom prst="rect">
            <a:avLst/>
          </a:prstGeom>
        </p:spPr>
        <p:txBody>
          <a:bodyPr wrap="square">
            <a:spAutoFit/>
          </a:bodyPr>
          <a:lstStyle/>
          <a:p>
            <a:pPr>
              <a:lnSpc>
                <a:spcPct val="115000"/>
              </a:lnSpc>
              <a:spcAft>
                <a:spcPts val="0"/>
              </a:spcAft>
            </a:pPr>
            <a:r>
              <a:rPr lang="en-US" sz="2800">
                <a:solidFill>
                  <a:srgbClr val="FFFF00"/>
                </a:solidFill>
                <a:latin typeface="Times New Roman" panose="02020603050405020304" pitchFamily="18" charset="0"/>
                <a:ea typeface="Times New Roman" panose="02020603050405020304" pitchFamily="18" charset="0"/>
              </a:rPr>
              <a:t>a) </a:t>
            </a:r>
            <a:r>
              <a:rPr lang="en-US" sz="2800" i="1">
                <a:solidFill>
                  <a:srgbClr val="FFFF00"/>
                </a:solidFill>
                <a:latin typeface="Times New Roman" panose="02020603050405020304" pitchFamily="18" charset="0"/>
                <a:ea typeface="Times New Roman" panose="02020603050405020304" pitchFamily="18" charset="0"/>
              </a:rPr>
              <a:t>Cách tiến hành</a:t>
            </a:r>
            <a:r>
              <a:rPr lang="en-US" sz="2800">
                <a:solidFill>
                  <a:srgbClr val="FFFF00"/>
                </a:solidFill>
                <a:latin typeface="Times New Roman" panose="02020603050405020304" pitchFamily="18" charset="0"/>
                <a:ea typeface="Times New Roman" panose="02020603050405020304" pitchFamily="18" charset="0"/>
              </a:rPr>
              <a:t>:</a:t>
            </a:r>
          </a:p>
          <a:p>
            <a:pPr algn="just">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rPr>
              <a:t>- Đặt hai cọc thẳng đứng, di chuyển cọc 2 sao cho 3 điểm </a:t>
            </a:r>
            <a:r>
              <a:rPr lang="en-US" sz="2800" i="1">
                <a:solidFill>
                  <a:schemeClr val="bg1"/>
                </a:solidFill>
                <a:latin typeface="Times New Roman" panose="02020603050405020304" pitchFamily="18" charset="0"/>
                <a:ea typeface="Times New Roman" panose="02020603050405020304" pitchFamily="18" charset="0"/>
              </a:rPr>
              <a:t>A</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F</a:t>
            </a:r>
            <a:r>
              <a:rPr lang="en-US" sz="2800">
                <a:solidFill>
                  <a:schemeClr val="bg1"/>
                </a:solidFill>
                <a:latin typeface="Times New Roman" panose="02020603050405020304" pitchFamily="18" charset="0"/>
                <a:ea typeface="Times New Roman" panose="02020603050405020304" pitchFamily="18" charset="0"/>
              </a:rPr>
              <a:t>, </a:t>
            </a:r>
            <a:r>
              <a:rPr lang="en-US" sz="2800" i="1">
                <a:solidFill>
                  <a:schemeClr val="bg1"/>
                </a:solidFill>
                <a:latin typeface="Times New Roman" panose="02020603050405020304" pitchFamily="18" charset="0"/>
                <a:ea typeface="Times New Roman" panose="02020603050405020304" pitchFamily="18" charset="0"/>
              </a:rPr>
              <a:t>K</a:t>
            </a:r>
            <a:r>
              <a:rPr lang="en-US" sz="2800">
                <a:solidFill>
                  <a:schemeClr val="bg1"/>
                </a:solidFill>
                <a:latin typeface="Times New Roman" panose="02020603050405020304" pitchFamily="18" charset="0"/>
                <a:ea typeface="Times New Roman" panose="02020603050405020304" pitchFamily="18" charset="0"/>
              </a:rPr>
              <a:t> nằm trên cùng đường thẳng. </a:t>
            </a:r>
          </a:p>
          <a:p>
            <a:pPr algn="just">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rPr>
              <a:t>- Dùng sợi dây căng qua 2 điểm </a:t>
            </a:r>
            <a:r>
              <a:rPr lang="en-US" sz="2800" i="1">
                <a:solidFill>
                  <a:schemeClr val="bg1"/>
                </a:solidFill>
                <a:latin typeface="Times New Roman" panose="02020603050405020304" pitchFamily="18" charset="0"/>
                <a:ea typeface="Times New Roman" panose="02020603050405020304" pitchFamily="18" charset="0"/>
              </a:rPr>
              <a:t>F</a:t>
            </a:r>
            <a:r>
              <a:rPr lang="en-US" sz="2800">
                <a:solidFill>
                  <a:schemeClr val="bg1"/>
                </a:solidFill>
                <a:latin typeface="Times New Roman" panose="02020603050405020304" pitchFamily="18" charset="0"/>
                <a:ea typeface="Times New Roman" panose="02020603050405020304" pitchFamily="18" charset="0"/>
              </a:rPr>
              <a:t> và </a:t>
            </a:r>
            <a:r>
              <a:rPr lang="en-US" sz="2800" i="1">
                <a:solidFill>
                  <a:schemeClr val="bg1"/>
                </a:solidFill>
                <a:latin typeface="Times New Roman" panose="02020603050405020304" pitchFamily="18" charset="0"/>
                <a:ea typeface="Times New Roman" panose="02020603050405020304" pitchFamily="18" charset="0"/>
              </a:rPr>
              <a:t>K</a:t>
            </a:r>
            <a:r>
              <a:rPr lang="en-US" sz="2800">
                <a:solidFill>
                  <a:schemeClr val="bg1"/>
                </a:solidFill>
                <a:latin typeface="Times New Roman" panose="02020603050405020304" pitchFamily="18" charset="0"/>
                <a:ea typeface="Times New Roman" panose="02020603050405020304" pitchFamily="18" charset="0"/>
              </a:rPr>
              <a:t> </a:t>
            </a:r>
          </a:p>
          <a:p>
            <a:pPr algn="just">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rPr>
              <a:t>để xác định điểm </a:t>
            </a:r>
            <a:r>
              <a:rPr lang="en-US" sz="2800" i="1">
                <a:solidFill>
                  <a:schemeClr val="bg1"/>
                </a:solidFill>
                <a:latin typeface="Times New Roman" panose="02020603050405020304" pitchFamily="18" charset="0"/>
                <a:ea typeface="Times New Roman" panose="02020603050405020304" pitchFamily="18" charset="0"/>
              </a:rPr>
              <a:t>C</a:t>
            </a:r>
            <a:r>
              <a:rPr lang="en-US" sz="2800">
                <a:solidFill>
                  <a:schemeClr val="bg1"/>
                </a:solidFill>
                <a:latin typeface="Times New Roman" panose="02020603050405020304" pitchFamily="18" charset="0"/>
                <a:ea typeface="Times New Roman" panose="02020603050405020304" pitchFamily="18" charset="0"/>
              </a:rPr>
              <a:t> trên mặt đất.</a:t>
            </a:r>
          </a:p>
          <a:p>
            <a:pPr>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rPr>
              <a:t>- Sử dụng định lí Thalès để tính.</a:t>
            </a:r>
          </a:p>
        </p:txBody>
      </p:sp>
      <p:sp>
        <p:nvSpPr>
          <p:cNvPr id="8" name="Rectangle 7" descr="OPL20U25GSXzBJYl68kk8uQGfFKzs7yb1M4KJWUiLk6ZEvGF+qCIPSnY57AbBFCvTW2023.15.47+K4lPs7H94VUqPe2XwIsfPRnrXQE//QTEXxb8/8N4CNc6FpgZahzpTjFhMzSA7T/nHJa11DE8Ng2TP3iAmRczFlmslSuUNOgUeb6yRvs0="/>
          <p:cNvSpPr/>
          <p:nvPr/>
        </p:nvSpPr>
        <p:spPr>
          <a:xfrm>
            <a:off x="166370" y="4657867"/>
            <a:ext cx="6163803" cy="2408480"/>
          </a:xfrm>
          <a:prstGeom prst="rect">
            <a:avLst/>
          </a:prstGeom>
        </p:spPr>
        <p:txBody>
          <a:bodyPr wrap="none">
            <a:spAutoFit/>
          </a:bodyPr>
          <a:lstStyle/>
          <a:p>
            <a:r>
              <a:rPr lang="en-US" sz="2800">
                <a:solidFill>
                  <a:srgbClr val="FFFF00"/>
                </a:solidFill>
                <a:latin typeface="Times New Roman" panose="02020603050405020304" pitchFamily="18" charset="0"/>
                <a:ea typeface="Times New Roman" panose="02020603050405020304" pitchFamily="18" charset="0"/>
              </a:rPr>
              <a:t>b) </a:t>
            </a:r>
            <a:r>
              <a:rPr lang="en-US" sz="2800">
                <a:solidFill>
                  <a:schemeClr val="bg1"/>
                </a:solidFill>
                <a:latin typeface="Times New Roman" panose="02020603050405020304" pitchFamily="18" charset="0"/>
                <a:ea typeface="Times New Roman" panose="02020603050405020304" pitchFamily="18" charset="0"/>
              </a:rPr>
              <a:t>Xét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ABC</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có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AB</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KD</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p>
          <a:p>
            <a:pPr>
              <a:spcBef>
                <a:spcPts val="600"/>
              </a:spcBef>
            </a:pP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Áp dụng  hệ quả của định lí </a:t>
            </a:r>
            <a:r>
              <a:rPr lang="en-US" sz="2800">
                <a:solidFill>
                  <a:schemeClr val="bg1"/>
                </a:solidFill>
                <a:latin typeface="Times New Roman" panose="02020603050405020304" pitchFamily="18" charset="0"/>
                <a:sym typeface="Symbol" panose="05050102010706020507" pitchFamily="18" charset="2"/>
              </a:rPr>
              <a:t>Thalès, ta có:</a:t>
            </a:r>
          </a:p>
          <a:p>
            <a:pPr>
              <a:lnSpc>
                <a:spcPct val="150000"/>
              </a:lnSpc>
              <a:spcBef>
                <a:spcPts val="1200"/>
              </a:spcBef>
            </a:pPr>
            <a:r>
              <a:rPr lang="en-US" sz="2800">
                <a:solidFill>
                  <a:schemeClr val="bg1"/>
                </a:solidFill>
                <a:latin typeface="Times New Roman" panose="02020603050405020304" pitchFamily="18" charset="0"/>
                <a:sym typeface="Symbol" panose="05050102010706020507" pitchFamily="18" charset="2"/>
              </a:rPr>
              <a:t>Suy ra:  </a:t>
            </a:r>
            <a:endParaRPr lang="en-US" sz="2800"/>
          </a:p>
          <a:p>
            <a:pPr>
              <a:lnSpc>
                <a:spcPct val="150000"/>
              </a:lnSpc>
            </a:pPr>
            <a:r>
              <a:rPr lang="en-US" sz="2800">
                <a:solidFill>
                  <a:schemeClr val="bg1"/>
                </a:solidFill>
                <a:latin typeface="Times New Roman" panose="02020603050405020304" pitchFamily="18" charset="0"/>
                <a:sym typeface="Symbol" panose="05050102010706020507" pitchFamily="18" charset="2"/>
              </a:rPr>
              <a:t> </a:t>
            </a:r>
            <a:endParaRPr lang="en-US" sz="2800">
              <a:solidFill>
                <a:schemeClr val="bg1"/>
              </a:solidFill>
            </a:endParaRPr>
          </a:p>
        </p:txBody>
      </p:sp>
      <p:graphicFrame>
        <p:nvGraphicFramePr>
          <p:cNvPr id="7" name="Object 6"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49913559"/>
              </p:ext>
            </p:extLst>
          </p:nvPr>
        </p:nvGraphicFramePr>
        <p:xfrm>
          <a:off x="6201095" y="5029006"/>
          <a:ext cx="1519599" cy="824602"/>
        </p:xfrm>
        <a:graphic>
          <a:graphicData uri="http://schemas.openxmlformats.org/presentationml/2006/ole">
            <mc:AlternateContent xmlns:mc="http://schemas.openxmlformats.org/markup-compatibility/2006">
              <mc:Choice xmlns:v="urn:schemas-microsoft-com:vml" Requires="v">
                <p:oleObj name="Equation" r:id="rId3" imgW="723600" imgH="393480" progId="Equation.DSMT4">
                  <p:embed/>
                </p:oleObj>
              </mc:Choice>
              <mc:Fallback>
                <p:oleObj name="Equation" r:id="rId3" imgW="723600" imgH="393480" progId="Equation.DSMT4">
                  <p:embed/>
                  <p:pic>
                    <p:nvPicPr>
                      <p:cNvPr id="0" name=""/>
                      <p:cNvPicPr/>
                      <p:nvPr/>
                    </p:nvPicPr>
                    <p:blipFill>
                      <a:blip r:embed="rId4"/>
                      <a:stretch>
                        <a:fillRect/>
                      </a:stretch>
                    </p:blipFill>
                    <p:spPr>
                      <a:xfrm>
                        <a:off x="6201095" y="5029006"/>
                        <a:ext cx="1519599" cy="824602"/>
                      </a:xfrm>
                      <a:prstGeom prst="rect">
                        <a:avLst/>
                      </a:prstGeom>
                    </p:spPr>
                  </p:pic>
                </p:oleObj>
              </mc:Fallback>
            </mc:AlternateContent>
          </a:graphicData>
        </a:graphic>
      </p:graphicFrame>
      <p:graphicFrame>
        <p:nvGraphicFramePr>
          <p:cNvPr id="9" name="Object 8"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811989960"/>
              </p:ext>
            </p:extLst>
          </p:nvPr>
        </p:nvGraphicFramePr>
        <p:xfrm>
          <a:off x="1357193" y="5743839"/>
          <a:ext cx="2736505" cy="839917"/>
        </p:xfrm>
        <a:graphic>
          <a:graphicData uri="http://schemas.openxmlformats.org/presentationml/2006/ole">
            <mc:AlternateContent xmlns:mc="http://schemas.openxmlformats.org/markup-compatibility/2006">
              <mc:Choice xmlns:v="urn:schemas-microsoft-com:vml" Requires="v">
                <p:oleObj name="Equation" r:id="rId5" imgW="1282680" imgH="393480" progId="Equation.DSMT4">
                  <p:embed/>
                </p:oleObj>
              </mc:Choice>
              <mc:Fallback>
                <p:oleObj name="Equation" r:id="rId5" imgW="1282680" imgH="393480" progId="Equation.DSMT4">
                  <p:embed/>
                  <p:pic>
                    <p:nvPicPr>
                      <p:cNvPr id="0" name=""/>
                      <p:cNvPicPr/>
                      <p:nvPr/>
                    </p:nvPicPr>
                    <p:blipFill>
                      <a:blip r:embed="rId6"/>
                      <a:stretch>
                        <a:fillRect/>
                      </a:stretch>
                    </p:blipFill>
                    <p:spPr>
                      <a:xfrm>
                        <a:off x="1357193" y="5743839"/>
                        <a:ext cx="2736505" cy="839917"/>
                      </a:xfrm>
                      <a:prstGeom prst="rect">
                        <a:avLst/>
                      </a:prstGeom>
                    </p:spPr>
                  </p:pic>
                </p:oleObj>
              </mc:Fallback>
            </mc:AlternateContent>
          </a:graphicData>
        </a:graphic>
      </p:graphicFrame>
    </p:spTree>
    <p:extLst>
      <p:ext uri="{BB962C8B-B14F-4D97-AF65-F5344CB8AC3E}">
        <p14:creationId xmlns:p14="http://schemas.microsoft.com/office/powerpoint/2010/main" val="167493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3" dur="500"/>
                                        <p:tgtEl>
                                          <p:spTgt spid="6">
                                            <p:txEl>
                                              <p:pRg st="2" end="2"/>
                                            </p:txEl>
                                          </p:spTgt>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42" dur="500"/>
                                        <p:tgtEl>
                                          <p:spTgt spid="8">
                                            <p:txEl>
                                              <p:pRg st="1" end="1"/>
                                            </p:txEl>
                                          </p:spTgt>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randombar(horizont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8">
                                            <p:txEl>
                                              <p:pRg st="2" end="2"/>
                                            </p:txEl>
                                          </p:spTgt>
                                        </p:tgtEl>
                                        <p:attrNameLst>
                                          <p:attrName>style.visibility</p:attrName>
                                        </p:attrNameLst>
                                      </p:cBhvr>
                                      <p:to>
                                        <p:strVal val="visible"/>
                                      </p:to>
                                    </p:set>
                                    <p:animEffect transition="in" filter="randombar(horizontal)">
                                      <p:cBhvr>
                                        <p:cTn id="51" dur="500"/>
                                        <p:tgtEl>
                                          <p:spTgt spid="8">
                                            <p:txEl>
                                              <p:pRg st="2" end="2"/>
                                            </p:txEl>
                                          </p:spTgt>
                                        </p:tgtEl>
                                      </p:cBhvr>
                                    </p:animEffect>
                                  </p:childTnLst>
                                </p:cTn>
                              </p:par>
                            </p:childTnLst>
                          </p:cTn>
                        </p:par>
                        <p:par>
                          <p:cTn id="52" fill="hold">
                            <p:stCondLst>
                              <p:cond delay="500"/>
                            </p:stCondLst>
                            <p:childTnLst>
                              <p:par>
                                <p:cTn id="53" presetID="14" presetClass="entr" presetSubtype="1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randombar(horizontal)">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VẬN DỤNG</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flipV="1">
            <a:off x="682486" y="2934393"/>
            <a:ext cx="5419056" cy="36447"/>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6374" y="2558563"/>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sp>
        <p:nvSpPr>
          <p:cNvPr id="7" name="Rectangle 6" descr="OPL20U25GSXzBJYl68kk8uQGfFKzs7yb1M4KJWUiLk6ZEvGF+qCIPSnY57AbBFCvTW2023.15.47+K4lPs7H94VUqPe2XwIsfPRnrXQE//QTEXxb8/8N4CNc6FpgZahzpTjFhMzSA7T/nHJa11DE8Ng2TP3iAmRczFlmslSuUNOgUeb6yRvs0="/>
          <p:cNvSpPr/>
          <p:nvPr/>
        </p:nvSpPr>
        <p:spPr>
          <a:xfrm>
            <a:off x="570807" y="3208405"/>
            <a:ext cx="5771804" cy="1569660"/>
          </a:xfrm>
          <a:prstGeom prst="rect">
            <a:avLst/>
          </a:prstGeom>
        </p:spPr>
        <p:txBody>
          <a:bodyPr wrap="square">
            <a:spAutoFit/>
          </a:bodyPr>
          <a:lstStyle/>
          <a:p>
            <a:pPr algn="just"/>
            <a:r>
              <a:rPr lang="en-US" sz="2400">
                <a:solidFill>
                  <a:schemeClr val="bg1"/>
                </a:solidFill>
                <a:latin typeface="Times New Roman" panose="02020603050405020304" pitchFamily="18" charset="0"/>
                <a:ea typeface="Times New Roman" panose="02020603050405020304" pitchFamily="18" charset="0"/>
              </a:rPr>
              <a:t>- </a:t>
            </a:r>
            <a:r>
              <a:rPr lang="en-US" sz="2400" i="1">
                <a:solidFill>
                  <a:schemeClr val="bg1"/>
                </a:solidFill>
                <a:latin typeface="Times New Roman" panose="02020603050405020304" pitchFamily="18" charset="0"/>
                <a:ea typeface="Times New Roman" panose="02020603050405020304" pitchFamily="18" charset="0"/>
              </a:rPr>
              <a:t>Vận dụng định lí và hệ quả của định lí Thalès để tính tính được chiều cao của một vật khi không thể đo đạc trực tiếp chiều cao của vật đó.</a:t>
            </a:r>
            <a:endParaRPr lang="en-US" sz="2400" i="1">
              <a:solidFill>
                <a:schemeClr val="bg1"/>
              </a:solidFill>
            </a:endParaRPr>
          </a:p>
        </p:txBody>
      </p:sp>
    </p:spTree>
    <p:extLst>
      <p:ext uri="{BB962C8B-B14F-4D97-AF65-F5344CB8AC3E}">
        <p14:creationId xmlns:p14="http://schemas.microsoft.com/office/powerpoint/2010/main" val="240863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78015" y="148244"/>
            <a:ext cx="11333323" cy="492443"/>
          </a:xfrm>
          <a:prstGeom prst="rect">
            <a:avLst/>
          </a:prstGeom>
          <a:noFill/>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rPr>
              <a:t> </a:t>
            </a:r>
            <a:r>
              <a:rPr lang="en-US" altLang="zh-CN" sz="26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II. ƯỚC LƯỢNG CHIỀU CAO</a:t>
            </a:r>
            <a:endParaRPr lang="zh-CN" altLang="en-US" sz="26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3"/>
          <a:stretch>
            <a:fillRect/>
          </a:stretch>
        </p:blipFill>
        <p:spPr>
          <a:xfrm>
            <a:off x="4186271" y="2344189"/>
            <a:ext cx="2912797" cy="3822441"/>
          </a:xfrm>
          <a:prstGeom prst="rect">
            <a:avLst/>
          </a:prstGeom>
        </p:spPr>
      </p:pic>
      <p:sp>
        <p:nvSpPr>
          <p:cNvPr id="19" name="Rectangle 18" descr="OPL20U25GSXzBJYl68kk8uQGfFKzs7yb1M4KJWUiLk6ZEvGF+qCIPSnY57AbBFCvTW2023.15.47+K4lPs7H94VUqPe2XwIsfPRnrXQE//QTEXxb8/8N4CNc6FpgZahzpTjFhMzSA7T/nHJa11DE8Ng2TP3iAmRczFlmslSuUNOgUeb6yRvs0="/>
          <p:cNvSpPr/>
          <p:nvPr/>
        </p:nvSpPr>
        <p:spPr>
          <a:xfrm>
            <a:off x="288174" y="776953"/>
            <a:ext cx="11374582" cy="1472711"/>
          </a:xfrm>
          <a:prstGeom prst="rect">
            <a:avLst/>
          </a:prstGeom>
        </p:spPr>
        <p:txBody>
          <a:bodyPr wrap="square">
            <a:spAutoFit/>
          </a:bodyPr>
          <a:lstStyle/>
          <a:p>
            <a:pPr algn="just">
              <a:lnSpc>
                <a:spcPct val="115000"/>
              </a:lnSpc>
              <a:spcAft>
                <a:spcPts val="0"/>
              </a:spcAft>
            </a:pPr>
            <a:r>
              <a:rPr lang="en-US" sz="2600" b="1" i="1" dirty="0" err="1">
                <a:solidFill>
                  <a:srgbClr val="FF9900"/>
                </a:solidFill>
                <a:latin typeface="Times New Roman" panose="02020603050405020304" pitchFamily="18" charset="0"/>
                <a:ea typeface="Times New Roman" panose="02020603050405020304" pitchFamily="18" charset="0"/>
              </a:rPr>
              <a:t>Bài</a:t>
            </a:r>
            <a:r>
              <a:rPr lang="en-US" sz="2600" b="1" i="1" dirty="0">
                <a:solidFill>
                  <a:srgbClr val="FF9900"/>
                </a:solidFill>
                <a:latin typeface="Times New Roman" panose="02020603050405020304" pitchFamily="18" charset="0"/>
                <a:ea typeface="Times New Roman" panose="02020603050405020304" pitchFamily="18" charset="0"/>
              </a:rPr>
              <a:t> 3.</a:t>
            </a:r>
            <a:r>
              <a:rPr lang="en-US" sz="2600" i="1" dirty="0">
                <a:solidFill>
                  <a:srgbClr val="FF9900"/>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Trong</a:t>
            </a:r>
            <a:r>
              <a:rPr lang="en-US" sz="2600" dirty="0">
                <a:solidFill>
                  <a:schemeClr val="bg1"/>
                </a:solidFill>
                <a:latin typeface="Times New Roman" panose="02020603050405020304" pitchFamily="18" charset="0"/>
                <a:ea typeface="Times New Roman" panose="02020603050405020304" pitchFamily="18" charset="0"/>
              </a:rPr>
              <a:t> </a:t>
            </a:r>
            <a:r>
              <a:rPr lang="en-US" sz="2600" i="1" dirty="0" err="1">
                <a:solidFill>
                  <a:schemeClr val="bg1"/>
                </a:solidFill>
                <a:latin typeface="Times New Roman" panose="02020603050405020304" pitchFamily="18" charset="0"/>
                <a:ea typeface="Times New Roman" panose="02020603050405020304" pitchFamily="18" charset="0"/>
              </a:rPr>
              <a:t>Hình</a:t>
            </a:r>
            <a:r>
              <a:rPr lang="en-US" sz="2600" i="1" dirty="0">
                <a:solidFill>
                  <a:schemeClr val="bg1"/>
                </a:solidFill>
                <a:latin typeface="Times New Roman" panose="02020603050405020304" pitchFamily="18" charset="0"/>
                <a:ea typeface="Times New Roman" panose="02020603050405020304" pitchFamily="18" charset="0"/>
              </a:rPr>
              <a:t> 26, </a:t>
            </a:r>
            <a:r>
              <a:rPr lang="en-US" sz="2600" dirty="0" err="1">
                <a:solidFill>
                  <a:schemeClr val="bg1"/>
                </a:solidFill>
                <a:latin typeface="Times New Roman" panose="02020603050405020304" pitchFamily="18" charset="0"/>
                <a:ea typeface="Times New Roman" panose="02020603050405020304" pitchFamily="18" charset="0"/>
              </a:rPr>
              <a:t>các</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thanh</a:t>
            </a:r>
            <a:r>
              <a:rPr lang="en-US" sz="2600" dirty="0">
                <a:solidFill>
                  <a:schemeClr val="bg1"/>
                </a:solidFill>
                <a:latin typeface="Times New Roman" panose="02020603050405020304" pitchFamily="18" charset="0"/>
                <a:ea typeface="Times New Roman" panose="02020603050405020304" pitchFamily="18" charset="0"/>
              </a:rPr>
              <a:t> </a:t>
            </a:r>
            <a:r>
              <a:rPr lang="en-US" sz="2600" i="1" dirty="0">
                <a:solidFill>
                  <a:schemeClr val="bg1"/>
                </a:solidFill>
                <a:latin typeface="Times New Roman" panose="02020603050405020304" pitchFamily="18" charset="0"/>
                <a:ea typeface="Times New Roman" panose="02020603050405020304" pitchFamily="18" charset="0"/>
              </a:rPr>
              <a:t>AA</a:t>
            </a:r>
            <a:r>
              <a:rPr lang="en-US" sz="2600" dirty="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r>
              <a:rPr lang="en-US" sz="2600" dirty="0">
                <a:solidFill>
                  <a:schemeClr val="bg1"/>
                </a:solidFill>
                <a:latin typeface="Times New Roman" panose="02020603050405020304" pitchFamily="18" charset="0"/>
                <a:ea typeface="Times New Roman" panose="02020603050405020304" pitchFamily="18" charset="0"/>
              </a:rPr>
              <a:t>, </a:t>
            </a:r>
            <a:r>
              <a:rPr lang="en-US" sz="2600" i="1" dirty="0">
                <a:solidFill>
                  <a:schemeClr val="bg1"/>
                </a:solidFill>
                <a:latin typeface="Times New Roman" panose="02020603050405020304" pitchFamily="18" charset="0"/>
                <a:ea typeface="Times New Roman" panose="02020603050405020304" pitchFamily="18" charset="0"/>
              </a:rPr>
              <a:t>BB</a:t>
            </a:r>
            <a:r>
              <a:rPr lang="en-US" sz="2600" dirty="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r>
              <a:rPr lang="en-US" sz="2600" dirty="0">
                <a:solidFill>
                  <a:schemeClr val="bg1"/>
                </a:solidFill>
                <a:latin typeface="Times New Roman" panose="02020603050405020304" pitchFamily="18" charset="0"/>
                <a:ea typeface="Times New Roman" panose="02020603050405020304" pitchFamily="18" charset="0"/>
              </a:rPr>
              <a:t>, </a:t>
            </a:r>
            <a:r>
              <a:rPr lang="en-US" sz="2600" i="1" dirty="0">
                <a:solidFill>
                  <a:schemeClr val="bg1"/>
                </a:solidFill>
                <a:latin typeface="Times New Roman" panose="02020603050405020304" pitchFamily="18" charset="0"/>
                <a:ea typeface="Times New Roman" panose="02020603050405020304" pitchFamily="18" charset="0"/>
              </a:rPr>
              <a:t>CC</a:t>
            </a:r>
            <a:r>
              <a:rPr lang="en-US" sz="2600" dirty="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của</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giàn</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gỗ</a:t>
            </a:r>
            <a:r>
              <a:rPr lang="en-US" sz="2600" dirty="0">
                <a:solidFill>
                  <a:schemeClr val="bg1"/>
                </a:solidFill>
                <a:latin typeface="Times New Roman" panose="02020603050405020304" pitchFamily="18" charset="0"/>
                <a:ea typeface="Times New Roman" panose="02020603050405020304" pitchFamily="18" charset="0"/>
              </a:rPr>
              <a:t> song </a:t>
            </a:r>
            <a:r>
              <a:rPr lang="en-US" sz="2600" dirty="0" err="1">
                <a:solidFill>
                  <a:schemeClr val="bg1"/>
                </a:solidFill>
                <a:latin typeface="Times New Roman" panose="02020603050405020304" pitchFamily="18" charset="0"/>
                <a:ea typeface="Times New Roman" panose="02020603050405020304" pitchFamily="18" charset="0"/>
              </a:rPr>
              <a:t>song</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với</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nhau</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Không</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sử</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dụng</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thước</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đo</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hãy</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giải</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thích</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vì</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sao</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độ</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dài</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các</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đoạn</a:t>
            </a:r>
            <a:r>
              <a:rPr lang="en-US" sz="2600" dirty="0">
                <a:solidFill>
                  <a:schemeClr val="bg1"/>
                </a:solidFill>
                <a:latin typeface="Times New Roman" panose="02020603050405020304" pitchFamily="18" charset="0"/>
                <a:ea typeface="Times New Roman" panose="02020603050405020304" pitchFamily="18" charset="0"/>
              </a:rPr>
              <a:t> </a:t>
            </a:r>
            <a:r>
              <a:rPr lang="en-US" sz="2600" i="1" dirty="0">
                <a:solidFill>
                  <a:schemeClr val="bg1"/>
                </a:solidFill>
                <a:latin typeface="Times New Roman" panose="02020603050405020304" pitchFamily="18" charset="0"/>
                <a:ea typeface="Times New Roman" panose="02020603050405020304" pitchFamily="18" charset="0"/>
              </a:rPr>
              <a:t>AB, BC, CD </a:t>
            </a:r>
            <a:r>
              <a:rPr lang="en-US" sz="2600" dirty="0" err="1">
                <a:solidFill>
                  <a:schemeClr val="bg1"/>
                </a:solidFill>
                <a:latin typeface="Times New Roman" panose="02020603050405020304" pitchFamily="18" charset="0"/>
                <a:ea typeface="Times New Roman" panose="02020603050405020304" pitchFamily="18" charset="0"/>
              </a:rPr>
              <a:t>lần</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lượt</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tỉ</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lệ</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với</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độ</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dài</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các</a:t>
            </a:r>
            <a:r>
              <a:rPr lang="en-US" sz="2600" dirty="0">
                <a:solidFill>
                  <a:schemeClr val="bg1"/>
                </a:solidFill>
                <a:latin typeface="Times New Roman" panose="02020603050405020304" pitchFamily="18" charset="0"/>
                <a:ea typeface="Times New Roman" panose="02020603050405020304" pitchFamily="18" charset="0"/>
              </a:rPr>
              <a:t> </a:t>
            </a:r>
            <a:r>
              <a:rPr lang="en-US" sz="2600" dirty="0" err="1">
                <a:solidFill>
                  <a:schemeClr val="bg1"/>
                </a:solidFill>
                <a:latin typeface="Times New Roman" panose="02020603050405020304" pitchFamily="18" charset="0"/>
                <a:ea typeface="Times New Roman" panose="02020603050405020304" pitchFamily="18" charset="0"/>
              </a:rPr>
              <a:t>đoạn</a:t>
            </a:r>
            <a:r>
              <a:rPr lang="en-US" sz="2600" dirty="0">
                <a:solidFill>
                  <a:schemeClr val="bg1"/>
                </a:solidFill>
                <a:latin typeface="Times New Roman" panose="02020603050405020304" pitchFamily="18" charset="0"/>
                <a:ea typeface="Times New Roman" panose="02020603050405020304" pitchFamily="18" charset="0"/>
              </a:rPr>
              <a:t> </a:t>
            </a:r>
            <a:r>
              <a:rPr lang="en-US" sz="2600" i="1" dirty="0">
                <a:solidFill>
                  <a:schemeClr val="bg1"/>
                </a:solidFill>
                <a:latin typeface="Times New Roman" panose="02020603050405020304" pitchFamily="18" charset="0"/>
                <a:ea typeface="Times New Roman" panose="02020603050405020304" pitchFamily="18" charset="0"/>
              </a:rPr>
              <a:t>A</a:t>
            </a:r>
            <a:r>
              <a:rPr lang="en-US" sz="2600" dirty="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r>
              <a:rPr lang="en-US" sz="2600" i="1" dirty="0">
                <a:solidFill>
                  <a:schemeClr val="bg1"/>
                </a:solidFill>
                <a:latin typeface="Times New Roman" panose="02020603050405020304" pitchFamily="18" charset="0"/>
                <a:ea typeface="Times New Roman" panose="02020603050405020304" pitchFamily="18" charset="0"/>
                <a:sym typeface="Symbol" panose="05050102010706020507" pitchFamily="18" charset="2"/>
              </a:rPr>
              <a:t>B</a:t>
            </a:r>
            <a:r>
              <a:rPr lang="en-US" sz="2600" dirty="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r>
              <a:rPr lang="en-US" sz="2600" dirty="0">
                <a:solidFill>
                  <a:schemeClr val="bg1"/>
                </a:solidFill>
                <a:latin typeface="Times New Roman" panose="02020603050405020304" pitchFamily="18" charset="0"/>
                <a:ea typeface="Times New Roman" panose="02020603050405020304" pitchFamily="18" charset="0"/>
              </a:rPr>
              <a:t>, </a:t>
            </a:r>
            <a:r>
              <a:rPr lang="en-US" sz="2600" i="1" dirty="0">
                <a:solidFill>
                  <a:schemeClr val="bg1"/>
                </a:solidFill>
                <a:latin typeface="Times New Roman" panose="02020603050405020304" pitchFamily="18" charset="0"/>
                <a:ea typeface="Times New Roman" panose="02020603050405020304" pitchFamily="18" charset="0"/>
              </a:rPr>
              <a:t>B</a:t>
            </a:r>
            <a:r>
              <a:rPr lang="en-US" sz="2600" dirty="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r>
              <a:rPr lang="en-US" sz="2600" i="1" dirty="0">
                <a:solidFill>
                  <a:schemeClr val="bg1"/>
                </a:solidFill>
                <a:latin typeface="Times New Roman" panose="02020603050405020304" pitchFamily="18" charset="0"/>
                <a:ea typeface="Times New Roman" panose="02020603050405020304" pitchFamily="18" charset="0"/>
                <a:sym typeface="Symbol" panose="05050102010706020507" pitchFamily="18" charset="2"/>
              </a:rPr>
              <a:t>C</a:t>
            </a:r>
            <a:r>
              <a:rPr lang="en-US" sz="2600" dirty="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r>
              <a:rPr lang="en-US" sz="2600" dirty="0">
                <a:solidFill>
                  <a:schemeClr val="bg1"/>
                </a:solidFill>
                <a:latin typeface="Times New Roman" panose="02020603050405020304" pitchFamily="18" charset="0"/>
                <a:ea typeface="Times New Roman" panose="02020603050405020304" pitchFamily="18" charset="0"/>
              </a:rPr>
              <a:t>, </a:t>
            </a:r>
            <a:r>
              <a:rPr lang="en-US" sz="2600" i="1" dirty="0">
                <a:solidFill>
                  <a:schemeClr val="bg1"/>
                </a:solidFill>
                <a:latin typeface="Times New Roman" panose="02020603050405020304" pitchFamily="18" charset="0"/>
                <a:ea typeface="Times New Roman" panose="02020603050405020304" pitchFamily="18" charset="0"/>
              </a:rPr>
              <a:t>C</a:t>
            </a:r>
            <a:r>
              <a:rPr lang="en-US" sz="2600" dirty="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r>
              <a:rPr lang="en-US" sz="2600" i="1" dirty="0">
                <a:solidFill>
                  <a:schemeClr val="bg1"/>
                </a:solidFill>
                <a:latin typeface="Times New Roman" panose="02020603050405020304" pitchFamily="18" charset="0"/>
                <a:ea typeface="Times New Roman" panose="02020603050405020304" pitchFamily="18" charset="0"/>
                <a:sym typeface="Symbol" panose="05050102010706020507" pitchFamily="18" charset="2"/>
              </a:rPr>
              <a:t>D</a:t>
            </a:r>
            <a:r>
              <a:rPr lang="en-US" sz="2600" dirty="0">
                <a:solidFill>
                  <a:schemeClr val="bg1"/>
                </a:solidFill>
                <a:latin typeface="Times New Roman" panose="02020603050405020304" pitchFamily="18" charset="0"/>
                <a:ea typeface="Times New Roman" panose="02020603050405020304" pitchFamily="18" charset="0"/>
                <a:sym typeface="Symbol" panose="05050102010706020507" pitchFamily="18" charset="2"/>
              </a:rPr>
              <a:t></a:t>
            </a:r>
            <a:r>
              <a:rPr lang="en-US" sz="2600" dirty="0">
                <a:solidFill>
                  <a:schemeClr val="bg1"/>
                </a:solidFill>
                <a:latin typeface="Times New Roman" panose="02020603050405020304" pitchFamily="18" charset="0"/>
                <a:ea typeface="Times New Roman" panose="02020603050405020304" pitchFamily="18" charset="0"/>
              </a:rPr>
              <a:t>.</a:t>
            </a:r>
          </a:p>
        </p:txBody>
      </p:sp>
      <p:sp>
        <p:nvSpPr>
          <p:cNvPr id="20" name="Rectangle 19" descr="OPL20U25GSXzBJYl68kk8uQGfFKzs7yb1M4KJWUiLk6ZEvGF+qCIPSnY57AbBFCvTW2023.15.47+K4lPs7H94VUqPe2XwIsfPRnrXQE//QTEXxb8/8N4CNc6FpgZahzpTjFhMzSA7T/nHJa11DE8Ng2TP3iAmRczFlmslSuUNOgUeb6yRvs0="/>
          <p:cNvSpPr/>
          <p:nvPr/>
        </p:nvSpPr>
        <p:spPr>
          <a:xfrm>
            <a:off x="4907281" y="6258099"/>
            <a:ext cx="1351652" cy="492443"/>
          </a:xfrm>
          <a:prstGeom prst="rect">
            <a:avLst/>
          </a:prstGeom>
        </p:spPr>
        <p:txBody>
          <a:bodyPr wrap="none">
            <a:spAutoFit/>
          </a:bodyPr>
          <a:lstStyle/>
          <a:p>
            <a:r>
              <a:rPr lang="en-US" sz="2600" i="1">
                <a:solidFill>
                  <a:schemeClr val="bg1"/>
                </a:solidFill>
                <a:latin typeface="Times New Roman" panose="02020603050405020304" pitchFamily="18" charset="0"/>
                <a:ea typeface="Times New Roman" panose="02020603050405020304" pitchFamily="18" charset="0"/>
              </a:rPr>
              <a:t>Hình 26 </a:t>
            </a:r>
            <a:endParaRPr lang="en-US" sz="2600">
              <a:solidFill>
                <a:schemeClr val="bg1"/>
              </a:solidFill>
            </a:endParaRPr>
          </a:p>
        </p:txBody>
      </p:sp>
    </p:spTree>
    <p:extLst>
      <p:ext uri="{BB962C8B-B14F-4D97-AF65-F5344CB8AC3E}">
        <p14:creationId xmlns:p14="http://schemas.microsoft.com/office/powerpoint/2010/main" val="294310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78015" y="148244"/>
            <a:ext cx="11333323" cy="492443"/>
          </a:xfrm>
          <a:prstGeom prst="rect">
            <a:avLst/>
          </a:prstGeom>
          <a:noFill/>
        </p:spPr>
        <p:txBody>
          <a:bodyPr wrap="square">
            <a:spAutoFit/>
          </a:bodyPr>
          <a:lstStyle/>
          <a:p>
            <a:r>
              <a:rPr lang="en-US" sz="2600" b="1">
                <a:solidFill>
                  <a:srgbClr val="FFFF00"/>
                </a:solidFill>
                <a:latin typeface="Times New Roman" panose="02020603050405020304" pitchFamily="18" charset="0"/>
                <a:ea typeface="Calibri" panose="020F0502020204030204" pitchFamily="34" charset="0"/>
              </a:rPr>
              <a:t> </a:t>
            </a:r>
            <a:r>
              <a:rPr lang="en-US" altLang="zh-CN" sz="2600" b="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II. ƯỚC LƯỢNG CHIỀU CAO</a:t>
            </a:r>
            <a:endParaRPr lang="zh-CN" altLang="en-US" sz="2600" b="1"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4209366" y="749956"/>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p:sp>
        <p:nvSpPr>
          <p:cNvPr id="10" name="Rectangle 9" descr="OPL20U25GSXzBJYl68kk8uQGfFKzs7yb1M4KJWUiLk6ZEvGF+qCIPSnY57AbBFCvTW2023.15.47+K4lPs7H94VUqPe2XwIsfPRnrXQE//QTEXxb8/8N4CNc6FpgZahzpTjFhMzSA7T/nHJa11DE8Ng2TP3iAmRczFlmslSuUNOgUeb6yRvs0="/>
          <p:cNvSpPr/>
          <p:nvPr/>
        </p:nvSpPr>
        <p:spPr>
          <a:xfrm>
            <a:off x="728415" y="1673229"/>
            <a:ext cx="4195379" cy="585930"/>
          </a:xfrm>
          <a:prstGeom prst="rect">
            <a:avLst/>
          </a:prstGeom>
        </p:spPr>
        <p:txBody>
          <a:bodyPr wrap="none">
            <a:spAutoFit/>
          </a:bodyPr>
          <a:lstStyle/>
          <a:p>
            <a:pPr>
              <a:lnSpc>
                <a:spcPct val="150000"/>
              </a:lnSpc>
            </a:pPr>
            <a:r>
              <a:rPr lang="en-US" sz="2400">
                <a:solidFill>
                  <a:schemeClr val="bg1"/>
                </a:solidFill>
                <a:latin typeface="Times New Roman" panose="02020603050405020304" pitchFamily="18" charset="0"/>
              </a:rPr>
              <a:t>Xét </a:t>
            </a:r>
            <a:r>
              <a:rPr lang="en-US" sz="2400">
                <a:solidFill>
                  <a:schemeClr val="bg1"/>
                </a:solidFill>
                <a:latin typeface="Times New Roman" panose="02020603050405020304" pitchFamily="18" charset="0"/>
                <a:sym typeface="Symbol" panose="05050102010706020507" pitchFamily="18" charset="2"/>
              </a:rPr>
              <a:t></a:t>
            </a:r>
            <a:r>
              <a:rPr lang="en-US" sz="2400" i="1">
                <a:solidFill>
                  <a:schemeClr val="bg1"/>
                </a:solidFill>
                <a:latin typeface="Times New Roman" panose="02020603050405020304" pitchFamily="18" charset="0"/>
              </a:rPr>
              <a:t>ACC</a:t>
            </a:r>
            <a:r>
              <a:rPr lang="en-US" sz="2400">
                <a:solidFill>
                  <a:schemeClr val="bg1"/>
                </a:solidFill>
                <a:latin typeface="Times New Roman" panose="02020603050405020304" pitchFamily="18" charset="0"/>
                <a:sym typeface="Symbol" panose="05050102010706020507" pitchFamily="18" charset="2"/>
              </a:rPr>
              <a:t> có </a:t>
            </a:r>
            <a:r>
              <a:rPr lang="en-US" sz="2400" i="1">
                <a:solidFill>
                  <a:schemeClr val="bg1"/>
                </a:solidFill>
                <a:latin typeface="Times New Roman" panose="02020603050405020304" pitchFamily="18" charset="0"/>
                <a:sym typeface="Symbol" panose="05050102010706020507" pitchFamily="18" charset="2"/>
              </a:rPr>
              <a:t>BK</a:t>
            </a:r>
            <a:r>
              <a:rPr lang="en-US" sz="2400">
                <a:solidFill>
                  <a:schemeClr val="bg1"/>
                </a:solidFill>
                <a:latin typeface="Times New Roman" panose="02020603050405020304" pitchFamily="18" charset="0"/>
                <a:sym typeface="Symbol" panose="05050102010706020507" pitchFamily="18" charset="2"/>
              </a:rPr>
              <a:t> // </a:t>
            </a:r>
            <a:r>
              <a:rPr lang="en-US" sz="2400" i="1">
                <a:solidFill>
                  <a:schemeClr val="bg1"/>
                </a:solidFill>
                <a:latin typeface="Times New Roman" panose="02020603050405020304" pitchFamily="18" charset="0"/>
                <a:sym typeface="Symbol" panose="05050102010706020507" pitchFamily="18" charset="2"/>
              </a:rPr>
              <a:t>CC</a:t>
            </a:r>
            <a:r>
              <a:rPr lang="en-US" sz="2400">
                <a:solidFill>
                  <a:schemeClr val="bg1"/>
                </a:solidFill>
                <a:latin typeface="Times New Roman" panose="02020603050405020304" pitchFamily="18" charset="0"/>
                <a:sym typeface="Symbol" panose="05050102010706020507" pitchFamily="18" charset="2"/>
              </a:rPr>
              <a:t>, suy ra:</a:t>
            </a:r>
            <a:endParaRPr lang="en-US" sz="2400">
              <a:solidFill>
                <a:schemeClr val="bg1"/>
              </a:solidFill>
            </a:endParaRPr>
          </a:p>
        </p:txBody>
      </p:sp>
      <p:sp>
        <p:nvSpPr>
          <p:cNvPr id="12" name="Rectangle 11" descr="OPL20U25GSXzBJYl68kk8uQGfFKzs7yb1M4KJWUiLk6ZEvGF+qCIPSnY57AbBFCvTW2023.15.47+K4lPs7H94VUqPe2XwIsfPRnrXQE//QTEXxb8/8N4CNc6FpgZahzpTjFhMzSA7T/nHJa11DE8Ng2TP3iAmRczFlmslSuUNOgUeb6yRvs0="/>
          <p:cNvSpPr/>
          <p:nvPr/>
        </p:nvSpPr>
        <p:spPr>
          <a:xfrm>
            <a:off x="756125" y="1094106"/>
            <a:ext cx="2895344" cy="585930"/>
          </a:xfrm>
          <a:prstGeom prst="rect">
            <a:avLst/>
          </a:prstGeom>
        </p:spPr>
        <p:txBody>
          <a:bodyPr wrap="none">
            <a:spAutoFit/>
          </a:bodyPr>
          <a:lstStyle/>
          <a:p>
            <a:pPr>
              <a:lnSpc>
                <a:spcPct val="150000"/>
              </a:lnSpc>
            </a:pPr>
            <a:r>
              <a:rPr lang="en-US" sz="2400">
                <a:solidFill>
                  <a:schemeClr val="bg1"/>
                </a:solidFill>
                <a:latin typeface="Times New Roman" panose="02020603050405020304" pitchFamily="18" charset="0"/>
              </a:rPr>
              <a:t>Nối </a:t>
            </a:r>
            <a:r>
              <a:rPr lang="en-US" sz="2400" i="1">
                <a:solidFill>
                  <a:schemeClr val="bg1"/>
                </a:solidFill>
                <a:latin typeface="Times New Roman" panose="02020603050405020304" pitchFamily="18" charset="0"/>
              </a:rPr>
              <a:t>AC</a:t>
            </a:r>
            <a:r>
              <a:rPr lang="en-US" sz="2400">
                <a:solidFill>
                  <a:schemeClr val="bg1"/>
                </a:solidFill>
                <a:latin typeface="Times New Roman" panose="02020603050405020304" pitchFamily="18" charset="0"/>
                <a:sym typeface="Symbol" panose="05050102010706020507" pitchFamily="18" charset="2"/>
              </a:rPr>
              <a:t> cắt </a:t>
            </a:r>
            <a:r>
              <a:rPr lang="en-US" sz="2400" i="1">
                <a:solidFill>
                  <a:schemeClr val="bg1"/>
                </a:solidFill>
                <a:latin typeface="Times New Roman" panose="02020603050405020304" pitchFamily="18" charset="0"/>
                <a:sym typeface="Symbol" panose="05050102010706020507" pitchFamily="18" charset="2"/>
              </a:rPr>
              <a:t>BB</a:t>
            </a:r>
            <a:r>
              <a:rPr lang="en-US" sz="2400">
                <a:solidFill>
                  <a:schemeClr val="bg1"/>
                </a:solidFill>
                <a:latin typeface="Times New Roman" panose="02020603050405020304" pitchFamily="18" charset="0"/>
                <a:sym typeface="Symbol" panose="05050102010706020507" pitchFamily="18" charset="2"/>
              </a:rPr>
              <a:t> tại </a:t>
            </a:r>
            <a:r>
              <a:rPr lang="en-US" sz="2400" i="1">
                <a:solidFill>
                  <a:schemeClr val="bg1"/>
                </a:solidFill>
                <a:latin typeface="Times New Roman" panose="02020603050405020304" pitchFamily="18" charset="0"/>
                <a:sym typeface="Symbol" panose="05050102010706020507" pitchFamily="18" charset="2"/>
              </a:rPr>
              <a:t>K.</a:t>
            </a:r>
            <a:endParaRPr lang="en-US" sz="2400" i="1">
              <a:solidFill>
                <a:schemeClr val="bg1"/>
              </a:solidFill>
            </a:endParaRPr>
          </a:p>
        </p:txBody>
      </p:sp>
      <p:graphicFrame>
        <p:nvGraphicFramePr>
          <p:cNvPr id="7" name="Object 6"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1508440159"/>
              </p:ext>
            </p:extLst>
          </p:nvPr>
        </p:nvGraphicFramePr>
        <p:xfrm>
          <a:off x="1727402" y="2246804"/>
          <a:ext cx="1350363" cy="734408"/>
        </p:xfrm>
        <a:graphic>
          <a:graphicData uri="http://schemas.openxmlformats.org/presentationml/2006/ole">
            <mc:AlternateContent xmlns:mc="http://schemas.openxmlformats.org/markup-compatibility/2006">
              <mc:Choice xmlns:v="urn:schemas-microsoft-com:vml" Requires="v">
                <p:oleObj name="Equation" r:id="rId3" imgW="723600" imgH="393480" progId="Equation.DSMT4">
                  <p:embed/>
                </p:oleObj>
              </mc:Choice>
              <mc:Fallback>
                <p:oleObj name="Equation" r:id="rId3" imgW="723600" imgH="393480" progId="Equation.DSMT4">
                  <p:embed/>
                  <p:pic>
                    <p:nvPicPr>
                      <p:cNvPr id="0" name=""/>
                      <p:cNvPicPr/>
                      <p:nvPr/>
                    </p:nvPicPr>
                    <p:blipFill>
                      <a:blip r:embed="rId4"/>
                      <a:stretch>
                        <a:fillRect/>
                      </a:stretch>
                    </p:blipFill>
                    <p:spPr>
                      <a:xfrm>
                        <a:off x="1727402" y="2246804"/>
                        <a:ext cx="1350363" cy="734408"/>
                      </a:xfrm>
                      <a:prstGeom prst="rect">
                        <a:avLst/>
                      </a:prstGeom>
                    </p:spPr>
                  </p:pic>
                </p:oleObj>
              </mc:Fallback>
            </mc:AlternateContent>
          </a:graphicData>
        </a:graphic>
      </p:graphicFrame>
      <p:sp>
        <p:nvSpPr>
          <p:cNvPr id="15" name="Rectangle 14" descr="OPL20U25GSXzBJYl68kk8uQGfFKzs7yb1M4KJWUiLk6ZEvGF+qCIPSnY57AbBFCvTW2023.15.47+K4lPs7H94VUqPe2XwIsfPRnrXQE//QTEXxb8/8N4CNc6FpgZahzpTjFhMzSA7T/nHJa11DE8Ng2TP3iAmRczFlmslSuUNOgUeb6yRvs0="/>
          <p:cNvSpPr/>
          <p:nvPr/>
        </p:nvSpPr>
        <p:spPr>
          <a:xfrm>
            <a:off x="3130794" y="2246804"/>
            <a:ext cx="2219710" cy="587148"/>
          </a:xfrm>
          <a:prstGeom prst="rect">
            <a:avLst/>
          </a:prstGeom>
        </p:spPr>
        <p:txBody>
          <a:bodyPr wrap="none">
            <a:spAutoFit/>
          </a:bodyPr>
          <a:lstStyle/>
          <a:p>
            <a:pPr>
              <a:lnSpc>
                <a:spcPct val="150000"/>
              </a:lnSpc>
            </a:pPr>
            <a:r>
              <a:rPr lang="en-US" sz="2400">
                <a:solidFill>
                  <a:schemeClr val="bg1"/>
                </a:solidFill>
                <a:latin typeface="Times New Roman" panose="02020603050405020304" pitchFamily="18" charset="0"/>
              </a:rPr>
              <a:t>(Định lí Thalès).</a:t>
            </a:r>
            <a:endParaRPr lang="en-US" sz="2400">
              <a:solidFill>
                <a:schemeClr val="bg1"/>
              </a:solidFill>
            </a:endParaRPr>
          </a:p>
        </p:txBody>
      </p:sp>
      <p:sp>
        <p:nvSpPr>
          <p:cNvPr id="16" name="Rectangle 15" descr="OPL20U25GSXzBJYl68kk8uQGfFKzs7yb1M4KJWUiLk6ZEvGF+qCIPSnY57AbBFCvTW2023.15.47+K4lPs7H94VUqPe2XwIsfPRnrXQE//QTEXxb8/8N4CNc6FpgZahzpTjFhMzSA7T/nHJa11DE8Ng2TP3iAmRczFlmslSuUNOgUeb6yRvs0="/>
          <p:cNvSpPr/>
          <p:nvPr/>
        </p:nvSpPr>
        <p:spPr>
          <a:xfrm>
            <a:off x="731187" y="2897971"/>
            <a:ext cx="4293163" cy="585930"/>
          </a:xfrm>
          <a:prstGeom prst="rect">
            <a:avLst/>
          </a:prstGeom>
        </p:spPr>
        <p:txBody>
          <a:bodyPr wrap="none">
            <a:spAutoFit/>
          </a:bodyPr>
          <a:lstStyle/>
          <a:p>
            <a:pPr>
              <a:lnSpc>
                <a:spcPct val="150000"/>
              </a:lnSpc>
            </a:pPr>
            <a:r>
              <a:rPr lang="en-US" sz="2400">
                <a:solidFill>
                  <a:schemeClr val="bg1"/>
                </a:solidFill>
                <a:latin typeface="Times New Roman" panose="02020603050405020304" pitchFamily="18" charset="0"/>
              </a:rPr>
              <a:t>Xét </a:t>
            </a:r>
            <a:r>
              <a:rPr lang="en-US" sz="2400">
                <a:solidFill>
                  <a:schemeClr val="bg1"/>
                </a:solidFill>
                <a:latin typeface="Times New Roman" panose="02020603050405020304" pitchFamily="18" charset="0"/>
                <a:sym typeface="Symbol" panose="05050102010706020507" pitchFamily="18" charset="2"/>
              </a:rPr>
              <a:t></a:t>
            </a:r>
            <a:r>
              <a:rPr lang="en-US" sz="2400" i="1">
                <a:solidFill>
                  <a:schemeClr val="bg1"/>
                </a:solidFill>
                <a:latin typeface="Times New Roman" panose="02020603050405020304" pitchFamily="18" charset="0"/>
              </a:rPr>
              <a:t>AC</a:t>
            </a:r>
            <a:r>
              <a:rPr lang="en-US" sz="2400">
                <a:solidFill>
                  <a:schemeClr val="bg1"/>
                </a:solidFill>
                <a:latin typeface="Times New Roman" panose="02020603050405020304" pitchFamily="18" charset="0"/>
                <a:sym typeface="Symbol" panose="05050102010706020507" pitchFamily="18" charset="2"/>
              </a:rPr>
              <a:t></a:t>
            </a:r>
            <a:r>
              <a:rPr lang="en-US" sz="2400" i="1">
                <a:solidFill>
                  <a:schemeClr val="bg1"/>
                </a:solidFill>
                <a:latin typeface="Times New Roman" panose="02020603050405020304" pitchFamily="18" charset="0"/>
                <a:sym typeface="Symbol" panose="05050102010706020507" pitchFamily="18" charset="2"/>
              </a:rPr>
              <a:t>A</a:t>
            </a:r>
            <a:r>
              <a:rPr lang="en-US" sz="2400">
                <a:solidFill>
                  <a:schemeClr val="bg1"/>
                </a:solidFill>
                <a:latin typeface="Times New Roman" panose="02020603050405020304" pitchFamily="18" charset="0"/>
                <a:sym typeface="Symbol" panose="05050102010706020507" pitchFamily="18" charset="2"/>
              </a:rPr>
              <a:t> có </a:t>
            </a:r>
            <a:r>
              <a:rPr lang="en-US" sz="2400" i="1">
                <a:solidFill>
                  <a:schemeClr val="bg1"/>
                </a:solidFill>
                <a:latin typeface="Times New Roman" panose="02020603050405020304" pitchFamily="18" charset="0"/>
                <a:sym typeface="Symbol" panose="05050102010706020507" pitchFamily="18" charset="2"/>
              </a:rPr>
              <a:t>B</a:t>
            </a:r>
            <a:r>
              <a:rPr lang="en-US" sz="2400">
                <a:solidFill>
                  <a:schemeClr val="bg1"/>
                </a:solidFill>
                <a:latin typeface="Times New Roman" panose="02020603050405020304" pitchFamily="18" charset="0"/>
                <a:sym typeface="Symbol" panose="05050102010706020507" pitchFamily="18" charset="2"/>
              </a:rPr>
              <a:t></a:t>
            </a:r>
            <a:r>
              <a:rPr lang="en-US" sz="2400" i="1">
                <a:solidFill>
                  <a:schemeClr val="bg1"/>
                </a:solidFill>
                <a:latin typeface="Times New Roman" panose="02020603050405020304" pitchFamily="18" charset="0"/>
                <a:sym typeface="Symbol" panose="05050102010706020507" pitchFamily="18" charset="2"/>
              </a:rPr>
              <a:t>K</a:t>
            </a:r>
            <a:r>
              <a:rPr lang="en-US" sz="2400">
                <a:solidFill>
                  <a:schemeClr val="bg1"/>
                </a:solidFill>
                <a:latin typeface="Times New Roman" panose="02020603050405020304" pitchFamily="18" charset="0"/>
                <a:sym typeface="Symbol" panose="05050102010706020507" pitchFamily="18" charset="2"/>
              </a:rPr>
              <a:t> // </a:t>
            </a:r>
            <a:r>
              <a:rPr lang="en-US" sz="2400" i="1">
                <a:solidFill>
                  <a:schemeClr val="bg1"/>
                </a:solidFill>
                <a:latin typeface="Times New Roman" panose="02020603050405020304" pitchFamily="18" charset="0"/>
                <a:sym typeface="Symbol" panose="05050102010706020507" pitchFamily="18" charset="2"/>
              </a:rPr>
              <a:t>AA</a:t>
            </a:r>
            <a:r>
              <a:rPr lang="en-US" sz="2400">
                <a:solidFill>
                  <a:schemeClr val="bg1"/>
                </a:solidFill>
                <a:latin typeface="Times New Roman" panose="02020603050405020304" pitchFamily="18" charset="0"/>
                <a:sym typeface="Symbol" panose="05050102010706020507" pitchFamily="18" charset="2"/>
              </a:rPr>
              <a:t>, suy ra:</a:t>
            </a:r>
            <a:endParaRPr lang="en-US" sz="2400">
              <a:solidFill>
                <a:schemeClr val="bg1"/>
              </a:solidFill>
            </a:endParaRPr>
          </a:p>
        </p:txBody>
      </p:sp>
      <p:graphicFrame>
        <p:nvGraphicFramePr>
          <p:cNvPr id="9" name="Object 8"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2260708978"/>
              </p:ext>
            </p:extLst>
          </p:nvPr>
        </p:nvGraphicFramePr>
        <p:xfrm>
          <a:off x="1785303" y="3504333"/>
          <a:ext cx="1558888" cy="743470"/>
        </p:xfrm>
        <a:graphic>
          <a:graphicData uri="http://schemas.openxmlformats.org/presentationml/2006/ole">
            <mc:AlternateContent xmlns:mc="http://schemas.openxmlformats.org/markup-compatibility/2006">
              <mc:Choice xmlns:v="urn:schemas-microsoft-com:vml" Requires="v">
                <p:oleObj name="Equation" r:id="rId5" imgW="825480" imgH="393480" progId="Equation.DSMT4">
                  <p:embed/>
                </p:oleObj>
              </mc:Choice>
              <mc:Fallback>
                <p:oleObj name="Equation" r:id="rId5" imgW="825480" imgH="393480" progId="Equation.DSMT4">
                  <p:embed/>
                  <p:pic>
                    <p:nvPicPr>
                      <p:cNvPr id="0" name=""/>
                      <p:cNvPicPr/>
                      <p:nvPr/>
                    </p:nvPicPr>
                    <p:blipFill>
                      <a:blip r:embed="rId6"/>
                      <a:stretch>
                        <a:fillRect/>
                      </a:stretch>
                    </p:blipFill>
                    <p:spPr>
                      <a:xfrm>
                        <a:off x="1785303" y="3504333"/>
                        <a:ext cx="1558888" cy="743470"/>
                      </a:xfrm>
                      <a:prstGeom prst="rect">
                        <a:avLst/>
                      </a:prstGeom>
                    </p:spPr>
                  </p:pic>
                </p:oleObj>
              </mc:Fallback>
            </mc:AlternateContent>
          </a:graphicData>
        </a:graphic>
      </p:graphicFrame>
      <p:sp>
        <p:nvSpPr>
          <p:cNvPr id="21" name="Rectangle 20" descr="OPL20U25GSXzBJYl68kk8uQGfFKzs7yb1M4KJWUiLk6ZEvGF+qCIPSnY57AbBFCvTW2023.15.47+K4lPs7H94VUqPe2XwIsfPRnrXQE//QTEXxb8/8N4CNc6FpgZahzpTjFhMzSA7T/nHJa11DE8Ng2TP3iAmRczFlmslSuUNOgUeb6yRvs0="/>
          <p:cNvSpPr/>
          <p:nvPr/>
        </p:nvSpPr>
        <p:spPr>
          <a:xfrm>
            <a:off x="3399571" y="3513110"/>
            <a:ext cx="2219710" cy="587148"/>
          </a:xfrm>
          <a:prstGeom prst="rect">
            <a:avLst/>
          </a:prstGeom>
        </p:spPr>
        <p:txBody>
          <a:bodyPr wrap="none">
            <a:spAutoFit/>
          </a:bodyPr>
          <a:lstStyle/>
          <a:p>
            <a:pPr>
              <a:lnSpc>
                <a:spcPct val="150000"/>
              </a:lnSpc>
            </a:pPr>
            <a:r>
              <a:rPr lang="en-US" sz="2400">
                <a:solidFill>
                  <a:schemeClr val="bg1"/>
                </a:solidFill>
                <a:latin typeface="Times New Roman" panose="02020603050405020304" pitchFamily="18" charset="0"/>
              </a:rPr>
              <a:t>(Định lí Thalès).</a:t>
            </a:r>
            <a:endParaRPr lang="en-US" sz="2400">
              <a:solidFill>
                <a:schemeClr val="bg1"/>
              </a:solidFill>
            </a:endParaRPr>
          </a:p>
        </p:txBody>
      </p:sp>
      <p:sp>
        <p:nvSpPr>
          <p:cNvPr id="22" name="Rectangle 21" descr="OPL20U25GSXzBJYl68kk8uQGfFKzs7yb1M4KJWUiLk6ZEvGF+qCIPSnY57AbBFCvTW2023.15.47+K4lPs7H94VUqPe2XwIsfPRnrXQE//QTEXxb8/8N4CNc6FpgZahzpTjFhMzSA7T/nHJa11DE8Ng2TP3iAmRczFlmslSuUNOgUeb6yRvs0="/>
          <p:cNvSpPr/>
          <p:nvPr/>
        </p:nvSpPr>
        <p:spPr>
          <a:xfrm>
            <a:off x="739500" y="4327757"/>
            <a:ext cx="1031051" cy="587148"/>
          </a:xfrm>
          <a:prstGeom prst="rect">
            <a:avLst/>
          </a:prstGeom>
        </p:spPr>
        <p:txBody>
          <a:bodyPr wrap="none">
            <a:spAutoFit/>
          </a:bodyPr>
          <a:lstStyle/>
          <a:p>
            <a:pPr>
              <a:lnSpc>
                <a:spcPct val="150000"/>
              </a:lnSpc>
            </a:pPr>
            <a:r>
              <a:rPr lang="en-US" sz="2400">
                <a:solidFill>
                  <a:schemeClr val="bg1"/>
                </a:solidFill>
                <a:latin typeface="Times New Roman" panose="02020603050405020304" pitchFamily="18" charset="0"/>
              </a:rPr>
              <a:t>Do đó:</a:t>
            </a:r>
            <a:endParaRPr lang="en-US" sz="2400">
              <a:solidFill>
                <a:schemeClr val="bg1"/>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914881311"/>
              </p:ext>
            </p:extLst>
          </p:nvPr>
        </p:nvGraphicFramePr>
        <p:xfrm>
          <a:off x="1727402" y="4361381"/>
          <a:ext cx="1395879" cy="709381"/>
        </p:xfrm>
        <a:graphic>
          <a:graphicData uri="http://schemas.openxmlformats.org/presentationml/2006/ole">
            <mc:AlternateContent xmlns:mc="http://schemas.openxmlformats.org/markup-compatibility/2006">
              <mc:Choice xmlns:v="urn:schemas-microsoft-com:vml" Requires="v">
                <p:oleObj name="Equation" r:id="rId7" imgW="774360" imgH="393480" progId="Equation.DSMT4">
                  <p:embed/>
                </p:oleObj>
              </mc:Choice>
              <mc:Fallback>
                <p:oleObj name="Equation" r:id="rId7" imgW="774360" imgH="393480" progId="Equation.DSMT4">
                  <p:embed/>
                  <p:pic>
                    <p:nvPicPr>
                      <p:cNvPr id="0" name=""/>
                      <p:cNvPicPr/>
                      <p:nvPr/>
                    </p:nvPicPr>
                    <p:blipFill>
                      <a:blip r:embed="rId8"/>
                      <a:stretch>
                        <a:fillRect/>
                      </a:stretch>
                    </p:blipFill>
                    <p:spPr>
                      <a:xfrm>
                        <a:off x="1727402" y="4361381"/>
                        <a:ext cx="1395879" cy="709381"/>
                      </a:xfrm>
                      <a:prstGeom prst="rect">
                        <a:avLst/>
                      </a:prstGeom>
                    </p:spPr>
                  </p:pic>
                </p:oleObj>
              </mc:Fallback>
            </mc:AlternateContent>
          </a:graphicData>
        </a:graphic>
      </p:graphicFrame>
      <p:sp>
        <p:nvSpPr>
          <p:cNvPr id="23" name="Rectangle 22"/>
          <p:cNvSpPr/>
          <p:nvPr/>
        </p:nvSpPr>
        <p:spPr>
          <a:xfrm>
            <a:off x="3128024" y="4322215"/>
            <a:ext cx="628698" cy="587148"/>
          </a:xfrm>
          <a:prstGeom prst="rect">
            <a:avLst/>
          </a:prstGeom>
        </p:spPr>
        <p:txBody>
          <a:bodyPr wrap="none">
            <a:spAutoFit/>
          </a:bodyPr>
          <a:lstStyle/>
          <a:p>
            <a:pPr>
              <a:lnSpc>
                <a:spcPct val="150000"/>
              </a:lnSpc>
            </a:pPr>
            <a:r>
              <a:rPr lang="en-US" sz="2400">
                <a:solidFill>
                  <a:schemeClr val="bg1"/>
                </a:solidFill>
                <a:latin typeface="Times New Roman" panose="02020603050405020304" pitchFamily="18" charset="0"/>
              </a:rPr>
              <a:t>hay</a:t>
            </a:r>
            <a:endParaRPr lang="en-US" sz="2400">
              <a:solidFill>
                <a:schemeClr val="bg1"/>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912286900"/>
              </p:ext>
            </p:extLst>
          </p:nvPr>
        </p:nvGraphicFramePr>
        <p:xfrm>
          <a:off x="3784600" y="4368800"/>
          <a:ext cx="1625600" cy="709613"/>
        </p:xfrm>
        <a:graphic>
          <a:graphicData uri="http://schemas.openxmlformats.org/presentationml/2006/ole">
            <mc:AlternateContent xmlns:mc="http://schemas.openxmlformats.org/markup-compatibility/2006">
              <mc:Choice xmlns:v="urn:schemas-microsoft-com:vml" Requires="v">
                <p:oleObj name="Equation" r:id="rId9" imgW="901440" imgH="393480" progId="Equation.DSMT4">
                  <p:embed/>
                </p:oleObj>
              </mc:Choice>
              <mc:Fallback>
                <p:oleObj name="Equation" r:id="rId9" imgW="901440" imgH="393480" progId="Equation.DSMT4">
                  <p:embed/>
                  <p:pic>
                    <p:nvPicPr>
                      <p:cNvPr id="0" name=""/>
                      <p:cNvPicPr/>
                      <p:nvPr/>
                    </p:nvPicPr>
                    <p:blipFill>
                      <a:blip r:embed="rId10"/>
                      <a:stretch>
                        <a:fillRect/>
                      </a:stretch>
                    </p:blipFill>
                    <p:spPr>
                      <a:xfrm>
                        <a:off x="3784600" y="4368800"/>
                        <a:ext cx="1625600" cy="709613"/>
                      </a:xfrm>
                      <a:prstGeom prst="rect">
                        <a:avLst/>
                      </a:prstGeom>
                    </p:spPr>
                  </p:pic>
                </p:oleObj>
              </mc:Fallback>
            </mc:AlternateContent>
          </a:graphicData>
        </a:graphic>
      </p:graphicFrame>
      <p:sp>
        <p:nvSpPr>
          <p:cNvPr id="24" name="Rectangle 23"/>
          <p:cNvSpPr/>
          <p:nvPr/>
        </p:nvSpPr>
        <p:spPr>
          <a:xfrm>
            <a:off x="733959" y="5236615"/>
            <a:ext cx="2940228" cy="646331"/>
          </a:xfrm>
          <a:prstGeom prst="rect">
            <a:avLst/>
          </a:prstGeom>
        </p:spPr>
        <p:txBody>
          <a:bodyPr wrap="none">
            <a:spAutoFit/>
          </a:bodyPr>
          <a:lstStyle/>
          <a:p>
            <a:pPr>
              <a:lnSpc>
                <a:spcPct val="150000"/>
              </a:lnSpc>
            </a:pPr>
            <a:r>
              <a:rPr lang="en-US" sz="2400">
                <a:solidFill>
                  <a:schemeClr val="bg1"/>
                </a:solidFill>
                <a:latin typeface="Times New Roman" panose="02020603050405020304" pitchFamily="18" charset="0"/>
              </a:rPr>
              <a:t>Chứng minh tương tự:</a:t>
            </a:r>
            <a:endParaRPr lang="en-US" sz="2400">
              <a:solidFill>
                <a:schemeClr val="bg1"/>
              </a:solidFill>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3640814245"/>
              </p:ext>
            </p:extLst>
          </p:nvPr>
        </p:nvGraphicFramePr>
        <p:xfrm>
          <a:off x="3643313" y="5241925"/>
          <a:ext cx="1673225" cy="709613"/>
        </p:xfrm>
        <a:graphic>
          <a:graphicData uri="http://schemas.openxmlformats.org/presentationml/2006/ole">
            <mc:AlternateContent xmlns:mc="http://schemas.openxmlformats.org/markup-compatibility/2006">
              <mc:Choice xmlns:v="urn:schemas-microsoft-com:vml" Requires="v">
                <p:oleObj name="Equation" r:id="rId11" imgW="927000" imgH="393480" progId="Equation.DSMT4">
                  <p:embed/>
                </p:oleObj>
              </mc:Choice>
              <mc:Fallback>
                <p:oleObj name="Equation" r:id="rId11" imgW="927000" imgH="393480" progId="Equation.DSMT4">
                  <p:embed/>
                  <p:pic>
                    <p:nvPicPr>
                      <p:cNvPr id="0" name=""/>
                      <p:cNvPicPr/>
                      <p:nvPr/>
                    </p:nvPicPr>
                    <p:blipFill>
                      <a:blip r:embed="rId12"/>
                      <a:stretch>
                        <a:fillRect/>
                      </a:stretch>
                    </p:blipFill>
                    <p:spPr>
                      <a:xfrm>
                        <a:off x="3643313" y="5241925"/>
                        <a:ext cx="1673225" cy="709613"/>
                      </a:xfrm>
                      <a:prstGeom prst="rect">
                        <a:avLst/>
                      </a:prstGeom>
                    </p:spPr>
                  </p:pic>
                </p:oleObj>
              </mc:Fallback>
            </mc:AlternateContent>
          </a:graphicData>
        </a:graphic>
      </p:graphicFrame>
      <p:sp>
        <p:nvSpPr>
          <p:cNvPr id="26" name="Rectangle 25"/>
          <p:cNvSpPr/>
          <p:nvPr/>
        </p:nvSpPr>
        <p:spPr>
          <a:xfrm>
            <a:off x="747812" y="5981990"/>
            <a:ext cx="1064715" cy="646331"/>
          </a:xfrm>
          <a:prstGeom prst="rect">
            <a:avLst/>
          </a:prstGeom>
        </p:spPr>
        <p:txBody>
          <a:bodyPr wrap="none">
            <a:spAutoFit/>
          </a:bodyPr>
          <a:lstStyle/>
          <a:p>
            <a:pPr>
              <a:lnSpc>
                <a:spcPct val="150000"/>
              </a:lnSpc>
            </a:pPr>
            <a:r>
              <a:rPr lang="en-US" sz="2400">
                <a:solidFill>
                  <a:schemeClr val="bg1"/>
                </a:solidFill>
                <a:latin typeface="Times New Roman" panose="02020603050405020304" pitchFamily="18" charset="0"/>
              </a:rPr>
              <a:t>Suy ra:</a:t>
            </a:r>
            <a:endParaRPr lang="en-US" sz="2400">
              <a:solidFill>
                <a:schemeClr val="bg1"/>
              </a:solidFill>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285402229"/>
              </p:ext>
            </p:extLst>
          </p:nvPr>
        </p:nvGraphicFramePr>
        <p:xfrm>
          <a:off x="1774766" y="5993476"/>
          <a:ext cx="2440929" cy="681701"/>
        </p:xfrm>
        <a:graphic>
          <a:graphicData uri="http://schemas.openxmlformats.org/presentationml/2006/ole">
            <mc:AlternateContent xmlns:mc="http://schemas.openxmlformats.org/markup-compatibility/2006">
              <mc:Choice xmlns:v="urn:schemas-microsoft-com:vml" Requires="v">
                <p:oleObj name="Equation" r:id="rId13" imgW="1409400" imgH="393480" progId="Equation.DSMT4">
                  <p:embed/>
                </p:oleObj>
              </mc:Choice>
              <mc:Fallback>
                <p:oleObj name="Equation" r:id="rId13" imgW="1409400" imgH="393480" progId="Equation.DSMT4">
                  <p:embed/>
                  <p:pic>
                    <p:nvPicPr>
                      <p:cNvPr id="0" name=""/>
                      <p:cNvPicPr/>
                      <p:nvPr/>
                    </p:nvPicPr>
                    <p:blipFill>
                      <a:blip r:embed="rId14"/>
                      <a:stretch>
                        <a:fillRect/>
                      </a:stretch>
                    </p:blipFill>
                    <p:spPr>
                      <a:xfrm>
                        <a:off x="1774766" y="5993476"/>
                        <a:ext cx="2440929" cy="681701"/>
                      </a:xfrm>
                      <a:prstGeom prst="rect">
                        <a:avLst/>
                      </a:prstGeom>
                    </p:spPr>
                  </p:pic>
                </p:oleObj>
              </mc:Fallback>
            </mc:AlternateContent>
          </a:graphicData>
        </a:graphic>
      </p:graphicFrame>
      <p:cxnSp>
        <p:nvCxnSpPr>
          <p:cNvPr id="4" name="Straight Connector 3"/>
          <p:cNvCxnSpPr/>
          <p:nvPr/>
        </p:nvCxnSpPr>
        <p:spPr>
          <a:xfrm>
            <a:off x="7693891" y="1403927"/>
            <a:ext cx="2456873" cy="234603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943271" y="2346036"/>
            <a:ext cx="290945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10065" y="1093012"/>
            <a:ext cx="4804844" cy="5386297"/>
          </a:xfrm>
          <a:prstGeom prst="rect">
            <a:avLst/>
          </a:prstGeom>
        </p:spPr>
      </p:pic>
      <p:sp>
        <p:nvSpPr>
          <p:cNvPr id="31" name="Rectangle 30"/>
          <p:cNvSpPr/>
          <p:nvPr/>
        </p:nvSpPr>
        <p:spPr>
          <a:xfrm>
            <a:off x="8602415" y="1772978"/>
            <a:ext cx="389850" cy="587148"/>
          </a:xfrm>
          <a:prstGeom prst="rect">
            <a:avLst/>
          </a:prstGeom>
        </p:spPr>
        <p:txBody>
          <a:bodyPr wrap="none">
            <a:spAutoFit/>
          </a:bodyPr>
          <a:lstStyle/>
          <a:p>
            <a:pPr>
              <a:lnSpc>
                <a:spcPct val="150000"/>
              </a:lnSpc>
            </a:pPr>
            <a:r>
              <a:rPr lang="en-US" sz="2400" i="1">
                <a:solidFill>
                  <a:schemeClr val="accent2"/>
                </a:solidFill>
                <a:latin typeface="Times New Roman" panose="02020603050405020304" pitchFamily="18" charset="0"/>
                <a:sym typeface="Symbol" panose="05050102010706020507" pitchFamily="18" charset="2"/>
              </a:rPr>
              <a:t>K</a:t>
            </a:r>
            <a:endParaRPr lang="en-US" sz="2400" i="1">
              <a:solidFill>
                <a:schemeClr val="accent2"/>
              </a:solidFill>
            </a:endParaRPr>
          </a:p>
        </p:txBody>
      </p:sp>
    </p:spTree>
    <p:extLst>
      <p:ext uri="{BB962C8B-B14F-4D97-AF65-F5344CB8AC3E}">
        <p14:creationId xmlns:p14="http://schemas.microsoft.com/office/powerpoint/2010/main" val="74172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par>
                                <p:cTn id="34" presetID="14" presetClass="entr" presetSubtype="1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500"/>
                                        <p:tgtEl>
                                          <p:spTgt spid="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randombar(horizontal)">
                                      <p:cBhvr>
                                        <p:cTn id="44" dur="500"/>
                                        <p:tgtEl>
                                          <p:spTgt spid="16"/>
                                        </p:tgtEl>
                                      </p:cBhvr>
                                    </p:animEffect>
                                  </p:childTnLst>
                                </p:cTn>
                              </p:par>
                              <p:par>
                                <p:cTn id="45" presetID="14" presetClass="entr" presetSubtype="1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par>
                                <p:cTn id="56" presetID="14" presetClass="entr" presetSubtype="1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randombar(horizontal)">
                                      <p:cBhvr>
                                        <p:cTn id="58" dur="500"/>
                                        <p:tgtEl>
                                          <p:spTgt spid="14"/>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randombar(horizontal)">
                                      <p:cBhvr>
                                        <p:cTn id="61" dur="500"/>
                                        <p:tgtEl>
                                          <p:spTgt spid="23"/>
                                        </p:tgtEl>
                                      </p:cBhvr>
                                    </p:animEffect>
                                  </p:childTnLst>
                                </p:cTn>
                              </p:par>
                              <p:par>
                                <p:cTn id="62" presetID="14" presetClass="entr" presetSubtype="10"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randombar(horizontal)">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randombar(horizontal)">
                                      <p:cBhvr>
                                        <p:cTn id="69" dur="500"/>
                                        <p:tgtEl>
                                          <p:spTgt spid="24"/>
                                        </p:tgtEl>
                                      </p:cBhvr>
                                    </p:animEffect>
                                  </p:childTnLst>
                                </p:cTn>
                              </p:par>
                              <p:par>
                                <p:cTn id="70" presetID="14" presetClass="entr" presetSubtype="10"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randombar(horizontal)">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randombar(horizontal)">
                                      <p:cBhvr>
                                        <p:cTn id="77" dur="500"/>
                                        <p:tgtEl>
                                          <p:spTgt spid="26"/>
                                        </p:tgtEl>
                                      </p:cBhvr>
                                    </p:animEffect>
                                  </p:childTnLst>
                                </p:cTn>
                              </p:par>
                              <p:par>
                                <p:cTn id="78" presetID="14" presetClass="entr" presetSubtype="10" fill="hold"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randombar(horizontal)">
                                      <p:cBhvr>
                                        <p:cTn id="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5" grpId="0"/>
      <p:bldP spid="16" grpId="0"/>
      <p:bldP spid="21" grpId="0"/>
      <p:bldP spid="22" grpId="0"/>
      <p:bldP spid="23" grpId="0"/>
      <p:bldP spid="24" grpId="0"/>
      <p:bldP spid="26"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1037340" y="2239994"/>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927103" y="3657527"/>
            <a:ext cx="10204174" cy="2608535"/>
          </a:xfrm>
          <a:prstGeom prst="rect">
            <a:avLst/>
          </a:prstGeom>
          <a:noFill/>
        </p:spPr>
        <p:txBody>
          <a:bodyPr wrap="square" rtlCol="0">
            <a:spAutoFit/>
          </a:bodyPr>
          <a:lstStyle/>
          <a:p>
            <a:pPr marL="285750" indent="-285750">
              <a:lnSpc>
                <a:spcPct val="150000"/>
              </a:lnSpc>
              <a:buFontTx/>
              <a:buChar char="-"/>
            </a:pPr>
            <a:r>
              <a:rPr lang="pt-BR"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 thuộc định lí và hệ quả của đinh lí Thalès.</a:t>
            </a:r>
          </a:p>
          <a:p>
            <a:pPr marL="285750" indent="-285750">
              <a:lnSpc>
                <a:spcPct val="150000"/>
              </a:lnSpc>
              <a:buFontTx/>
              <a:buChar char="-"/>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Xem lại các bài đã học để hiểu rõ hơn về ứng dụng của định lí Thales để tính chiều cao và khoảng cách giữa hai vị trí khi không đo đạc trực tiếp được.</a:t>
            </a:r>
            <a:endParaRPr lang="en-US" sz="2800"/>
          </a:p>
        </p:txBody>
      </p:sp>
    </p:spTree>
    <p:extLst>
      <p:ext uri="{BB962C8B-B14F-4D97-AF65-F5344CB8AC3E}">
        <p14:creationId xmlns:p14="http://schemas.microsoft.com/office/powerpoint/2010/main" val="3098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626957-CBD8-91C3-6597-4769CC51323E}"/>
              </a:ext>
            </a:extLst>
          </p:cNvPr>
          <p:cNvSpPr/>
          <p:nvPr/>
        </p:nvSpPr>
        <p:spPr>
          <a:xfrm>
            <a:off x="1" y="-2944"/>
            <a:ext cx="3427570" cy="138543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1922772" y="3214225"/>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3709849" y="2516345"/>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A6B0BB8-B2F2-2BF3-150F-5878B69197C1}"/>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6770304" y="2940095"/>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1424" y="2633185"/>
            <a:ext cx="2327672" cy="2327672"/>
          </a:xfrm>
          <a:prstGeom prst="rect">
            <a:avLst/>
          </a:pr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6700631" y="3082810"/>
            <a:ext cx="2327672" cy="2327672"/>
          </a:xfrm>
          <a:prstGeom prst="rect">
            <a:avLst/>
          </a:prstGeom>
        </p:spPr>
      </p:pic>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7100" y="3158728"/>
            <a:ext cx="1561730" cy="1561730"/>
          </a:xfrm>
          <a:prstGeom prst="rect">
            <a:avLst/>
          </a:prstGeom>
        </p:spPr>
      </p:pic>
      <p:pic>
        <p:nvPicPr>
          <p:cNvPr id="12" name="Pictur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E9B910C-D3DB-53B0-DD9C-04FA3835DC6E}"/>
              </a:ext>
            </a:extLst>
          </p:cNvPr>
          <p:cNvPicPr>
            <a:picLocks noChangeAspect="1"/>
          </p:cNvPicPr>
          <p:nvPr/>
        </p:nvPicPr>
        <p:blipFill>
          <a:blip r:embed="rId11"/>
          <a:stretch>
            <a:fillRect/>
          </a:stretch>
        </p:blipFill>
        <p:spPr>
          <a:xfrm>
            <a:off x="2434293" y="1727804"/>
            <a:ext cx="2025572" cy="1385436"/>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C1D407B-A8AC-08C9-6F47-02A87BD44C54}"/>
              </a:ext>
            </a:extLst>
          </p:cNvPr>
          <p:cNvPicPr>
            <a:picLocks noChangeAspect="1"/>
          </p:cNvPicPr>
          <p:nvPr/>
        </p:nvPicPr>
        <p:blipFill>
          <a:blip r:embed="rId12"/>
          <a:stretch>
            <a:fillRect/>
          </a:stretch>
        </p:blipFill>
        <p:spPr>
          <a:xfrm>
            <a:off x="4965903" y="1162182"/>
            <a:ext cx="2025572" cy="1385436"/>
          </a:xfrm>
          <a:prstGeom prst="rect">
            <a:avLst/>
          </a:prstGeom>
        </p:spPr>
      </p:pic>
      <p:pic>
        <p:nvPicPr>
          <p:cNvPr id="14" name="Pictur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F6AAD02-B751-B406-D267-474378C247A6}"/>
              </a:ext>
            </a:extLst>
          </p:cNvPr>
          <p:cNvPicPr>
            <a:picLocks noChangeAspect="1"/>
          </p:cNvPicPr>
          <p:nvPr/>
        </p:nvPicPr>
        <p:blipFill>
          <a:blip r:embed="rId13"/>
          <a:stretch>
            <a:fillRect/>
          </a:stretch>
        </p:blipFill>
        <p:spPr>
          <a:xfrm>
            <a:off x="7386430" y="1483302"/>
            <a:ext cx="2176461" cy="1385436"/>
          </a:xfrm>
          <a:prstGeom prst="rect">
            <a:avLst/>
          </a:prstGeom>
        </p:spPr>
      </p:pic>
      <p:sp>
        <p:nvSpPr>
          <p:cNvPr id="2" name="Title 1">
            <a:extLst>
              <a:ext uri="{FF2B5EF4-FFF2-40B4-BE49-F238E27FC236}">
                <a16:creationId xmlns:a16="http://schemas.microsoft.com/office/drawing/2014/main" id="{4D74833E-C762-DD91-2784-FA20F15EA24A}"/>
              </a:ext>
            </a:extLst>
          </p:cNvPr>
          <p:cNvSpPr>
            <a:spLocks noGrp="1"/>
          </p:cNvSpPr>
          <p:nvPr>
            <p:ph type="title"/>
          </p:nvPr>
        </p:nvSpPr>
        <p:spPr>
          <a:xfrm>
            <a:off x="209456" y="294855"/>
            <a:ext cx="3218114" cy="854075"/>
          </a:xfrm>
        </p:spPr>
        <p:txBody>
          <a:bodyPr>
            <a:normAutofit/>
          </a:bodyPr>
          <a:lstStyle/>
          <a:p>
            <a:r>
              <a:rPr lang="en-US" sz="3200" b="1">
                <a:solidFill>
                  <a:schemeClr val="bg1"/>
                </a:solidFill>
                <a:latin typeface="Times New Roman" panose="02020603050405020304" pitchFamily="18" charset="0"/>
                <a:cs typeface="Times New Roman" panose="02020603050405020304" pitchFamily="18" charset="0"/>
              </a:rPr>
              <a:t>B. CHÚ THÍCH</a:t>
            </a:r>
            <a:endParaRPr lang="en-US" sz="3200">
              <a:solidFill>
                <a:schemeClr val="bg1"/>
              </a:solidFill>
            </a:endParaRPr>
          </a:p>
        </p:txBody>
      </p:sp>
    </p:spTree>
    <p:extLst>
      <p:ext uri="{BB962C8B-B14F-4D97-AF65-F5344CB8AC3E}">
        <p14:creationId xmlns:p14="http://schemas.microsoft.com/office/powerpoint/2010/main" val="15335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834927" y="5478360"/>
            <a:ext cx="6677404"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Nhóm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5"/>
              <a:ext cx="1552028" cy="584775"/>
            </a:xfrm>
            <a:prstGeom prst="rect">
              <a:avLst/>
            </a:prstGeom>
            <a:noFill/>
          </p:spPr>
          <p:txBody>
            <a:bodyPr wrap="none" rtlCol="0">
              <a:spAutoFit/>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đầu</a:t>
              </a:r>
              <a:endParaRPr lang="en-US" sz="3200" b="1" dirty="0">
                <a:solidFill>
                  <a:srgbClr val="002060"/>
                </a:solidFill>
              </a:endParaRPr>
            </a:p>
          </p:txBody>
        </p:sp>
      </p:grpSp>
      <p:grpSp>
        <p:nvGrpSpPr>
          <p:cNvPr id="13" name="Nhóm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991434" y="440483"/>
            <a:ext cx="3028823" cy="1415771"/>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077217"/>
            </a:xfrm>
            <a:prstGeom prst="rect">
              <a:avLst/>
            </a:prstGeom>
            <a:noFill/>
          </p:spPr>
          <p:txBody>
            <a:bodyPr wrap="square" rtlCol="0">
              <a:spAutoFit/>
            </a:bodyPr>
            <a:lstStyle/>
            <a:p>
              <a:pPr algn="ctr"/>
              <a:r>
                <a:rPr lang="en-US" sz="3200" b="1" dirty="0" err="1">
                  <a:solidFill>
                    <a:srgbClr val="002060"/>
                  </a:solidFill>
                </a:rPr>
                <a:t>Hình</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kiến</a:t>
              </a:r>
              <a:r>
                <a:rPr lang="en-US" sz="3200" b="1" dirty="0">
                  <a:solidFill>
                    <a:srgbClr val="002060"/>
                  </a:solidFill>
                </a:rPr>
                <a:t> </a:t>
              </a:r>
              <a:r>
                <a:rPr lang="en-US" sz="3200" b="1" dirty="0" err="1">
                  <a:solidFill>
                    <a:srgbClr val="002060"/>
                  </a:solidFill>
                </a:rPr>
                <a:t>thức</a:t>
              </a:r>
              <a:endParaRPr lang="en-US" sz="3200" b="1" dirty="0">
                <a:solidFill>
                  <a:srgbClr val="002060"/>
                </a:solidFill>
              </a:endParaRPr>
            </a:p>
          </p:txBody>
        </p:sp>
      </p:grpSp>
      <p:grpSp>
        <p:nvGrpSpPr>
          <p:cNvPr id="15" name="Nhóm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r>
                <a:rPr lang="en-US" sz="3200" b="1" dirty="0" err="1">
                  <a:solidFill>
                    <a:srgbClr val="002060"/>
                  </a:solidFill>
                </a:rPr>
                <a:t>Luyện</a:t>
              </a:r>
              <a:r>
                <a:rPr lang="en-US" sz="3200" b="1" dirty="0">
                  <a:solidFill>
                    <a:srgbClr val="002060"/>
                  </a:solidFill>
                </a:rPr>
                <a:t> </a:t>
              </a:r>
              <a:r>
                <a:rPr lang="en-US" sz="3200" b="1" dirty="0" err="1">
                  <a:solidFill>
                    <a:srgbClr val="002060"/>
                  </a:solidFill>
                </a:rPr>
                <a:t>tập</a:t>
              </a:r>
              <a:endParaRPr lang="en-US" sz="3200" b="1" dirty="0">
                <a:solidFill>
                  <a:srgbClr val="002060"/>
                </a:solidFill>
              </a:endParaRPr>
            </a:p>
          </p:txBody>
        </p:sp>
      </p:grpSp>
      <p:sp>
        <p:nvSpPr>
          <p:cNvPr id="16" name="Google Shape;162;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grpSp>
        <p:nvGrpSpPr>
          <p:cNvPr id="14" name="Nhóm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566991" y="3237704"/>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584774"/>
            </a:xfrm>
            <a:prstGeom prst="rect">
              <a:avLst/>
            </a:prstGeom>
            <a:noFill/>
          </p:spPr>
          <p:txBody>
            <a:bodyPr wrap="square" rtlCol="0">
              <a:spAutoFit/>
            </a:bodyPr>
            <a:lstStyle/>
            <a:p>
              <a:r>
                <a:rPr lang="en-US" sz="3200" b="1" dirty="0" err="1">
                  <a:solidFill>
                    <a:srgbClr val="002060"/>
                  </a:solidFill>
                </a:rPr>
                <a:t>Vận</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p>
          </p:txBody>
        </p:sp>
      </p:grpSp>
    </p:spTree>
    <p:extLst>
      <p:ext uri="{BB962C8B-B14F-4D97-AF65-F5344CB8AC3E}">
        <p14:creationId xmlns:p14="http://schemas.microsoft.com/office/powerpoint/2010/main" val="305540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r>
              <a:rPr lang="en-US" sz="4800" b="1" dirty="0" err="1">
                <a:solidFill>
                  <a:srgbClr val="FF0000"/>
                </a:solidFill>
                <a:latin typeface="Times New Roman" panose="02020603050405020304" pitchFamily="18" charset="0"/>
              </a:rPr>
              <a:t>Mở</a:t>
            </a:r>
            <a:r>
              <a:rPr lang="en-US" sz="4800" b="1" dirty="0">
                <a:solidFill>
                  <a:srgbClr val="FF0000"/>
                </a:solidFill>
                <a:latin typeface="Times New Roman" panose="02020603050405020304" pitchFamily="18" charset="0"/>
              </a:rPr>
              <a:t> </a:t>
            </a:r>
            <a:r>
              <a:rPr lang="en-US" sz="4800" b="1" dirty="0" err="1">
                <a:solidFill>
                  <a:srgbClr val="FF0000"/>
                </a:solidFill>
                <a:latin typeface="Times New Roman" panose="02020603050405020304" pitchFamily="18" charset="0"/>
              </a:rPr>
              <a:t>đầu</a:t>
            </a:r>
            <a:endParaRPr lang="en-US" sz="4800" dirty="0"/>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167960"/>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sp>
        <p:nvSpPr>
          <p:cNvPr id="7"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498278" y="889464"/>
            <a:ext cx="11438798" cy="6650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Câu 1:  </a:t>
            </a:r>
            <a:r>
              <a:rPr lang="en-US">
                <a:solidFill>
                  <a:schemeClr val="bg1"/>
                </a:solidFill>
                <a:latin typeface="Times New Roman" panose="02020603050405020304" pitchFamily="18" charset="0"/>
                <a:ea typeface="Times New Roman" panose="02020603050405020304" pitchFamily="18" charset="0"/>
              </a:rPr>
              <a:t>Em hãy thử đề xuất cách đo chiều cao của một cái cây trong thực tế?</a:t>
            </a:r>
            <a:endParaRPr lang="en-US">
              <a:solidFill>
                <a:schemeClr val="bg1"/>
              </a:solidFill>
            </a:endParaRPr>
          </a:p>
          <a:p>
            <a:pPr marL="0" indent="0" algn="just">
              <a:buNone/>
            </a:pPr>
            <a:endParaRPr lang="en-US" sz="2400">
              <a:solidFill>
                <a:schemeClr val="bg1"/>
              </a:solidFill>
            </a:endParaRPr>
          </a:p>
        </p:txBody>
      </p:sp>
      <p:pic>
        <p:nvPicPr>
          <p:cNvPr id="9" name="Picture 8" descr="OPL20U25GSXzBJYl68kk8uQGfFKzs7yb1M4KJWUiLk6ZEvGF+qCIPSnY57AbBFCvTW2023.15.47+K4lPs7H94VUqPe2XwIsfPRnrXQE//QTEXxb8/8N4CNc6FpgZahzpTjFhMzSA7T/nHJa11DE8Ng2TP3iAmRczFlmslSuUNOgUeb6yRvs0="/>
          <p:cNvPicPr/>
          <p:nvPr/>
        </p:nvPicPr>
        <p:blipFill>
          <a:blip r:embed="rId4"/>
          <a:stretch>
            <a:fillRect/>
          </a:stretch>
        </p:blipFill>
        <p:spPr>
          <a:xfrm>
            <a:off x="1337820" y="1709535"/>
            <a:ext cx="1563103" cy="3431395"/>
          </a:xfrm>
          <a:prstGeom prst="rect">
            <a:avLst/>
          </a:prstGeom>
        </p:spPr>
      </p:pic>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6503679" y="1356787"/>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p:cxnSp>
        <p:nvCxnSpPr>
          <p:cNvPr id="3" name="Straight Arrow Connector 2" descr="OPL20U25GSXzBJYl68kk8uQGfFKzs7yb1M4KJWUiLk6ZEvGF+qCIPSnY57AbBFCvTW2023.15.47+K4lPs7H94VUqPe2XwIsfPRnrXQE//QTEXxb8/8N4CNc6FpgZahzpTjFhMzSA7T/nHJa11DE8Ng2TP3iAmRczFlmslSuUNOgUeb6yRvs0="/>
          <p:cNvCxnSpPr/>
          <p:nvPr/>
        </p:nvCxnSpPr>
        <p:spPr>
          <a:xfrm flipV="1">
            <a:off x="2916843" y="2558474"/>
            <a:ext cx="2103121" cy="2493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135857" y="2317405"/>
            <a:ext cx="5708558" cy="10529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a:solidFill>
                  <a:srgbClr val="FFC000"/>
                </a:solidFill>
                <a:latin typeface="Times New Roman" panose="02020603050405020304" pitchFamily="18" charset="0"/>
                <a:cs typeface="Times New Roman" panose="02020603050405020304" pitchFamily="18" charset="0"/>
              </a:rPr>
              <a:t>Cách 1: </a:t>
            </a:r>
            <a:r>
              <a:rPr lang="en-US" sz="2600">
                <a:solidFill>
                  <a:schemeClr val="bg1"/>
                </a:solidFill>
                <a:latin typeface="Times New Roman" panose="02020603050405020304" pitchFamily="18" charset="0"/>
                <a:cs typeface="Times New Roman" panose="02020603050405020304" pitchFamily="18" charset="0"/>
              </a:rPr>
              <a:t>Đo trực tiếp chiều cao của cây </a:t>
            </a:r>
          </a:p>
          <a:p>
            <a:pPr marL="0" indent="0">
              <a:buNone/>
            </a:pPr>
            <a:r>
              <a:rPr lang="en-US" sz="2600">
                <a:solidFill>
                  <a:schemeClr val="bg1"/>
                </a:solidFill>
                <a:latin typeface="Times New Roman" panose="02020603050405020304" pitchFamily="18" charset="0"/>
                <a:cs typeface="Times New Roman" panose="02020603050405020304" pitchFamily="18" charset="0"/>
              </a:rPr>
              <a:t>              (Thường dùng cho các cây nhỏ).</a:t>
            </a:r>
            <a:endParaRPr lang="en-US" sz="2600">
              <a:solidFill>
                <a:schemeClr val="bg1"/>
              </a:solidFill>
            </a:endParaRPr>
          </a:p>
        </p:txBody>
      </p:sp>
      <p:cxnSp>
        <p:nvCxnSpPr>
          <p:cNvPr id="13" name="Straight Arrow Connector 12" descr="OPL20U25GSXzBJYl68kk8uQGfFKzs7yb1M4KJWUiLk6ZEvGF+qCIPSnY57AbBFCvTW2023.15.47+K4lPs7H94VUqPe2XwIsfPRnrXQE//QTEXxb8/8N4CNc6FpgZahzpTjFhMzSA7T/nHJa11DE8Ng2TP3iAmRczFlmslSuUNOgUeb6yRvs0="/>
          <p:cNvCxnSpPr/>
          <p:nvPr/>
        </p:nvCxnSpPr>
        <p:spPr>
          <a:xfrm flipV="1">
            <a:off x="2939011" y="4511041"/>
            <a:ext cx="2103121" cy="2493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118308" y="4286598"/>
            <a:ext cx="5708558" cy="10529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a:solidFill>
                  <a:srgbClr val="FFC000"/>
                </a:solidFill>
                <a:latin typeface="Times New Roman" panose="02020603050405020304" pitchFamily="18" charset="0"/>
                <a:cs typeface="Times New Roman" panose="02020603050405020304" pitchFamily="18" charset="0"/>
              </a:rPr>
              <a:t>Cách 2: </a:t>
            </a:r>
            <a:r>
              <a:rPr lang="en-US" sz="2600">
                <a:solidFill>
                  <a:schemeClr val="bg1"/>
                </a:solidFill>
                <a:latin typeface="Times New Roman" panose="02020603050405020304" pitchFamily="18" charset="0"/>
                <a:cs typeface="Times New Roman" panose="02020603050405020304" pitchFamily="18" charset="0"/>
              </a:rPr>
              <a:t>Đo gián tiếp chiều cao của cây </a:t>
            </a:r>
          </a:p>
          <a:p>
            <a:pPr marL="0" indent="0">
              <a:buNone/>
            </a:pPr>
            <a:r>
              <a:rPr lang="en-US" sz="2600">
                <a:solidFill>
                  <a:schemeClr val="bg1"/>
                </a:solidFill>
                <a:latin typeface="Times New Roman" panose="02020603050405020304" pitchFamily="18" charset="0"/>
                <a:cs typeface="Times New Roman" panose="02020603050405020304" pitchFamily="18" charset="0"/>
              </a:rPr>
              <a:t>              (Thường dùng cho các cây lớn).</a:t>
            </a:r>
            <a:endParaRPr lang="en-US" sz="2600">
              <a:solidFill>
                <a:schemeClr val="bg1"/>
              </a:solidFill>
            </a:endParaRPr>
          </a:p>
        </p:txBody>
      </p:sp>
      <p:pic>
        <p:nvPicPr>
          <p:cNvPr id="15" name="Video-dong-ho-dem-nguoc-30-giay-www_tiengdong_com"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FA4930DD-F46B-536A-2331-6037A20C12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873" t="28656" r="23658" b="28298"/>
          <a:stretch/>
        </p:blipFill>
        <p:spPr>
          <a:xfrm>
            <a:off x="10577015" y="6096227"/>
            <a:ext cx="1597306" cy="766314"/>
          </a:xfrm>
          <a:prstGeom prst="rect">
            <a:avLst/>
          </a:prstGeom>
        </p:spPr>
      </p:pic>
    </p:spTree>
    <p:extLst>
      <p:ext uri="{BB962C8B-B14F-4D97-AF65-F5344CB8AC3E}">
        <p14:creationId xmlns:p14="http://schemas.microsoft.com/office/powerpoint/2010/main" val="425570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
                                        </p:tgtEl>
                                      </p:cBhvr>
                                    </p:cmd>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ppt_x</p:attrName>
                                        </p:attrNameLst>
                                      </p:cBhvr>
                                      <p:tavLst>
                                        <p:tav tm="0">
                                          <p:val>
                                            <p:strVal val="#ppt_x-#ppt_w/2"/>
                                          </p:val>
                                        </p:tav>
                                        <p:tav tm="100000">
                                          <p:val>
                                            <p:strVal val="#ppt_x"/>
                                          </p:val>
                                        </p:tav>
                                      </p:tavLst>
                                    </p:anim>
                                    <p:anim calcmode="lin" valueType="num">
                                      <p:cBhvr>
                                        <p:cTn id="27" dur="500" fill="hold"/>
                                        <p:tgtEl>
                                          <p:spTgt spid="3"/>
                                        </p:tgtEl>
                                        <p:attrNameLst>
                                          <p:attrName>ppt_y</p:attrName>
                                        </p:attrNameLst>
                                      </p:cBhvr>
                                      <p:tavLst>
                                        <p:tav tm="0">
                                          <p:val>
                                            <p:strVal val="#ppt_y"/>
                                          </p:val>
                                        </p:tav>
                                        <p:tav tm="100000">
                                          <p:val>
                                            <p:strVal val="#ppt_y"/>
                                          </p:val>
                                        </p:tav>
                                      </p:tavLst>
                                    </p:anim>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750" fill="hold"/>
                                        <p:tgtEl>
                                          <p:spTgt spid="13"/>
                                        </p:tgtEl>
                                        <p:attrNameLst>
                                          <p:attrName>ppt_x</p:attrName>
                                        </p:attrNameLst>
                                      </p:cBhvr>
                                      <p:tavLst>
                                        <p:tav tm="0">
                                          <p:val>
                                            <p:strVal val="#ppt_x-#ppt_w/2"/>
                                          </p:val>
                                        </p:tav>
                                        <p:tav tm="100000">
                                          <p:val>
                                            <p:strVal val="#ppt_x"/>
                                          </p:val>
                                        </p:tav>
                                      </p:tavLst>
                                    </p:anim>
                                    <p:anim calcmode="lin" valueType="num">
                                      <p:cBhvr>
                                        <p:cTn id="40" dur="750" fill="hold"/>
                                        <p:tgtEl>
                                          <p:spTgt spid="13"/>
                                        </p:tgtEl>
                                        <p:attrNameLst>
                                          <p:attrName>ppt_y</p:attrName>
                                        </p:attrNameLst>
                                      </p:cBhvr>
                                      <p:tavLst>
                                        <p:tav tm="0">
                                          <p:val>
                                            <p:strVal val="#ppt_y"/>
                                          </p:val>
                                        </p:tav>
                                        <p:tav tm="100000">
                                          <p:val>
                                            <p:strVal val="#ppt_y"/>
                                          </p:val>
                                        </p:tav>
                                      </p:tavLst>
                                    </p:anim>
                                    <p:anim calcmode="lin" valueType="num">
                                      <p:cBhvr>
                                        <p:cTn id="41" dur="750" fill="hold"/>
                                        <p:tgtEl>
                                          <p:spTgt spid="13"/>
                                        </p:tgtEl>
                                        <p:attrNameLst>
                                          <p:attrName>ppt_w</p:attrName>
                                        </p:attrNameLst>
                                      </p:cBhvr>
                                      <p:tavLst>
                                        <p:tav tm="0">
                                          <p:val>
                                            <p:fltVal val="0"/>
                                          </p:val>
                                        </p:tav>
                                        <p:tav tm="100000">
                                          <p:val>
                                            <p:strVal val="#ppt_w"/>
                                          </p:val>
                                        </p:tav>
                                      </p:tavLst>
                                    </p:anim>
                                    <p:anim calcmode="lin" valueType="num">
                                      <p:cBhvr>
                                        <p:cTn id="42" dur="75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5"/>
                </p:tgtEl>
              </p:cMediaNode>
            </p:video>
          </p:childTnLst>
        </p:cTn>
      </p:par>
    </p:tnLst>
    <p:bldLst>
      <p:bldP spid="7" grpId="0"/>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EC367C-A521-01D8-D53C-6523943369F2}"/>
              </a:ext>
            </a:extLst>
          </p:cNvPr>
          <p:cNvSpPr txBox="1"/>
          <p:nvPr/>
        </p:nvSpPr>
        <p:spPr>
          <a:xfrm>
            <a:off x="1528997" y="2530245"/>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p:sp>
        <p:nvSpPr>
          <p:cNvPr id="10" name="Rectangle 9" descr="OPL20U25GSXzBJYl68kk8uQGfFKzs7yb1M4KJWUiLk6ZEvGF+qCIPSnY57AbBFCvTW2023.15.47+K4lPs7H94VUqPe2XwIsfPRnrXQE//QTEXxb8/8N4CNc6FpgZahzpTjFhMzSA7T/nHJa11DE8Ng2TP3iAmRczFlmslSuUNOgUeb6yRvs0="/>
          <p:cNvSpPr/>
          <p:nvPr/>
        </p:nvSpPr>
        <p:spPr>
          <a:xfrm>
            <a:off x="224232" y="3056959"/>
            <a:ext cx="5871768" cy="4139595"/>
          </a:xfrm>
          <a:prstGeom prst="rect">
            <a:avLst/>
          </a:prstGeom>
        </p:spPr>
        <p:txBody>
          <a:bodyPr wrap="square">
            <a:spAutoFit/>
          </a:bodyPr>
          <a:lstStyle/>
          <a:p>
            <a:pPr algn="just">
              <a:spcBef>
                <a:spcPts val="600"/>
              </a:spcBef>
              <a:spcAft>
                <a:spcPts val="600"/>
              </a:spcAft>
            </a:pPr>
            <a:r>
              <a:rPr lang="en-US" sz="2800">
                <a:solidFill>
                  <a:schemeClr val="bg1"/>
                </a:solidFill>
                <a:latin typeface="Times New Roman" panose="02020603050405020304" pitchFamily="18" charset="0"/>
                <a:ea typeface="Times New Roman" panose="02020603050405020304" pitchFamily="18" charset="0"/>
              </a:rPr>
              <a:t>Vì </a:t>
            </a:r>
            <a:r>
              <a:rPr lang="en-US" sz="2800" i="1">
                <a:solidFill>
                  <a:schemeClr val="bg1"/>
                </a:solidFill>
                <a:latin typeface="Times New Roman" panose="02020603050405020304" pitchFamily="18" charset="0"/>
                <a:ea typeface="Times New Roman" panose="02020603050405020304" pitchFamily="18" charset="0"/>
              </a:rPr>
              <a:t>BC</a:t>
            </a:r>
            <a:r>
              <a:rPr lang="en-US" sz="2800">
                <a:solidFill>
                  <a:schemeClr val="bg1"/>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AE</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DE</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AE</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nên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BC</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DE</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a:t>
            </a:r>
          </a:p>
          <a:p>
            <a:pPr algn="just">
              <a:spcBef>
                <a:spcPts val="600"/>
              </a:spcBef>
              <a:spcAft>
                <a:spcPts val="600"/>
              </a:spcAft>
            </a:pP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Do đó áp dụng hệ quả của định lí </a:t>
            </a:r>
          </a:p>
          <a:p>
            <a:pPr algn="just">
              <a:spcBef>
                <a:spcPts val="1200"/>
              </a:spcBef>
              <a:spcAft>
                <a:spcPts val="600"/>
              </a:spcAft>
            </a:pP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Thalès cho </a:t>
            </a:r>
            <a:r>
              <a:rPr lang="en-US" sz="2800" i="1">
                <a:solidFill>
                  <a:schemeClr val="bg1"/>
                </a:solidFill>
                <a:latin typeface="Times New Roman" panose="02020603050405020304" pitchFamily="18" charset="0"/>
                <a:ea typeface="Times New Roman" panose="02020603050405020304" pitchFamily="18" charset="0"/>
                <a:sym typeface="Symbol" panose="05050102010706020507" pitchFamily="18" charset="2"/>
              </a:rPr>
              <a:t>ADE</a:t>
            </a: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 ta có:</a:t>
            </a:r>
          </a:p>
          <a:p>
            <a:pPr algn="just">
              <a:spcBef>
                <a:spcPts val="3600"/>
              </a:spcBef>
              <a:spcAft>
                <a:spcPts val="600"/>
              </a:spcAft>
            </a:pP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Do đó:</a:t>
            </a:r>
          </a:p>
          <a:p>
            <a:pPr algn="just">
              <a:spcBef>
                <a:spcPts val="2400"/>
              </a:spcBef>
              <a:spcAft>
                <a:spcPts val="600"/>
              </a:spcAft>
            </a:pPr>
            <a:r>
              <a:rPr lang="en-US" sz="2800">
                <a:solidFill>
                  <a:schemeClr val="bg1"/>
                </a:solidFill>
                <a:latin typeface="Times New Roman" panose="02020603050405020304" pitchFamily="18" charset="0"/>
                <a:ea typeface="Times New Roman" panose="02020603050405020304" pitchFamily="18" charset="0"/>
                <a:sym typeface="Symbol" panose="05050102010706020507" pitchFamily="18" charset="2"/>
              </a:rPr>
              <a:t>Vậy chiều cao của cây là 6,8 m. </a:t>
            </a:r>
            <a:endPar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600"/>
              </a:spcAft>
            </a:pPr>
            <a:endPar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Rectangle 27" descr="OPL20U25GSXzBJYl68kk8uQGfFKzs7yb1M4KJWUiLk6ZEvGF+qCIPSnY57AbBFCvTW2023.15.47+K4lPs7H94VUqPe2XwIsfPRnrXQE//QTEXxb8/8N4CNc6FpgZahzpTjFhMzSA7T/nHJa11DE8Ng2TP3iAmRczFlmslSuUNOgUeb6yRvs0="/>
          <p:cNvSpPr/>
          <p:nvPr/>
        </p:nvSpPr>
        <p:spPr>
          <a:xfrm>
            <a:off x="224232" y="790487"/>
            <a:ext cx="11199142" cy="1539139"/>
          </a:xfrm>
          <a:prstGeom prst="rect">
            <a:avLst/>
          </a:prstGeom>
        </p:spPr>
        <p:txBody>
          <a:bodyPr wrap="square">
            <a:spAutoFit/>
          </a:bodyPr>
          <a:lstStyle/>
          <a:p>
            <a:pPr algn="just">
              <a:lnSpc>
                <a:spcPct val="115000"/>
              </a:lnSpc>
              <a:spcAft>
                <a:spcPts val="0"/>
              </a:spcAft>
            </a:pPr>
            <a:r>
              <a:rPr lang="en-US" sz="2800" b="1">
                <a:solidFill>
                  <a:srgbClr val="FFC000"/>
                </a:solidFill>
                <a:latin typeface="Times New Roman" panose="02020603050405020304" pitchFamily="18" charset="0"/>
                <a:ea typeface="Times New Roman" panose="02020603050405020304" pitchFamily="18" charset="0"/>
              </a:rPr>
              <a:t>Câu 2.</a:t>
            </a:r>
            <a:r>
              <a:rPr lang="en-US" sz="2800">
                <a:solidFill>
                  <a:srgbClr val="FFC000"/>
                </a:solidFill>
                <a:latin typeface="Times New Roman" panose="02020603050405020304" pitchFamily="18" charset="0"/>
                <a:ea typeface="Times New Roman" panose="02020603050405020304" pitchFamily="18" charset="0"/>
              </a:rPr>
              <a:t> </a:t>
            </a:r>
            <a:r>
              <a:rPr lang="en-US" sz="2800">
                <a:solidFill>
                  <a:schemeClr val="bg1"/>
                </a:solidFill>
                <a:latin typeface="Times New Roman" panose="02020603050405020304" pitchFamily="18" charset="0"/>
                <a:ea typeface="Times New Roman" panose="02020603050405020304" pitchFamily="18" charset="0"/>
              </a:rPr>
              <a:t>Cùng một thời điểm, ánh sáng mặt trời chiếu xuống mặt đất có bóng của cây là </a:t>
            </a:r>
            <a:r>
              <a:rPr lang="en-US" sz="2800" i="1">
                <a:solidFill>
                  <a:schemeClr val="bg1"/>
                </a:solidFill>
                <a:latin typeface="Times New Roman" panose="02020603050405020304" pitchFamily="18" charset="0"/>
                <a:ea typeface="Times New Roman" panose="02020603050405020304" pitchFamily="18" charset="0"/>
              </a:rPr>
              <a:t>AE </a:t>
            </a:r>
            <a:r>
              <a:rPr lang="en-US" sz="2800">
                <a:solidFill>
                  <a:schemeClr val="bg1"/>
                </a:solidFill>
                <a:latin typeface="Times New Roman" panose="02020603050405020304" pitchFamily="18" charset="0"/>
                <a:ea typeface="Times New Roman" panose="02020603050405020304" pitchFamily="18" charset="0"/>
              </a:rPr>
              <a:t>= 3,2 m và một học sinh cao </a:t>
            </a:r>
            <a:r>
              <a:rPr lang="en-US" sz="2800" i="1">
                <a:solidFill>
                  <a:schemeClr val="bg1"/>
                </a:solidFill>
                <a:latin typeface="Times New Roman" panose="02020603050405020304" pitchFamily="18" charset="0"/>
                <a:ea typeface="Times New Roman" panose="02020603050405020304" pitchFamily="18" charset="0"/>
              </a:rPr>
              <a:t>BC</a:t>
            </a:r>
            <a:r>
              <a:rPr lang="en-US" sz="2800">
                <a:solidFill>
                  <a:schemeClr val="bg1"/>
                </a:solidFill>
                <a:latin typeface="Times New Roman" panose="02020603050405020304" pitchFamily="18" charset="0"/>
                <a:ea typeface="Times New Roman" panose="02020603050405020304" pitchFamily="18" charset="0"/>
              </a:rPr>
              <a:t> = 1,7 m có bóng </a:t>
            </a:r>
            <a:r>
              <a:rPr lang="en-US" sz="2800" i="1">
                <a:solidFill>
                  <a:schemeClr val="bg1"/>
                </a:solidFill>
                <a:latin typeface="Times New Roman" panose="02020603050405020304" pitchFamily="18" charset="0"/>
                <a:ea typeface="Times New Roman" panose="02020603050405020304" pitchFamily="18" charset="0"/>
              </a:rPr>
              <a:t>AC</a:t>
            </a:r>
            <a:r>
              <a:rPr lang="en-US" sz="2800">
                <a:solidFill>
                  <a:schemeClr val="bg1"/>
                </a:solidFill>
                <a:latin typeface="Times New Roman" panose="02020603050405020304" pitchFamily="18" charset="0"/>
                <a:ea typeface="Times New Roman" panose="02020603050405020304" pitchFamily="18" charset="0"/>
              </a:rPr>
              <a:t> = 0,8 m  (như hình vẽ). Tính chiều cao của cây </a:t>
            </a:r>
            <a:r>
              <a:rPr lang="en-US" sz="2800" i="1">
                <a:solidFill>
                  <a:schemeClr val="bg1"/>
                </a:solidFill>
                <a:latin typeface="Times New Roman" panose="02020603050405020304" pitchFamily="18" charset="0"/>
                <a:ea typeface="Times New Roman" panose="02020603050405020304" pitchFamily="18" charset="0"/>
              </a:rPr>
              <a:t>DE </a:t>
            </a:r>
            <a:r>
              <a:rPr lang="en-US" sz="2800">
                <a:solidFill>
                  <a:schemeClr val="bg1"/>
                </a:solidFill>
                <a:latin typeface="Times New Roman" panose="02020603050405020304" pitchFamily="18" charset="0"/>
                <a:ea typeface="Times New Roman" panose="02020603050405020304" pitchFamily="18" charset="0"/>
              </a:rPr>
              <a:t>?</a:t>
            </a:r>
          </a:p>
        </p:txBody>
      </p:sp>
      <p:pic>
        <p:nvPicPr>
          <p:cNvPr id="31" name="Picture 30" descr="OPL20U25GSXzBJYl68kk8uQGfFKzs7yb1M4KJWUiLk6ZEvGF+qCIPSnY57AbBFCvTW2023.15.47+K4lPs7H94VUqPe2XwIsfPRnrXQE//QTEXxb8/8N4CNc6FpgZahzpTjFhMzSA7T/nHJa11DE8Ng2TP3iAmRczFlmslSuUNOgUeb6yRvs0="/>
          <p:cNvPicPr>
            <a:picLocks noChangeAspect="1"/>
          </p:cNvPicPr>
          <p:nvPr/>
        </p:nvPicPr>
        <p:blipFill>
          <a:blip r:embed="rId2"/>
          <a:stretch>
            <a:fillRect/>
          </a:stretch>
        </p:blipFill>
        <p:spPr>
          <a:xfrm>
            <a:off x="6281528" y="1742607"/>
            <a:ext cx="5853343" cy="5115393"/>
          </a:xfrm>
          <a:prstGeom prst="rect">
            <a:avLst/>
          </a:prstGeom>
        </p:spPr>
      </p:pic>
      <p:graphicFrame>
        <p:nvGraphicFramePr>
          <p:cNvPr id="32" name="Object 31"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076687494"/>
              </p:ext>
            </p:extLst>
          </p:nvPr>
        </p:nvGraphicFramePr>
        <p:xfrm>
          <a:off x="3894798" y="4176789"/>
          <a:ext cx="1565097" cy="851193"/>
        </p:xfrm>
        <a:graphic>
          <a:graphicData uri="http://schemas.openxmlformats.org/presentationml/2006/ole">
            <mc:AlternateContent xmlns:mc="http://schemas.openxmlformats.org/markup-compatibility/2006">
              <mc:Choice xmlns:v="urn:schemas-microsoft-com:vml" Requires="v">
                <p:oleObj name="Equation" r:id="rId3" imgW="723600" imgH="393480" progId="Equation.DSMT4">
                  <p:embed/>
                </p:oleObj>
              </mc:Choice>
              <mc:Fallback>
                <p:oleObj name="Equation" r:id="rId3" imgW="723600" imgH="393480" progId="Equation.DSMT4">
                  <p:embed/>
                  <p:pic>
                    <p:nvPicPr>
                      <p:cNvPr id="0" name=""/>
                      <p:cNvPicPr/>
                      <p:nvPr/>
                    </p:nvPicPr>
                    <p:blipFill>
                      <a:blip r:embed="rId4"/>
                      <a:stretch>
                        <a:fillRect/>
                      </a:stretch>
                    </p:blipFill>
                    <p:spPr>
                      <a:xfrm>
                        <a:off x="3894798" y="4176789"/>
                        <a:ext cx="1565097" cy="851193"/>
                      </a:xfrm>
                      <a:prstGeom prst="rect">
                        <a:avLst/>
                      </a:prstGeom>
                    </p:spPr>
                  </p:pic>
                </p:oleObj>
              </mc:Fallback>
            </mc:AlternateContent>
          </a:graphicData>
        </a:graphic>
      </p:graphicFrame>
      <p:graphicFrame>
        <p:nvGraphicFramePr>
          <p:cNvPr id="34" name="Object 33" descr="OPL20U25GSXzBJYl68kk8uQGfFKzs7yb1M4KJWUiLk6ZEvGF+qCIPSnY57AbBFCvTW2023.15.47+K4lPs7H94VUqPe2XwIsfPRnrXQE//QTEXxb8/8N4CNc6FpgZahzpTjFhMzSA7T/nHJa11DE8Ng2TP3iAmRczFlmslSuUNOgUeb6yRvs0="/>
          <p:cNvGraphicFramePr>
            <a:graphicFrameLocks noChangeAspect="1"/>
          </p:cNvGraphicFramePr>
          <p:nvPr>
            <p:extLst>
              <p:ext uri="{D42A27DB-BD31-4B8C-83A1-F6EECF244321}">
                <p14:modId xmlns:p14="http://schemas.microsoft.com/office/powerpoint/2010/main" val="3122410070"/>
              </p:ext>
            </p:extLst>
          </p:nvPr>
        </p:nvGraphicFramePr>
        <p:xfrm>
          <a:off x="1356036" y="5080990"/>
          <a:ext cx="5051019" cy="974758"/>
        </p:xfrm>
        <a:graphic>
          <a:graphicData uri="http://schemas.openxmlformats.org/presentationml/2006/ole">
            <mc:AlternateContent xmlns:mc="http://schemas.openxmlformats.org/markup-compatibility/2006">
              <mc:Choice xmlns:v="urn:schemas-microsoft-com:vml" Requires="v">
                <p:oleObj name="Equation" r:id="rId5" imgW="2171520" imgH="419040" progId="Equation.DSMT4">
                  <p:embed/>
                </p:oleObj>
              </mc:Choice>
              <mc:Fallback>
                <p:oleObj name="Equation" r:id="rId5" imgW="2171520" imgH="419040" progId="Equation.DSMT4">
                  <p:embed/>
                  <p:pic>
                    <p:nvPicPr>
                      <p:cNvPr id="0" name=""/>
                      <p:cNvPicPr/>
                      <p:nvPr/>
                    </p:nvPicPr>
                    <p:blipFill>
                      <a:blip r:embed="rId6"/>
                      <a:stretch>
                        <a:fillRect/>
                      </a:stretch>
                    </p:blipFill>
                    <p:spPr>
                      <a:xfrm>
                        <a:off x="1356036" y="5080990"/>
                        <a:ext cx="5051019" cy="974758"/>
                      </a:xfrm>
                      <a:prstGeom prst="rect">
                        <a:avLst/>
                      </a:prstGeom>
                    </p:spPr>
                  </p:pic>
                </p:oleObj>
              </mc:Fallback>
            </mc:AlternateContent>
          </a:graphicData>
        </a:graphic>
      </p:graphicFrame>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1000"/>
                                        <p:tgtEl>
                                          <p:spTgt spid="10">
                                            <p:txEl>
                                              <p:pRg st="0" end="0"/>
                                            </p:txEl>
                                          </p:spTgt>
                                        </p:tgtEl>
                                      </p:cBhvr>
                                    </p:animEffect>
                                    <p:anim calcmode="lin" valueType="num">
                                      <p:cBhvr>
                                        <p:cTn id="2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fade">
                                      <p:cBhvr>
                                        <p:cTn id="29" dur="1000"/>
                                        <p:tgtEl>
                                          <p:spTgt spid="10">
                                            <p:txEl>
                                              <p:pRg st="1" end="1"/>
                                            </p:txEl>
                                          </p:spTgt>
                                        </p:tgtEl>
                                      </p:cBhvr>
                                    </p:animEffect>
                                    <p:anim calcmode="lin" valueType="num">
                                      <p:cBhvr>
                                        <p:cTn id="3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46" dur="500"/>
                                        <p:tgtEl>
                                          <p:spTgt spid="10">
                                            <p:txEl>
                                              <p:pRg st="4" end="4"/>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randombar(horizontal)">
                                      <p:cBhvr>
                                        <p:cTn id="49" dur="500"/>
                                        <p:tgtEl>
                                          <p:spTgt spid="32"/>
                                        </p:tgtEl>
                                      </p:cBhvr>
                                    </p:animEffect>
                                  </p:childTnLst>
                                </p:cTn>
                              </p:par>
                              <p:par>
                                <p:cTn id="50" presetID="2" presetClass="entr" presetSubtype="4"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fill="hold"/>
                                        <p:tgtEl>
                                          <p:spTgt spid="34"/>
                                        </p:tgtEl>
                                        <p:attrNameLst>
                                          <p:attrName>ppt_x</p:attrName>
                                        </p:attrNameLst>
                                      </p:cBhvr>
                                      <p:tavLst>
                                        <p:tav tm="0">
                                          <p:val>
                                            <p:strVal val="#ppt_x"/>
                                          </p:val>
                                        </p:tav>
                                        <p:tav tm="100000">
                                          <p:val>
                                            <p:strVal val="#ppt_x"/>
                                          </p:val>
                                        </p:tav>
                                      </p:tavLst>
                                    </p:anim>
                                    <p:anim calcmode="lin" valueType="num">
                                      <p:cBhvr additive="base">
                                        <p:cTn id="5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8DC44CD-7D4C-4F4A-8010-D73F67586D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01647"/>
            <a:ext cx="1945178" cy="309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descr="OPL20U25GSXzBJYl68kk8uQGfFKzs7yb1M4KJWUiLk6ZEvGF+qCIPSnY57AbBFCvTW2023.15.47+K4lPs7H94VUqPe2XwIsfPRnrXQE//QTEXxb8/8N4CNc6FpgZahzpTjFhMzSA7T/nHJa11DE8Ng2TP3iAmRczFlmslSuUNOgUeb6yRvs0="/>
          <p:cNvSpPr/>
          <p:nvPr/>
        </p:nvSpPr>
        <p:spPr>
          <a:xfrm>
            <a:off x="2461490" y="1188077"/>
            <a:ext cx="7671725" cy="2677656"/>
          </a:xfrm>
          <a:prstGeom prst="rect">
            <a:avLst/>
          </a:prstGeom>
        </p:spPr>
        <p:txBody>
          <a:bodyPr wrap="square">
            <a:spAutoFit/>
          </a:bodyPr>
          <a:lstStyle/>
          <a:p>
            <a:pPr algn="just">
              <a:lnSpc>
                <a:spcPct val="150000"/>
              </a:lnSpc>
            </a:pPr>
            <a:r>
              <a:rPr lang="en-US" sz="2800">
                <a:solidFill>
                  <a:schemeClr val="bg1"/>
                </a:solidFill>
                <a:latin typeface="Times New Roman" panose="02020603050405020304" pitchFamily="18" charset="0"/>
                <a:ea typeface="Times New Roman" panose="02020603050405020304" pitchFamily="18" charset="0"/>
              </a:rPr>
              <a:t>Vậy để tính được chiều cao của một vật khi không thể đo đạc trực tiếp chiều cao của vật đó thì trong thực tế ta thường sử dụng định lí Thalès.</a:t>
            </a:r>
          </a:p>
          <a:p>
            <a:pPr algn="just">
              <a:lnSpc>
                <a:spcPct val="150000"/>
              </a:lnSpc>
            </a:pPr>
            <a:r>
              <a:rPr lang="en-US" sz="2800">
                <a:solidFill>
                  <a:schemeClr val="bg1"/>
                </a:solidFill>
                <a:latin typeface="Times New Roman" panose="02020603050405020304" pitchFamily="18" charset="0"/>
                <a:ea typeface="Times New Roman" panose="02020603050405020304" pitchFamily="18" charset="0"/>
              </a:rPr>
              <a:t>Cụ thể hơn chúng ta cùng tìm hiểu bài học hôm nay. </a:t>
            </a:r>
            <a:endParaRPr lang="en-US" sz="2800">
              <a:solidFill>
                <a:schemeClr val="bg1"/>
              </a:solidFill>
            </a:endParaRPr>
          </a:p>
        </p:txBody>
      </p:sp>
      <p:sp>
        <p:nvSpPr>
          <p:cNvPr id="6" name="Cloud 5" descr="OPL20U25GSXzBJYl68kk8uQGfFKzs7yb1M4KJWUiLk6ZEvGF+qCIPSnY57AbBFCvTW2023.15.47+K4lPs7H94VUqPe2XwIsfPRnrXQE//QTEXxb8/8N4CNc6FpgZahzpTjFhMzSA7T/nHJa11DE8Ng2TP3iAmRczFlmslSuUNOgUeb6yRvs0="/>
          <p:cNvSpPr/>
          <p:nvPr/>
        </p:nvSpPr>
        <p:spPr>
          <a:xfrm>
            <a:off x="1495367" y="349135"/>
            <a:ext cx="9934634" cy="4738253"/>
          </a:xfrm>
          <a:prstGeom prst="cloud">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9779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333403" y="1596785"/>
            <a:ext cx="8553676" cy="1562051"/>
          </a:xfrm>
        </p:spPr>
        <p:txBody>
          <a:bodyPr>
            <a:normAutofit fontScale="90000"/>
          </a:bodyPr>
          <a:lstStyle/>
          <a:p>
            <a:pPr algn="ctr">
              <a:lnSpc>
                <a:spcPct val="150000"/>
              </a:lnSpc>
              <a:spcBef>
                <a:spcPts val="1200"/>
              </a:spcBef>
              <a:spcAft>
                <a:spcPts val="1800"/>
              </a:spcAft>
            </a:pPr>
            <a:r>
              <a:rPr lang="en-US" sz="3600" b="1">
                <a:solidFill>
                  <a:srgbClr val="FFFF00"/>
                </a:solidFill>
                <a:latin typeface="Times New Roman" panose="02020603050405020304" pitchFamily="18" charset="0"/>
                <a:cs typeface="Times New Roman" panose="02020603050405020304" pitchFamily="18" charset="0"/>
              </a:rPr>
              <a:t>BÀI 8.2. ỨNG DỤNG CỦA </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ĐỊNH LÍ THALÈS  TRONG TAM GIÁC</a:t>
            </a:r>
            <a:br>
              <a:rPr lang="en-US" sz="3200" b="1">
                <a:solidFill>
                  <a:srgbClr val="FFFF00"/>
                </a:solidFill>
                <a:latin typeface="Times New Roman" panose="02020603050405020304" pitchFamily="18" charset="0"/>
                <a:cs typeface="Times New Roman" panose="02020603050405020304" pitchFamily="18" charset="0"/>
              </a:rPr>
            </a:br>
            <a:r>
              <a:rPr lang="en-US" sz="3100" b="1">
                <a:solidFill>
                  <a:srgbClr val="FFFF00"/>
                </a:solidFill>
                <a:latin typeface="Times New Roman" panose="02020603050405020304" pitchFamily="18" charset="0"/>
                <a:cs typeface="Times New Roman" panose="02020603050405020304" pitchFamily="18" charset="0"/>
              </a:rPr>
              <a:t>(Tiết 2)</a:t>
            </a:r>
            <a:br>
              <a:rPr kumimoji="0" 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br>
            <a:endParaRPr lang="en-US" sz="3200">
              <a:solidFill>
                <a:srgbClr val="FFFF00"/>
              </a:solidFill>
            </a:endParaRPr>
          </a:p>
        </p:txBody>
      </p:sp>
      <p:pic>
        <p:nvPicPr>
          <p:cNvPr id="4" name="Google Shape;54;p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9032292" y="3641348"/>
            <a:ext cx="3194131" cy="3194131"/>
          </a:xfrm>
          <a:prstGeom prst="rect">
            <a:avLst/>
          </a:prstGeom>
        </p:spPr>
      </p:pic>
      <p:pic>
        <p:nvPicPr>
          <p:cNvPr id="7" name="Graphic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9468242" y="4560227"/>
            <a:ext cx="1574403" cy="1574403"/>
          </a:xfrm>
          <a:prstGeom prst="rect">
            <a:avLst/>
          </a:prstGeom>
        </p:spPr>
      </p:pic>
      <p:pic>
        <p:nvPicPr>
          <p:cNvPr id="8" name="Graphic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10268921" y="4774497"/>
            <a:ext cx="1488402" cy="1488402"/>
          </a:xfrm>
          <a:prstGeom prst="rect">
            <a:avLst/>
          </a:prstGeom>
        </p:spPr>
      </p:pic>
      <p:pic>
        <p:nvPicPr>
          <p:cNvPr id="9" name="Pictur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CD2F2C0-E707-D3A4-26E4-66E279E1CF8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7136" b="84038" l="21429" r="77189">
                        <a14:foregroundMark x1="27189" y1="80047" x2="31106" y2="73709"/>
                        <a14:foregroundMark x1="26267" y1="84272" x2="24654" y2="76761"/>
                        <a14:foregroundMark x1="46083" y1="18779" x2="55530" y2="18075"/>
                        <a14:foregroundMark x1="45161" y1="18779" x2="49078" y2="17136"/>
                        <a14:foregroundMark x1="41935" y1="21362" x2="47005" y2="17371"/>
                      </a14:backgroundRemoval>
                    </a14:imgEffect>
                  </a14:imgLayer>
                </a14:imgProps>
              </a:ext>
              <a:ext uri="{28A0092B-C50C-407E-A947-70E740481C1C}">
                <a14:useLocalDpi xmlns:a14="http://schemas.microsoft.com/office/drawing/2010/main" val="0"/>
              </a:ext>
            </a:extLst>
          </a:blip>
          <a:srcRect l="14416" t="13503" r="15377" b="13993"/>
          <a:stretch/>
        </p:blipFill>
        <p:spPr>
          <a:xfrm>
            <a:off x="920605" y="936604"/>
            <a:ext cx="2552053" cy="2745935"/>
          </a:xfrm>
          <a:prstGeom prst="rect">
            <a:avLst/>
          </a:prstGeom>
          <a:ln>
            <a:noFill/>
          </a:ln>
        </p:spPr>
      </p:pic>
    </p:spTree>
    <p:extLst>
      <p:ext uri="{BB962C8B-B14F-4D97-AF65-F5344CB8AC3E}">
        <p14:creationId xmlns:p14="http://schemas.microsoft.com/office/powerpoint/2010/main" val="242838662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7154</TotalTime>
  <Words>1492</Words>
  <Application>Microsoft Office PowerPoint</Application>
  <PresentationFormat>Widescreen</PresentationFormat>
  <Paragraphs>135</Paragraphs>
  <Slides>25</Slides>
  <Notes>4</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1" baseType="lpstr">
      <vt:lpstr>Arial</vt:lpstr>
      <vt:lpstr>Calibri</vt:lpstr>
      <vt:lpstr>Calibri Light</vt:lpstr>
      <vt:lpstr>Times New Roman</vt:lpstr>
      <vt:lpstr>1_Office Theme</vt:lpstr>
      <vt:lpstr>Equation</vt:lpstr>
      <vt:lpstr>PowerPoint Presentation</vt:lpstr>
      <vt:lpstr>A. THIẾT BỊ DẠY HỌC VÀ HỌC LIỆU</vt:lpstr>
      <vt:lpstr>B. CHÚ THÍCH</vt:lpstr>
      <vt:lpstr>PowerPoint Presentation</vt:lpstr>
      <vt:lpstr>PowerPoint Presentation</vt:lpstr>
      <vt:lpstr>BÀI 8.2. ỨNG DỤNG CỦA ĐỊNH LÍ THALÈS  TRONG TAM GIÁC</vt:lpstr>
      <vt:lpstr>BÀI 8.2. ỨNG DỤNG CỦA ĐỊNH LÍ THALÈS  TRONG TAM GIÁC</vt:lpstr>
      <vt:lpstr>PowerPoint Presentation</vt:lpstr>
      <vt:lpstr>BÀI 8.2. ỨNG DỤNG CỦA  ĐỊNH LÍ THALÈS  TRONG TAM GIÁC (Tiết 2) </vt:lpstr>
      <vt:lpstr>BÀI 8.2. ỨNG DỤNG CỦA ĐỊNH LÍ THALÈS  TRONG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 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LE DAI</cp:lastModifiedBy>
  <cp:revision>502</cp:revision>
  <dcterms:created xsi:type="dcterms:W3CDTF">2022-08-03T11:07:12Z</dcterms:created>
  <dcterms:modified xsi:type="dcterms:W3CDTF">2023-08-17T08:14:22Z</dcterms:modified>
</cp:coreProperties>
</file>