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570" r:id="rId3"/>
    <p:sldId id="281" r:id="rId4"/>
    <p:sldId id="282" r:id="rId5"/>
    <p:sldId id="497" r:id="rId6"/>
    <p:sldId id="456" r:id="rId7"/>
    <p:sldId id="617" r:id="rId8"/>
    <p:sldId id="326" r:id="rId9"/>
    <p:sldId id="621" r:id="rId10"/>
    <p:sldId id="624" r:id="rId11"/>
    <p:sldId id="622" r:id="rId12"/>
    <p:sldId id="483" r:id="rId13"/>
    <p:sldId id="577" r:id="rId14"/>
    <p:sldId id="590" r:id="rId15"/>
    <p:sldId id="591" r:id="rId16"/>
    <p:sldId id="592" r:id="rId17"/>
    <p:sldId id="625" r:id="rId18"/>
    <p:sldId id="614" r:id="rId19"/>
    <p:sldId id="593" r:id="rId20"/>
    <p:sldId id="620" r:id="rId21"/>
    <p:sldId id="615" r:id="rId22"/>
    <p:sldId id="595" r:id="rId23"/>
    <p:sldId id="596" r:id="rId24"/>
    <p:sldId id="597" r:id="rId25"/>
    <p:sldId id="600" r:id="rId26"/>
    <p:sldId id="601" r:id="rId27"/>
    <p:sldId id="602" r:id="rId28"/>
    <p:sldId id="630" r:id="rId29"/>
    <p:sldId id="612" r:id="rId30"/>
    <p:sldId id="626" r:id="rId31"/>
    <p:sldId id="627" r:id="rId32"/>
    <p:sldId id="598" r:id="rId33"/>
    <p:sldId id="599" r:id="rId34"/>
    <p:sldId id="628" r:id="rId35"/>
    <p:sldId id="603" r:id="rId36"/>
    <p:sldId id="629" r:id="rId37"/>
    <p:sldId id="613" r:id="rId38"/>
    <p:sldId id="604" r:id="rId39"/>
    <p:sldId id="618" r:id="rId40"/>
    <p:sldId id="576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dung" initials="d" lastIdx="5" clrIdx="2">
    <p:extLst>
      <p:ext uri="{19B8F6BF-5375-455C-9EA6-DF929625EA0E}">
        <p15:presenceInfo xmlns:p15="http://schemas.microsoft.com/office/powerpoint/2012/main" userId="dung" providerId="None"/>
      </p:ext>
    </p:extLst>
  </p:cmAuthor>
  <p:cmAuthor id="4" name="Admin" initials="A" lastIdx="2" clrIdx="3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BCD43"/>
    <a:srgbClr val="02023C"/>
    <a:srgbClr val="DE4654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2031" autoAdjust="0"/>
  </p:normalViewPr>
  <p:slideViewPr>
    <p:cSldViewPr>
      <p:cViewPr varScale="1">
        <p:scale>
          <a:sx n="97" d="100"/>
          <a:sy n="97" d="100"/>
        </p:scale>
        <p:origin x="6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8-02T00:41:13.120" idx="1">
    <p:pos x="10" y="10"/>
    <p:text>Đồ thị này cần thay vì 2 lí do: đường gióng tọa độ cần nét đứt, đường gióng tung độ của M chưa chính xác.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8-02T00:42:11.214" idx="2">
    <p:pos x="10" y="10"/>
    <p:text>Đồ thị này cần thay vì 2 lí do: đường gióng tọa độ cần nét đứt, đường gióng tung độ của M chưa chính xác.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 sz="3200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 sz="3200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KHBD,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chiếu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com pa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thước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kẻ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/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 sz="3200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 sz="3200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 sz="3200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 sz="3200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Sách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giáo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khoa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 sz="3200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 sz="3200"/>
        </a:p>
      </dgm:t>
    </dgm:pt>
    <dgm:pt modelId="{E1F6625C-DEE5-4E81-9E17-CE182C3F5B83}">
      <dgm:prSet phldrT="[Text]" custT="1"/>
      <dgm:spPr/>
      <dgm:t>
        <a:bodyPr/>
        <a:lstStyle/>
        <a:p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Tham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khảo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: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các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kiến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thức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địa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lý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sinh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học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vật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lý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lịch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sử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…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liên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quan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đến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bài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học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/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 sz="3200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 sz="3200"/>
        </a:p>
      </dgm:t>
    </dgm:pt>
    <dgm:pt modelId="{7C640BC9-3B54-462E-81CB-2C5C26E6BC7C}">
      <dgm:prSet phldrT="[Text]" custT="1"/>
      <dgm:spPr/>
      <dgm:t>
        <a:bodyPr/>
        <a:lstStyle/>
        <a:p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Dụng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cụ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học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tập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thước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kẻ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com pa.</a:t>
          </a:r>
          <a:endParaRPr lang="en-US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 sz="3200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 sz="3200"/>
        </a:p>
      </dgm:t>
    </dgm:pt>
    <dgm:pt modelId="{578C45F3-86DD-4F23-BF8F-057A8C926990}">
      <dgm:prSet phldrT="[Text]" custT="1"/>
      <dgm:spPr/>
      <dgm:t>
        <a:bodyPr/>
        <a:lstStyle/>
        <a:p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Giấy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kẻ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ô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vuông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>
            <a:latin typeface="+mj-lt"/>
          </a:endParaRPr>
        </a:p>
      </dgm:t>
    </dgm:pt>
    <dgm:pt modelId="{89E4B728-BD2D-4262-99F3-4C1D72A4FFFC}" type="parTrans" cxnId="{9543479C-F188-497A-8378-6CCF83F47E1A}">
      <dgm:prSet/>
      <dgm:spPr/>
      <dgm:t>
        <a:bodyPr/>
        <a:lstStyle/>
        <a:p>
          <a:endParaRPr lang="en-US" sz="3200"/>
        </a:p>
      </dgm:t>
    </dgm:pt>
    <dgm:pt modelId="{E12720AB-8054-4212-8C1B-7445DF0EB8F9}" type="sibTrans" cxnId="{9543479C-F188-497A-8378-6CCF83F47E1A}">
      <dgm:prSet/>
      <dgm:spPr/>
      <dgm:t>
        <a:bodyPr/>
        <a:lstStyle/>
        <a:p>
          <a:endParaRPr lang="en-US" sz="3200"/>
        </a:p>
      </dgm:t>
    </dgm:pt>
    <dgm:pt modelId="{D71F825F-8A65-4BDA-BC7A-08775CC4F943}">
      <dgm:prSet phldrT="[Text]" custT="1"/>
      <dgm:spPr/>
      <dgm:t>
        <a:bodyPr/>
        <a:lstStyle/>
        <a:p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-,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vĩ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tuyến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gốc</a:t>
          </a:r>
          <a:r>
            <a:rPr lang="en-US" sz="3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 sz="3200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 sz="3200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ScaleY="23804" custLinFactNeighborX="557" custLinFactNeighborY="-9903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 custLinFactNeighborY="-3396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ScaleY="28916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94D07763-1582-4358-9964-159E391A382B}" type="presOf" srcId="{578C45F3-86DD-4F23-BF8F-057A8C926990}" destId="{8F3B6D51-6576-4847-95F8-097004C88A78}" srcOrd="0" destOrd="2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9543479C-F188-497A-8378-6CCF83F47E1A}" srcId="{3B33AAEF-2BF8-4EBB-A3B1-62835B5C81BF}" destId="{578C45F3-86DD-4F23-BF8F-057A8C926990}" srcOrd="2" destOrd="0" parTransId="{89E4B728-BD2D-4262-99F3-4C1D72A4FFFC}" sibTransId="{E12720AB-8054-4212-8C1B-7445DF0EB8F9}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0"/>
          <a:ext cx="7162800" cy="50023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2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2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200" kern="1200" dirty="0"/>
        </a:p>
      </dsp:txBody>
      <dsp:txXfrm>
        <a:off x="24419" y="24419"/>
        <a:ext cx="7113962" cy="451396"/>
      </dsp:txXfrm>
    </dsp:sp>
    <dsp:sp modelId="{0DFB8EA2-E9F4-4E7D-B5BF-ABC527E44C63}">
      <dsp:nvSpPr>
        <dsp:cNvPr id="0" name=""/>
        <dsp:cNvSpPr/>
      </dsp:nvSpPr>
      <dsp:spPr>
        <a:xfrm>
          <a:off x="0" y="430153"/>
          <a:ext cx="7162800" cy="1959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KHBD,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máy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chiếu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com pa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thước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kẻ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Tham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khảo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: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các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kiến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thức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địa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lý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sinh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học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vật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lý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lịch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sử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…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liên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quan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đến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bài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học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-,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vĩ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tuyến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gốc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/>
        </a:p>
      </dsp:txBody>
      <dsp:txXfrm>
        <a:off x="0" y="430153"/>
        <a:ext cx="7162800" cy="1959353"/>
      </dsp:txXfrm>
    </dsp:sp>
    <dsp:sp modelId="{D2408717-B530-41AC-B5CE-E14FAEC5B062}">
      <dsp:nvSpPr>
        <dsp:cNvPr id="0" name=""/>
        <dsp:cNvSpPr/>
      </dsp:nvSpPr>
      <dsp:spPr>
        <a:xfrm>
          <a:off x="0" y="2329134"/>
          <a:ext cx="7162800" cy="60766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200" kern="1200" dirty="0"/>
        </a:p>
      </dsp:txBody>
      <dsp:txXfrm>
        <a:off x="29664" y="2358798"/>
        <a:ext cx="7103472" cy="548333"/>
      </dsp:txXfrm>
    </dsp:sp>
    <dsp:sp modelId="{8F3B6D51-6576-4847-95F8-097004C88A78}">
      <dsp:nvSpPr>
        <dsp:cNvPr id="0" name=""/>
        <dsp:cNvSpPr/>
      </dsp:nvSpPr>
      <dsp:spPr>
        <a:xfrm>
          <a:off x="0" y="3068534"/>
          <a:ext cx="7162800" cy="1273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419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Sách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giáo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khoa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Dụng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cụ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học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tập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,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thước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kẻ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com pa.</a:t>
          </a:r>
          <a:endParaRPr lang="en-US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Giấy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kẻ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 ô </a:t>
          </a:r>
          <a:r>
            <a:rPr lang="en-US" sz="3200" kern="1200" dirty="0" err="1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vuông</a:t>
          </a:r>
          <a:r>
            <a:rPr lang="en-US" sz="3200" kern="1200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rPr>
            <a:t>.</a:t>
          </a:r>
          <a:endParaRPr lang="en-US" sz="3200" kern="1200" dirty="0">
            <a:latin typeface="+mj-lt"/>
          </a:endParaRPr>
        </a:p>
      </dsp:txBody>
      <dsp:txXfrm>
        <a:off x="0" y="3068534"/>
        <a:ext cx="7162800" cy="1273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73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4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3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5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8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2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19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Nháy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biểu</a:t>
            </a:r>
            <a:r>
              <a:rPr lang="en-US" baseline="0" dirty="0"/>
              <a:t> </a:t>
            </a:r>
            <a:r>
              <a:rPr lang="en-US" baseline="0" dirty="0" err="1"/>
              <a:t>tượng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“2p”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</a:t>
            </a:r>
            <a:r>
              <a:rPr lang="en-US" baseline="0" dirty="0" err="1"/>
              <a:t>chạy</a:t>
            </a:r>
            <a:r>
              <a:rPr lang="en-US" baseline="0" dirty="0"/>
              <a:t> </a:t>
            </a:r>
            <a:r>
              <a:rPr lang="en-US" baseline="0" dirty="0" err="1"/>
              <a:t>kiểu</a:t>
            </a:r>
            <a:r>
              <a:rPr lang="en-US" baseline="0" dirty="0"/>
              <a:t> </a:t>
            </a:r>
            <a:r>
              <a:rPr lang="en-US" baseline="0" dirty="0" err="1"/>
              <a:t>kim</a:t>
            </a:r>
            <a:r>
              <a:rPr lang="en-US" baseline="0" dirty="0"/>
              <a:t> </a:t>
            </a:r>
            <a:r>
              <a:rPr lang="en-US" baseline="0" dirty="0" err="1"/>
              <a:t>trôi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04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4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8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pPr/>
              <a:t>8/17/2023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hỗ dành sẵn cho Nội dung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1" y="7"/>
            <a:ext cx="7252232" cy="5143493"/>
          </a:xfrm>
          <a:prstGeom prst="rect">
            <a:avLst/>
          </a:prstGeom>
        </p:spPr>
      </p:pic>
      <p:sp>
        <p:nvSpPr>
          <p:cNvPr id="18" name="Rectangle 1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4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Hộp Văn bản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-1" y="717592"/>
            <a:ext cx="91394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TRUNG HỌC CƠ SỞ ………………</a:t>
            </a:r>
          </a:p>
        </p:txBody>
      </p:sp>
      <p:sp>
        <p:nvSpPr>
          <p:cNvPr id="9" name="Hộp Văn bản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411931" y="3013265"/>
            <a:ext cx="8732069" cy="1605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GVSB: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Mung</a:t>
            </a:r>
          </a:p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1: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</a:p>
          <a:p>
            <a:pPr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 GVPB 2: Dung 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-2285" y="1962661"/>
            <a:ext cx="9139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8 (CÁNH DIỀU )</a:t>
            </a:r>
          </a:p>
        </p:txBody>
      </p:sp>
      <p:sp>
        <p:nvSpPr>
          <p:cNvPr id="11" name="Hộp Văn bản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2287" y="4612578"/>
            <a:ext cx="9134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spcAft>
                <a:spcPts val="45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</a:p>
        </p:txBody>
      </p:sp>
      <p:sp>
        <p:nvSpPr>
          <p:cNvPr id="12" name="Hộp Văn bản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39C44B3-5CCE-402B-9E16-576A3ABE7C3E}"/>
              </a:ext>
            </a:extLst>
          </p:cNvPr>
          <p:cNvSpPr txBox="1"/>
          <p:nvPr/>
        </p:nvSpPr>
        <p:spPr>
          <a:xfrm>
            <a:off x="-2285" y="222914"/>
            <a:ext cx="91417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4388617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394586" y="1215866"/>
            <a:ext cx="653961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MẶT PHẲNG TOẠ ĐỘ. 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 THỊ CỦA HÀM SỐ</a:t>
            </a: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52400" y="592395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9" name="Hình chữ nhật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1905000" y="2961494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223" y="450846"/>
            <a:ext cx="34681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9926" y="876547"/>
            <a:ext cx="5252644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1)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Hoạt 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2;3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/60)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6" name="Straight Connector 5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5029200" y="487770"/>
            <a:ext cx="0" cy="46634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069193" y="3333750"/>
            <a:ext cx="384620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Ox,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21" name="Picture 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F8ACBF1-4561-8146-D2A1-77D372ABA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" y="1352550"/>
            <a:ext cx="4923235" cy="3756957"/>
          </a:xfrm>
          <a:prstGeom prst="rect">
            <a:avLst/>
          </a:prstGeom>
        </p:spPr>
      </p:pic>
      <p:pic>
        <p:nvPicPr>
          <p:cNvPr id="16" name="Picture 1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305800" y="4248150"/>
            <a:ext cx="982133" cy="829733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BD69DED-054B-17AB-AEAE-062E8747A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083" y="392410"/>
            <a:ext cx="3253739" cy="31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08548" y="2754843"/>
            <a:ext cx="845445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Ox, Oy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các trục tọa độ.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trục hoành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trục tung.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gốc tọa độ.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vi-VN" altLang="en-US" sz="2800" dirty="0"/>
          </a:p>
        </p:txBody>
      </p:sp>
      <p:sp>
        <p:nvSpPr>
          <p:cNvPr id="8" name="Rectangle 3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1219200" y="3749344"/>
            <a:ext cx="643890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 phẳng có hệ trục tọa độ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 là mặt phẳng tọa độ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Oxy.</a:t>
            </a:r>
            <a:endParaRPr lang="vi-VN" altLang="en-US" sz="2800" i="1" dirty="0"/>
          </a:p>
        </p:txBody>
      </p:sp>
      <p:sp>
        <p:nvSpPr>
          <p:cNvPr id="16" name="Rectangle 1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31126" y="1306594"/>
            <a:ext cx="843187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mặt phẳng, ta vẽ hai trục số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Ox,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Oy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 góc với nhau và cắt nhau tại gốc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mỗi trục. Khi đó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hệ trục tọa độ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Oxy.</a:t>
            </a:r>
            <a:endParaRPr lang="vi-VN" altLang="en-US" sz="2800" dirty="0"/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76200" y="-18405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" name="Picture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40030" y="81915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(SGK/61):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9060" y="378043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61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6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5486400" y="1276350"/>
            <a:ext cx="3352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Chú ý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Sgk/61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Các đơn vị độ dài trên hai trục tọa độ được chọn bằng nhau (nếu không có lưu ý gì thêm). </a:t>
            </a:r>
            <a:endParaRPr lang="en-US" sz="2800" dirty="0"/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580" y="50175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02870" y="514350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F48EBB-E8F4-2727-066D-1AC4CEFCE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90" y="879917"/>
            <a:ext cx="4224229" cy="42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50520" y="925830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/61):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1D6757-56AE-B4E3-7440-AF8E748F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15" y="1496477"/>
            <a:ext cx="2971800" cy="3127895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8118" y="4276284"/>
            <a:ext cx="1134533" cy="829733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191000" y="1515829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Màn hình ra 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5)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gợi lên hình ảnh một mặt phẳng tọa độ.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-18405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1396" y="423763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9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5752" y="937687"/>
            <a:ext cx="4800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/61):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91D6757-56AE-B4E3-7440-AF8E748F2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51234"/>
            <a:ext cx="3028987" cy="3188085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191000" y="1551234"/>
            <a:ext cx="43053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II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5696" y="446623"/>
            <a:ext cx="50549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5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49964" y="968983"/>
            <a:ext cx="39458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Hoạt động 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2 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/61).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0" y="4503535"/>
            <a:ext cx="2057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6.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13341" y="1431472"/>
            <a:ext cx="47544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điểm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mặt phẳng tọa độ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(hình 6).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5" name="TextBox 7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75454" y="3562298"/>
            <a:ext cx="4627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  </a:t>
            </a:r>
          </a:p>
        </p:txBody>
      </p:sp>
      <p:pic>
        <p:nvPicPr>
          <p:cNvPr id="41" name="Picture 4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231" y="4026638"/>
            <a:ext cx="1066800" cy="1066800"/>
          </a:xfrm>
          <a:prstGeom prst="rect">
            <a:avLst/>
          </a:prstGeom>
        </p:spPr>
      </p:pic>
      <p:pic>
        <p:nvPicPr>
          <p:cNvPr id="140" name="tieng-chuong-het-gio-het-thoi-gian-trong-powerpoint-www_tiengdong_com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92888" y="126298"/>
            <a:ext cx="609600" cy="609600"/>
          </a:xfrm>
          <a:prstGeom prst="rect">
            <a:avLst/>
          </a:prstGeom>
        </p:spPr>
      </p:pic>
      <p:sp>
        <p:nvSpPr>
          <p:cNvPr id="141" name="Oval 140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848600" y="514350"/>
            <a:ext cx="841602" cy="835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2894" y="503773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429" y="3753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0280DCD-33B7-854A-B830-25D9D9D825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55" y="1385196"/>
            <a:ext cx="3700853" cy="331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57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56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0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</p:childTnLst>
        </p:cTn>
      </p:par>
    </p:tnLst>
    <p:bldLst>
      <p:bldP spid="5" grpId="0"/>
      <p:bldP spid="74" grpId="0"/>
      <p:bldP spid="75" grpId="0"/>
      <p:bldP spid="1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37210" y="762651"/>
            <a:ext cx="4039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  <a:r>
              <a:rPr lang="vi-VN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Hoạt động 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2(</a:t>
            </a:r>
            <a:r>
              <a:rPr lang="en-US" sz="28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/61). </a:t>
            </a:r>
            <a:endParaRPr lang="zh-CN" altLang="en-US" sz="28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402808" y="456313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6.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TextBox 7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95951" y="1110555"/>
            <a:ext cx="4367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5" name="TextBox 7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95951" y="2405955"/>
            <a:ext cx="4485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  </a:t>
            </a:r>
          </a:p>
        </p:txBody>
      </p:sp>
      <p:sp>
        <p:nvSpPr>
          <p:cNvPr id="76" name="TextBox 7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65471" y="3701355"/>
            <a:ext cx="4515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/61):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Oxy.</a:t>
            </a:r>
          </a:p>
        </p:txBody>
      </p:sp>
      <p:pic>
        <p:nvPicPr>
          <p:cNvPr id="42" name="Picture 4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28" y="4116588"/>
            <a:ext cx="1026912" cy="1026912"/>
          </a:xfrm>
          <a:prstGeom prst="rect">
            <a:avLst/>
          </a:prstGeom>
        </p:spPr>
      </p:pic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1430" y="35052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-42474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B369088-CF8A-493F-DB91-C3AC482E4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09" y="1224226"/>
            <a:ext cx="3925606" cy="351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9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65771" y="886048"/>
            <a:ext cx="64247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 nghĩa (sgk/62)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mặt phẳng tọa độ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Oxy.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5648" y="1741855"/>
            <a:ext cx="598539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 sử hình chiếu của điểm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 trục hoành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5649" y="2642513"/>
            <a:ext cx="58352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tung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376160" y="3509791"/>
            <a:ext cx="6025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a; 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2474" y="4453323"/>
            <a:ext cx="786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a; 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a; b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6552372" y="1056447"/>
            <a:ext cx="2492568" cy="2963103"/>
            <a:chOff x="6019800" y="1056447"/>
            <a:chExt cx="2590800" cy="2963103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019800" y="3562350"/>
              <a:ext cx="246888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477000" y="1123950"/>
              <a:ext cx="0" cy="28956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092895" y="345537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72200" y="105644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29600" y="348615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15" name="TextBox 1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687839" y="182108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1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409125" y="166878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TextBox 16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466772" y="34204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8" name="Straight Connector 17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 flipV="1">
            <a:off x="7009572" y="2035645"/>
            <a:ext cx="548640" cy="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7520112" y="2082245"/>
            <a:ext cx="0" cy="149823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81306" y="2304237"/>
            <a:ext cx="165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01915" y="933450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557260" y="1406669"/>
            <a:ext cx="14816" cy="335186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V="1">
            <a:off x="8153400" y="2086525"/>
            <a:ext cx="0" cy="326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501890" y="166753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96941" y="399196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328719" y="3972892"/>
            <a:ext cx="4560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vi-VN" alt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60044" y="44833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20" grpId="0"/>
      <p:bldP spid="21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22050" y="119769"/>
            <a:ext cx="2756414" cy="251688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472978" y="85225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47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3820438249"/>
              </p:ext>
            </p:extLst>
          </p:nvPr>
        </p:nvGraphicFramePr>
        <p:xfrm>
          <a:off x="1981200" y="365666"/>
          <a:ext cx="7162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801348" y="1222571"/>
            <a:ext cx="397919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r>
              <a:rPr kumimoji="0" lang="vi-VN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(sgk/62)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a; b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vi-VN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 định một điểm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Picture 2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450795" y="4400550"/>
            <a:ext cx="982133" cy="982133"/>
          </a:xfrm>
          <a:prstGeom prst="rect">
            <a:avLst/>
          </a:prstGeom>
        </p:spPr>
      </p:pic>
      <p:sp>
        <p:nvSpPr>
          <p:cNvPr id="24" name="TextBox 2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21229" y="556403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TextBox 2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58068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6" name="Group 25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5468404" y="1437447"/>
            <a:ext cx="2492568" cy="2963103"/>
            <a:chOff x="6019800" y="1056447"/>
            <a:chExt cx="2590800" cy="2963103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6019800" y="3562350"/>
              <a:ext cx="2468880" cy="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6477000" y="1123950"/>
              <a:ext cx="0" cy="2895600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92895" y="3455378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2200" y="1056447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229600" y="348615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32" name="TextBox 3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603871" y="220208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" name="TextBox 3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325157" y="204978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382804" y="3801459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35" name="Straight Connector 34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 flipV="1">
            <a:off x="5925604" y="2416645"/>
            <a:ext cx="548640" cy="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 descr="OPL20U25GSXzBJYl68kk8uQGfFKzs7yb1M4KJWUiLk6ZEvGF+qCIPSnY57AbBFCvTW2023.15.47+K4lPs7H94VUqPe2XwIsfPRnrXQE//QTEXxb8/8N4CNc6FpgZahzpTjFhMzSA7T/nHJa11DE8Ng2TP3iAmRczFlmslSuUNOgUeb6yRvs0="/>
          <p:cNvCxnSpPr>
            <a:cxnSpLocks/>
          </p:cNvCxnSpPr>
          <p:nvPr/>
        </p:nvCxnSpPr>
        <p:spPr>
          <a:xfrm>
            <a:off x="6436144" y="2463245"/>
            <a:ext cx="0" cy="149823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497338" y="2685237"/>
            <a:ext cx="165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17947" y="1314450"/>
            <a:ext cx="127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tung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473292" y="1787669"/>
            <a:ext cx="14816" cy="335186"/>
          </a:xfrm>
          <a:prstGeom prst="straightConnector1">
            <a:avLst/>
          </a:prstGeom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</p:cNvCxnSpPr>
          <p:nvPr/>
        </p:nvCxnSpPr>
        <p:spPr>
          <a:xfrm flipV="1">
            <a:off x="7069432" y="2467525"/>
            <a:ext cx="0" cy="32676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417922" y="2048530"/>
            <a:ext cx="140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07917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0042" y="862994"/>
            <a:ext cx="334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/62).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12229" y="1352550"/>
            <a:ext cx="5148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E, F, G, O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(1; -2),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(-2; 1), 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-3),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(-3; 0),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0).</a:t>
            </a:r>
          </a:p>
        </p:txBody>
      </p:sp>
      <p:pic>
        <p:nvPicPr>
          <p:cNvPr id="9" name="Picture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359616" y="4315195"/>
            <a:ext cx="982133" cy="819150"/>
          </a:xfrm>
          <a:prstGeom prst="rect">
            <a:avLst/>
          </a:prstGeom>
        </p:spPr>
      </p:pic>
      <p:sp>
        <p:nvSpPr>
          <p:cNvPr id="13" name="TextBox 1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57200" y="1351030"/>
            <a:ext cx="4551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E, F, G, O.</a:t>
            </a:r>
          </a:p>
        </p:txBody>
      </p:sp>
      <p:sp>
        <p:nvSpPr>
          <p:cNvPr id="14" name="Rectangle 1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12229" y="3201821"/>
            <a:ext cx="47695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/62):</a:t>
            </a:r>
          </a:p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Điểm nằm trên trục hoành có tung độ bằng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0.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5006" y="4483030"/>
            <a:ext cx="798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Điểm nằm trên trục tung có hoành độ bằng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i="1" dirty="0"/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76200" y="445577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D3AD299-8C83-23C8-560A-AE98AA60E9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085" y="909078"/>
            <a:ext cx="3527779" cy="35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89782" y="933332"/>
            <a:ext cx="8494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(3; -2).</a:t>
            </a:r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60070" y="1825035"/>
            <a:ext cx="84243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020050" y="4095750"/>
            <a:ext cx="1191683" cy="982133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39312" y="3177496"/>
            <a:ext cx="859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50742" y="409575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(3; -2)</a:t>
            </a: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45720" y="453748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4289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TextBox 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blipFill>
                <a:blip r:embed="rId3"/>
                <a:stretch>
                  <a:fillRect l="-1487" t="-4198" r="-35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124200" y="1991384"/>
            <a:ext cx="2438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216707"/>
            <a:ext cx="982133" cy="861176"/>
          </a:xfrm>
          <a:prstGeom prst="rect">
            <a:avLst/>
          </a:prstGeom>
        </p:spPr>
      </p:pic>
      <p:sp>
        <p:nvSpPr>
          <p:cNvPr id="10" name="TextBox 9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33400" y="2402095"/>
            <a:ext cx="244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(-1; 2)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02920" y="2812034"/>
            <a:ext cx="84239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02920" y="3687310"/>
            <a:ext cx="8345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02920" y="4528136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(-1; 2).</a:t>
            </a: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" y="80681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3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895600" y="1925215"/>
            <a:ext cx="240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1000" y="2340984"/>
            <a:ext cx="644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 2)</a:t>
            </a: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38150" y="2795039"/>
            <a:ext cx="8401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1960" y="3234253"/>
            <a:ext cx="8397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49580" y="457757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 2).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33375" y="568718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TextBox 12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568718"/>
                <a:ext cx="8610600" cy="1598964"/>
              </a:xfrm>
              <a:prstGeom prst="rect">
                <a:avLst/>
              </a:prstGeom>
              <a:blipFill>
                <a:blip r:embed="rId3"/>
                <a:stretch>
                  <a:fillRect l="-1487" t="-3802" r="-1771" b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" y="80681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0436" y="1591016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 0)</a:t>
            </a: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183880" y="4034387"/>
            <a:ext cx="1134533" cy="982133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95676" y="2017693"/>
            <a:ext cx="8382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92430" y="2874986"/>
            <a:ext cx="8675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80436" y="3732550"/>
            <a:ext cx="780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(2;0).</a:t>
            </a: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31470" y="4171950"/>
            <a:ext cx="78034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(2; 0)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33375" y="568718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/62)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9916" y="101814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TextBox 1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3200400" y="1173185"/>
            <a:ext cx="240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9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76200" y="200465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324350"/>
            <a:ext cx="982133" cy="753533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533400" y="2379281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(0; 2)</a:t>
            </a:r>
          </a:p>
        </p:txBody>
      </p:sp>
      <p:sp>
        <p:nvSpPr>
          <p:cNvPr id="2" name="TextBox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FFFF6E1-2FBE-13DB-CFFD-42A32486E387}"/>
              </a:ext>
            </a:extLst>
          </p:cNvPr>
          <p:cNvSpPr txBox="1"/>
          <p:nvPr/>
        </p:nvSpPr>
        <p:spPr>
          <a:xfrm>
            <a:off x="575874" y="2810764"/>
            <a:ext cx="833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F2A29C-D202-18DE-4175-86284D93C418}"/>
              </a:ext>
            </a:extLst>
          </p:cNvPr>
          <p:cNvSpPr txBox="1"/>
          <p:nvPr/>
        </p:nvSpPr>
        <p:spPr>
          <a:xfrm>
            <a:off x="575874" y="3680863"/>
            <a:ext cx="8339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Oy.</a:t>
            </a: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D8A57D-6E62-BD35-4277-6DFBD3C9D4D4}"/>
              </a:ext>
            </a:extLst>
          </p:cNvPr>
          <p:cNvSpPr txBox="1"/>
          <p:nvPr/>
        </p:nvSpPr>
        <p:spPr>
          <a:xfrm>
            <a:off x="578556" y="4531803"/>
            <a:ext cx="7803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72711"/>
                <a:ext cx="8610600" cy="1598964"/>
              </a:xfrm>
              <a:prstGeom prst="rect">
                <a:avLst/>
              </a:prstGeom>
              <a:blipFill>
                <a:blip r:embed="rId3"/>
                <a:stretch>
                  <a:fillRect l="-1487" t="-4198" r="-35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121356" y="1604427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8229600" y="4095750"/>
            <a:ext cx="982133" cy="9821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76626" y="1948681"/>
                <a:ext cx="883920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*)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800" i="1" dirty="0">
                        <a:solidFill>
                          <a:prstClr val="black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26" y="1948681"/>
                <a:ext cx="8839200" cy="737189"/>
              </a:xfrm>
              <a:prstGeom prst="rect">
                <a:avLst/>
              </a:prstGeom>
              <a:blipFill>
                <a:blip r:embed="rId3"/>
                <a:stretch>
                  <a:fillRect l="-1448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FFF6E1-2FBE-13DB-CFFD-42A32486E387}"/>
                  </a:ext>
                </a:extLst>
              </p:cNvPr>
              <p:cNvSpPr txBox="1"/>
              <p:nvPr/>
            </p:nvSpPr>
            <p:spPr>
              <a:xfrm>
                <a:off x="381000" y="2493461"/>
                <a:ext cx="8490857" cy="1131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TextBox 1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FFFF6E1-2FBE-13DB-CFFD-42A32486E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93461"/>
                <a:ext cx="8490857" cy="1131592"/>
              </a:xfrm>
              <a:prstGeom prst="rect">
                <a:avLst/>
              </a:prstGeom>
              <a:blipFill>
                <a:blip r:embed="rId4"/>
                <a:stretch>
                  <a:fillRect l="-1293" r="-1509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F2A29C-D202-18DE-4175-86284D93C418}"/>
                  </a:ext>
                </a:extLst>
              </p:cNvPr>
              <p:cNvSpPr txBox="1"/>
              <p:nvPr/>
            </p:nvSpPr>
            <p:spPr>
              <a:xfrm>
                <a:off x="381000" y="3438892"/>
                <a:ext cx="8620539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Oy,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Oy.</a:t>
                </a:r>
              </a:p>
            </p:txBody>
          </p:sp>
        </mc:Choice>
        <mc:Fallback>
          <p:sp>
            <p:nvSpPr>
              <p:cNvPr id="5" name="TextBox 4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2F2A29C-D202-18DE-4175-86284D93C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38892"/>
                <a:ext cx="8620539" cy="1132490"/>
              </a:xfrm>
              <a:prstGeom prst="rect">
                <a:avLst/>
              </a:prstGeom>
              <a:blipFill>
                <a:blip r:embed="rId5"/>
                <a:stretch>
                  <a:fillRect l="-1273" r="-636" b="-13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3D8A57D-6E62-BD35-4277-6DFBD3C9D4D4}"/>
                  </a:ext>
                </a:extLst>
              </p:cNvPr>
              <p:cNvSpPr txBox="1"/>
              <p:nvPr/>
            </p:nvSpPr>
            <p:spPr>
              <a:xfrm>
                <a:off x="456636" y="4373686"/>
                <a:ext cx="7803444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TextBox 9" descr="OPL20U25GSXzBJYl68kk8uQGfFKzs7yb1M4KJWUiLk6ZEvGF+qCIPSnY57AbBFCvTW2023.15.47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F3D8A57D-6E62-BD35-4277-6DFBD3C9D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36" y="4373686"/>
                <a:ext cx="7803444" cy="737189"/>
              </a:xfrm>
              <a:prstGeom prst="rect">
                <a:avLst/>
              </a:prstGeom>
              <a:blipFill>
                <a:blip r:embed="rId6"/>
                <a:stretch>
                  <a:fillRect l="-1406"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/>
              <p:cNvSpPr txBox="1"/>
              <p:nvPr/>
            </p:nvSpPr>
            <p:spPr>
              <a:xfrm>
                <a:off x="388056" y="363186"/>
                <a:ext cx="8610600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sgk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/62)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Trong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toạ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Oxy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2),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(2; 0),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(0; 2)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vi-VN" sz="2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2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TextBox 11" descr="OPL20U25GSXzBJYl68kk8uQGfFKzs7yb1M4KJWUiLk6ZEvGF+qCIPSnY57AbBFCvTW2023.15.47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6" y="363186"/>
                <a:ext cx="8610600" cy="1598964"/>
              </a:xfrm>
              <a:prstGeom prst="rect">
                <a:avLst/>
              </a:prstGeom>
              <a:blipFill>
                <a:blip r:embed="rId7"/>
                <a:stretch>
                  <a:fillRect l="-1487" t="-4198" r="-1771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810" y="-95250"/>
            <a:ext cx="77981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tọa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5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5" grpId="0"/>
      <p:bldP spid="10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2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54B7B5-0188-4E3A-FB05-FECC50D89F05}"/>
              </a:ext>
            </a:extLst>
          </p:cNvPr>
          <p:cNvSpPr/>
          <p:nvPr/>
        </p:nvSpPr>
        <p:spPr>
          <a:xfrm>
            <a:off x="228600" y="511972"/>
            <a:ext cx="875433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1: Cho biết toạ độ của một điểm xác định xem điểm đó thuộc góc phần tư 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737555-0284-66EA-5BC1-2736A8EC1C21}"/>
              </a:ext>
            </a:extLst>
          </p:cNvPr>
          <p:cNvSpPr txBox="1"/>
          <p:nvPr/>
        </p:nvSpPr>
        <p:spPr>
          <a:xfrm>
            <a:off x="259247" y="1405593"/>
            <a:ext cx="464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giải: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AEF3F6A-3947-4884-A226-E653E5E2B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795" y="1846243"/>
            <a:ext cx="83458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So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06A53CE-920D-CADF-D076-6BDC4F64C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Box 3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B70960-0425-108D-1083-F01747507F19}"/>
              </a:ext>
            </a:extLst>
          </p:cNvPr>
          <p:cNvSpPr txBox="1"/>
          <p:nvPr/>
        </p:nvSpPr>
        <p:spPr>
          <a:xfrm>
            <a:off x="265043" y="2745760"/>
            <a:ext cx="78883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2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3DEB860-9DED-5412-714A-9DD260AEF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2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Box 4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ECCB61-EC7C-FFD7-701C-9512A4F91AB6}"/>
              </a:ext>
            </a:extLst>
          </p:cNvPr>
          <p:cNvSpPr txBox="1"/>
          <p:nvPr/>
        </p:nvSpPr>
        <p:spPr>
          <a:xfrm>
            <a:off x="591378" y="3181350"/>
            <a:ext cx="80192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FE0C21-9592-AF41-200B-02F5CFDC6569}"/>
              </a:ext>
            </a:extLst>
          </p:cNvPr>
          <p:cNvSpPr txBox="1"/>
          <p:nvPr/>
        </p:nvSpPr>
        <p:spPr>
          <a:xfrm>
            <a:off x="609600" y="4076700"/>
            <a:ext cx="8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2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35" grpId="0"/>
      <p:bldP spid="42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grpSp>
        <p:nvGrpSpPr>
          <p:cNvPr id="14" name="Group 13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837333" y="959056"/>
            <a:ext cx="2088588" cy="1066800"/>
            <a:chOff x="3245412" y="2114550"/>
            <a:chExt cx="2088588" cy="1066800"/>
          </a:xfrm>
        </p:grpSpPr>
        <p:sp>
          <p:nvSpPr>
            <p:cNvPr id="16" name="Cloud Callout 15"/>
            <p:cNvSpPr/>
            <p:nvPr/>
          </p:nvSpPr>
          <p:spPr>
            <a:xfrm>
              <a:off x="3245412" y="2114550"/>
              <a:ext cx="2088588" cy="1066800"/>
            </a:xfrm>
            <a:prstGeom prst="cloudCallou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loud Callout 17"/>
            <p:cNvSpPr/>
            <p:nvPr/>
          </p:nvSpPr>
          <p:spPr>
            <a:xfrm>
              <a:off x="3279572" y="2197341"/>
              <a:ext cx="2012387" cy="926840"/>
            </a:xfrm>
            <a:prstGeom prst="cloudCallout">
              <a:avLst/>
            </a:prstGeom>
            <a:solidFill>
              <a:srgbClr val="F8F8F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HĐ: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CẶP ĐÔI</a:t>
              </a:r>
            </a:p>
          </p:txBody>
        </p:sp>
      </p:grpSp>
      <p:grpSp>
        <p:nvGrpSpPr>
          <p:cNvPr id="19" name="Group 18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3810000" y="136863"/>
            <a:ext cx="2088588" cy="1066800"/>
            <a:chOff x="3245412" y="2114550"/>
            <a:chExt cx="2088588" cy="1066800"/>
          </a:xfrm>
        </p:grpSpPr>
        <p:sp>
          <p:nvSpPr>
            <p:cNvPr id="20" name="Cloud Callout 19"/>
            <p:cNvSpPr/>
            <p:nvPr/>
          </p:nvSpPr>
          <p:spPr>
            <a:xfrm>
              <a:off x="3245412" y="2114550"/>
              <a:ext cx="2088588" cy="1066800"/>
            </a:xfrm>
            <a:prstGeom prst="cloudCallou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Cloud Callout 20"/>
            <p:cNvSpPr/>
            <p:nvPr/>
          </p:nvSpPr>
          <p:spPr>
            <a:xfrm>
              <a:off x="3279572" y="2197341"/>
              <a:ext cx="2012387" cy="926840"/>
            </a:xfrm>
            <a:prstGeom prst="cloudCallout">
              <a:avLst/>
            </a:prstGeom>
            <a:solidFill>
              <a:srgbClr val="F8F8F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HĐ: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NHÓM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17490" y="656430"/>
            <a:ext cx="2286000" cy="1066800"/>
            <a:chOff x="3245412" y="2114550"/>
            <a:chExt cx="2088588" cy="1066800"/>
          </a:xfrm>
        </p:grpSpPr>
        <p:sp>
          <p:nvSpPr>
            <p:cNvPr id="23" name="Cloud Callout 22"/>
            <p:cNvSpPr/>
            <p:nvPr/>
          </p:nvSpPr>
          <p:spPr>
            <a:xfrm>
              <a:off x="3245412" y="2114550"/>
              <a:ext cx="2088588" cy="1066800"/>
            </a:xfrm>
            <a:prstGeom prst="cloudCallou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loud Callout 23"/>
            <p:cNvSpPr/>
            <p:nvPr/>
          </p:nvSpPr>
          <p:spPr>
            <a:xfrm>
              <a:off x="3279572" y="2197341"/>
              <a:ext cx="2012387" cy="926840"/>
            </a:xfrm>
            <a:prstGeom prst="cloudCallout">
              <a:avLst/>
            </a:prstGeom>
            <a:solidFill>
              <a:srgbClr val="F8F8F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HĐ: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CÁ NHÂN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DBE0487-4F8E-6D83-D4A1-AC43AB018B4D}"/>
              </a:ext>
            </a:extLst>
          </p:cNvPr>
          <p:cNvSpPr txBox="1"/>
          <p:nvPr/>
        </p:nvSpPr>
        <p:spPr>
          <a:xfrm>
            <a:off x="762000" y="2876550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82FB4A-DB6C-469E-DDC3-64CAE939772C}"/>
              </a:ext>
            </a:extLst>
          </p:cNvPr>
          <p:cNvSpPr txBox="1"/>
          <p:nvPr/>
        </p:nvSpPr>
        <p:spPr>
          <a:xfrm>
            <a:off x="762000" y="1922443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g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óc phần tư thứ III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154B7B5-0188-4E3A-FB05-FECC50D89F05}"/>
              </a:ext>
            </a:extLst>
          </p:cNvPr>
          <p:cNvSpPr/>
          <p:nvPr/>
        </p:nvSpPr>
        <p:spPr>
          <a:xfrm>
            <a:off x="228600" y="511972"/>
            <a:ext cx="8754331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1: Cho biết toạ độ của một điểm xác định xem điểm đó thuộc góc phần tư 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737555-0284-66EA-5BC1-2736A8EC1C21}"/>
              </a:ext>
            </a:extLst>
          </p:cNvPr>
          <p:cNvSpPr txBox="1"/>
          <p:nvPr/>
        </p:nvSpPr>
        <p:spPr>
          <a:xfrm>
            <a:off x="259247" y="1405593"/>
            <a:ext cx="46465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 pháp giải:</a:t>
            </a:r>
            <a:r>
              <a:rPr lang="vi-VN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1428750"/>
            <a:ext cx="79360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                       b)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0;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c)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0,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                        d)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0.</a:t>
            </a:r>
            <a:endParaRPr lang="en-US" sz="2800" dirty="0"/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38200" y="3780770"/>
            <a:ext cx="3953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III.                                </a:t>
            </a:r>
            <a:endParaRPr lang="en-US" sz="2800" dirty="0"/>
          </a:p>
        </p:txBody>
      </p:sp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514350"/>
            <a:ext cx="822960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1: Cho biết toạ độ của một điểm xác định xem điểm đó thuộc góc phần tư 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953000" y="3790950"/>
            <a:ext cx="3880556" cy="52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II.</a:t>
            </a:r>
          </a:p>
        </p:txBody>
      </p:sp>
      <p:sp>
        <p:nvSpPr>
          <p:cNvPr id="8" name="Rectangle 7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11530" y="4313209"/>
            <a:ext cx="3984978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c)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IV.                                </a:t>
            </a:r>
            <a:endParaRPr lang="en-US" sz="2800" dirty="0"/>
          </a:p>
        </p:txBody>
      </p:sp>
      <p:sp>
        <p:nvSpPr>
          <p:cNvPr id="9" name="Rectangle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4953000" y="4303784"/>
            <a:ext cx="3646312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d)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I.</a:t>
            </a:r>
            <a:endParaRPr lang="en-US" sz="2800" dirty="0"/>
          </a:p>
        </p:txBody>
      </p:sp>
      <p:pic>
        <p:nvPicPr>
          <p:cNvPr id="11" name="Picture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  <p:sp>
        <p:nvSpPr>
          <p:cNvPr id="10" name="Rectangle 9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941504" y="3257550"/>
            <a:ext cx="9621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ea typeface="Calibri" panose="020F0502020204030204" pitchFamily="34" charset="0"/>
              </a:rPr>
              <a:t>Giải: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TextBox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2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8600" y="495204"/>
            <a:ext cx="8596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2: Xác định tọa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3" name="Rectangle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47D0AEC-FF0F-7281-1C33-0B282D2B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60" y="1416809"/>
            <a:ext cx="8305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 xác định tọa độ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mặt phẳng tọa đô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làm như sau: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B6CCC8F-1E07-5EBC-7672-13F68B7B0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61" y="2344246"/>
            <a:ext cx="81959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Từ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kẻ đường thẳng vuông góc với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 </a:t>
            </a:r>
            <a:r>
              <a:rPr lang="vi-VN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36" name="TextBox 3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7FF97-0B5A-9C15-CD92-A318CE1D5BB0}"/>
              </a:ext>
            </a:extLst>
          </p:cNvPr>
          <p:cNvSpPr txBox="1"/>
          <p:nvPr/>
        </p:nvSpPr>
        <p:spPr>
          <a:xfrm>
            <a:off x="262260" y="4087887"/>
            <a:ext cx="896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alt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đó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mặt phẳng tọa độ có tọa độ là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a;b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800" b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83019D-937F-F62A-FCD2-DF94375652D4}"/>
              </a:ext>
            </a:extLst>
          </p:cNvPr>
          <p:cNvSpPr txBox="1"/>
          <p:nvPr/>
        </p:nvSpPr>
        <p:spPr>
          <a:xfrm>
            <a:off x="228601" y="3166282"/>
            <a:ext cx="8077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ừ điểm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kẻ đường thẳng vuông góc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và cắt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tại </a:t>
            </a:r>
            <a:r>
              <a:rPr lang="vi-VN" alt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TextBox 7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6" grpId="0"/>
      <p:bldP spid="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70488" y="1295033"/>
            <a:ext cx="5063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O.</a:t>
            </a:r>
          </a:p>
        </p:txBody>
      </p:sp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70488" y="2653358"/>
            <a:ext cx="4724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B, C, D,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-1;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2;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3; 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-2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0; 0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25547" y="368523"/>
            <a:ext cx="7318253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 2: Xác định tọa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2" name="Picture 5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27" y="4072072"/>
            <a:ext cx="1051899" cy="969340"/>
          </a:xfrm>
          <a:prstGeom prst="rect">
            <a:avLst/>
          </a:prstGeom>
        </p:spPr>
      </p:pic>
      <p:pic>
        <p:nvPicPr>
          <p:cNvPr id="136" name="tieng-chuong-het-gio-het-thoi-gian-trong-powerpoint-www_tiengdong_com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1733" y="4508237"/>
            <a:ext cx="609600" cy="609600"/>
          </a:xfrm>
          <a:prstGeom prst="rect">
            <a:avLst/>
          </a:prstGeom>
        </p:spPr>
      </p:pic>
      <p:sp>
        <p:nvSpPr>
          <p:cNvPr id="137" name="Oval 13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7104326" y="4371398"/>
            <a:ext cx="762000" cy="71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-12680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FA88DC-9281-EAC8-AB78-1B08548498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2094" y="1079329"/>
            <a:ext cx="4030132" cy="34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57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56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130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</p:childTnLst>
        </p:cTn>
      </p:par>
    </p:tnLst>
    <p:bldLst>
      <p:bldP spid="3" grpId="0"/>
      <p:bldP spid="4" grpId="0"/>
      <p:bldP spid="6" grpId="0"/>
      <p:bldP spid="1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11304" y="526985"/>
            <a:ext cx="737253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Biểu diễn điểm trên mặt phẳng toạ độ.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40" name="Straight Connector 39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8732520" y="377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71374C9-CBF2-5398-DDFA-BBB5723F5998}"/>
              </a:ext>
            </a:extLst>
          </p:cNvPr>
          <p:cNvSpPr txBox="1"/>
          <p:nvPr/>
        </p:nvSpPr>
        <p:spPr>
          <a:xfrm>
            <a:off x="304678" y="1091815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Biểu diễn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trên mặt phẳng toạ độ.</a:t>
            </a:r>
            <a:endParaRPr lang="en-US" sz="2800" dirty="0"/>
          </a:p>
        </p:txBody>
      </p:sp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D8A0229-6250-FD7A-3D3D-D52E4E30A3F9}"/>
              </a:ext>
            </a:extLst>
          </p:cNvPr>
          <p:cNvSpPr txBox="1"/>
          <p:nvPr/>
        </p:nvSpPr>
        <p:spPr>
          <a:xfrm>
            <a:off x="311304" y="1584636"/>
            <a:ext cx="8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Qua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trên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Ox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ta kẻ đường thẳng vuông góc với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Ox.</a:t>
            </a:r>
            <a:endParaRPr lang="en-US" sz="2800" i="1" dirty="0"/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2CF22B8-408C-392D-BE87-2B66F05090E6}"/>
              </a:ext>
            </a:extLst>
          </p:cNvPr>
          <p:cNvSpPr txBox="1"/>
          <p:nvPr/>
        </p:nvSpPr>
        <p:spPr>
          <a:xfrm>
            <a:off x="331182" y="2635404"/>
            <a:ext cx="8001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Qua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trên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Oy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ta kẻ đường thẳng vuông góc với trục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Oy.</a:t>
            </a:r>
            <a:endParaRPr lang="en-US" sz="2800" i="1" dirty="0"/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EB2019F-685E-5E68-7ADA-D4D14516A6AB}"/>
              </a:ext>
            </a:extLst>
          </p:cNvPr>
          <p:cNvSpPr txBox="1"/>
          <p:nvPr/>
        </p:nvSpPr>
        <p:spPr>
          <a:xfrm>
            <a:off x="367748" y="3589511"/>
            <a:ext cx="8001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Hai đường thẳng trên cắt nhau tại điểm 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vi-VN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endParaRPr lang="en-US" sz="2800" i="1" dirty="0"/>
          </a:p>
        </p:txBody>
      </p:sp>
      <p:sp>
        <p:nvSpPr>
          <p:cNvPr id="9" name="TextBox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15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  <p:bldP spid="4" grpId="0"/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40415" y="892947"/>
            <a:ext cx="7628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(-2; 3)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(1;  -2)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231551" y="435583"/>
            <a:ext cx="7372531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ạng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Biểu diễn điểm trên mặt phẳng toạ độ.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40" name="Straight Connector 39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7486259" y="3777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 flipH="1">
            <a:off x="7877746" y="827617"/>
            <a:ext cx="1130853" cy="982133"/>
          </a:xfrm>
          <a:prstGeom prst="rect">
            <a:avLst/>
          </a:prstGeom>
        </p:spPr>
      </p:pic>
      <p:grpSp>
        <p:nvGrpSpPr>
          <p:cNvPr id="64" name="Group 63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4655532" y="3707483"/>
            <a:ext cx="1142121" cy="1058837"/>
            <a:chOff x="5667992" y="3734505"/>
            <a:chExt cx="1142121" cy="1058837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5667992" y="4653873"/>
              <a:ext cx="457200" cy="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141152" y="3734505"/>
              <a:ext cx="3042" cy="914400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5996693" y="4270122"/>
              <a:ext cx="813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</a:p>
          </p:txBody>
        </p:sp>
      </p:grpSp>
      <p:grpSp>
        <p:nvGrpSpPr>
          <p:cNvPr id="79" name="Group 78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3200400" y="1982713"/>
            <a:ext cx="1461609" cy="1657161"/>
            <a:chOff x="4547780" y="2196411"/>
            <a:chExt cx="1461609" cy="1657161"/>
          </a:xfrm>
        </p:grpSpPr>
        <p:cxnSp>
          <p:nvCxnSpPr>
            <p:cNvPr id="80" name="Straight Connector 79"/>
            <p:cNvCxnSpPr/>
            <p:nvPr/>
          </p:nvCxnSpPr>
          <p:spPr>
            <a:xfrm flipV="1">
              <a:off x="5003549" y="2573412"/>
              <a:ext cx="1513" cy="128016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 flipV="1">
              <a:off x="5003549" y="2569722"/>
              <a:ext cx="1005840" cy="2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4547780" y="2196411"/>
              <a:ext cx="7937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83" name="Group 82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3384033" y="1809750"/>
            <a:ext cx="3370706" cy="3219354"/>
            <a:chOff x="3429000" y="742950"/>
            <a:chExt cx="3370706" cy="3219354"/>
          </a:xfrm>
        </p:grpSpPr>
        <p:cxnSp>
          <p:nvCxnSpPr>
            <p:cNvPr id="84" name="Straight Arrow Connector 83"/>
            <p:cNvCxnSpPr/>
            <p:nvPr/>
          </p:nvCxnSpPr>
          <p:spPr>
            <a:xfrm>
              <a:off x="3429000" y="2634224"/>
              <a:ext cx="32004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flipV="1">
              <a:off x="4699786" y="1036224"/>
              <a:ext cx="0" cy="292608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4295241" y="2184760"/>
              <a:ext cx="344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535473" y="2495353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388050" y="742950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43483" y="2836677"/>
              <a:ext cx="6983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047115" y="2148312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528833" y="2153282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02696" y="2134426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15631" y="1021201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736230" y="1493414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715183" y="1941765"/>
              <a:ext cx="2642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962400" y="2566639"/>
              <a:ext cx="4839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22737" y="3292311"/>
              <a:ext cx="483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459172" y="2548788"/>
              <a:ext cx="503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-2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4675856" y="218931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0" name="Oval 99"/>
            <p:cNvSpPr/>
            <p:nvPr/>
          </p:nvSpPr>
          <p:spPr>
            <a:xfrm>
              <a:off x="4679833" y="173993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1" name="Oval 100"/>
            <p:cNvSpPr/>
            <p:nvPr/>
          </p:nvSpPr>
          <p:spPr>
            <a:xfrm>
              <a:off x="4674570" y="127726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2" name="Oval 101"/>
            <p:cNvSpPr/>
            <p:nvPr/>
          </p:nvSpPr>
          <p:spPr>
            <a:xfrm>
              <a:off x="4670558" y="305734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3" name="Oval 102"/>
            <p:cNvSpPr/>
            <p:nvPr/>
          </p:nvSpPr>
          <p:spPr>
            <a:xfrm>
              <a:off x="4676926" y="353584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4" name="Oval 103"/>
            <p:cNvSpPr/>
            <p:nvPr/>
          </p:nvSpPr>
          <p:spPr>
            <a:xfrm>
              <a:off x="5160857" y="260639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5" name="Oval 104"/>
            <p:cNvSpPr/>
            <p:nvPr/>
          </p:nvSpPr>
          <p:spPr>
            <a:xfrm>
              <a:off x="5669514" y="261304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6" name="Oval 105"/>
            <p:cNvSpPr/>
            <p:nvPr/>
          </p:nvSpPr>
          <p:spPr>
            <a:xfrm>
              <a:off x="6182139" y="260639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7" name="Oval 106"/>
            <p:cNvSpPr/>
            <p:nvPr/>
          </p:nvSpPr>
          <p:spPr>
            <a:xfrm>
              <a:off x="4197764" y="261269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08" name="Oval 107"/>
            <p:cNvSpPr/>
            <p:nvPr/>
          </p:nvSpPr>
          <p:spPr>
            <a:xfrm>
              <a:off x="3687998" y="260604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41" name="TextBox 4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11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354287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228600" y="405839"/>
            <a:ext cx="7924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bút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đã mua và số tiền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(nghìn đồng) phải trả của hai bạn Mai, Hoa được biểu diễn lần lượt bởi hai điểm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trên mặt phẳng toạ độ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Oxy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 hình vẽ sau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altLang="en-US" sz="2800" dirty="0"/>
          </a:p>
        </p:txBody>
      </p:sp>
      <p:sp>
        <p:nvSpPr>
          <p:cNvPr id="17" name="Rectangle 16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606871" y="2221721"/>
            <a:ext cx="60251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a) Tìm tọa độ 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M, H.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18" name="TextBox 17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607269" y="2727293"/>
            <a:ext cx="3433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Bạn nào mua được nhiều bút hơn</a:t>
            </a: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dirty="0"/>
          </a:p>
        </p:txBody>
      </p:sp>
      <p:cxnSp>
        <p:nvCxnSpPr>
          <p:cNvPr id="23" name="Straight Connector 22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9410700" y="335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850" y="3790950"/>
            <a:ext cx="1207107" cy="1159119"/>
          </a:xfrm>
          <a:prstGeom prst="rect">
            <a:avLst/>
          </a:prstGeom>
        </p:spPr>
      </p:pic>
      <p:pic>
        <p:nvPicPr>
          <p:cNvPr id="8" name="tieng-chuong-het-gio-het-thoi-gian-trong-powerpoint-www_tiengdong_com" descr="OPL20U25GSXzBJYl68kk8uQGfFKzs7yb1M4KJWUiLk6ZEvGF+qCIPSnY57AbBFCvTW2023.15.47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1207" y="2998909"/>
            <a:ext cx="609600" cy="609600"/>
          </a:xfrm>
          <a:prstGeom prst="rect">
            <a:avLst/>
          </a:prstGeom>
        </p:spPr>
      </p:pic>
      <p:sp>
        <p:nvSpPr>
          <p:cNvPr id="9" name="Oval 8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8193835" y="2946672"/>
            <a:ext cx="762000" cy="714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</a:p>
        </p:txBody>
      </p:sp>
      <p:sp>
        <p:nvSpPr>
          <p:cNvPr id="10" name="TextBox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26106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VẬN DỤNG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473" y="1776146"/>
            <a:ext cx="2458107" cy="338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4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56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7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17" grpId="0"/>
      <p:bldP spid="18" grpId="0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33400" y="617024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</a:t>
            </a:r>
            <a:endParaRPr lang="vi-VN" altLang="en-US" sz="2800" b="1" dirty="0"/>
          </a:p>
        </p:txBody>
      </p:sp>
      <p:sp>
        <p:nvSpPr>
          <p:cNvPr id="12" name="Rectangle 24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49234" y="1140244"/>
            <a:ext cx="5562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 giải: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Toạ độ các điểm </a:t>
            </a:r>
            <a:r>
              <a:rPr lang="en-US" alt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M, H </a:t>
            </a:r>
            <a:r>
              <a:rPr lang="en-US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hình vẽ là: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(1; 2)</a:t>
            </a:r>
            <a:r>
              <a:rPr kumimoji="0" lang="en-US" altLang="en-US" sz="2800" b="0" i="1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</a:t>
            </a:r>
            <a:r>
              <a:rPr kumimoji="0" lang="en-US" altLang="en-US" sz="2800" b="0" u="none" strike="noStrike" cap="none" normalizeH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( 2; 4)</a:t>
            </a:r>
            <a:r>
              <a:rPr kumimoji="0" lang="en-US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</a:t>
            </a:r>
            <a:endParaRPr kumimoji="0" lang="en-US" altLang="en-US" sz="2800" b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5" name="Rectangle 26" descr="OPL20U25GSXzBJYl68kk8uQGfFKzs7yb1M4KJWUiLk6ZEvGF+qCIPSnY57AbBFCvTW2023.15.47+K4lPs7H94VUqPe2XwIsfPRnrXQE//QTEXxb8/8N4CNc6FpgZahzpTjFhMzSA7T/nHJa11DE8Ng2TP3iAmRczFlmslSuUNOgUeb6yRvs0="/>
          <p:cNvSpPr>
            <a:spLocks noChangeArrowheads="1"/>
          </p:cNvSpPr>
          <p:nvPr/>
        </p:nvSpPr>
        <p:spPr bwMode="auto">
          <a:xfrm>
            <a:off x="549234" y="2485408"/>
            <a:ext cx="565397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Vì số bút của các bạn mua được biểu diễn bởi giá trị của hoành độ </a:t>
            </a:r>
            <a:r>
              <a:rPr kumimoji="0" lang="vi-VN" altLang="en-US" sz="28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 </a:t>
            </a:r>
            <a:r>
              <a:rPr kumimoji="0" lang="vi-VN" altLang="en-US" sz="2800" b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 hệ trục tọa độ nên bạn Mai mua được 1 bút, bạn Hoa được 2 bút. Do đó bạn Hoa mua được nhiều bút hơn.</a:t>
            </a:r>
            <a:endParaRPr kumimoji="0" lang="en-US" altLang="en-US" sz="2800" b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 descr="OPL20U25GSXzBJYl68kk8uQGfFKzs7yb1M4KJWUiLk6ZEvGF+qCIPSnY57AbBFCvTW2023.15.47+K4lPs7H94VUqPe2XwIsfPRnrXQE//QTEXxb8/8N4CNc6FpgZahzpTjFhMzSA7T/nHJa11DE8Ng2TP3iAmRczFlmslSuUNOgUeb6yRvs0="/>
          <p:cNvCxnSpPr/>
          <p:nvPr/>
        </p:nvCxnSpPr>
        <p:spPr>
          <a:xfrm>
            <a:off x="9410700" y="335290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0" y="93804"/>
            <a:ext cx="92117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VẬN DỤNG</a:t>
            </a:r>
            <a:endParaRPr lang="zh-CN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OPL20U25GSXzBJYl68kk8uQGfFKzs7yb1M4KJWUiLk6ZEvGF+qCIPSnY57AbBFCvTW2023.15.47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398346"/>
            <a:ext cx="2590800" cy="35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914400" y="1123950"/>
            <a:ext cx="7772400" cy="3089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61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62.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1; 3; 4; 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/64+65.</a:t>
            </a: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399034" y="4045112"/>
            <a:ext cx="4545475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263077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5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304822" y="1508200"/>
            <a:ext cx="540737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Tọa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(21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01’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; 105 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51’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371600" y="3333750"/>
            <a:ext cx="6477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 Toán học, cặp số để xác định vị trí của một điểm trên mặt phẳng tọa độ gọi là tọa độ của điểm đó.</a:t>
            </a:r>
            <a:endParaRPr lang="en-US" sz="2800" dirty="0"/>
          </a:p>
        </p:txBody>
      </p:sp>
      <p:pic>
        <p:nvPicPr>
          <p:cNvPr id="5" name="Pictur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8918A4A-BC8F-2CCE-911C-9CCEC934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0"/>
            <a:ext cx="2895600" cy="3333750"/>
          </a:xfrm>
          <a:prstGeom prst="rect">
            <a:avLst/>
          </a:prstGeom>
        </p:spPr>
      </p:pic>
      <p:sp>
        <p:nvSpPr>
          <p:cNvPr id="3" name="Rectangle 2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3276600" y="361950"/>
            <a:ext cx="543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Tọa độ địa lí của hồ Hoàn Kiếm ở Thủ đô Hà Nội là bao nhiêu?</a:t>
            </a:r>
            <a:endParaRPr lang="en-US" sz="2800" dirty="0"/>
          </a:p>
        </p:txBody>
      </p:sp>
      <p:pic>
        <p:nvPicPr>
          <p:cNvPr id="7" name="Picture 6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229600" y="4095750"/>
            <a:ext cx="982133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47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918875" y="1095598"/>
            <a:ext cx="683546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MẶT PHẲNG TOẠ ĐỘ. 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ĐỒ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 CỦA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HÀM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SỐ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(Tiết 1)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52400" y="592395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</a:p>
        </p:txBody>
      </p:sp>
      <p:sp>
        <p:nvSpPr>
          <p:cNvPr id="8" name="Rectangle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1693269" y="133350"/>
            <a:ext cx="652563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HÀM SỐ VÀ ĐỒ THỊ</a:t>
            </a:r>
            <a:endParaRPr lang="en-US" sz="3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66699" y="2419350"/>
            <a:ext cx="8763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II. TOẠ ĐỘ CỦA MỘT ĐIỂM TRONG MẶT PHẲNG TOẠ ĐỘ.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Box 4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-1" y="1138595"/>
            <a:ext cx="90296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BÀI 2: MẶT PHẲNG TOẠ ĐỘ. ĐỒ THỊ CỦA HÀM SỐ.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2023.15.47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04491" y="1809750"/>
            <a:ext cx="4596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MẶT PHẲNG TOẠ ĐỘ</a:t>
            </a:r>
            <a:endParaRPr lang="zh-CN" altLang="en-US" sz="28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 descr="OPL20U25GSXzBJYl68kk8uQGfFKzs7yb1M4KJWUiLk6ZEvGF+qCIPSnY57AbBFCvTW2023.15.47+K4lPs7H94VUqPe2XwIsfPRnrXQE//QTEXxb8/8N4CNc6FpgZahzpTjFhMzSA7T/nHJa11DE8Ng2TP3iAmRczFlmslSuUNOgUeb6yRvs0="/>
          <p:cNvSpPr txBox="1"/>
          <p:nvPr/>
        </p:nvSpPr>
        <p:spPr>
          <a:xfrm>
            <a:off x="266699" y="326773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C7500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III. ĐỒ THỊ CỦA HÀM SỐ.</a:t>
            </a:r>
          </a:p>
        </p:txBody>
      </p:sp>
    </p:spTree>
    <p:extLst>
      <p:ext uri="{BB962C8B-B14F-4D97-AF65-F5344CB8AC3E}">
        <p14:creationId xmlns:p14="http://schemas.microsoft.com/office/powerpoint/2010/main" val="4937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5.47+K4lPs7H94VUqPe2XwIsfPRnrXQE//QTEXxb8/8N4CNc6FpgZahzpTjFhMzSA7T/nHJa11DE8Ng2TP3iAmRczFlmslSuUNOgUeb6yRvs0="/>
          <p:cNvSpPr/>
          <p:nvPr/>
        </p:nvSpPr>
        <p:spPr>
          <a:xfrm>
            <a:off x="152400" y="23184"/>
            <a:ext cx="8763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TIÊU BÀI HỌC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đ­ược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468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8365</TotalTime>
  <Words>3082</Words>
  <Application>Microsoft Office PowerPoint</Application>
  <PresentationFormat>On-screen Show (16:9)</PresentationFormat>
  <Paragraphs>273</Paragraphs>
  <Slides>39</Slides>
  <Notes>17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LE DAI</cp:lastModifiedBy>
  <cp:revision>471</cp:revision>
  <cp:lastPrinted>2023-06-29T23:00:37Z</cp:lastPrinted>
  <dcterms:created xsi:type="dcterms:W3CDTF">2021-07-22T17:31:00Z</dcterms:created>
  <dcterms:modified xsi:type="dcterms:W3CDTF">2023-08-17T07:26:53Z</dcterms:modified>
</cp:coreProperties>
</file>