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96d971ac27a3423e" Type="http://schemas.microsoft.com/office/2006/relationships/ui/extensibility" Target="customUI/customUI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6" r:id="rId2"/>
  </p:sldMasterIdLst>
  <p:notesMasterIdLst>
    <p:notesMasterId r:id="rId29"/>
  </p:notesMasterIdLst>
  <p:sldIdLst>
    <p:sldId id="758" r:id="rId3"/>
    <p:sldId id="393" r:id="rId4"/>
    <p:sldId id="759" r:id="rId5"/>
    <p:sldId id="496" r:id="rId6"/>
    <p:sldId id="471" r:id="rId7"/>
    <p:sldId id="282" r:id="rId8"/>
    <p:sldId id="747" r:id="rId9"/>
    <p:sldId id="757" r:id="rId10"/>
    <p:sldId id="748" r:id="rId11"/>
    <p:sldId id="756" r:id="rId12"/>
    <p:sldId id="760" r:id="rId13"/>
    <p:sldId id="761" r:id="rId14"/>
    <p:sldId id="510" r:id="rId15"/>
    <p:sldId id="379" r:id="rId16"/>
    <p:sldId id="749" r:id="rId17"/>
    <p:sldId id="398" r:id="rId18"/>
    <p:sldId id="512" r:id="rId19"/>
    <p:sldId id="514" r:id="rId20"/>
    <p:sldId id="750" r:id="rId21"/>
    <p:sldId id="751" r:id="rId22"/>
    <p:sldId id="762" r:id="rId23"/>
    <p:sldId id="763" r:id="rId24"/>
    <p:sldId id="745" r:id="rId25"/>
    <p:sldId id="743" r:id="rId26"/>
    <p:sldId id="493" r:id="rId27"/>
    <p:sldId id="50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B74"/>
    <a:srgbClr val="002B5E"/>
    <a:srgbClr val="338DCD"/>
    <a:srgbClr val="0070C0"/>
    <a:srgbClr val="013368"/>
    <a:srgbClr val="FFFFFF"/>
    <a:srgbClr val="D99694"/>
    <a:srgbClr val="003469"/>
    <a:srgbClr val="012D5B"/>
    <a:srgbClr val="003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54"/>
      </p:cViewPr>
      <p:guideLst>
        <p:guide orient="horz" pos="220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6FD01-B1E7-41C8-9A5A-5E275FA43FB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E09B25-6CCA-492A-BACB-0FFCE266E549}">
      <dgm:prSet custT="1"/>
      <dgm:spPr/>
      <dgm:t>
        <a:bodyPr/>
        <a:lstStyle/>
        <a:p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3844046-5165-4F06-A600-BA73DDE6E109}" type="parTrans" cxnId="{D7DCE3E7-83CC-44CA-A84D-E05A473C42AC}">
      <dgm:prSet/>
      <dgm:spPr/>
      <dgm:t>
        <a:bodyPr/>
        <a:lstStyle/>
        <a:p>
          <a:endParaRPr lang="en-US"/>
        </a:p>
      </dgm:t>
    </dgm:pt>
    <dgm:pt modelId="{4C897782-D73A-4572-A4B4-D1537BDF9B65}" type="sibTrans" cxnId="{D7DCE3E7-83CC-44CA-A84D-E05A473C42AC}">
      <dgm:prSet/>
      <dgm:spPr/>
      <dgm:t>
        <a:bodyPr/>
        <a:lstStyle/>
        <a:p>
          <a:endParaRPr lang="en-US"/>
        </a:p>
      </dgm:t>
    </dgm:pt>
    <dgm:pt modelId="{2F7898AE-56D3-4ED2-A500-0CF6280408F2}">
      <dgm:prSet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SGK,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thước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thẳng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MTCT,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6C138875-3263-4402-AA0C-049518BB56B0}" type="parTrans" cxnId="{5A3230EB-F4A4-4704-A60A-9541B50FECED}">
      <dgm:prSet/>
      <dgm:spPr/>
      <dgm:t>
        <a:bodyPr/>
        <a:lstStyle/>
        <a:p>
          <a:endParaRPr lang="en-US"/>
        </a:p>
      </dgm:t>
    </dgm:pt>
    <dgm:pt modelId="{2FA18377-4B07-400B-8C54-1D14AF7729A3}" type="sibTrans" cxnId="{5A3230EB-F4A4-4704-A60A-9541B50FECED}">
      <dgm:prSet/>
      <dgm:spPr/>
      <dgm:t>
        <a:bodyPr/>
        <a:lstStyle/>
        <a:p>
          <a:endParaRPr lang="en-US"/>
        </a:p>
      </dgm:t>
    </dgm:pt>
    <dgm:pt modelId="{CEFC49D2-4AED-47CB-A6C3-D8E19BDE29CC}" type="pres">
      <dgm:prSet presAssocID="{1206FD01-B1E7-41C8-9A5A-5E275FA43FB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150C9C-D725-4FEC-A30D-26A4BDD87D3A}" type="pres">
      <dgm:prSet presAssocID="{6FE09B25-6CCA-492A-BACB-0FFCE266E549}" presName="hierRoot1" presStyleCnt="0"/>
      <dgm:spPr/>
    </dgm:pt>
    <dgm:pt modelId="{69FACEE6-A253-4525-A978-EDAE0E90F497}" type="pres">
      <dgm:prSet presAssocID="{6FE09B25-6CCA-492A-BACB-0FFCE266E549}" presName="composite" presStyleCnt="0"/>
      <dgm:spPr/>
    </dgm:pt>
    <dgm:pt modelId="{7B539201-A981-4461-929F-AD27A748B038}" type="pres">
      <dgm:prSet presAssocID="{6FE09B25-6CCA-492A-BACB-0FFCE266E549}" presName="background" presStyleLbl="node0" presStyleIdx="0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AD88"/>
        </a:solidFill>
        <a:ln>
          <a:noFill/>
        </a:ln>
      </dgm:spPr>
    </dgm:pt>
    <dgm:pt modelId="{7A5B3CCA-CAF4-48C6-9CCC-88E4FCEA0BA3}" type="pres">
      <dgm:prSet presAssocID="{6FE09B25-6CCA-492A-BACB-0FFCE266E549}" presName="text" presStyleLbl="fgAcc0" presStyleIdx="0" presStyleCnt="2">
        <dgm:presLayoutVars>
          <dgm:chPref val="3"/>
        </dgm:presLayoutVars>
      </dgm:prSet>
      <dgm:spPr/>
    </dgm:pt>
    <dgm:pt modelId="{9AFCC891-64A6-41DB-B5F5-8948EEEDA85A}" type="pres">
      <dgm:prSet presAssocID="{6FE09B25-6CCA-492A-BACB-0FFCE266E549}" presName="hierChild2" presStyleCnt="0"/>
      <dgm:spPr/>
    </dgm:pt>
    <dgm:pt modelId="{68DCE115-6195-48DB-9DD5-60F6586D5342}" type="pres">
      <dgm:prSet presAssocID="{2F7898AE-56D3-4ED2-A500-0CF6280408F2}" presName="hierRoot1" presStyleCnt="0"/>
      <dgm:spPr/>
    </dgm:pt>
    <dgm:pt modelId="{9794EE98-0247-49A9-8829-0D0BBFD0616E}" type="pres">
      <dgm:prSet presAssocID="{2F7898AE-56D3-4ED2-A500-0CF6280408F2}" presName="composite" presStyleCnt="0"/>
      <dgm:spPr/>
    </dgm:pt>
    <dgm:pt modelId="{832A3926-1896-47FC-A94A-A4A9F27B82EF}" type="pres">
      <dgm:prSet presAssocID="{2F7898AE-56D3-4ED2-A500-0CF6280408F2}" presName="background" presStyleLbl="node0" presStyleIdx="1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AD88"/>
        </a:solidFill>
        <a:ln>
          <a:noFill/>
        </a:ln>
      </dgm:spPr>
    </dgm:pt>
    <dgm:pt modelId="{1FD10F18-0142-4BE5-A86C-BDFA9471833E}" type="pres">
      <dgm:prSet presAssocID="{2F7898AE-56D3-4ED2-A500-0CF6280408F2}" presName="text" presStyleLbl="fgAcc0" presStyleIdx="1" presStyleCnt="2">
        <dgm:presLayoutVars>
          <dgm:chPref val="3"/>
        </dgm:presLayoutVars>
      </dgm:prSet>
      <dgm:spPr/>
    </dgm:pt>
    <dgm:pt modelId="{9CF6F51C-44FA-44DE-85C7-882287550C9E}" type="pres">
      <dgm:prSet presAssocID="{2F7898AE-56D3-4ED2-A500-0CF6280408F2}" presName="hierChild2" presStyleCnt="0"/>
      <dgm:spPr/>
    </dgm:pt>
  </dgm:ptLst>
  <dgm:cxnLst>
    <dgm:cxn modelId="{FC99561F-232A-4F3E-A7F3-D01865605031}" type="presOf" srcId="{6FE09B25-6CCA-492A-BACB-0FFCE266E549}" destId="{7A5B3CCA-CAF4-48C6-9CCC-88E4FCEA0BA3}" srcOrd="0" destOrd="0" presId="urn:microsoft.com/office/officeart/2005/8/layout/hierarchy1"/>
    <dgm:cxn modelId="{D92A684B-EC48-411A-996C-9638B171142C}" type="presOf" srcId="{1206FD01-B1E7-41C8-9A5A-5E275FA43FBA}" destId="{CEFC49D2-4AED-47CB-A6C3-D8E19BDE29CC}" srcOrd="0" destOrd="0" presId="urn:microsoft.com/office/officeart/2005/8/layout/hierarchy1"/>
    <dgm:cxn modelId="{165B7454-9FDF-4DC8-B09E-630E81C9501D}" type="presOf" srcId="{2F7898AE-56D3-4ED2-A500-0CF6280408F2}" destId="{1FD10F18-0142-4BE5-A86C-BDFA9471833E}" srcOrd="0" destOrd="0" presId="urn:microsoft.com/office/officeart/2005/8/layout/hierarchy1"/>
    <dgm:cxn modelId="{D7DCE3E7-83CC-44CA-A84D-E05A473C42AC}" srcId="{1206FD01-B1E7-41C8-9A5A-5E275FA43FBA}" destId="{6FE09B25-6CCA-492A-BACB-0FFCE266E549}" srcOrd="0" destOrd="0" parTransId="{23844046-5165-4F06-A600-BA73DDE6E109}" sibTransId="{4C897782-D73A-4572-A4B4-D1537BDF9B65}"/>
    <dgm:cxn modelId="{5A3230EB-F4A4-4704-A60A-9541B50FECED}" srcId="{1206FD01-B1E7-41C8-9A5A-5E275FA43FBA}" destId="{2F7898AE-56D3-4ED2-A500-0CF6280408F2}" srcOrd="1" destOrd="0" parTransId="{6C138875-3263-4402-AA0C-049518BB56B0}" sibTransId="{2FA18377-4B07-400B-8C54-1D14AF7729A3}"/>
    <dgm:cxn modelId="{50FF1EC3-3937-463A-BE85-0331CAEA87C7}" type="presParOf" srcId="{CEFC49D2-4AED-47CB-A6C3-D8E19BDE29CC}" destId="{18150C9C-D725-4FEC-A30D-26A4BDD87D3A}" srcOrd="0" destOrd="0" presId="urn:microsoft.com/office/officeart/2005/8/layout/hierarchy1"/>
    <dgm:cxn modelId="{C5B69A9C-0CCF-4BE1-B9BB-14A6FBBE0E7C}" type="presParOf" srcId="{18150C9C-D725-4FEC-A30D-26A4BDD87D3A}" destId="{69FACEE6-A253-4525-A978-EDAE0E90F497}" srcOrd="0" destOrd="0" presId="urn:microsoft.com/office/officeart/2005/8/layout/hierarchy1"/>
    <dgm:cxn modelId="{A1050B5E-32BD-4807-BA4A-853969A2934B}" type="presParOf" srcId="{69FACEE6-A253-4525-A978-EDAE0E90F497}" destId="{7B539201-A981-4461-929F-AD27A748B038}" srcOrd="0" destOrd="0" presId="urn:microsoft.com/office/officeart/2005/8/layout/hierarchy1"/>
    <dgm:cxn modelId="{26353AF9-AA56-44B3-A2C0-904D727E0563}" type="presParOf" srcId="{69FACEE6-A253-4525-A978-EDAE0E90F497}" destId="{7A5B3CCA-CAF4-48C6-9CCC-88E4FCEA0BA3}" srcOrd="1" destOrd="0" presId="urn:microsoft.com/office/officeart/2005/8/layout/hierarchy1"/>
    <dgm:cxn modelId="{9A00BB3D-B7F3-4923-A3E9-E663FA116AE1}" type="presParOf" srcId="{18150C9C-D725-4FEC-A30D-26A4BDD87D3A}" destId="{9AFCC891-64A6-41DB-B5F5-8948EEEDA85A}" srcOrd="1" destOrd="0" presId="urn:microsoft.com/office/officeart/2005/8/layout/hierarchy1"/>
    <dgm:cxn modelId="{C420EB8B-A9F1-4D90-83E2-24982D4039B5}" type="presParOf" srcId="{CEFC49D2-4AED-47CB-A6C3-D8E19BDE29CC}" destId="{68DCE115-6195-48DB-9DD5-60F6586D5342}" srcOrd="1" destOrd="0" presId="urn:microsoft.com/office/officeart/2005/8/layout/hierarchy1"/>
    <dgm:cxn modelId="{E6DC1125-9E4B-4CF3-B1DE-86E7129D85C7}" type="presParOf" srcId="{68DCE115-6195-48DB-9DD5-60F6586D5342}" destId="{9794EE98-0247-49A9-8829-0D0BBFD0616E}" srcOrd="0" destOrd="0" presId="urn:microsoft.com/office/officeart/2005/8/layout/hierarchy1"/>
    <dgm:cxn modelId="{4DB9A86C-4417-4C85-9AAF-6C74972331B8}" type="presParOf" srcId="{9794EE98-0247-49A9-8829-0D0BBFD0616E}" destId="{832A3926-1896-47FC-A94A-A4A9F27B82EF}" srcOrd="0" destOrd="0" presId="urn:microsoft.com/office/officeart/2005/8/layout/hierarchy1"/>
    <dgm:cxn modelId="{5EBB5CC4-C484-41C3-A5BC-12AE2687EC41}" type="presParOf" srcId="{9794EE98-0247-49A9-8829-0D0BBFD0616E}" destId="{1FD10F18-0142-4BE5-A86C-BDFA9471833E}" srcOrd="1" destOrd="0" presId="urn:microsoft.com/office/officeart/2005/8/layout/hierarchy1"/>
    <dgm:cxn modelId="{E9685301-153E-46AC-BE39-BC70C3B3EAF7}" type="presParOf" srcId="{68DCE115-6195-48DB-9DD5-60F6586D5342}" destId="{9CF6F51C-44FA-44DE-85C7-882287550C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39201-A981-4461-929F-AD27A748B038}">
      <dsp:nvSpPr>
        <dsp:cNvPr id="0" name=""/>
        <dsp:cNvSpPr/>
      </dsp:nvSpPr>
      <dsp:spPr>
        <a:xfrm>
          <a:off x="322871" y="1240"/>
          <a:ext cx="3217567" cy="2043155"/>
        </a:xfrm>
        <a:prstGeom prst="roundRect">
          <a:avLst>
            <a:gd name="adj" fmla="val 10000"/>
          </a:avLst>
        </a:prstGeom>
        <a:solidFill>
          <a:srgbClr val="FFAD8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7A5B3CCA-CAF4-48C6-9CCC-88E4FCEA0BA3}">
      <dsp:nvSpPr>
        <dsp:cNvPr id="0" name=""/>
        <dsp:cNvSpPr/>
      </dsp:nvSpPr>
      <dsp:spPr>
        <a:xfrm>
          <a:off x="680378" y="340872"/>
          <a:ext cx="3217567" cy="2043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40220" y="400714"/>
        <a:ext cx="3097883" cy="1923471"/>
      </dsp:txXfrm>
    </dsp:sp>
    <dsp:sp modelId="{832A3926-1896-47FC-A94A-A4A9F27B82EF}">
      <dsp:nvSpPr>
        <dsp:cNvPr id="0" name=""/>
        <dsp:cNvSpPr/>
      </dsp:nvSpPr>
      <dsp:spPr>
        <a:xfrm>
          <a:off x="4255453" y="1240"/>
          <a:ext cx="3217567" cy="2043155"/>
        </a:xfrm>
        <a:prstGeom prst="roundRect">
          <a:avLst>
            <a:gd name="adj" fmla="val 10000"/>
          </a:avLst>
        </a:prstGeom>
        <a:solidFill>
          <a:srgbClr val="FFAD8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1FD10F18-0142-4BE5-A86C-BDFA9471833E}">
      <dsp:nvSpPr>
        <dsp:cNvPr id="0" name=""/>
        <dsp:cNvSpPr/>
      </dsp:nvSpPr>
      <dsp:spPr>
        <a:xfrm>
          <a:off x="4612961" y="340872"/>
          <a:ext cx="3217567" cy="2043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SGK,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thước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thẳng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MTCT,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4672803" y="400714"/>
        <a:ext cx="3097883" cy="1923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029F-C9FE-4E4D-A29A-12B3968F70C2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2D862-C2CF-4112-A498-8E310701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3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02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32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8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</a:t>
            </a:r>
            <a:r>
              <a:rPr lang="en-US" baseline="0"/>
              <a:t> vào đồng hồ để đồng hồ bắt đầu đếm ngược thời gian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76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22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2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01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9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9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43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00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9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1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D:\Ảnh\Hình BT Tin\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8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2059" name="Picture 11" descr="D:\Ảnh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6" y="-23446"/>
            <a:ext cx="12371755" cy="70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4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38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5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7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5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3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7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1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02D2A-0602-4E12-AFB9-1F0767812E0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480.png"/><Relationship Id="rId5" Type="http://schemas.openxmlformats.org/officeDocument/2006/relationships/image" Target="../media/image54.png"/><Relationship Id="rId10" Type="http://schemas.openxmlformats.org/officeDocument/2006/relationships/image" Target="../media/image470.png"/><Relationship Id="rId4" Type="http://schemas.openxmlformats.org/officeDocument/2006/relationships/image" Target="../media/image53.png"/><Relationship Id="rId9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11" Type="http://schemas.openxmlformats.org/officeDocument/2006/relationships/image" Target="../media/image27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77136" cy="6857991"/>
          </a:xfrm>
          <a:prstGeom prst="rect">
            <a:avLst/>
          </a:prstGeom>
        </p:spPr>
      </p:pic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49241" y="3048000"/>
            <a:ext cx="116427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THUỶ TIÊN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6301105" algn="r"/>
              </a:tabLs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1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LỰU</a:t>
            </a:r>
          </a:p>
          <a:p>
            <a:pPr defTabSz="914377">
              <a:spcAft>
                <a:spcPts val="60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HUYỀN THƯƠNG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8768" y="1470104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79435" y="6099530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3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133600" y="762259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4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1799763" y="318253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181373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</a:t>
                </a:r>
              </a:p>
              <a:p>
                <a:pPr lvl="0" indent="401638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độ </a:t>
                </a:r>
                <a:r>
                  <a:rPr kumimoji="0" lang="en-US" sz="28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một máy ấp trứng gà luôn được cài đặt nhiệt độ là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𝟑𝟕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thay đổi theo thời gian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hãy viết công thức xác định hàm số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N(t)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nhiệt độ theo thời gian.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28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nhiệt độ của máy ấp trứng không đổi và luôn bằng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37,5</m:t>
                    </m:r>
                    <m:r>
                      <a:rPr lang="en-US" sz="28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mọi giá trị của biến số </a:t>
                </a:r>
                <a:r>
                  <a:rPr lang="en-US" sz="2800" i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ta có hàm hằng.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𝟑𝟕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sz="2800" dirty="0">
                  <a:solidFill>
                    <a:srgbClr val="0133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blipFill>
                <a:blip r:embed="rId6"/>
                <a:stretch>
                  <a:fillRect l="-413" t="-29921" r="-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968489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0BB233-8C0A-AB33-4A47-1E494C7D9C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02" t="7324" r="4802" b="5401"/>
          <a:stretch/>
        </p:blipFill>
        <p:spPr>
          <a:xfrm>
            <a:off x="4021301" y="30182"/>
            <a:ext cx="4191000" cy="22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8A90E4-1808-70BD-19DA-0EDBE349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" y="-3717"/>
            <a:ext cx="12192000" cy="69261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307515" y="2039495"/>
            <a:ext cx="9266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CHƯƠNG III: HÀM SỐ VÀ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ĐỒ THỊ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4F71F9-BD73-5126-7165-7B0B56CE72ED}"/>
              </a:ext>
            </a:extLst>
          </p:cNvPr>
          <p:cNvSpPr txBox="1"/>
          <p:nvPr/>
        </p:nvSpPr>
        <p:spPr>
          <a:xfrm>
            <a:off x="2797312" y="2874597"/>
            <a:ext cx="6539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(Tiết 2)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5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52B916-23E7-D2FC-55C7-227E47EBB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622112-85D1-8AE4-9888-7DECF5DA8A02}"/>
              </a:ext>
            </a:extLst>
          </p:cNvPr>
          <p:cNvSpPr txBox="1"/>
          <p:nvPr/>
        </p:nvSpPr>
        <p:spPr>
          <a:xfrm>
            <a:off x="991850" y="1690688"/>
            <a:ext cx="1104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5588A"/>
                </a:solidFill>
                <a:latin typeface="+mj-lt"/>
              </a:rPr>
              <a:t>- Nhận biết được những mô hình thực tế dẫn đến khái niệm hàm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86A39B-1AD4-178E-0118-F2CD06A6983B}"/>
              </a:ext>
            </a:extLst>
          </p:cNvPr>
          <p:cNvSpPr txBox="1"/>
          <p:nvPr/>
        </p:nvSpPr>
        <p:spPr>
          <a:xfrm>
            <a:off x="991850" y="2973783"/>
            <a:ext cx="1043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35588A"/>
                </a:solidFill>
                <a:latin typeface="+mj-lt"/>
              </a:rPr>
              <a:t>- Tính được giá trị của hàm số khi hàm số được xác định bởi công thức và biết các giá trị của biến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6BF76A-9753-1F03-1426-066B06F0A46F}"/>
              </a:ext>
            </a:extLst>
          </p:cNvPr>
          <p:cNvSpPr txBox="1"/>
          <p:nvPr/>
        </p:nvSpPr>
        <p:spPr>
          <a:xfrm>
            <a:off x="991850" y="4422896"/>
            <a:ext cx="1104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5588A"/>
                </a:solidFill>
                <a:latin typeface="+mj-lt"/>
              </a:rPr>
              <a:t>- Giải quyết được một số vấn đề thực tiễn gắn với hàm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5306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285343" y="2184610"/>
            <a:ext cx="7917222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HÌNH THÀNH KIẾN THỨC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319458" y="1494805"/>
            <a:ext cx="1480865" cy="2387523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74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87" y="1140984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2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005844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971981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blipFill>
                <a:blip r:embed="rId7"/>
                <a:stretch>
                  <a:fillRect l="-121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Viết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blipFill>
                <a:blip r:embed="rId8"/>
                <a:stretch>
                  <a:fillRect l="-1332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);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blipFill>
                <a:blip r:embed="rId9"/>
                <a:stretch>
                  <a:fillRect l="-1304" t="-7006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2 phu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E350F62-96BC-4DD4-89EB-6C2E36622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5823737"/>
            <a:ext cx="1617092" cy="9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87" y="795808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6805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blipFill>
                <a:blip r:embed="rId4"/>
                <a:stretch>
                  <a:fillRect l="-121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blipFill>
                <a:blip r:embed="rId5"/>
                <a:stretch>
                  <a:fillRect l="-1332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blipFill>
                <a:blip r:embed="rId6"/>
                <a:stretch>
                  <a:fillRect l="-12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/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=60.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/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solidFill>
                <a:srgbClr val="EC8B74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mà ô tô đi được trong thời gian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 (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lần lượt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120 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180 (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blipFill>
                <a:blip r:embed="rId8"/>
                <a:stretch>
                  <a:fillRect l="-1455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088998-BC0C-41AC-A8D9-63274584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469" y="361458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/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indent="688975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latin typeface="+mj-lt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được xác định tại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. Giá trị tương ứng của hàm số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  được gọi là giá trị của hàm số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 tại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, kí hiệu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.</a:t>
                </a:r>
                <a:endParaRPr lang="en-US" sz="3600" dirty="0">
                  <a:latin typeface="+mj-lt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blipFill>
                <a:blip r:embed="rId2"/>
                <a:stretch>
                  <a:fillRect l="-1722" r="-1667" b="-40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CBADEB-E9A1-A9D0-1FF7-DC7DE48246C1}"/>
              </a:ext>
            </a:extLst>
          </p:cNvPr>
          <p:cNvSpPr txBox="1"/>
          <p:nvPr/>
        </p:nvSpPr>
        <p:spPr>
          <a:xfrm>
            <a:off x="457200" y="186385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A0B85-B83F-6797-31E0-72EAD1CABE70}"/>
              </a:ext>
            </a:extLst>
          </p:cNvPr>
          <p:cNvSpPr/>
          <p:nvPr/>
        </p:nvSpPr>
        <p:spPr>
          <a:xfrm>
            <a:off x="77449" y="1627536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575754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15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1447800" y="1217025"/>
            <a:ext cx="9982200" cy="1446550"/>
          </a:xfrm>
          <a:prstGeom prst="rect">
            <a:avLst/>
          </a:prstGeom>
          <a:solidFill>
            <a:srgbClr val="752B0E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tớ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nghiên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cứu và làm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ví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4, 5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SGK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57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!!! 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3962400" y="3544799"/>
            <a:ext cx="4267199" cy="33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83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E61486-D239-13A1-A40A-27AFB7829F4E}"/>
              </a:ext>
            </a:extLst>
          </p:cNvPr>
          <p:cNvSpPr txBox="1"/>
          <p:nvPr/>
        </p:nvSpPr>
        <p:spPr>
          <a:xfrm>
            <a:off x="228600" y="173712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/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(−2)=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+5=3; 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(0)=0+5=5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blipFill>
                <a:blip r:embed="rId5"/>
                <a:stretch>
                  <a:fillRect l="-1633" b="-1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83EB34-F1FC-2461-D02B-9C647A78C8AA}"/>
              </a:ext>
            </a:extLst>
          </p:cNvPr>
          <p:cNvSpPr txBox="1"/>
          <p:nvPr/>
        </p:nvSpPr>
        <p:spPr>
          <a:xfrm>
            <a:off x="344774" y="921097"/>
            <a:ext cx="125542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AE5617-29F6-B5F9-BA91-32DD9322D043}"/>
              </a:ext>
            </a:extLst>
          </p:cNvPr>
          <p:cNvSpPr txBox="1"/>
          <p:nvPr/>
        </p:nvSpPr>
        <p:spPr>
          <a:xfrm>
            <a:off x="209006" y="2331081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 </a:t>
            </a: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114300" y="4819647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/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m).</a:t>
                </a:r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blipFill>
                <a:blip r:embed="rId6"/>
                <a:stretch>
                  <a:fillRect l="-1170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/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blipFill>
                <a:blip r:embed="rId7"/>
                <a:stretch>
                  <a:fillRect l="-188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/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pPr indent="457200"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Galileo Galilei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(1564 – 1642)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giây.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blipFill>
                <a:blip r:embed="rId8"/>
                <a:stretch>
                  <a:fillRect l="-1153" t="-3356" r="-1098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 b="8819"/>
          <a:stretch/>
        </p:blipFill>
        <p:spPr>
          <a:xfrm>
            <a:off x="10134600" y="0"/>
            <a:ext cx="1981200" cy="2372471"/>
          </a:xfrm>
          <a:prstGeom prst="rect">
            <a:avLst/>
          </a:prstGeom>
        </p:spPr>
      </p:pic>
      <p:pic>
        <p:nvPicPr>
          <p:cNvPr id="2" name="3 phut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2305" y="52879"/>
            <a:ext cx="160020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E1ABEC-6207-CC40-75F2-DEBBA383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VÀ HỌC LIỆU </a:t>
            </a:r>
          </a:p>
        </p:txBody>
      </p:sp>
      <p:graphicFrame>
        <p:nvGraphicFramePr>
          <p:cNvPr id="8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89DED0-7DEA-EDB1-D8BF-21811EA58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780768"/>
              </p:ext>
            </p:extLst>
          </p:nvPr>
        </p:nvGraphicFramePr>
        <p:xfrm>
          <a:off x="3429000" y="2362200"/>
          <a:ext cx="8153400" cy="238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FB2FE4-5962-4605-92A6-AB06CEC307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26750" y="1905000"/>
            <a:ext cx="2769044" cy="38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1447800" y="1217025"/>
            <a:ext cx="9677400" cy="1446550"/>
          </a:xfrm>
          <a:prstGeom prst="rect">
            <a:avLst/>
          </a:prstGeom>
          <a:solidFill>
            <a:srgbClr val="752B0E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tuyệt,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làm Luyện tập vận dụng 2 và bài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3962400" y="3544799"/>
            <a:ext cx="4267199" cy="33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7956" r="34848"/>
          <a:stretch/>
        </p:blipFill>
        <p:spPr>
          <a:xfrm>
            <a:off x="0" y="961540"/>
            <a:ext cx="5086277" cy="28194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6526FA-5356-8C6F-478B-C12E83FC2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92" y="176281"/>
            <a:ext cx="1356346" cy="13455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=−5.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7010400" y="3048000"/>
            <a:ext cx="914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=−5.0+3=3</m:t>
                    </m:r>
                  </m:oMath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  <a:blipFill>
                <a:blip r:embed="rId8"/>
                <a:stretch>
                  <a:fillRect l="-3071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+3=8</m:t>
                      </m:r>
                    </m:oMath>
                  </m:oMathPara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57465" y="3753231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2" name="Rectangle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57465" y="4490497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3" name="Rectangle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39815" y="5399342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điểm</a:t>
            </a:r>
          </a:p>
        </p:txBody>
      </p:sp>
      <p:pic>
        <p:nvPicPr>
          <p:cNvPr id="10" name="2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896" y="1521834"/>
            <a:ext cx="1573938" cy="8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8" grpId="0" animBg="1"/>
      <p:bldP spid="5" grpId="0"/>
      <p:bldP spid="7" grpId="0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/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375525" algn="l"/>
                  </a:tabLst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tương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b="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=0;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blipFill>
                <a:blip r:embed="rId2"/>
                <a:stretch>
                  <a:fillRect l="-1172" t="-5376" b="-5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D71FE1-2A97-4457-425A-B47150F0273F}"/>
              </a:ext>
            </a:extLst>
          </p:cNvPr>
          <p:cNvSpPr txBox="1"/>
          <p:nvPr/>
        </p:nvSpPr>
        <p:spPr>
          <a:xfrm>
            <a:off x="5600700" y="2317767"/>
            <a:ext cx="9906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/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blipFill>
                <a:blip r:embed="rId3"/>
                <a:stretch>
                  <a:fillRect l="-206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/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=2.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+10=0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blipFill>
                <a:blip r:embed="rId4"/>
                <a:stretch>
                  <a:fillRect l="-171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/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=2.0+10=10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/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+10=11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D72B08-50D9-1C3F-15E3-FFD8C0E8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628" y="-228600"/>
            <a:ext cx="1822862" cy="1798476"/>
          </a:xfrm>
          <a:prstGeom prst="rect">
            <a:avLst/>
          </a:prstGeom>
        </p:spPr>
      </p:pic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75DF48-0613-C994-2AB8-D8AF49CD89E9}"/>
              </a:ext>
            </a:extLst>
          </p:cNvPr>
          <p:cNvSpPr txBox="1"/>
          <p:nvPr/>
        </p:nvSpPr>
        <p:spPr>
          <a:xfrm>
            <a:off x="152400" y="158139"/>
            <a:ext cx="2651760" cy="523220"/>
          </a:xfrm>
          <a:prstGeom prst="rect">
            <a:avLst/>
          </a:prstGeom>
          <a:solidFill>
            <a:srgbClr val="EC8B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SGK - 58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/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=−2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blipFill>
                <a:blip r:embed="rId8"/>
                <a:stretch>
                  <a:fillRect l="-1221" t="-4132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2023.15.47+K4lPs7H94VUqPe2XwIsfPRnrXQE//QTEXxb8/8N4CNc6FpgZahzpTjFhMzSA7T/nHJa11DE8Ng2TP3iAmRczFlmslSuUNOgUeb6yRvs0="/>
          <p:cNvCxnSpPr/>
          <p:nvPr/>
        </p:nvCxnSpPr>
        <p:spPr>
          <a:xfrm>
            <a:off x="6096000" y="2882103"/>
            <a:ext cx="0" cy="38996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/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i="1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blipFill>
                <a:blip r:embed="rId9"/>
                <a:stretch>
                  <a:fillRect l="-197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/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−2.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blipFill>
                <a:blip r:embed="rId10"/>
                <a:stretch>
                  <a:fillRect l="-205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/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/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/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3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44588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VẬN DỤNG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9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11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indent="630238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en-US" sz="2800" b="1" i="0" u="none" strike="noStrike" cap="none" normalizeH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tập:</a:t>
                </a:r>
                <a:r>
                  <a:rPr kumimoji="0" lang="en-US" altLang="en-US" sz="280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 nhiệt độ, ta có công thức biến đổi từ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Celsius) sang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Fahrenheit) như sau:</a:t>
                </a: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blipFill>
                <a:blip r:embed="rId5"/>
                <a:stretch>
                  <a:fillRect l="-1032" t="-6410" r="-98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EE56BD-4FA2-F57A-670E-E56559E47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17" y="838200"/>
            <a:ext cx="1689483" cy="40337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/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30+32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86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86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blipFill>
                <a:blip r:embed="rId7"/>
                <a:stretch>
                  <a:fillRect l="-168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/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blipFill>
                <a:blip r:embed="rId8"/>
                <a:stretch>
                  <a:fillRect l="-125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/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blipFill>
                <a:blip r:embed="rId9"/>
                <a:stretch>
                  <a:fillRect l="-1192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/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=68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68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blipFill>
                <a:blip r:embed="rId10"/>
                <a:stretch>
                  <a:fillRect l="-181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8421"/>
          <a:stretch/>
        </p:blipFill>
        <p:spPr bwMode="auto">
          <a:xfrm>
            <a:off x="10623580" y="5105400"/>
            <a:ext cx="1447355" cy="16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phut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5933590"/>
            <a:ext cx="1447800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"/>
            <a:ext cx="12192001" cy="6858000"/>
          </a:xfrm>
          <a:prstGeom prst="rect">
            <a:avLst/>
          </a:prstGeom>
        </p:spPr>
      </p:pic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4862087" y="368777"/>
            <a:ext cx="1748536" cy="6120248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NHIỆM VỤ VỀ NHÀ</a:t>
            </a:r>
            <a:endParaRPr lang="zh-CN" altLang="en-US" sz="4401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344417"/>
            <a:ext cx="12192001" cy="599707"/>
            <a:chOff x="0" y="776685"/>
            <a:chExt cx="12190413" cy="59962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644" y="776685"/>
              <a:ext cx="4465875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 b="1" dirty="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NHIỆM VỤ VỀ NHÀ</a:t>
              </a:r>
              <a:endParaRPr lang="zh-CN" altLang="en-US" sz="36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978CAF-30FC-4F62-BC63-9793CD6913C8}"/>
              </a:ext>
            </a:extLst>
          </p:cNvPr>
          <p:cNvGrpSpPr/>
          <p:nvPr/>
        </p:nvGrpSpPr>
        <p:grpSpPr>
          <a:xfrm>
            <a:off x="1850298" y="1901603"/>
            <a:ext cx="8797007" cy="4101426"/>
            <a:chOff x="838200" y="1581150"/>
            <a:chExt cx="7467600" cy="2895600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D8E24B8-B07D-40C1-9EEC-D3130FBC8FB2}"/>
                </a:ext>
              </a:extLst>
            </p:cNvPr>
            <p:cNvSpPr/>
            <p:nvPr/>
          </p:nvSpPr>
          <p:spPr>
            <a:xfrm>
              <a:off x="838200" y="15811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ECAB7E76-141F-491C-9B1C-180AAB82DB68}"/>
                </a:ext>
              </a:extLst>
            </p:cNvPr>
            <p:cNvSpPr/>
            <p:nvPr/>
          </p:nvSpPr>
          <p:spPr>
            <a:xfrm>
              <a:off x="838200" y="3028950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910AFF6-9279-4119-BB22-16DEF640CACB}"/>
                </a:ext>
              </a:extLst>
            </p:cNvPr>
            <p:cNvSpPr/>
            <p:nvPr/>
          </p:nvSpPr>
          <p:spPr>
            <a:xfrm>
              <a:off x="4572000" y="1587847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5ED347A-EE16-4E61-B974-751C954EE7F9}"/>
                </a:ext>
              </a:extLst>
            </p:cNvPr>
            <p:cNvSpPr/>
            <p:nvPr/>
          </p:nvSpPr>
          <p:spPr>
            <a:xfrm>
              <a:off x="4572000" y="30289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CCF6D8C7-D028-4D78-86B4-D841BC051D2C}"/>
                </a:ext>
              </a:extLst>
            </p:cNvPr>
            <p:cNvGrpSpPr/>
            <p:nvPr/>
          </p:nvGrpSpPr>
          <p:grpSpPr>
            <a:xfrm>
              <a:off x="7543800" y="1982293"/>
              <a:ext cx="533400" cy="645515"/>
              <a:chOff x="427038" y="3595610"/>
              <a:chExt cx="391838" cy="474198"/>
            </a:xfrm>
            <a:solidFill>
              <a:schemeClr val="bg1"/>
            </a:solidFill>
          </p:grpSpPr>
          <p:sp>
            <p:nvSpPr>
              <p:cNvPr id="27" name="Freeform 89">
                <a:extLst>
                  <a:ext uri="{FF2B5EF4-FFF2-40B4-BE49-F238E27FC236}">
                    <a16:creationId xmlns:a16="http://schemas.microsoft.com/office/drawing/2014/main" id="{07B793CF-4C7C-4112-AAA0-F1940C094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937" y="3655509"/>
                <a:ext cx="272041" cy="257066"/>
              </a:xfrm>
              <a:custGeom>
                <a:avLst/>
                <a:gdLst>
                  <a:gd name="T0" fmla="*/ 57 w 82"/>
                  <a:gd name="T1" fmla="*/ 67 h 78"/>
                  <a:gd name="T2" fmla="*/ 57 w 82"/>
                  <a:gd name="T3" fmla="*/ 78 h 78"/>
                  <a:gd name="T4" fmla="*/ 82 w 82"/>
                  <a:gd name="T5" fmla="*/ 40 h 78"/>
                  <a:gd name="T6" fmla="*/ 41 w 82"/>
                  <a:gd name="T7" fmla="*/ 0 h 78"/>
                  <a:gd name="T8" fmla="*/ 0 w 82"/>
                  <a:gd name="T9" fmla="*/ 40 h 78"/>
                  <a:gd name="T10" fmla="*/ 25 w 82"/>
                  <a:gd name="T11" fmla="*/ 78 h 78"/>
                  <a:gd name="T12" fmla="*/ 25 w 82"/>
                  <a:gd name="T13" fmla="*/ 67 h 78"/>
                  <a:gd name="T14" fmla="*/ 10 w 82"/>
                  <a:gd name="T15" fmla="*/ 40 h 78"/>
                  <a:gd name="T16" fmla="*/ 41 w 82"/>
                  <a:gd name="T17" fmla="*/ 10 h 78"/>
                  <a:gd name="T18" fmla="*/ 72 w 82"/>
                  <a:gd name="T19" fmla="*/ 40 h 78"/>
                  <a:gd name="T20" fmla="*/ 57 w 82"/>
                  <a:gd name="T21" fmla="*/ 6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78">
                    <a:moveTo>
                      <a:pt x="57" y="67"/>
                    </a:moveTo>
                    <a:cubicBezTo>
                      <a:pt x="57" y="78"/>
                      <a:pt x="57" y="78"/>
                      <a:pt x="57" y="78"/>
                    </a:cubicBezTo>
                    <a:cubicBezTo>
                      <a:pt x="71" y="72"/>
                      <a:pt x="82" y="57"/>
                      <a:pt x="82" y="40"/>
                    </a:cubicBezTo>
                    <a:cubicBezTo>
                      <a:pt x="82" y="18"/>
                      <a:pt x="63" y="0"/>
                      <a:pt x="41" y="0"/>
                    </a:cubicBezTo>
                    <a:cubicBezTo>
                      <a:pt x="19" y="0"/>
                      <a:pt x="0" y="18"/>
                      <a:pt x="0" y="40"/>
                    </a:cubicBezTo>
                    <a:cubicBezTo>
                      <a:pt x="0" y="57"/>
                      <a:pt x="10" y="72"/>
                      <a:pt x="25" y="78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16" y="61"/>
                      <a:pt x="10" y="52"/>
                      <a:pt x="10" y="40"/>
                    </a:cubicBezTo>
                    <a:cubicBezTo>
                      <a:pt x="10" y="23"/>
                      <a:pt x="24" y="10"/>
                      <a:pt x="41" y="10"/>
                    </a:cubicBezTo>
                    <a:cubicBezTo>
                      <a:pt x="58" y="10"/>
                      <a:pt x="72" y="23"/>
                      <a:pt x="72" y="40"/>
                    </a:cubicBezTo>
                    <a:cubicBezTo>
                      <a:pt x="72" y="52"/>
                      <a:pt x="66" y="62"/>
                      <a:pt x="57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90">
                <a:extLst>
                  <a:ext uri="{FF2B5EF4-FFF2-40B4-BE49-F238E27FC236}">
                    <a16:creationId xmlns:a16="http://schemas.microsoft.com/office/drawing/2014/main" id="{CDFDEE2B-1458-4EB0-B26B-62803DD5A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8" y="3595610"/>
                <a:ext cx="391838" cy="381855"/>
              </a:xfrm>
              <a:custGeom>
                <a:avLst/>
                <a:gdLst>
                  <a:gd name="T0" fmla="*/ 59 w 118"/>
                  <a:gd name="T1" fmla="*/ 0 h 115"/>
                  <a:gd name="T2" fmla="*/ 0 w 118"/>
                  <a:gd name="T3" fmla="*/ 58 h 115"/>
                  <a:gd name="T4" fmla="*/ 43 w 118"/>
                  <a:gd name="T5" fmla="*/ 115 h 115"/>
                  <a:gd name="T6" fmla="*/ 43 w 118"/>
                  <a:gd name="T7" fmla="*/ 107 h 115"/>
                  <a:gd name="T8" fmla="*/ 8 w 118"/>
                  <a:gd name="T9" fmla="*/ 58 h 115"/>
                  <a:gd name="T10" fmla="*/ 59 w 118"/>
                  <a:gd name="T11" fmla="*/ 8 h 115"/>
                  <a:gd name="T12" fmla="*/ 110 w 118"/>
                  <a:gd name="T13" fmla="*/ 58 h 115"/>
                  <a:gd name="T14" fmla="*/ 75 w 118"/>
                  <a:gd name="T15" fmla="*/ 107 h 115"/>
                  <a:gd name="T16" fmla="*/ 75 w 118"/>
                  <a:gd name="T17" fmla="*/ 115 h 115"/>
                  <a:gd name="T18" fmla="*/ 118 w 118"/>
                  <a:gd name="T19" fmla="*/ 58 h 115"/>
                  <a:gd name="T20" fmla="*/ 59 w 118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15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85"/>
                      <a:pt x="18" y="108"/>
                      <a:pt x="43" y="115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23" y="100"/>
                      <a:pt x="8" y="81"/>
                      <a:pt x="8" y="58"/>
                    </a:cubicBezTo>
                    <a:cubicBezTo>
                      <a:pt x="8" y="30"/>
                      <a:pt x="31" y="8"/>
                      <a:pt x="59" y="8"/>
                    </a:cubicBezTo>
                    <a:cubicBezTo>
                      <a:pt x="87" y="8"/>
                      <a:pt x="110" y="30"/>
                      <a:pt x="110" y="58"/>
                    </a:cubicBezTo>
                    <a:cubicBezTo>
                      <a:pt x="110" y="81"/>
                      <a:pt x="95" y="100"/>
                      <a:pt x="75" y="107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100" y="108"/>
                      <a:pt x="118" y="86"/>
                      <a:pt x="118" y="58"/>
                    </a:cubicBezTo>
                    <a:cubicBezTo>
                      <a:pt x="118" y="26"/>
                      <a:pt x="9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91">
                <a:extLst>
                  <a:ext uri="{FF2B5EF4-FFF2-40B4-BE49-F238E27FC236}">
                    <a16:creationId xmlns:a16="http://schemas.microsoft.com/office/drawing/2014/main" id="{57BF47AB-2A48-43C3-B9CF-880F90C23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2" y="3750348"/>
                <a:ext cx="119797" cy="319460"/>
              </a:xfrm>
              <a:custGeom>
                <a:avLst/>
                <a:gdLst>
                  <a:gd name="T0" fmla="*/ 24 w 36"/>
                  <a:gd name="T1" fmla="*/ 82 h 96"/>
                  <a:gd name="T2" fmla="*/ 24 w 36"/>
                  <a:gd name="T3" fmla="*/ 21 h 96"/>
                  <a:gd name="T4" fmla="*/ 29 w 36"/>
                  <a:gd name="T5" fmla="*/ 12 h 96"/>
                  <a:gd name="T6" fmla="*/ 17 w 36"/>
                  <a:gd name="T7" fmla="*/ 0 h 96"/>
                  <a:gd name="T8" fmla="*/ 5 w 36"/>
                  <a:gd name="T9" fmla="*/ 12 h 96"/>
                  <a:gd name="T10" fmla="*/ 10 w 36"/>
                  <a:gd name="T11" fmla="*/ 21 h 96"/>
                  <a:gd name="T12" fmla="*/ 10 w 36"/>
                  <a:gd name="T13" fmla="*/ 21 h 96"/>
                  <a:gd name="T14" fmla="*/ 10 w 36"/>
                  <a:gd name="T15" fmla="*/ 82 h 96"/>
                  <a:gd name="T16" fmla="*/ 0 w 36"/>
                  <a:gd name="T17" fmla="*/ 96 h 96"/>
                  <a:gd name="T18" fmla="*/ 36 w 36"/>
                  <a:gd name="T19" fmla="*/ 96 h 96"/>
                  <a:gd name="T20" fmla="*/ 24 w 36"/>
                  <a:gd name="T21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96">
                    <a:moveTo>
                      <a:pt x="24" y="82"/>
                    </a:moveTo>
                    <a:cubicBezTo>
                      <a:pt x="24" y="79"/>
                      <a:pt x="24" y="22"/>
                      <a:pt x="24" y="21"/>
                    </a:cubicBezTo>
                    <a:cubicBezTo>
                      <a:pt x="27" y="19"/>
                      <a:pt x="29" y="16"/>
                      <a:pt x="29" y="12"/>
                    </a:cubicBezTo>
                    <a:cubicBezTo>
                      <a:pt x="29" y="5"/>
                      <a:pt x="24" y="0"/>
                      <a:pt x="17" y="0"/>
                    </a:cubicBezTo>
                    <a:cubicBezTo>
                      <a:pt x="10" y="0"/>
                      <a:pt x="5" y="5"/>
                      <a:pt x="5" y="12"/>
                    </a:cubicBezTo>
                    <a:cubicBezTo>
                      <a:pt x="5" y="16"/>
                      <a:pt x="7" y="19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78"/>
                      <a:pt x="10" y="82"/>
                    </a:cubicBezTo>
                    <a:cubicBezTo>
                      <a:pt x="10" y="92"/>
                      <a:pt x="0" y="96"/>
                      <a:pt x="0" y="96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6" y="96"/>
                      <a:pt x="24" y="92"/>
                      <a:pt x="2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17773A05-54CC-44D7-9DB9-3C66F51ADE99}"/>
                </a:ext>
              </a:extLst>
            </p:cNvPr>
            <p:cNvGrpSpPr/>
            <p:nvPr/>
          </p:nvGrpSpPr>
          <p:grpSpPr>
            <a:xfrm>
              <a:off x="7509046" y="3433550"/>
              <a:ext cx="589974" cy="638600"/>
              <a:chOff x="1847137" y="4256991"/>
              <a:chExt cx="454232" cy="491670"/>
            </a:xfrm>
            <a:solidFill>
              <a:schemeClr val="bg1"/>
            </a:solidFill>
          </p:grpSpPr>
          <p:sp>
            <p:nvSpPr>
              <p:cNvPr id="25" name="Freeform 101">
                <a:extLst>
                  <a:ext uri="{FF2B5EF4-FFF2-40B4-BE49-F238E27FC236}">
                    <a16:creationId xmlns:a16="http://schemas.microsoft.com/office/drawing/2014/main" id="{774189B4-05C6-4FB4-837B-60BEB2FF8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47137" y="4256991"/>
                <a:ext cx="454232" cy="491670"/>
              </a:xfrm>
              <a:custGeom>
                <a:avLst/>
                <a:gdLst>
                  <a:gd name="T0" fmla="*/ 134 w 137"/>
                  <a:gd name="T1" fmla="*/ 71 h 148"/>
                  <a:gd name="T2" fmla="*/ 126 w 137"/>
                  <a:gd name="T3" fmla="*/ 38 h 148"/>
                  <a:gd name="T4" fmla="*/ 133 w 137"/>
                  <a:gd name="T5" fmla="*/ 36 h 148"/>
                  <a:gd name="T6" fmla="*/ 126 w 137"/>
                  <a:gd name="T7" fmla="*/ 12 h 148"/>
                  <a:gd name="T8" fmla="*/ 102 w 137"/>
                  <a:gd name="T9" fmla="*/ 5 h 148"/>
                  <a:gd name="T10" fmla="*/ 99 w 137"/>
                  <a:gd name="T11" fmla="*/ 12 h 148"/>
                  <a:gd name="T12" fmla="*/ 67 w 137"/>
                  <a:gd name="T13" fmla="*/ 4 h 148"/>
                  <a:gd name="T14" fmla="*/ 38 w 137"/>
                  <a:gd name="T15" fmla="*/ 11 h 148"/>
                  <a:gd name="T16" fmla="*/ 36 w 137"/>
                  <a:gd name="T17" fmla="*/ 5 h 148"/>
                  <a:gd name="T18" fmla="*/ 12 w 137"/>
                  <a:gd name="T19" fmla="*/ 12 h 148"/>
                  <a:gd name="T20" fmla="*/ 5 w 137"/>
                  <a:gd name="T21" fmla="*/ 36 h 148"/>
                  <a:gd name="T22" fmla="*/ 9 w 137"/>
                  <a:gd name="T23" fmla="*/ 38 h 148"/>
                  <a:gd name="T24" fmla="*/ 0 w 137"/>
                  <a:gd name="T25" fmla="*/ 71 h 148"/>
                  <a:gd name="T26" fmla="*/ 27 w 137"/>
                  <a:gd name="T27" fmla="*/ 125 h 148"/>
                  <a:gd name="T28" fmla="*/ 13 w 137"/>
                  <a:gd name="T29" fmla="*/ 140 h 148"/>
                  <a:gd name="T30" fmla="*/ 21 w 137"/>
                  <a:gd name="T31" fmla="*/ 148 h 148"/>
                  <a:gd name="T32" fmla="*/ 37 w 137"/>
                  <a:gd name="T33" fmla="*/ 132 h 148"/>
                  <a:gd name="T34" fmla="*/ 67 w 137"/>
                  <a:gd name="T35" fmla="*/ 139 h 148"/>
                  <a:gd name="T36" fmla="*/ 97 w 137"/>
                  <a:gd name="T37" fmla="*/ 132 h 148"/>
                  <a:gd name="T38" fmla="*/ 113 w 137"/>
                  <a:gd name="T39" fmla="*/ 148 h 148"/>
                  <a:gd name="T40" fmla="*/ 121 w 137"/>
                  <a:gd name="T41" fmla="*/ 140 h 148"/>
                  <a:gd name="T42" fmla="*/ 107 w 137"/>
                  <a:gd name="T43" fmla="*/ 125 h 148"/>
                  <a:gd name="T44" fmla="*/ 134 w 137"/>
                  <a:gd name="T45" fmla="*/ 71 h 148"/>
                  <a:gd name="T46" fmla="*/ 11 w 137"/>
                  <a:gd name="T47" fmla="*/ 74 h 148"/>
                  <a:gd name="T48" fmla="*/ 20 w 137"/>
                  <a:gd name="T49" fmla="*/ 74 h 148"/>
                  <a:gd name="T50" fmla="*/ 23 w 137"/>
                  <a:gd name="T51" fmla="*/ 71 h 148"/>
                  <a:gd name="T52" fmla="*/ 20 w 137"/>
                  <a:gd name="T53" fmla="*/ 69 h 148"/>
                  <a:gd name="T54" fmla="*/ 11 w 137"/>
                  <a:gd name="T55" fmla="*/ 69 h 148"/>
                  <a:gd name="T56" fmla="*/ 64 w 137"/>
                  <a:gd name="T57" fmla="*/ 15 h 148"/>
                  <a:gd name="T58" fmla="*/ 64 w 137"/>
                  <a:gd name="T59" fmla="*/ 15 h 148"/>
                  <a:gd name="T60" fmla="*/ 64 w 137"/>
                  <a:gd name="T61" fmla="*/ 26 h 148"/>
                  <a:gd name="T62" fmla="*/ 67 w 137"/>
                  <a:gd name="T63" fmla="*/ 29 h 148"/>
                  <a:gd name="T64" fmla="*/ 70 w 137"/>
                  <a:gd name="T65" fmla="*/ 26 h 148"/>
                  <a:gd name="T66" fmla="*/ 70 w 137"/>
                  <a:gd name="T67" fmla="*/ 15 h 148"/>
                  <a:gd name="T68" fmla="*/ 70 w 137"/>
                  <a:gd name="T69" fmla="*/ 15 h 148"/>
                  <a:gd name="T70" fmla="*/ 123 w 137"/>
                  <a:gd name="T71" fmla="*/ 69 h 148"/>
                  <a:gd name="T72" fmla="*/ 114 w 137"/>
                  <a:gd name="T73" fmla="*/ 69 h 148"/>
                  <a:gd name="T74" fmla="*/ 111 w 137"/>
                  <a:gd name="T75" fmla="*/ 71 h 148"/>
                  <a:gd name="T76" fmla="*/ 114 w 137"/>
                  <a:gd name="T77" fmla="*/ 74 h 148"/>
                  <a:gd name="T78" fmla="*/ 123 w 137"/>
                  <a:gd name="T79" fmla="*/ 74 h 148"/>
                  <a:gd name="T80" fmla="*/ 70 w 137"/>
                  <a:gd name="T81" fmla="*/ 128 h 148"/>
                  <a:gd name="T82" fmla="*/ 70 w 137"/>
                  <a:gd name="T83" fmla="*/ 118 h 148"/>
                  <a:gd name="T84" fmla="*/ 67 w 137"/>
                  <a:gd name="T85" fmla="*/ 115 h 148"/>
                  <a:gd name="T86" fmla="*/ 64 w 137"/>
                  <a:gd name="T87" fmla="*/ 118 h 148"/>
                  <a:gd name="T88" fmla="*/ 64 w 137"/>
                  <a:gd name="T89" fmla="*/ 128 h 148"/>
                  <a:gd name="T90" fmla="*/ 11 w 137"/>
                  <a:gd name="T9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148">
                    <a:moveTo>
                      <a:pt x="134" y="71"/>
                    </a:moveTo>
                    <a:cubicBezTo>
                      <a:pt x="134" y="59"/>
                      <a:pt x="131" y="48"/>
                      <a:pt x="126" y="38"/>
                    </a:cubicBezTo>
                    <a:cubicBezTo>
                      <a:pt x="128" y="38"/>
                      <a:pt x="131" y="38"/>
                      <a:pt x="133" y="36"/>
                    </a:cubicBezTo>
                    <a:cubicBezTo>
                      <a:pt x="137" y="31"/>
                      <a:pt x="134" y="20"/>
                      <a:pt x="126" y="12"/>
                    </a:cubicBezTo>
                    <a:cubicBezTo>
                      <a:pt x="117" y="3"/>
                      <a:pt x="107" y="0"/>
                      <a:pt x="102" y="5"/>
                    </a:cubicBezTo>
                    <a:cubicBezTo>
                      <a:pt x="100" y="7"/>
                      <a:pt x="99" y="9"/>
                      <a:pt x="99" y="12"/>
                    </a:cubicBezTo>
                    <a:cubicBezTo>
                      <a:pt x="90" y="7"/>
                      <a:pt x="79" y="4"/>
                      <a:pt x="67" y="4"/>
                    </a:cubicBezTo>
                    <a:cubicBezTo>
                      <a:pt x="57" y="4"/>
                      <a:pt x="47" y="6"/>
                      <a:pt x="38" y="11"/>
                    </a:cubicBezTo>
                    <a:cubicBezTo>
                      <a:pt x="38" y="8"/>
                      <a:pt x="37" y="7"/>
                      <a:pt x="36" y="5"/>
                    </a:cubicBezTo>
                    <a:cubicBezTo>
                      <a:pt x="31" y="0"/>
                      <a:pt x="20" y="3"/>
                      <a:pt x="12" y="12"/>
                    </a:cubicBezTo>
                    <a:cubicBezTo>
                      <a:pt x="3" y="20"/>
                      <a:pt x="0" y="31"/>
                      <a:pt x="5" y="36"/>
                    </a:cubicBezTo>
                    <a:cubicBezTo>
                      <a:pt x="6" y="37"/>
                      <a:pt x="7" y="37"/>
                      <a:pt x="9" y="38"/>
                    </a:cubicBezTo>
                    <a:cubicBezTo>
                      <a:pt x="3" y="48"/>
                      <a:pt x="0" y="59"/>
                      <a:pt x="0" y="71"/>
                    </a:cubicBezTo>
                    <a:cubicBezTo>
                      <a:pt x="0" y="94"/>
                      <a:pt x="10" y="113"/>
                      <a:pt x="27" y="125"/>
                    </a:cubicBezTo>
                    <a:cubicBezTo>
                      <a:pt x="13" y="140"/>
                      <a:pt x="13" y="140"/>
                      <a:pt x="13" y="14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46" y="136"/>
                      <a:pt x="56" y="139"/>
                      <a:pt x="67" y="139"/>
                    </a:cubicBezTo>
                    <a:cubicBezTo>
                      <a:pt x="78" y="139"/>
                      <a:pt x="88" y="136"/>
                      <a:pt x="97" y="132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07" y="125"/>
                      <a:pt x="107" y="125"/>
                      <a:pt x="107" y="125"/>
                    </a:cubicBezTo>
                    <a:cubicBezTo>
                      <a:pt x="124" y="113"/>
                      <a:pt x="134" y="94"/>
                      <a:pt x="134" y="71"/>
                    </a:cubicBezTo>
                    <a:close/>
                    <a:moveTo>
                      <a:pt x="11" y="74"/>
                    </a:moveTo>
                    <a:cubicBezTo>
                      <a:pt x="20" y="74"/>
                      <a:pt x="20" y="74"/>
                      <a:pt x="20" y="74"/>
                    </a:cubicBezTo>
                    <a:cubicBezTo>
                      <a:pt x="22" y="74"/>
                      <a:pt x="23" y="73"/>
                      <a:pt x="23" y="71"/>
                    </a:cubicBezTo>
                    <a:cubicBezTo>
                      <a:pt x="23" y="70"/>
                      <a:pt x="22" y="69"/>
                      <a:pt x="2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40"/>
                      <a:pt x="35" y="17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7"/>
                      <a:pt x="65" y="29"/>
                      <a:pt x="67" y="29"/>
                    </a:cubicBezTo>
                    <a:cubicBezTo>
                      <a:pt x="69" y="29"/>
                      <a:pt x="70" y="27"/>
                      <a:pt x="70" y="26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99" y="17"/>
                      <a:pt x="122" y="40"/>
                      <a:pt x="123" y="69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2" y="69"/>
                      <a:pt x="111" y="70"/>
                      <a:pt x="111" y="71"/>
                    </a:cubicBezTo>
                    <a:cubicBezTo>
                      <a:pt x="111" y="73"/>
                      <a:pt x="112" y="74"/>
                      <a:pt x="114" y="74"/>
                    </a:cubicBezTo>
                    <a:cubicBezTo>
                      <a:pt x="123" y="74"/>
                      <a:pt x="123" y="74"/>
                      <a:pt x="123" y="74"/>
                    </a:cubicBezTo>
                    <a:cubicBezTo>
                      <a:pt x="122" y="103"/>
                      <a:pt x="99" y="126"/>
                      <a:pt x="70" y="128"/>
                    </a:cubicBezTo>
                    <a:cubicBezTo>
                      <a:pt x="70" y="118"/>
                      <a:pt x="70" y="118"/>
                      <a:pt x="70" y="118"/>
                    </a:cubicBezTo>
                    <a:cubicBezTo>
                      <a:pt x="70" y="116"/>
                      <a:pt x="69" y="115"/>
                      <a:pt x="67" y="115"/>
                    </a:cubicBezTo>
                    <a:cubicBezTo>
                      <a:pt x="65" y="115"/>
                      <a:pt x="64" y="116"/>
                      <a:pt x="64" y="118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35" y="126"/>
                      <a:pt x="12" y="103"/>
                      <a:pt x="11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02">
                <a:extLst>
                  <a:ext uri="{FF2B5EF4-FFF2-40B4-BE49-F238E27FC236}">
                    <a16:creationId xmlns:a16="http://schemas.microsoft.com/office/drawing/2014/main" id="{3A6E9711-6370-4CD8-AF6D-76CA7FE69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279" y="4371797"/>
                <a:ext cx="142260" cy="129781"/>
              </a:xfrm>
              <a:custGeom>
                <a:avLst/>
                <a:gdLst>
                  <a:gd name="T0" fmla="*/ 3 w 43"/>
                  <a:gd name="T1" fmla="*/ 39 h 39"/>
                  <a:gd name="T2" fmla="*/ 3 w 43"/>
                  <a:gd name="T3" fmla="*/ 39 h 39"/>
                  <a:gd name="T4" fmla="*/ 40 w 43"/>
                  <a:gd name="T5" fmla="*/ 39 h 39"/>
                  <a:gd name="T6" fmla="*/ 43 w 43"/>
                  <a:gd name="T7" fmla="*/ 36 h 39"/>
                  <a:gd name="T8" fmla="*/ 40 w 43"/>
                  <a:gd name="T9" fmla="*/ 34 h 39"/>
                  <a:gd name="T10" fmla="*/ 6 w 43"/>
                  <a:gd name="T11" fmla="*/ 34 h 39"/>
                  <a:gd name="T12" fmla="*/ 6 w 43"/>
                  <a:gd name="T13" fmla="*/ 3 h 39"/>
                  <a:gd name="T14" fmla="*/ 3 w 43"/>
                  <a:gd name="T15" fmla="*/ 0 h 39"/>
                  <a:gd name="T16" fmla="*/ 0 w 43"/>
                  <a:gd name="T17" fmla="*/ 3 h 39"/>
                  <a:gd name="T18" fmla="*/ 0 w 43"/>
                  <a:gd name="T19" fmla="*/ 36 h 39"/>
                  <a:gd name="T20" fmla="*/ 3 w 43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9">
                    <a:moveTo>
                      <a:pt x="3" y="39"/>
                    </a:moveTo>
                    <a:cubicBezTo>
                      <a:pt x="3" y="39"/>
                      <a:pt x="3" y="39"/>
                      <a:pt x="3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1" y="39"/>
                      <a:pt x="43" y="38"/>
                      <a:pt x="43" y="36"/>
                    </a:cubicBezTo>
                    <a:cubicBezTo>
                      <a:pt x="43" y="35"/>
                      <a:pt x="41" y="34"/>
                      <a:pt x="4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1" y="39"/>
                      <a:pt x="3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BACBD21-665C-4DF0-A40E-7ADE43DB79E5}"/>
                </a:ext>
              </a:extLst>
            </p:cNvPr>
            <p:cNvGrpSpPr/>
            <p:nvPr/>
          </p:nvGrpSpPr>
          <p:grpSpPr>
            <a:xfrm>
              <a:off x="1066921" y="3405143"/>
              <a:ext cx="649814" cy="684016"/>
              <a:chOff x="1163293" y="4002420"/>
              <a:chExt cx="426779" cy="449242"/>
            </a:xfrm>
            <a:solidFill>
              <a:schemeClr val="bg1"/>
            </a:solidFill>
          </p:grpSpPr>
          <p:sp>
            <p:nvSpPr>
              <p:cNvPr id="22" name="Freeform 129">
                <a:extLst>
                  <a:ext uri="{FF2B5EF4-FFF2-40B4-BE49-F238E27FC236}">
                    <a16:creationId xmlns:a16="http://schemas.microsoft.com/office/drawing/2014/main" id="{9F8ED213-7A1F-4563-A063-8DFE70968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192101"/>
                <a:ext cx="426779" cy="157235"/>
              </a:xfrm>
              <a:custGeom>
                <a:avLst/>
                <a:gdLst>
                  <a:gd name="T0" fmla="*/ 86 w 171"/>
                  <a:gd name="T1" fmla="*/ 36 h 63"/>
                  <a:gd name="T2" fmla="*/ 24 w 171"/>
                  <a:gd name="T3" fmla="*/ 0 h 63"/>
                  <a:gd name="T4" fmla="*/ 0 w 171"/>
                  <a:gd name="T5" fmla="*/ 15 h 63"/>
                  <a:gd name="T6" fmla="*/ 86 w 171"/>
                  <a:gd name="T7" fmla="*/ 63 h 63"/>
                  <a:gd name="T8" fmla="*/ 171 w 171"/>
                  <a:gd name="T9" fmla="*/ 15 h 63"/>
                  <a:gd name="T10" fmla="*/ 147 w 171"/>
                  <a:gd name="T11" fmla="*/ 0 h 63"/>
                  <a:gd name="T12" fmla="*/ 86 w 171"/>
                  <a:gd name="T13" fmla="*/ 3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3">
                    <a:moveTo>
                      <a:pt x="86" y="36"/>
                    </a:moveTo>
                    <a:lnTo>
                      <a:pt x="24" y="0"/>
                    </a:lnTo>
                    <a:lnTo>
                      <a:pt x="0" y="15"/>
                    </a:lnTo>
                    <a:lnTo>
                      <a:pt x="86" y="63"/>
                    </a:lnTo>
                    <a:lnTo>
                      <a:pt x="171" y="15"/>
                    </a:lnTo>
                    <a:lnTo>
                      <a:pt x="147" y="0"/>
                    </a:lnTo>
                    <a:lnTo>
                      <a:pt x="86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30">
                <a:extLst>
                  <a:ext uri="{FF2B5EF4-FFF2-40B4-BE49-F238E27FC236}">
                    <a16:creationId xmlns:a16="http://schemas.microsoft.com/office/drawing/2014/main" id="{70CD5651-B142-4FBA-BC58-622036126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296924"/>
                <a:ext cx="426779" cy="154738"/>
              </a:xfrm>
              <a:custGeom>
                <a:avLst/>
                <a:gdLst>
                  <a:gd name="T0" fmla="*/ 86 w 171"/>
                  <a:gd name="T1" fmla="*/ 34 h 62"/>
                  <a:gd name="T2" fmla="*/ 24 w 171"/>
                  <a:gd name="T3" fmla="*/ 0 h 62"/>
                  <a:gd name="T4" fmla="*/ 0 w 171"/>
                  <a:gd name="T5" fmla="*/ 13 h 62"/>
                  <a:gd name="T6" fmla="*/ 86 w 171"/>
                  <a:gd name="T7" fmla="*/ 62 h 62"/>
                  <a:gd name="T8" fmla="*/ 171 w 171"/>
                  <a:gd name="T9" fmla="*/ 13 h 62"/>
                  <a:gd name="T10" fmla="*/ 147 w 171"/>
                  <a:gd name="T11" fmla="*/ 0 h 62"/>
                  <a:gd name="T12" fmla="*/ 86 w 171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2">
                    <a:moveTo>
                      <a:pt x="86" y="34"/>
                    </a:moveTo>
                    <a:lnTo>
                      <a:pt x="24" y="0"/>
                    </a:lnTo>
                    <a:lnTo>
                      <a:pt x="0" y="13"/>
                    </a:lnTo>
                    <a:lnTo>
                      <a:pt x="86" y="62"/>
                    </a:lnTo>
                    <a:lnTo>
                      <a:pt x="171" y="13"/>
                    </a:lnTo>
                    <a:lnTo>
                      <a:pt x="147" y="0"/>
                    </a:lnTo>
                    <a:lnTo>
                      <a:pt x="8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31">
                <a:extLst>
                  <a:ext uri="{FF2B5EF4-FFF2-40B4-BE49-F238E27FC236}">
                    <a16:creationId xmlns:a16="http://schemas.microsoft.com/office/drawing/2014/main" id="{5BAA36DA-1CD8-4A99-87F4-9493B0D40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002420"/>
                <a:ext cx="426779" cy="242092"/>
              </a:xfrm>
              <a:custGeom>
                <a:avLst/>
                <a:gdLst>
                  <a:gd name="T0" fmla="*/ 171 w 171"/>
                  <a:gd name="T1" fmla="*/ 48 h 97"/>
                  <a:gd name="T2" fmla="*/ 86 w 171"/>
                  <a:gd name="T3" fmla="*/ 0 h 97"/>
                  <a:gd name="T4" fmla="*/ 0 w 171"/>
                  <a:gd name="T5" fmla="*/ 48 h 97"/>
                  <a:gd name="T6" fmla="*/ 86 w 171"/>
                  <a:gd name="T7" fmla="*/ 97 h 97"/>
                  <a:gd name="T8" fmla="*/ 171 w 171"/>
                  <a:gd name="T9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97">
                    <a:moveTo>
                      <a:pt x="171" y="48"/>
                    </a:moveTo>
                    <a:lnTo>
                      <a:pt x="86" y="0"/>
                    </a:lnTo>
                    <a:lnTo>
                      <a:pt x="0" y="48"/>
                    </a:lnTo>
                    <a:lnTo>
                      <a:pt x="86" y="97"/>
                    </a:lnTo>
                    <a:lnTo>
                      <a:pt x="171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TextBox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B06392-843D-3BCC-6A55-6BF1C2859687}"/>
              </a:ext>
            </a:extLst>
          </p:cNvPr>
          <p:cNvSpPr txBox="1"/>
          <p:nvPr/>
        </p:nvSpPr>
        <p:spPr>
          <a:xfrm>
            <a:off x="1880278" y="2476168"/>
            <a:ext cx="4378586" cy="132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Học thuộc khái niệm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hàm số.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vi-VN" sz="2399" dirty="0">
              <a:solidFill>
                <a:schemeClr val="bg1"/>
              </a:solidFill>
            </a:endParaRPr>
          </a:p>
        </p:txBody>
      </p:sp>
      <p:sp>
        <p:nvSpPr>
          <p:cNvPr id="31" name="TextBox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362F5D-2F2B-1870-654C-06704B5F76EB}"/>
              </a:ext>
            </a:extLst>
          </p:cNvPr>
          <p:cNvSpPr txBox="1"/>
          <p:nvPr/>
        </p:nvSpPr>
        <p:spPr>
          <a:xfrm>
            <a:off x="6407543" y="4248831"/>
            <a:ext cx="3216315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Chuẩn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bị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trước nội dung các bài tập để tiết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</a:rPr>
              <a:t>“Luyện tập”.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Box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097F25-4160-628E-EBAE-5455A3E12FAC}"/>
              </a:ext>
            </a:extLst>
          </p:cNvPr>
          <p:cNvSpPr txBox="1"/>
          <p:nvPr/>
        </p:nvSpPr>
        <p:spPr>
          <a:xfrm>
            <a:off x="3106253" y="4402610"/>
            <a:ext cx="2383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Làm bài tập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SGK trang 58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Box 3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3F8D4F-7553-D668-C51F-46F25DCE86F0}"/>
              </a:ext>
            </a:extLst>
          </p:cNvPr>
          <p:cNvSpPr txBox="1"/>
          <p:nvPr/>
        </p:nvSpPr>
        <p:spPr>
          <a:xfrm>
            <a:off x="6307557" y="2076122"/>
            <a:ext cx="3466255" cy="255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en-US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2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278064"/>
            <a:ext cx="12192001" cy="666060"/>
            <a:chOff x="0" y="710341"/>
            <a:chExt cx="12190413" cy="66597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488" y="710341"/>
              <a:ext cx="4920100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CÁC HOẠT ĐỘNG</a:t>
              </a:r>
              <a:endParaRPr lang="zh-CN" altLang="en-US" sz="3600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52" name="Freeform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8D9779-02A2-4A2E-9441-8B5C3A3031F1}"/>
              </a:ext>
            </a:extLst>
          </p:cNvPr>
          <p:cNvSpPr>
            <a:spLocks/>
          </p:cNvSpPr>
          <p:nvPr/>
        </p:nvSpPr>
        <p:spPr bwMode="auto">
          <a:xfrm>
            <a:off x="4390658" y="4033528"/>
            <a:ext cx="1759146" cy="1759155"/>
          </a:xfrm>
          <a:custGeom>
            <a:avLst/>
            <a:gdLst>
              <a:gd name="T0" fmla="*/ 168 w 1187"/>
              <a:gd name="T1" fmla="*/ 0 h 1187"/>
              <a:gd name="T2" fmla="*/ 0 w 1187"/>
              <a:gd name="T3" fmla="*/ 0 h 1187"/>
              <a:gd name="T4" fmla="*/ 1187 w 1187"/>
              <a:gd name="T5" fmla="*/ 1187 h 1187"/>
              <a:gd name="T6" fmla="*/ 1187 w 1187"/>
              <a:gd name="T7" fmla="*/ 1019 h 1187"/>
              <a:gd name="T8" fmla="*/ 168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6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56"/>
                  <a:pt x="531" y="1187"/>
                  <a:pt x="1187" y="1187"/>
                </a:cubicBezTo>
                <a:cubicBezTo>
                  <a:pt x="1187" y="1019"/>
                  <a:pt x="1187" y="1019"/>
                  <a:pt x="1187" y="1019"/>
                </a:cubicBezTo>
                <a:cubicBezTo>
                  <a:pt x="624" y="1019"/>
                  <a:pt x="168" y="563"/>
                  <a:pt x="168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3" name="Freeform 4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AE899-AA1D-4DC1-8686-5DDB5C729F77}"/>
              </a:ext>
            </a:extLst>
          </p:cNvPr>
          <p:cNvSpPr>
            <a:spLocks/>
          </p:cNvSpPr>
          <p:nvPr/>
        </p:nvSpPr>
        <p:spPr bwMode="auto">
          <a:xfrm>
            <a:off x="4390658" y="2276245"/>
            <a:ext cx="1759146" cy="1759155"/>
          </a:xfrm>
          <a:custGeom>
            <a:avLst/>
            <a:gdLst>
              <a:gd name="T0" fmla="*/ 1187 w 1187"/>
              <a:gd name="T1" fmla="*/ 168 h 1187"/>
              <a:gd name="T2" fmla="*/ 1187 w 1187"/>
              <a:gd name="T3" fmla="*/ 0 h 1187"/>
              <a:gd name="T4" fmla="*/ 0 w 1187"/>
              <a:gd name="T5" fmla="*/ 1187 h 1187"/>
              <a:gd name="T6" fmla="*/ 168 w 1187"/>
              <a:gd name="T7" fmla="*/ 1187 h 1187"/>
              <a:gd name="T8" fmla="*/ 1187 w 1187"/>
              <a:gd name="T9" fmla="*/ 168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168"/>
                </a:moveTo>
                <a:cubicBezTo>
                  <a:pt x="1187" y="0"/>
                  <a:pt x="1187" y="0"/>
                  <a:pt x="1187" y="0"/>
                </a:cubicBezTo>
                <a:cubicBezTo>
                  <a:pt x="531" y="0"/>
                  <a:pt x="0" y="531"/>
                  <a:pt x="0" y="1187"/>
                </a:cubicBezTo>
                <a:cubicBezTo>
                  <a:pt x="168" y="1187"/>
                  <a:pt x="168" y="1187"/>
                  <a:pt x="168" y="1187"/>
                </a:cubicBezTo>
                <a:cubicBezTo>
                  <a:pt x="168" y="624"/>
                  <a:pt x="624" y="168"/>
                  <a:pt x="1187" y="168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4" name="Freeform 4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E45970-DD2B-4287-8B6E-5B200CC6647E}"/>
              </a:ext>
            </a:extLst>
          </p:cNvPr>
          <p:cNvSpPr>
            <a:spLocks/>
          </p:cNvSpPr>
          <p:nvPr/>
        </p:nvSpPr>
        <p:spPr bwMode="auto">
          <a:xfrm>
            <a:off x="6145776" y="4033528"/>
            <a:ext cx="1759146" cy="1759155"/>
          </a:xfrm>
          <a:custGeom>
            <a:avLst/>
            <a:gdLst>
              <a:gd name="T0" fmla="*/ 1187 w 1187"/>
              <a:gd name="T1" fmla="*/ 0 h 1187"/>
              <a:gd name="T2" fmla="*/ 1019 w 1187"/>
              <a:gd name="T3" fmla="*/ 0 h 1187"/>
              <a:gd name="T4" fmla="*/ 0 w 1187"/>
              <a:gd name="T5" fmla="*/ 1019 h 1187"/>
              <a:gd name="T6" fmla="*/ 0 w 1187"/>
              <a:gd name="T7" fmla="*/ 1187 h 1187"/>
              <a:gd name="T8" fmla="*/ 1187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0"/>
                </a:moveTo>
                <a:cubicBezTo>
                  <a:pt x="1019" y="0"/>
                  <a:pt x="1019" y="0"/>
                  <a:pt x="1019" y="0"/>
                </a:cubicBezTo>
                <a:cubicBezTo>
                  <a:pt x="1019" y="563"/>
                  <a:pt x="563" y="1019"/>
                  <a:pt x="0" y="1019"/>
                </a:cubicBezTo>
                <a:cubicBezTo>
                  <a:pt x="0" y="1187"/>
                  <a:pt x="0" y="1187"/>
                  <a:pt x="0" y="1187"/>
                </a:cubicBezTo>
                <a:cubicBezTo>
                  <a:pt x="656" y="1187"/>
                  <a:pt x="1187" y="656"/>
                  <a:pt x="1187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5" name="Freeform 5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3877B6-C622-431E-A636-9724D24C215E}"/>
              </a:ext>
            </a:extLst>
          </p:cNvPr>
          <p:cNvSpPr>
            <a:spLocks/>
          </p:cNvSpPr>
          <p:nvPr/>
        </p:nvSpPr>
        <p:spPr bwMode="auto">
          <a:xfrm>
            <a:off x="6202465" y="2227372"/>
            <a:ext cx="1759146" cy="1759155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solidFill>
            <a:srgbClr val="EC8B74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grpSp>
        <p:nvGrpSpPr>
          <p:cNvPr id="56" name="组合 5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BB44B9-64FF-4998-80D1-865C494D6AA3}"/>
              </a:ext>
            </a:extLst>
          </p:cNvPr>
          <p:cNvGrpSpPr/>
          <p:nvPr/>
        </p:nvGrpSpPr>
        <p:grpSpPr>
          <a:xfrm>
            <a:off x="5737190" y="1962789"/>
            <a:ext cx="821201" cy="821201"/>
            <a:chOff x="5413751" y="1710838"/>
            <a:chExt cx="821094" cy="821094"/>
          </a:xfrm>
          <a:solidFill>
            <a:srgbClr val="EC8B74"/>
          </a:solidFill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AD05D9E2-58F5-4C7F-A09E-F67C176D4BA5}"/>
                </a:ext>
              </a:extLst>
            </p:cNvPr>
            <p:cNvSpPr/>
            <p:nvPr/>
          </p:nvSpPr>
          <p:spPr>
            <a:xfrm>
              <a:off x="5413751" y="1710838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BE430D9B-FCC1-4312-B993-500C698E00CF}"/>
                </a:ext>
              </a:extLst>
            </p:cNvPr>
            <p:cNvSpPr txBox="1"/>
            <p:nvPr/>
          </p:nvSpPr>
          <p:spPr>
            <a:xfrm>
              <a:off x="5475485" y="1767442"/>
              <a:ext cx="66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组合 5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F8EE6B-DA33-4ABA-9212-E92C272FEC6C}"/>
              </a:ext>
            </a:extLst>
          </p:cNvPr>
          <p:cNvGrpSpPr/>
          <p:nvPr/>
        </p:nvGrpSpPr>
        <p:grpSpPr>
          <a:xfrm>
            <a:off x="7460922" y="3661330"/>
            <a:ext cx="821201" cy="821201"/>
            <a:chOff x="7137259" y="3409157"/>
            <a:chExt cx="821094" cy="821094"/>
          </a:xfrm>
          <a:solidFill>
            <a:srgbClr val="EC8B74"/>
          </a:solidFill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D89B66E9-55D9-42C0-AE66-BFC8D961ADF7}"/>
                </a:ext>
              </a:extLst>
            </p:cNvPr>
            <p:cNvSpPr/>
            <p:nvPr/>
          </p:nvSpPr>
          <p:spPr>
            <a:xfrm>
              <a:off x="713725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1" name="文本框 57">
              <a:extLst>
                <a:ext uri="{FF2B5EF4-FFF2-40B4-BE49-F238E27FC236}">
                  <a16:creationId xmlns:a16="http://schemas.microsoft.com/office/drawing/2014/main" id="{7E9CCF3F-AE76-415B-8AE6-9FE21D123A08}"/>
                </a:ext>
              </a:extLst>
            </p:cNvPr>
            <p:cNvSpPr txBox="1"/>
            <p:nvPr/>
          </p:nvSpPr>
          <p:spPr>
            <a:xfrm>
              <a:off x="7179943" y="3484811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2" name="组合 6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D5C623-E277-421A-8479-D6AC549D4077}"/>
              </a:ext>
            </a:extLst>
          </p:cNvPr>
          <p:cNvGrpSpPr/>
          <p:nvPr/>
        </p:nvGrpSpPr>
        <p:grpSpPr>
          <a:xfrm>
            <a:off x="4036416" y="3661330"/>
            <a:ext cx="821201" cy="821201"/>
            <a:chOff x="3713199" y="3409157"/>
            <a:chExt cx="821094" cy="821094"/>
          </a:xfrm>
          <a:solidFill>
            <a:srgbClr val="EC8B74"/>
          </a:soli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874A9A59-A606-4315-B9ED-D91DC5BA749B}"/>
                </a:ext>
              </a:extLst>
            </p:cNvPr>
            <p:cNvSpPr/>
            <p:nvPr/>
          </p:nvSpPr>
          <p:spPr>
            <a:xfrm>
              <a:off x="371319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4" name="文本框 59">
              <a:extLst>
                <a:ext uri="{FF2B5EF4-FFF2-40B4-BE49-F238E27FC236}">
                  <a16:creationId xmlns:a16="http://schemas.microsoft.com/office/drawing/2014/main" id="{155F8449-1742-4482-AF4E-34B8BD2EBB90}"/>
                </a:ext>
              </a:extLst>
            </p:cNvPr>
            <p:cNvSpPr txBox="1"/>
            <p:nvPr/>
          </p:nvSpPr>
          <p:spPr>
            <a:xfrm>
              <a:off x="3755883" y="3484811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组合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14B6AB-865A-4646-9FF0-E37283823B7E}"/>
              </a:ext>
            </a:extLst>
          </p:cNvPr>
          <p:cNvGrpSpPr/>
          <p:nvPr/>
        </p:nvGrpSpPr>
        <p:grpSpPr>
          <a:xfrm>
            <a:off x="5737190" y="5222755"/>
            <a:ext cx="821201" cy="821201"/>
            <a:chOff x="5413751" y="4970379"/>
            <a:chExt cx="821094" cy="821094"/>
          </a:xfrm>
          <a:solidFill>
            <a:srgbClr val="EC8B74"/>
          </a:solidFill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070F1F0D-94C0-4B79-BDCB-7B3010FDC288}"/>
                </a:ext>
              </a:extLst>
            </p:cNvPr>
            <p:cNvSpPr/>
            <p:nvPr/>
          </p:nvSpPr>
          <p:spPr>
            <a:xfrm>
              <a:off x="5413751" y="4970379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7" name="文本框 58">
              <a:extLst>
                <a:ext uri="{FF2B5EF4-FFF2-40B4-BE49-F238E27FC236}">
                  <a16:creationId xmlns:a16="http://schemas.microsoft.com/office/drawing/2014/main" id="{4C5777B9-2695-443A-8D5E-F41C2E99E6CA}"/>
                </a:ext>
              </a:extLst>
            </p:cNvPr>
            <p:cNvSpPr txBox="1"/>
            <p:nvPr/>
          </p:nvSpPr>
          <p:spPr>
            <a:xfrm>
              <a:off x="5456435" y="5065083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00DB12-677C-033F-167F-D33E644E3A38}"/>
              </a:ext>
            </a:extLst>
          </p:cNvPr>
          <p:cNvSpPr txBox="1"/>
          <p:nvPr/>
        </p:nvSpPr>
        <p:spPr>
          <a:xfrm>
            <a:off x="5076030" y="6079129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B654EE-7DE3-5A31-1389-287A1F6995F3}"/>
              </a:ext>
            </a:extLst>
          </p:cNvPr>
          <p:cNvSpPr txBox="1"/>
          <p:nvPr/>
        </p:nvSpPr>
        <p:spPr>
          <a:xfrm>
            <a:off x="4726502" y="1371005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DBA1690-D6BA-C34C-2C2E-5039FC790C0F}"/>
              </a:ext>
            </a:extLst>
          </p:cNvPr>
          <p:cNvSpPr txBox="1"/>
          <p:nvPr/>
        </p:nvSpPr>
        <p:spPr>
          <a:xfrm>
            <a:off x="8365146" y="3661329"/>
            <a:ext cx="3220458" cy="107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3FB6DF4-299D-C083-A0D6-A49ADD4154A3}"/>
              </a:ext>
            </a:extLst>
          </p:cNvPr>
          <p:cNvSpPr txBox="1"/>
          <p:nvPr/>
        </p:nvSpPr>
        <p:spPr>
          <a:xfrm>
            <a:off x="1194329" y="3736994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25525" y="1524000"/>
            <a:ext cx="11239500" cy="4144724"/>
          </a:xfrm>
          <a:prstGeom prst="rect">
            <a:avLst/>
          </a:prstGeom>
          <a:solidFill>
            <a:srgbClr val="D99694"/>
          </a:solidFill>
        </p:spPr>
        <p:txBody>
          <a:bodyPr wrap="square">
            <a:spAutoFit/>
          </a:bodyPr>
          <a:lstStyle/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tham gia trả lời 4 câu hỏi.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30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giây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 nghĩ.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khi hết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 suy nghĩ, HS xung phong trả lời. HS nào giơ tay nhanh nhất và có câu 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10 điểm. Nếu sai, chuyển sang HS khác trả lời. 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A6C0F8-F7DD-320C-9721-90719788D986}"/>
              </a:ext>
            </a:extLst>
          </p:cNvPr>
          <p:cNvSpPr/>
          <p:nvPr/>
        </p:nvSpPr>
        <p:spPr>
          <a:xfrm>
            <a:off x="4114800" y="76200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0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bảng giá trị tương ứng của hai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1" name="Table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F4D141-6DF8-DAE2-CE32-4F1E586E8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329353"/>
              </p:ext>
            </p:extLst>
          </p:nvPr>
        </p:nvGraphicFramePr>
        <p:xfrm>
          <a:off x="1371600" y="1311838"/>
          <a:ext cx="8128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6993364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975413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90658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40801408"/>
                    </a:ext>
                  </a:extLst>
                </a:gridCol>
              </a:tblGrid>
              <a:tr h="122356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72018"/>
                  </a:ext>
                </a:extLst>
              </a:tr>
              <a:tr h="423765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45605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 Vì mỗi giá trị của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 r="-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1800" y="30479"/>
            <a:ext cx="1752599" cy="10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2.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thời gian </a:t>
                </a:r>
                <a:r>
                  <a:rPr lang="en-US" sz="3200" b="1" i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 để một vật chuyển động đều đi hết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 km tỉ lệ nghịch với vận tốc </a:t>
                </a:r>
                <a:r>
                  <a:rPr kumimoji="0" lang="en-US" sz="32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của nó theo công thức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914400"/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Hỏi: </a:t>
                </a:r>
                <a:r>
                  <a:rPr lang="vi-VN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blipFill>
                <a:blip r:embed="rId5"/>
                <a:stretch>
                  <a:fillRect b="-15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 Vì mỗi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173" y="13752"/>
            <a:ext cx="2136827" cy="13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trong thời gian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(giờ) của một chiếc xe chạy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kumimoji="0" lang="en-US" sz="32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tốc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bằng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hàm số biểu thị quãng đường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ô tô đi được trong thời gian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𝑺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𝟓𝟎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𝒕</m:t>
                      </m:r>
                    </m:oMath>
                  </m:oMathPara>
                </a14:m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10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3161</TotalTime>
  <Words>1632</Words>
  <Application>Microsoft Office PowerPoint</Application>
  <PresentationFormat>Widescreen</PresentationFormat>
  <Paragraphs>165</Paragraphs>
  <Slides>26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华文中宋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PowerPoint Presentation</vt:lpstr>
      <vt:lpstr>THIẾT BỊ DẠY HỌC VÀ HỌC LIỆU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</dc:creator>
  <cp:lastModifiedBy>LE DAI</cp:lastModifiedBy>
  <cp:revision>455</cp:revision>
  <dcterms:created xsi:type="dcterms:W3CDTF">2006-08-16T00:00:00Z</dcterms:created>
  <dcterms:modified xsi:type="dcterms:W3CDTF">2023-08-17T07:26:18Z</dcterms:modified>
</cp:coreProperties>
</file>