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611" r:id="rId2"/>
    <p:sldId id="405" r:id="rId3"/>
    <p:sldId id="400" r:id="rId4"/>
    <p:sldId id="401" r:id="rId5"/>
    <p:sldId id="402" r:id="rId6"/>
    <p:sldId id="410" r:id="rId7"/>
    <p:sldId id="409" r:id="rId8"/>
    <p:sldId id="415" r:id="rId9"/>
    <p:sldId id="483" r:id="rId10"/>
    <p:sldId id="596" r:id="rId11"/>
    <p:sldId id="403" r:id="rId12"/>
    <p:sldId id="621" r:id="rId13"/>
    <p:sldId id="614" r:id="rId14"/>
    <p:sldId id="389" r:id="rId15"/>
    <p:sldId id="616" r:id="rId16"/>
    <p:sldId id="594" r:id="rId17"/>
    <p:sldId id="618" r:id="rId18"/>
    <p:sldId id="617" r:id="rId19"/>
    <p:sldId id="604" r:id="rId20"/>
    <p:sldId id="543" r:id="rId21"/>
    <p:sldId id="598" r:id="rId22"/>
    <p:sldId id="579" r:id="rId23"/>
    <p:sldId id="599" r:id="rId24"/>
    <p:sldId id="600" r:id="rId25"/>
    <p:sldId id="601" r:id="rId26"/>
    <p:sldId id="602" r:id="rId27"/>
    <p:sldId id="576" r:id="rId28"/>
    <p:sldId id="603" r:id="rId2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uan Nguyen Thi My" initials="TNTM" lastIdx="1" clrIdx="0">
    <p:extLst>
      <p:ext uri="{19B8F6BF-5375-455C-9EA6-DF929625EA0E}">
        <p15:presenceInfo xmlns:p15="http://schemas.microsoft.com/office/powerpoint/2012/main" userId="Thuan Nguyen Thi My" providerId="None"/>
      </p:ext>
    </p:extLst>
  </p:cmAuthor>
  <p:cmAuthor id="2" name="ADMIN" initials="A" lastIdx="2" clrIdx="1"/>
  <p:cmAuthor id="3" name="Author" initials="A" lastIdx="9" clrIdx="2"/>
  <p:cmAuthor id="4" name="Admin" initials="A" lastIdx="9" clrIdx="3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2023C"/>
    <a:srgbClr val="DE4654"/>
    <a:srgbClr val="8BCD43"/>
    <a:srgbClr val="54304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97" d="100"/>
          <a:sy n="97" d="100"/>
        </p:scale>
        <p:origin x="63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tập.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33AAEF-2BF8-4EBB-A3B1-62835B5C81BF}">
      <dgm:prSet phldrT="[Text]" custT="1"/>
      <dgm:spPr>
        <a:solidFill>
          <a:srgbClr val="FFFF00"/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pPr algn="ctr"/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tay.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1F825F-8A65-4BDA-BC7A-08775CC4F943}">
      <dgm:prSet phldrT="[Text]" custT="1"/>
      <dgm:spPr/>
      <dgm:t>
        <a:bodyPr/>
        <a:lstStyle/>
        <a:p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DCECC6-4DBF-4454-8845-18F1FB9D9382}">
      <dgm:prSet phldrT="[Text]" custT="1"/>
      <dgm:spPr/>
      <dgm:t>
        <a:bodyPr/>
        <a:lstStyle/>
        <a:p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Video minh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082FE6-6507-49B7-85B1-B5E8B0A48671}" type="parTrans" cxnId="{57A50D9E-0F62-4C98-A424-BFED5D455E29}">
      <dgm:prSet/>
      <dgm:spPr/>
      <dgm:t>
        <a:bodyPr/>
        <a:lstStyle/>
        <a:p>
          <a:endParaRPr lang="en-US"/>
        </a:p>
      </dgm:t>
    </dgm:pt>
    <dgm:pt modelId="{1328F362-87F4-4560-BD8A-B504A25B4B1C}" type="sibTrans" cxnId="{57A50D9E-0F62-4C98-A424-BFED5D455E29}">
      <dgm:prSet/>
      <dgm:spPr/>
      <dgm:t>
        <a:bodyPr/>
        <a:lstStyle/>
        <a:p>
          <a:endParaRPr lang="en-US"/>
        </a:p>
      </dgm:t>
    </dgm:pt>
    <dgm:pt modelId="{C24873C1-B352-4239-A963-95E6F7109020}">
      <dgm:prSet phldrT="[Text]" custT="1"/>
      <dgm:spPr/>
      <dgm:t>
        <a:bodyPr/>
        <a:lstStyle/>
        <a:p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nhóm.</a:t>
          </a:r>
          <a:endParaRPr lang="en-US" sz="28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9DF2A7-B1FE-4739-9212-208BC036646D}" type="parTrans" cxnId="{9714ADD5-D3FB-463B-9D27-116091FD468A}">
      <dgm:prSet/>
      <dgm:spPr/>
      <dgm:t>
        <a:bodyPr/>
        <a:lstStyle/>
        <a:p>
          <a:endParaRPr lang="en-US"/>
        </a:p>
      </dgm:t>
    </dgm:pt>
    <dgm:pt modelId="{B6FE19BD-07DF-4368-8D2A-F1F76CF1091C}" type="sibTrans" cxnId="{9714ADD5-D3FB-463B-9D27-116091FD468A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ScaleX="56835" custLinFactNeighborX="-6119" custLinFactNeighborY="3548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LinFactNeighborY="2896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ScaleX="54661" custLinFactNeighborX="-1903" custLinFactNeighborY="-1799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 custLinFactNeighborX="1031" custLinFactNeighborY="-6907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5E970323-507D-4924-822A-2032190D582C}" type="presOf" srcId="{93DCECC6-4DBF-4454-8845-18F1FB9D9382}" destId="{0DFB8EA2-E9F4-4E7D-B5BF-ABC527E44C63}" srcOrd="0" destOrd="2" presId="urn:microsoft.com/office/officeart/2005/8/layout/vList2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0360D03E-CBA6-4786-8C67-634ACB5CD0B0}" type="presOf" srcId="{C24873C1-B352-4239-A963-95E6F7109020}" destId="{8F3B6D51-6576-4847-95F8-097004C88A78}" srcOrd="0" destOrd="2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94D07763-1582-4358-9964-159E391A382B}" type="presOf" srcId="{578C45F3-86DD-4F23-BF8F-057A8C926990}" destId="{8F3B6D51-6576-4847-95F8-097004C88A78}" srcOrd="0" destOrd="1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70E6D75-2589-4F18-8B25-2642615E4FB6}" type="presOf" srcId="{E1F6625C-DEE5-4E81-9E17-CE182C3F5B83}" destId="{0DFB8EA2-E9F4-4E7D-B5BF-ABC527E44C63}" srcOrd="0" destOrd="1" presId="urn:microsoft.com/office/officeart/2005/8/layout/vList2"/>
    <dgm:cxn modelId="{9543479C-F188-497A-8378-6CCF83F47E1A}" srcId="{3B33AAEF-2BF8-4EBB-A3B1-62835B5C81BF}" destId="{578C45F3-86DD-4F23-BF8F-057A8C926990}" srcOrd="1" destOrd="0" parTransId="{89E4B728-BD2D-4262-99F3-4C1D72A4FFFC}" sibTransId="{E12720AB-8054-4212-8C1B-7445DF0EB8F9}"/>
    <dgm:cxn modelId="{57A50D9E-0F62-4C98-A424-BFED5D455E29}" srcId="{8E595FF9-7F13-4589-ADB1-A98CFA417FE8}" destId="{93DCECC6-4DBF-4454-8845-18F1FB9D9382}" srcOrd="2" destOrd="0" parTransId="{42082FE6-6507-49B7-85B1-B5E8B0A48671}" sibTransId="{1328F362-87F4-4560-BD8A-B504A25B4B1C}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949833C7-880F-431F-9337-C36D09FD7E69}" srcId="{8E595FF9-7F13-4589-ADB1-A98CFA417FE8}" destId="{D71F825F-8A65-4BDA-BC7A-08775CC4F943}" srcOrd="3" destOrd="0" parTransId="{340B0917-AE02-47E8-991A-57C2FEF6B492}" sibTransId="{EEA8AB36-2CE6-4B2C-BE03-742C9EF0AE15}"/>
    <dgm:cxn modelId="{9714ADD5-D3FB-463B-9D27-116091FD468A}" srcId="{3B33AAEF-2BF8-4EBB-A3B1-62835B5C81BF}" destId="{C24873C1-B352-4239-A963-95E6F7109020}" srcOrd="2" destOrd="0" parTransId="{6C9DF2A7-B1FE-4739-9212-208BC036646D}" sibTransId="{B6FE19BD-07DF-4368-8D2A-F1F76CF1091C}"/>
    <dgm:cxn modelId="{BA5B9CD6-AF1A-4D79-8DC3-9ED6964CB5F5}" type="presOf" srcId="{D71F825F-8A65-4BDA-BC7A-08775CC4F943}" destId="{0DFB8EA2-E9F4-4E7D-B5BF-ABC527E44C63}" srcOrd="0" destOrd="3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1142968" y="85796"/>
          <a:ext cx="4200901" cy="7300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28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28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8608" y="121436"/>
        <a:ext cx="4129621" cy="658800"/>
      </dsp:txXfrm>
    </dsp:sp>
    <dsp:sp modelId="{0DFB8EA2-E9F4-4E7D-B5BF-ABC527E44C63}">
      <dsp:nvSpPr>
        <dsp:cNvPr id="0" name=""/>
        <dsp:cNvSpPr/>
      </dsp:nvSpPr>
      <dsp:spPr>
        <a:xfrm>
          <a:off x="0" y="949985"/>
          <a:ext cx="7391399" cy="2179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7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2800" kern="120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tập.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hước thẳng có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vạch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chia đơn vị, ê ke, compa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vi-VN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máy chiếu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Video minh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hình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chóp</a:t>
          </a:r>
          <a:r>
            <a:rPr lang="en-US" altLang="en-US" sz="2800" kern="1200" dirty="0">
              <a:solidFill>
                <a:srgbClr val="0033C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49985"/>
        <a:ext cx="7391399" cy="2179710"/>
      </dsp:txXfrm>
    </dsp:sp>
    <dsp:sp modelId="{D2408717-B530-41AC-B5CE-E14FAEC5B062}">
      <dsp:nvSpPr>
        <dsp:cNvPr id="0" name=""/>
        <dsp:cNvSpPr/>
      </dsp:nvSpPr>
      <dsp:spPr>
        <a:xfrm>
          <a:off x="1534934" y="2893560"/>
          <a:ext cx="4040212" cy="73008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570574" y="2929200"/>
        <a:ext cx="3968932" cy="658800"/>
      </dsp:txXfrm>
    </dsp:sp>
    <dsp:sp modelId="{8F3B6D51-6576-4847-95F8-097004C88A78}">
      <dsp:nvSpPr>
        <dsp:cNvPr id="0" name=""/>
        <dsp:cNvSpPr/>
      </dsp:nvSpPr>
      <dsp:spPr>
        <a:xfrm>
          <a:off x="0" y="3597903"/>
          <a:ext cx="7391399" cy="13724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4677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SGK.</a:t>
          </a: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Thước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kẻ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Máy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cầm</a:t>
          </a:r>
          <a:r>
            <a:rPr lang="en-US" sz="2800" kern="12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tay.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Phiếu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2800" kern="1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2800" kern="1200" err="1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bảng</a:t>
          </a:r>
          <a:r>
            <a:rPr lang="en-US" sz="2800" kern="120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nhóm.</a:t>
          </a:r>
          <a:endParaRPr lang="en-US" sz="2800" kern="1200" dirty="0">
            <a:solidFill>
              <a:srgbClr val="0033C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3597903"/>
        <a:ext cx="7391399" cy="1372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A3592-FEF6-4F18-A34B-F0E5D14EE5C6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86841-B6E9-4602-99D2-E5DE711450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4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700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96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86841-B6E9-4602-99D2-E5DE711450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794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87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97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355608" y="200030"/>
            <a:ext cx="8432786" cy="4743443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: 圆角 11"/>
          <p:cNvSpPr/>
          <p:nvPr userDrawn="1"/>
        </p:nvSpPr>
        <p:spPr>
          <a:xfrm>
            <a:off x="483434" y="303976"/>
            <a:ext cx="8139659" cy="4499582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0" name="矩形: 圆角 59"/>
          <p:cNvSpPr/>
          <p:nvPr userDrawn="1"/>
        </p:nvSpPr>
        <p:spPr>
          <a:xfrm>
            <a:off x="530276" y="342860"/>
            <a:ext cx="8046000" cy="4428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8373350" y="639488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718661" y="100489"/>
            <a:ext cx="7612380" cy="46101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8373350" y="1353373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8373350" y="2067258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8373350" y="2781143"/>
            <a:ext cx="675000" cy="27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8373350" y="3495029"/>
            <a:ext cx="675000" cy="27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8373350" y="4208914"/>
            <a:ext cx="675000" cy="27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Heavy" panose="020B0A00000000000000" pitchFamily="34" charset="-122"/>
              <a:ea typeface="思源黑体 Heavy" panose="020B0A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1623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49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31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46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5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23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57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17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509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8DDCE-A2E0-4ED5-91D6-A39DA716103D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E1D2B-0CA4-49DE-8ACE-2DF230ACA4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motogo.vn/5-dia-diem-du-lich-phuot-bien-gan-ha-noi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0" y="7"/>
            <a:ext cx="9143999" cy="5143493"/>
          </a:xfrm>
          <a:prstGeom prst="rect">
            <a:avLst/>
          </a:prstGeom>
        </p:spPr>
      </p:pic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717592"/>
            <a:ext cx="91394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411931" y="3013265"/>
            <a:ext cx="8732069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Kim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Bin Bi</a:t>
            </a:r>
          </a:p>
          <a:p>
            <a:pPr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Khuong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2285" y="1962661"/>
            <a:ext cx="91394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4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2287" y="4612578"/>
            <a:ext cx="91348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spcAft>
                <a:spcPts val="45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2285" y="222914"/>
            <a:ext cx="91417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</p:spTree>
    <p:extLst>
      <p:ext uri="{BB962C8B-B14F-4D97-AF65-F5344CB8AC3E}">
        <p14:creationId xmlns:p14="http://schemas.microsoft.com/office/powerpoint/2010/main" val="1739408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DAE939-144F-4BA4-84EC-99F8C4A60C14}"/>
              </a:ext>
            </a:extLst>
          </p:cNvPr>
          <p:cNvSpPr txBox="1"/>
          <p:nvPr/>
        </p:nvSpPr>
        <p:spPr>
          <a:xfrm>
            <a:off x="228600" y="1352550"/>
            <a:ext cx="6705600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225"/>
              </a:spcBef>
              <a:spcAft>
                <a:spcPts val="225"/>
              </a:spcAft>
            </a:pPr>
            <a:r>
              <a:rPr lang="en-US" sz="3200" dirty="0">
                <a:solidFill>
                  <a:srgbClr val="02023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NHÓM</a:t>
            </a:r>
          </a:p>
          <a:p>
            <a:pPr algn="just">
              <a:spcBef>
                <a:spcPts val="225"/>
              </a:spcBef>
              <a:spcAft>
                <a:spcPts val="225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nhóm,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 (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  <p:sp>
        <p:nvSpPr>
          <p:cNvPr id="366" name="Donut 36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02:00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7" name="Donut 36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" name="Donut 36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9" name="Donut 36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0" name="Donut 36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1" name="Donut 37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2" name="Donut 37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3" name="Donut 37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4" name="Donut 37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5" name="Donut 37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6" name="Donut 37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7" name="Donut 37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8" name="Donut 37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9" name="Donut 37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0" name="Donut 37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1" name="Donut 38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2" name="Donut 38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3" name="Donut 38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4" name="Donut 38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5" name="Donut 38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6" name="Donut 38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7" name="Donut 38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8" name="Donut 38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9" name="Donut 38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0" name="Donut 38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1" name="Donut 39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2" name="Donut 39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3" name="Donut 39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4" name="Donut 39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5" name="Donut 39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6" name="Donut 39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7" name="Donut 39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8" name="Donut 39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9" name="Donut 39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0" name="Donut 39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1" name="Donut 40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2" name="Donut 40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3" name="Donut 40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Donut 40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5" name="Donut 40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6" name="Donut 40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7" name="Donut 40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8" name="Donut 40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" name="Donut 40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Donut 40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Donut 41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Donut 41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Donut 41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Donut 41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5" name="Donut 41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6" name="Donut 41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7" name="Donut 41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8" name="Donut 41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" name="Donut 41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" name="Donut 41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1" name="Donut 42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2" name="Donut 42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3" name="Donut 42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4" name="Donut 42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5" name="Donut 42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6" name="Donut 42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01:00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7" name="Donut 42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8" name="Donut 42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9" name="Donut 42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0" name="Donut 42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1" name="Donut 43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2" name="Donut 431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3" name="Donut 432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4" name="Donut 433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5" name="Donut 434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6" name="Donut 435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00:50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7" name="Donut 436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8" name="Donut 437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9" name="Donut 438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0" name="Donut 439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1" name="Donut 440"/>
          <p:cNvSpPr/>
          <p:nvPr/>
        </p:nvSpPr>
        <p:spPr>
          <a:xfrm>
            <a:off x="7289544" y="2808723"/>
            <a:ext cx="1314450" cy="1314450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2" name="Donut 441"/>
          <p:cNvSpPr/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3" name="Donut 44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4" name="Donut 44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5" name="Donut 44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6" name="Donut 44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00:40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7" name="Donut 44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8" name="Donut 44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9" name="Donut 44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" name="Donut 44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1" name="Donut 45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2" name="Donut 45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3" name="Donut 45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4" name="Donut 45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5" name="Donut 45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6" name="Donut 45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00:30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7" name="Donut 45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8" name="Donut 45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9" name="Donut 45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0" name="Donut 45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1" name="Donut 46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2" name="Donut 46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3" name="Donut 46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4" name="Donut 46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Donut 46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Donut 46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00:20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7" name="Donut 46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Donut 46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9" name="Donut 46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0" name="Donut 46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" name="Donut 47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2" name="Donut 47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3" name="Donut 47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4" name="Donut 47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Donut 47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" name="Donut 47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00:10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7" name="Donut 476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00:09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8" name="Donut 477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00:08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9" name="Donut 478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00:07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0" name="Donut 479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00:06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Donut 480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00:05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2" name="Donut 481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00:04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3" name="Donut 482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00:03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4" name="Donut 483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00:02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5" name="Donut 484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2400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00:01</a:t>
            </a:r>
            <a:endParaRPr lang="en-US" sz="2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Donut 485"/>
          <p:cNvSpPr>
            <a:spLocks/>
          </p:cNvSpPr>
          <p:nvPr/>
        </p:nvSpPr>
        <p:spPr>
          <a:xfrm>
            <a:off x="7282938" y="2780148"/>
            <a:ext cx="1327662" cy="1371601"/>
          </a:xfrm>
          <a:prstGeom prst="donut">
            <a:avLst>
              <a:gd name="adj" fmla="val 17876"/>
            </a:avLst>
          </a:prstGeom>
          <a:solidFill>
            <a:srgbClr val="1F497D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b="1" kern="0" dirty="0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0" dirty="0" err="1">
                <a:solidFill>
                  <a:srgbClr val="F79646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b="1" kern="0" dirty="0">
              <a:solidFill>
                <a:srgbClr val="F79646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7" name="Rectangle 486"/>
          <p:cNvSpPr/>
          <p:nvPr/>
        </p:nvSpPr>
        <p:spPr>
          <a:xfrm>
            <a:off x="7432419" y="4329535"/>
            <a:ext cx="1028700" cy="342900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 defTabSz="685800">
              <a:defRPr/>
            </a:pP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350" b="1" kern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350" b="1" kern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endParaRPr lang="en-US" sz="1350" b="1" kern="0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pic>
        <p:nvPicPr>
          <p:cNvPr id="489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500726"/>
            <a:ext cx="1981200" cy="1642774"/>
          </a:xfrm>
          <a:prstGeom prst="rect">
            <a:avLst/>
          </a:prstGeom>
        </p:spPr>
      </p:pic>
      <p:sp>
        <p:nvSpPr>
          <p:cNvPr id="504" name="TextBox 503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7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8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8000"/>
                            </p:stCondLst>
                            <p:childTnLst>
                              <p:par>
                                <p:cTn id="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9000"/>
                            </p:stCondLst>
                            <p:childTnLst>
                              <p:par>
                                <p:cTn id="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61000"/>
                            </p:stCondLst>
                            <p:childTnLst>
                              <p:par>
                                <p:cTn id="1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63000"/>
                            </p:stCondLst>
                            <p:childTnLst>
                              <p:par>
                                <p:cTn id="2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64000"/>
                            </p:stCondLst>
                            <p:childTnLst>
                              <p:par>
                                <p:cTn id="2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66000"/>
                            </p:stCondLst>
                            <p:childTnLst>
                              <p:par>
                                <p:cTn id="2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7000"/>
                            </p:stCondLst>
                            <p:childTnLst>
                              <p:par>
                                <p:cTn id="2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68000"/>
                            </p:stCondLst>
                            <p:childTnLst>
                              <p:par>
                                <p:cTn id="2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70000"/>
                            </p:stCondLst>
                            <p:childTnLst>
                              <p:par>
                                <p:cTn id="2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71000"/>
                            </p:stCondLst>
                            <p:childTnLst>
                              <p:par>
                                <p:cTn id="2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73000"/>
                            </p:stCondLst>
                            <p:childTnLst>
                              <p:par>
                                <p:cTn id="2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74000"/>
                            </p:stCondLst>
                            <p:childTnLst>
                              <p:par>
                                <p:cTn id="2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6000"/>
                            </p:stCondLst>
                            <p:childTnLst>
                              <p:par>
                                <p:cTn id="2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77000"/>
                            </p:stCondLst>
                            <p:childTnLst>
                              <p:par>
                                <p:cTn id="2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8000"/>
                            </p:stCondLst>
                            <p:childTnLst>
                              <p:par>
                                <p:cTn id="2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000"/>
                            </p:stCondLst>
                            <p:childTnLst>
                              <p:par>
                                <p:cTn id="2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1000"/>
                            </p:stCondLst>
                            <p:childTnLst>
                              <p:par>
                                <p:cTn id="2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83000"/>
                            </p:stCondLst>
                            <p:childTnLst>
                              <p:par>
                                <p:cTn id="2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84000"/>
                            </p:stCondLst>
                            <p:childTnLst>
                              <p:par>
                                <p:cTn id="2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86000"/>
                            </p:stCondLst>
                            <p:childTnLst>
                              <p:par>
                                <p:cTn id="2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87000"/>
                            </p:stCondLst>
                            <p:childTnLst>
                              <p:par>
                                <p:cTn id="2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88000"/>
                            </p:stCondLst>
                            <p:childTnLst>
                              <p:par>
                                <p:cTn id="2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90000"/>
                            </p:stCondLst>
                            <p:childTnLst>
                              <p:par>
                                <p:cTn id="2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91000"/>
                            </p:stCondLst>
                            <p:childTnLst>
                              <p:par>
                                <p:cTn id="2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93000"/>
                            </p:stCondLst>
                            <p:childTnLst>
                              <p:par>
                                <p:cTn id="2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94000"/>
                            </p:stCondLst>
                            <p:childTnLst>
                              <p:par>
                                <p:cTn id="2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96000"/>
                            </p:stCondLst>
                            <p:childTnLst>
                              <p:par>
                                <p:cTn id="3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97000"/>
                            </p:stCondLst>
                            <p:childTnLst>
                              <p:par>
                                <p:cTn id="3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98000"/>
                            </p:stCondLst>
                            <p:childTnLst>
                              <p:par>
                                <p:cTn id="3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7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9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7"/>
                  </p:tgtEl>
                </p:cond>
              </p:nextCondLst>
            </p:seq>
          </p:childTnLst>
        </p:cTn>
      </p:par>
    </p:tnLst>
    <p:bldLst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6" grpId="0" animBg="1"/>
      <p:bldP spid="377" grpId="0" animBg="1"/>
      <p:bldP spid="378" grpId="0" animBg="1"/>
      <p:bldP spid="379" grpId="0" animBg="1"/>
      <p:bldP spid="380" grpId="0" animBg="1"/>
      <p:bldP spid="381" grpId="0" animBg="1"/>
      <p:bldP spid="382" grpId="0" animBg="1"/>
      <p:bldP spid="383" grpId="0" animBg="1"/>
      <p:bldP spid="384" grpId="0" animBg="1"/>
      <p:bldP spid="385" grpId="0" animBg="1"/>
      <p:bldP spid="386" grpId="0" animBg="1"/>
      <p:bldP spid="387" grpId="0" animBg="1"/>
      <p:bldP spid="388" grpId="0" animBg="1"/>
      <p:bldP spid="389" grpId="0" animBg="1"/>
      <p:bldP spid="390" grpId="0" animBg="1"/>
      <p:bldP spid="391" grpId="0" animBg="1"/>
      <p:bldP spid="392" grpId="0" animBg="1"/>
      <p:bldP spid="393" grpId="0" animBg="1"/>
      <p:bldP spid="394" grpId="0" animBg="1"/>
      <p:bldP spid="395" grpId="0" animBg="1"/>
      <p:bldP spid="396" grpId="0" animBg="1"/>
      <p:bldP spid="397" grpId="0" animBg="1"/>
      <p:bldP spid="398" grpId="0" animBg="1"/>
      <p:bldP spid="399" grpId="0" animBg="1"/>
      <p:bldP spid="400" grpId="0" animBg="1"/>
      <p:bldP spid="401" grpId="0" animBg="1"/>
      <p:bldP spid="402" grpId="0" animBg="1"/>
      <p:bldP spid="403" grpId="0" animBg="1"/>
      <p:bldP spid="404" grpId="0" animBg="1"/>
      <p:bldP spid="405" grpId="0" animBg="1"/>
      <p:bldP spid="406" grpId="0" animBg="1"/>
      <p:bldP spid="407" grpId="0" animBg="1"/>
      <p:bldP spid="408" grpId="0" animBg="1"/>
      <p:bldP spid="409" grpId="0" animBg="1"/>
      <p:bldP spid="410" grpId="0" animBg="1"/>
      <p:bldP spid="411" grpId="0" animBg="1"/>
      <p:bldP spid="412" grpId="0" animBg="1"/>
      <p:bldP spid="413" grpId="0" animBg="1"/>
      <p:bldP spid="414" grpId="0" animBg="1"/>
      <p:bldP spid="415" grpId="0" animBg="1"/>
      <p:bldP spid="416" grpId="0" animBg="1"/>
      <p:bldP spid="417" grpId="0" animBg="1"/>
      <p:bldP spid="418" grpId="0" animBg="1"/>
      <p:bldP spid="419" grpId="0" animBg="1"/>
      <p:bldP spid="420" grpId="0" animBg="1"/>
      <p:bldP spid="421" grpId="0" animBg="1"/>
      <p:bldP spid="422" grpId="0" animBg="1"/>
      <p:bldP spid="423" grpId="0" animBg="1"/>
      <p:bldP spid="424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39" grpId="0" animBg="1"/>
      <p:bldP spid="440" grpId="0" animBg="1"/>
      <p:bldP spid="441" grpId="0" animBg="1"/>
      <p:bldP spid="442" grpId="0" animBg="1"/>
      <p:bldP spid="443" grpId="0" animBg="1"/>
      <p:bldP spid="444" grpId="0" animBg="1"/>
      <p:bldP spid="445" grpId="0" animBg="1"/>
      <p:bldP spid="446" grpId="0" animBg="1"/>
      <p:bldP spid="447" grpId="0" animBg="1"/>
      <p:bldP spid="448" grpId="0" animBg="1"/>
      <p:bldP spid="449" grpId="0" animBg="1"/>
      <p:bldP spid="450" grpId="0" animBg="1"/>
      <p:bldP spid="451" grpId="0" animBg="1"/>
      <p:bldP spid="452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459" grpId="0" animBg="1"/>
      <p:bldP spid="460" grpId="0" animBg="1"/>
      <p:bldP spid="461" grpId="0" animBg="1"/>
      <p:bldP spid="462" grpId="0" animBg="1"/>
      <p:bldP spid="463" grpId="0" animBg="1"/>
      <p:bldP spid="464" grpId="0" animBg="1"/>
      <p:bldP spid="465" grpId="0" animBg="1"/>
      <p:bldP spid="466" grpId="0" animBg="1"/>
      <p:bldP spid="467" grpId="0" animBg="1"/>
      <p:bldP spid="468" grpId="0" animBg="1"/>
      <p:bldP spid="469" grpId="0" animBg="1"/>
      <p:bldP spid="470" grpId="0" animBg="1"/>
      <p:bldP spid="471" grpId="0" animBg="1"/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5" grpId="0" animBg="1"/>
      <p:bldP spid="486" grpId="0" animBg="1"/>
      <p:bldP spid="48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4B1598-E211-4265-8FE5-233184B668B3}"/>
                  </a:ext>
                </a:extLst>
              </p:cNvPr>
              <p:cNvSpPr txBox="1"/>
              <p:nvPr/>
            </p:nvSpPr>
            <p:spPr>
              <a:xfrm>
                <a:off x="457200" y="1113941"/>
                <a:ext cx="5421460" cy="33537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70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cao.</a:t>
                </a:r>
                <a:endParaRPr lang="en-US" sz="27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Tức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7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7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7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7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7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7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700" b="1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7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700" b="1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endParaRPr lang="en-US" sz="270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spcBef>
                    <a:spcPts val="225"/>
                  </a:spcBef>
                  <a:spcAft>
                    <a:spcPts val="225"/>
                  </a:spcAft>
                </a:pP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 b="1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h</m:t>
                    </m:r>
                  </m:oMath>
                </a14:m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cao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70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giác </a:t>
                </a:r>
                <a:r>
                  <a:rPr lang="en-US" sz="27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7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7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 descr="OPL20U25GSXzBJYl68kk8uQGfFKzs7yb1M4KJWUiLk6ZEvGF+qCIPSnY57AbBFCvTW2023.15.47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4B1598-E211-4265-8FE5-233184B66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13941"/>
                <a:ext cx="5421460" cy="3353739"/>
              </a:xfrm>
              <a:prstGeom prst="rect">
                <a:avLst/>
              </a:prstGeom>
              <a:blipFill>
                <a:blip r:embed="rId2"/>
                <a:stretch>
                  <a:fillRect l="-2137" t="-1818" r="-2137" b="-3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3C36273-3344-4F08-99FE-F390F54964AA}"/>
              </a:ext>
            </a:extLst>
          </p:cNvPr>
          <p:cNvSpPr txBox="1"/>
          <p:nvPr/>
        </p:nvSpPr>
        <p:spPr>
          <a:xfrm>
            <a:off x="6890470" y="392802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</a:p>
        </p:txBody>
      </p:sp>
      <p:pic>
        <p:nvPicPr>
          <p:cNvPr id="8" name="Picture 7" descr="OPL20U25GSXzBJYl68kk8uQGfFKzs7yb1M4KJWUiLk6ZEvGF+qCIPSnY57AbBFCvTW2023.15.47+K4lPs7H94VUqPe2XwIsfPRnrXQE//QTEXxb8/8N4CNc6FpgZahzpTjFhMzSA7T/nHJa11DE8Ng2TP3iAmRczFlmslSuUNOgUeb6yRvs0="/>
          <p:cNvPicPr/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530" y="1093863"/>
            <a:ext cx="2960540" cy="300930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56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164" y="1133560"/>
            <a:ext cx="8555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(SGK.86)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cm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cm.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9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192 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8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  <a:blipFill>
                <a:blip r:embed="rId2"/>
                <a:stretch>
                  <a:fillRect l="-2165" t="-5213" r="-108" b="-5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DD231F-34D5-4DCD-A686-CBFCD5E7C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66" y="2446413"/>
            <a:ext cx="2543175" cy="2411507"/>
          </a:xfrm>
          <a:prstGeom prst="rect">
            <a:avLst/>
          </a:prstGeom>
        </p:spPr>
      </p:pic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1D1801-C3E6-4523-A4E5-BD3BC2AD00BC}"/>
              </a:ext>
            </a:extLst>
          </p:cNvPr>
          <p:cNvSpPr txBox="1"/>
          <p:nvPr/>
        </p:nvSpPr>
        <p:spPr>
          <a:xfrm>
            <a:off x="7794454" y="4774168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57A48-82C7-4A93-B97E-124F77B095EE}"/>
              </a:ext>
            </a:extLst>
          </p:cNvPr>
          <p:cNvSpPr txBox="1"/>
          <p:nvPr/>
        </p:nvSpPr>
        <p:spPr>
          <a:xfrm>
            <a:off x="1" y="117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50594" y="2423382"/>
            <a:ext cx="1319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GB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5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2224193"/>
            <a:ext cx="2258827" cy="2438572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9164" y="1133560"/>
            <a:ext cx="85551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(SGK.86)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 cm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9 cm.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hộp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lưu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niệm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en-US" sz="2800" i="1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28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i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2800" b="0" i="1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dirty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9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28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192 </m:t>
                    </m:r>
                    <m:r>
                      <m:rPr>
                        <m:nor/>
                      </m:rPr>
                      <a:rPr lang="en-US" sz="28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</m:oMath>
                </a14:m>
                <a:r>
                  <a:rPr lang="en-GB" sz="28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sz="2800" baseline="3000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2881404"/>
                <a:ext cx="5631045" cy="1290546"/>
              </a:xfrm>
              <a:prstGeom prst="rect">
                <a:avLst/>
              </a:prstGeom>
              <a:blipFill>
                <a:blip r:embed="rId3"/>
                <a:stretch>
                  <a:fillRect l="-2165" t="-5213" b="-52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1D1801-C3E6-4523-A4E5-BD3BC2AD00BC}"/>
              </a:ext>
            </a:extLst>
          </p:cNvPr>
          <p:cNvSpPr txBox="1"/>
          <p:nvPr/>
        </p:nvSpPr>
        <p:spPr>
          <a:xfrm>
            <a:off x="7391400" y="466276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sp>
        <p:nvSpPr>
          <p:cNvPr id="8" name="TextBox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FBA9B-2600-4D47-9F7F-F3F751E6A889}"/>
              </a:ext>
            </a:extLst>
          </p:cNvPr>
          <p:cNvSpPr txBox="1"/>
          <p:nvPr/>
        </p:nvSpPr>
        <p:spPr>
          <a:xfrm>
            <a:off x="152400" y="652276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THỂ TÍCH CỦA HÌNH CHÓP TỨ GIÁC ĐỀU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25748" y="2423382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giải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512608" y="4324211"/>
            <a:ext cx="2566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192 cm</a:t>
            </a:r>
            <a:r>
              <a:rPr lang="en-GB" sz="28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633"/>
            <a:ext cx="1477380" cy="17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59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047423" y="1200150"/>
            <a:ext cx="2991177" cy="28956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038600" y="2470234"/>
            <a:ext cx="35052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</a:t>
            </a:r>
          </a:p>
        </p:txBody>
      </p:sp>
    </p:spTree>
    <p:extLst>
      <p:ext uri="{BB962C8B-B14F-4D97-AF65-F5344CB8AC3E}">
        <p14:creationId xmlns:p14="http://schemas.microsoft.com/office/powerpoint/2010/main" val="30484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111859" y="1586153"/>
            <a:ext cx="8920283" cy="2204797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213859" y="1685111"/>
            <a:ext cx="87162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là diện tích đáy và </a:t>
            </a:r>
            <a:r>
              <a:rPr lang="fr-FR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là chiều cao của hình chóp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 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sau đó tính thể tích của 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chóp t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</a:t>
            </a:r>
            <a:r>
              <a:rPr lang="fr-FR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theo công thức:</a:t>
            </a:r>
          </a:p>
        </p:txBody>
      </p:sp>
      <p:graphicFrame>
        <p:nvGraphicFramePr>
          <p:cNvPr id="6" name="Object 5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437310"/>
              </p:ext>
            </p:extLst>
          </p:nvPr>
        </p:nvGraphicFramePr>
        <p:xfrm>
          <a:off x="3352800" y="2887163"/>
          <a:ext cx="1600200" cy="7476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26920" imgH="838080" progId="Equation.DSMT4">
                  <p:embed/>
                </p:oleObj>
              </mc:Choice>
              <mc:Fallback>
                <p:oleObj name="Equation" r:id="rId2" imgW="1726920" imgH="83808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2887163"/>
                        <a:ext cx="1600200" cy="7476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1737" y="732762"/>
            <a:ext cx="864746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tích của hình chóp t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đều.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4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76200" y="1320207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GB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GB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3.SGK-Tr </a:t>
            </a:r>
            <a:r>
              <a:rPr lang="en-GB" sz="28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87): 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chóp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cm và </a:t>
            </a:r>
            <a:r>
              <a:rPr lang="en-GB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GB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8 cm. Tính thể tích của hình chóp tứ giác đều đó?</a:t>
            </a:r>
            <a:endParaRPr lang="en-GB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971800" y="2623589"/>
            <a:ext cx="2246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339997" y="3095347"/>
            <a:ext cx="60436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chóp tứ giác đều đó 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2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" name="Object 8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5254269"/>
              </p:ext>
            </p:extLst>
          </p:nvPr>
        </p:nvGraphicFramePr>
        <p:xfrm>
          <a:off x="1578982" y="3623704"/>
          <a:ext cx="5507618" cy="946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73040" imgH="393480" progId="Equation.DSMT4">
                  <p:embed/>
                </p:oleObj>
              </mc:Choice>
              <mc:Fallback>
                <p:oleObj name="Equation" r:id="rId2" imgW="227304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8982" y="3623704"/>
                        <a:ext cx="5507618" cy="9462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61818" y="4450191"/>
            <a:ext cx="25667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600 cm</a:t>
            </a:r>
            <a:r>
              <a:rPr lang="en-GB" sz="28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1737" y="732762"/>
            <a:ext cx="849506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tích của hình chóp t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</a:t>
            </a:r>
            <a:r>
              <a:rPr 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giác đều.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0633"/>
            <a:ext cx="1477380" cy="17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3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69BCFC-497F-4E91-8583-6888F20B446D}"/>
              </a:ext>
            </a:extLst>
          </p:cNvPr>
          <p:cNvSpPr/>
          <p:nvPr/>
        </p:nvSpPr>
        <p:spPr>
          <a:xfrm>
            <a:off x="152401" y="1451099"/>
            <a:ext cx="8839200" cy="3119197"/>
          </a:xfrm>
          <a:prstGeom prst="roundRect">
            <a:avLst/>
          </a:prstGeom>
          <a:ln w="28575">
            <a:prstDash val="solid"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BC2F40E-7D72-4178-8B30-9F674FAB1B23}"/>
              </a:ext>
            </a:extLst>
          </p:cNvPr>
          <p:cNvSpPr txBox="1"/>
          <p:nvPr/>
        </p:nvSpPr>
        <p:spPr>
          <a:xfrm>
            <a:off x="213858" y="1487203"/>
            <a:ext cx="871628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giải: 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mô hình toán học gồm các yếu tố, các công thức, … cho tình huống xuất hiện trong bài toán thực tiễn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Thực hiện các phép tính cần thiết để suy ra câu trả lời.</a:t>
            </a:r>
          </a:p>
        </p:txBody>
      </p:sp>
      <p:sp>
        <p:nvSpPr>
          <p:cNvPr id="9" name="Rectangle 4" descr="OPL20U25GSXzBJYl68kk8uQGfFKzs7yb1M4KJWUiLk6ZEvGF+qCIPSnY57AbBFCvTW2023.15.47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191737" y="732762"/>
            <a:ext cx="4608863" cy="561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2: 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thực tế</a:t>
            </a: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0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30199" y="514350"/>
            <a:ext cx="44534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thực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GB"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81425" y="1133251"/>
                <a:ext cx="5781589" cy="39294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7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7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tập</a:t>
                </a:r>
                <a:r>
                  <a:rPr lang="en-US" sz="27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2700" dirty="0" err="1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4</a:t>
                </a:r>
                <a:r>
                  <a:rPr lang="en-US" sz="270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SGK-Tr87</a:t>
                </a: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):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  <a:defRPr/>
                </a:pPr>
                <a:r>
                  <a:rPr lang="en-US" sz="2700" dirty="0">
                    <a:solidFill>
                      <a:srgbClr val="000099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giếng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chóp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tứ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đều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đáy</a:t>
                </a:r>
                <a:r>
                  <a:rPr lang="en-US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khoảng 2,2 m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khoảng 2,8 m </a:t>
                </a:r>
                <a:r>
                  <a:rPr lang="en-GB" sz="270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20).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giếng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trời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mái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m:rPr>
                        <m:nor/>
                      </m:rPr>
                      <a:rPr lang="en-US" sz="27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800 000</m:t>
                    </m:r>
                    <m:r>
                      <m:rPr>
                        <m:nor/>
                      </m:rPr>
                      <a:rPr lang="en-US" sz="27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7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đồ</m:t>
                    </m:r>
                    <m:r>
                      <m:rPr>
                        <m:nor/>
                      </m:rPr>
                      <a:rPr lang="en-US" sz="27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bao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vật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liệu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7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GB" sz="27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en-GB" sz="2700" dirty="0">
                  <a:solidFill>
                    <a:schemeClr val="tx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25" y="1133251"/>
                <a:ext cx="5781589" cy="3929474"/>
              </a:xfrm>
              <a:prstGeom prst="rect">
                <a:avLst/>
              </a:prstGeom>
              <a:blipFill>
                <a:blip r:embed="rId2"/>
                <a:stretch>
                  <a:fillRect l="-2002" t="-1553" r="-1897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0723" y="836178"/>
            <a:ext cx="3200400" cy="3012674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759148"/>
            <a:ext cx="2156923" cy="130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7745" y="1047473"/>
            <a:ext cx="5282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dirty="0" err="1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4. SGK-TR87):</a:t>
            </a:r>
          </a:p>
        </p:txBody>
      </p:sp>
      <p:sp>
        <p:nvSpPr>
          <p:cNvPr id="5" name="TextBox 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3200400" y="1579456"/>
            <a:ext cx="2352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GB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958526" y="2575892"/>
                <a:ext cx="5732595" cy="827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sz="30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0000FF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2,2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4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2,8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12,32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</m:oMath>
                </a14:m>
                <a:r>
                  <a:rPr lang="en-GB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GB" sz="3000" baseline="30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8526" y="2575892"/>
                <a:ext cx="5732595" cy="827662"/>
              </a:xfrm>
              <a:prstGeom prst="rect">
                <a:avLst/>
              </a:prstGeom>
              <a:blipFill>
                <a:blip r:embed="rId2"/>
                <a:stretch>
                  <a:fillRect r="-1594" b="-1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42629" y="2009746"/>
            <a:ext cx="80057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7099" y="3329787"/>
            <a:ext cx="74911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giếng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799789" y="3904421"/>
                <a:ext cx="6535764" cy="6093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12,32 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1 800 000 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22 176 000</m:t>
                    </m:r>
                    <m:r>
                      <m:rPr>
                        <m:nor/>
                      </m:rPr>
                      <a:rPr lang="en-US" sz="3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(đồ</m:t>
                    </m:r>
                    <m:r>
                      <m:rPr>
                        <m:nor/>
                      </m:rPr>
                      <a:rPr lang="en-US" sz="3200" dirty="0" smtClean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ng</m:t>
                    </m:r>
                  </m:oMath>
                </a14:m>
                <a:r>
                  <a:rPr lang="en-US" sz="32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9" name="Rectangle 8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789" y="3904421"/>
                <a:ext cx="6535764" cy="609334"/>
              </a:xfrm>
              <a:prstGeom prst="rect">
                <a:avLst/>
              </a:prstGeom>
              <a:blipFill>
                <a:blip r:embed="rId3"/>
                <a:stretch>
                  <a:fillRect t="-9000" r="-149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362200" y="4469107"/>
            <a:ext cx="6511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12,32 cm</a:t>
            </a:r>
            <a:r>
              <a:rPr lang="en-GB" sz="32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; 22 176 000 đồng. 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371" y="514350"/>
            <a:ext cx="427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toán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thực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" y="4052464"/>
            <a:ext cx="1775923" cy="10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36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9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67819" y="65534"/>
            <a:ext cx="2419351" cy="2288286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等线"/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225849" y="682789"/>
            <a:ext cx="2337460" cy="478580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3391274986"/>
              </p:ext>
            </p:extLst>
          </p:nvPr>
        </p:nvGraphicFramePr>
        <p:xfrm>
          <a:off x="1676401" y="-28649"/>
          <a:ext cx="7391399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954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Graphic spid="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609600" y="514350"/>
            <a:ext cx="3235960" cy="318516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225" y="2676087"/>
            <a:ext cx="2320220" cy="2234972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4075090" y="1815147"/>
            <a:ext cx="2438400" cy="5835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GB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2"/>
          <a:srcRect l="35231" t="32508" r="33027" b="11765"/>
          <a:stretch/>
        </p:blipFill>
        <p:spPr bwMode="auto">
          <a:xfrm>
            <a:off x="5628735" y="563231"/>
            <a:ext cx="3505200" cy="31446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3453" y="614991"/>
                <a:ext cx="5542470" cy="44012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tập 3: </a:t>
                </a:r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 bên là một cái lều ở một trại hè của học sinh tham gia cắm trại có dạng hình chóp tứ giác đều theo các kích thước như hình vẽ:</a:t>
                </a:r>
              </a:p>
              <a:p>
                <a:pPr algn="just"/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Thể tích không khí bên trong lều là bao nhiêu?</a:t>
                </a:r>
              </a:p>
              <a:p>
                <a:pPr algn="just"/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Xác định số vải bạt cần thiết để dựng lều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(không tính đến đường viền, nếp gấp,…)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</a:t>
                </a:r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iết độ dài trung đoạn của lều trại là</a:t>
                </a:r>
                <a:r>
                  <a:rPr lang="en-US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2,24 </m:t>
                    </m:r>
                    <m:r>
                      <m:rPr>
                        <m:nor/>
                      </m:rPr>
                      <a:rPr lang="en-US" sz="2800" smtClean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2800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53" y="614991"/>
                <a:ext cx="5542470" cy="4401205"/>
              </a:xfrm>
              <a:prstGeom prst="rect">
                <a:avLst/>
              </a:prstGeom>
              <a:blipFill>
                <a:blip r:embed="rId3"/>
                <a:stretch>
                  <a:fillRect l="-2198" t="-1524" r="-2198" b="-2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630" y="3916032"/>
            <a:ext cx="1606526" cy="1332101"/>
          </a:xfrm>
          <a:prstGeom prst="rect">
            <a:avLst/>
          </a:prstGeom>
        </p:spPr>
      </p:pic>
      <p:sp>
        <p:nvSpPr>
          <p:cNvPr id="7" name="TextBox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8A5D9B-D4D2-4456-8635-8614B284664E}"/>
              </a:ext>
            </a:extLst>
          </p:cNvPr>
          <p:cNvSpPr txBox="1"/>
          <p:nvPr/>
        </p:nvSpPr>
        <p:spPr>
          <a:xfrm>
            <a:off x="0" y="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(Tiết 2)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3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61923" y="1073588"/>
            <a:ext cx="49049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78788" y="3277652"/>
            <a:ext cx="4780171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123088" y="1171254"/>
            <a:ext cx="3879349" cy="2640146"/>
            <a:chOff x="8624712" y="3341511"/>
            <a:chExt cx="2675468" cy="1851377"/>
          </a:xfrm>
        </p:grpSpPr>
        <p:grpSp>
          <p:nvGrpSpPr>
            <p:cNvPr id="6" name="Group 5"/>
            <p:cNvGrpSpPr/>
            <p:nvPr/>
          </p:nvGrpSpPr>
          <p:grpSpPr>
            <a:xfrm>
              <a:off x="8624712" y="3341511"/>
              <a:ext cx="2675468" cy="1851377"/>
              <a:chOff x="8624712" y="3341512"/>
              <a:chExt cx="2675468" cy="185137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8624712" y="3341512"/>
                <a:ext cx="2675468" cy="1851377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9239957" y="3849511"/>
                <a:ext cx="1444977" cy="835378"/>
              </a:xfrm>
              <a:prstGeom prst="rect">
                <a:avLst/>
              </a:prstGeom>
              <a:solidFill>
                <a:srgbClr val="4472C4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8624712" y="3341512"/>
                <a:ext cx="615245" cy="5079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10684934" y="3341512"/>
                <a:ext cx="615244" cy="5079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10684934" y="4684889"/>
                <a:ext cx="615244" cy="507999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7" name="Straight Connector 6"/>
            <p:cNvCxnSpPr/>
            <p:nvPr/>
          </p:nvCxnSpPr>
          <p:spPr>
            <a:xfrm flipH="1">
              <a:off x="8624712" y="4684889"/>
              <a:ext cx="615245" cy="507999"/>
            </a:xfrm>
            <a:prstGeom prst="line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13" name="TextBox 12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104933" y="2260643"/>
            <a:ext cx="1915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GB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GB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554762" y="1362117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15" name="TextBox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 rot="16200000">
            <a:off x="8071744" y="2328595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6" name="TextBox 1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6654025" y="3318692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</a:p>
        </p:txBody>
      </p:sp>
      <p:sp>
        <p:nvSpPr>
          <p:cNvPr id="17" name="TextBox 16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 rot="5400000">
            <a:off x="5097194" y="2412247"/>
            <a:ext cx="101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GB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57A48-82C7-4A93-B97E-124F77B095EE}"/>
              </a:ext>
            </a:extLst>
          </p:cNvPr>
          <p:cNvSpPr txBox="1"/>
          <p:nvPr/>
        </p:nvSpPr>
        <p:spPr>
          <a:xfrm>
            <a:off x="1" y="117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5351" y="630212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HS </a:t>
            </a:r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làm bài tập 3 vào phiếu học tập số 1. </a:t>
            </a:r>
            <a:endParaRPr lang="en-GB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Hình ảnh 7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74" y="3829222"/>
            <a:ext cx="1606526" cy="13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65784" y="102736"/>
            <a:ext cx="41729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GB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2126" y="800219"/>
            <a:ext cx="89154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………………………………………………………………..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52400" y="1843027"/>
            <a:ext cx="891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………………………………………………………………..</a:t>
            </a:r>
            <a:endParaRPr lang="en-GB" sz="2800" dirty="0">
              <a:solidFill>
                <a:srgbClr val="0000FF"/>
              </a:solidFill>
              <a:latin typeface="等线"/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52400" y="2801109"/>
            <a:ext cx="8915400" cy="22852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3) a.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đều: …………………………………………..                           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……………………………………………………………….                                  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74" y="3811399"/>
            <a:ext cx="1606526" cy="1332101"/>
          </a:xfrm>
          <a:prstGeom prst="rect">
            <a:avLst/>
          </a:prstGeom>
        </p:spPr>
      </p:pic>
      <p:pic>
        <p:nvPicPr>
          <p:cNvPr id="7" name="Đồng hồ đếm ngược 8 phút - 8 minutes timer - Hailist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543" y="51583"/>
            <a:ext cx="1393657" cy="73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2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86000" y="293562"/>
            <a:ext cx="42963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endParaRPr lang="en-GB" sz="3200" dirty="0">
              <a:solidFill>
                <a:srgbClr val="FF0000"/>
              </a:solidFill>
              <a:latin typeface="等线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9382" y="1147746"/>
            <a:ext cx="8534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898521" y="1870989"/>
                <a:ext cx="2789546" cy="10533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3200" i="1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3200" i="1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xq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d</m:t>
                      </m:r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8521" y="1870989"/>
                <a:ext cx="2789546" cy="10533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8600" y="2901375"/>
            <a:ext cx="76931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2)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046513" y="3486150"/>
                <a:ext cx="2307619" cy="10581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20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nor/>
                        </m:rPr>
                        <a:rPr lang="en-US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en-US" sz="3200" b="0" i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h</m:t>
                      </m:r>
                    </m:oMath>
                  </m:oMathPara>
                </a14:m>
                <a:endParaRPr lang="en-US" sz="3200" i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6513" y="3486150"/>
                <a:ext cx="2307619" cy="10581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474" y="3811399"/>
            <a:ext cx="1606526" cy="13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960" y="658084"/>
            <a:ext cx="8915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a.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endParaRPr lang="en-GB" sz="3200" dirty="0">
              <a:solidFill>
                <a:srgbClr val="0000FF"/>
              </a:solidFill>
              <a:latin typeface="等线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815605" y="1660022"/>
                <a:ext cx="5105821" cy="8321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3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i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m:rPr>
                        <m:nor/>
                      </m:rPr>
                      <a:rPr lang="en-US" sz="3000" b="0" i="1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3000" b="0" i="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sz="30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>
          <p:sp>
            <p:nvSpPr>
              <p:cNvPr id="5" name="Rectangle 4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5605" y="1660022"/>
                <a:ext cx="5105821" cy="832151"/>
              </a:xfrm>
              <a:prstGeom prst="rect">
                <a:avLst/>
              </a:prstGeom>
              <a:blipFill>
                <a:blip r:embed="rId2"/>
                <a:stretch>
                  <a:fillRect r="-1912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57200" y="2440033"/>
            <a:ext cx="8498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GB" sz="3200" dirty="0">
              <a:solidFill>
                <a:srgbClr val="0000FF"/>
              </a:solidFill>
              <a:latin typeface="等线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828800" y="3496688"/>
                <a:ext cx="5432834" cy="8276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e>
                      <m:sub>
                        <m:r>
                          <m:rPr>
                            <m:nor/>
                          </m:rPr>
                          <a:rPr lang="en-US" sz="3000" i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xq</m:t>
                        </m:r>
                      </m:sub>
                    </m:sSub>
                    <m:r>
                      <m:rPr>
                        <m:nor/>
                      </m:rPr>
                      <a:rPr lang="en-US" sz="30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000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000" dirty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(2 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4)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r>
                      <m:rPr>
                        <m:nor/>
                      </m:rPr>
                      <a:rPr lang="en-US" sz="3000" b="0" i="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2,24 </m:t>
                    </m:r>
                    <m:r>
                      <m:rPr>
                        <m:nor/>
                      </m:rPr>
                      <a:rPr lang="en-US" sz="30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3000" dirty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8,96 </m:t>
                    </m:r>
                  </m:oMath>
                </a14:m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(m</a:t>
                </a:r>
                <a:r>
                  <a:rPr lang="en-US" sz="3000" baseline="30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30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3000" dirty="0">
                  <a:solidFill>
                    <a:srgbClr val="0000FF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496688"/>
                <a:ext cx="5432834" cy="827662"/>
              </a:xfrm>
              <a:prstGeom prst="rect">
                <a:avLst/>
              </a:prstGeom>
              <a:blipFill>
                <a:blip r:embed="rId3"/>
                <a:stretch>
                  <a:fillRect r="-1684" b="-10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248267" y="4221982"/>
            <a:ext cx="784513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bạt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GB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8,96 m</a:t>
            </a:r>
            <a:r>
              <a:rPr lang="en-GB" sz="32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8C57A48-82C7-4A93-B97E-124F77B095EE}"/>
              </a:ext>
            </a:extLst>
          </p:cNvPr>
          <p:cNvSpPr txBox="1"/>
          <p:nvPr/>
        </p:nvSpPr>
        <p:spPr>
          <a:xfrm>
            <a:off x="1" y="1175"/>
            <a:ext cx="914399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HÌNH CHÓP TỨ GIÁC ĐỀU 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pic>
        <p:nvPicPr>
          <p:cNvPr id="9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08" y="3879973"/>
            <a:ext cx="1606526" cy="133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1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76200" y="666750"/>
            <a:ext cx="1105830" cy="1105830"/>
            <a:chOff x="2914650" y="1294210"/>
            <a:chExt cx="555625" cy="555625"/>
          </a:xfrm>
          <a:solidFill>
            <a:srgbClr val="44546A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9" name="Rectangle 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19200" y="1560803"/>
            <a:ext cx="7696200" cy="2783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trước: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IV.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GB" sz="28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_Văn_Bản 14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851099" y="760584"/>
            <a:ext cx="5311701" cy="523220"/>
          </a:xfrm>
          <a:prstGeom prst="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HƯỚNG DẪN  TỰ HỌC Ở NHÀ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1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137846" y="0"/>
            <a:ext cx="7772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HƯỚNG DẪN VỀ NHÀ</a:t>
            </a:r>
            <a:endParaRPr lang="en-US" sz="32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23469" y="706508"/>
                <a:ext cx="5569965" cy="37856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000" dirty="0">
                    <a:solidFill>
                      <a:srgbClr val="FF0000"/>
                    </a:solidFill>
                    <a:latin typeface="+mj-lt"/>
                    <a:cs typeface="Times New Roman" panose="02020603050405020304" pitchFamily="18" charset="0"/>
                  </a:rPr>
                  <a:t>* Phiếu bài tập số 2:</a:t>
                </a:r>
              </a:p>
              <a:p>
                <a:pPr algn="just"/>
                <a:r>
                  <a:rPr lang="vi-VN" sz="3000" b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Bài 1:</a:t>
                </a:r>
                <a:r>
                  <a:rPr lang="en-GB" sz="3000" b="1" dirty="0">
                    <a:solidFill>
                      <a:srgbClr val="0000FF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Cho hình chóp tứ giác đều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m:rPr>
                        <m:nor/>
                      </m:rPr>
                      <a:rPr lang="en-US" sz="3000" i="1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MNPQ</m:t>
                    </m:r>
                  </m:oMath>
                </a14:m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như hình vẽ bên có chiều cao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15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  <m:r>
                      <a:rPr lang="en-US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và thể tích là</a:t>
                </a:r>
                <a:r>
                  <a:rPr lang="en-US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</a:t>
                </a:r>
                <a:r>
                  <a:rPr lang="en-US" sz="3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1 280 cm</a:t>
                </a:r>
                <a:r>
                  <a:rPr lang="en-US" sz="3000" baseline="300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GB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. </a:t>
                </a:r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  </a:t>
                </a:r>
              </a:p>
              <a:p>
                <a:pPr algn="just"/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a) Tính độ dài cạnh đáy hình chóp.  </a:t>
                </a:r>
              </a:p>
              <a:p>
                <a:pPr algn="just"/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b) Tính diện tích xung quanh của hình chóp biết, độ dài trung đoạn của hình chóp là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17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00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300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vi-VN" sz="3000" dirty="0">
                    <a:solidFill>
                      <a:prstClr val="black"/>
                    </a:solidFill>
                    <a:latin typeface="+mj-lt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9" y="706508"/>
                <a:ext cx="5569965" cy="3785652"/>
              </a:xfrm>
              <a:prstGeom prst="rect">
                <a:avLst/>
              </a:prstGeom>
              <a:blipFill>
                <a:blip r:embed="rId2"/>
                <a:stretch>
                  <a:fillRect l="-2516" t="-2093" r="-2626" b="-4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228600" y="84355"/>
            <a:ext cx="477619" cy="477619"/>
            <a:chOff x="2914650" y="1294210"/>
            <a:chExt cx="555625" cy="555625"/>
          </a:xfrm>
          <a:solidFill>
            <a:srgbClr val="44546A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7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3"/>
          <a:srcRect l="32652" t="27115" r="31241" b="14780"/>
          <a:stretch/>
        </p:blipFill>
        <p:spPr bwMode="auto">
          <a:xfrm>
            <a:off x="5745193" y="1351937"/>
            <a:ext cx="3298166" cy="3200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5248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447800" y="7492"/>
            <a:ext cx="3825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Phiếu bài tập số 2:</a:t>
            </a: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1925" y="499115"/>
            <a:ext cx="8610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3000" b="1" dirty="0">
                <a:solidFill>
                  <a:srgbClr val="0033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GB" sz="3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6" name="组合 40" descr="OPL20U25GSXzBJYl68kk8uQGfFKzs7yb1M4KJWUiLk6ZEvGF+qCIPSnY57AbBFCvTW2023.15.47+K4lPs7H94VUqPe2XwIsfPRnrXQE//QTEXxb8/8N4CNc6FpgZahzpTjFhMzSA7T/nHJa11DE8Ng2TP3iAmRczFlmslSuUNOgUeb6yRvs0="/>
          <p:cNvGrpSpPr>
            <a:grpSpLocks noChangeAspect="1"/>
          </p:cNvGrpSpPr>
          <p:nvPr/>
        </p:nvGrpSpPr>
        <p:grpSpPr>
          <a:xfrm>
            <a:off x="152400" y="102677"/>
            <a:ext cx="457200" cy="457200"/>
            <a:chOff x="2914650" y="1294210"/>
            <a:chExt cx="555625" cy="555625"/>
          </a:xfrm>
          <a:solidFill>
            <a:srgbClr val="44546A"/>
          </a:solidFill>
          <a:effectLst>
            <a:outerShdw blurRad="228600" dist="1397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10"/>
            <p:cNvSpPr>
              <a:spLocks/>
            </p:cNvSpPr>
            <p:nvPr/>
          </p:nvSpPr>
          <p:spPr bwMode="auto">
            <a:xfrm>
              <a:off x="2914650" y="1294210"/>
              <a:ext cx="555625" cy="555625"/>
            </a:xfrm>
            <a:custGeom>
              <a:avLst/>
              <a:gdLst>
                <a:gd name="T0" fmla="*/ 303 w 350"/>
                <a:gd name="T1" fmla="*/ 128 h 350"/>
                <a:gd name="T2" fmla="*/ 303 w 350"/>
                <a:gd name="T3" fmla="*/ 17 h 350"/>
                <a:gd name="T4" fmla="*/ 239 w 350"/>
                <a:gd name="T5" fmla="*/ 17 h 350"/>
                <a:gd name="T6" fmla="*/ 239 w 350"/>
                <a:gd name="T7" fmla="*/ 64 h 350"/>
                <a:gd name="T8" fmla="*/ 175 w 350"/>
                <a:gd name="T9" fmla="*/ 0 h 350"/>
                <a:gd name="T10" fmla="*/ 0 w 350"/>
                <a:gd name="T11" fmla="*/ 175 h 350"/>
                <a:gd name="T12" fmla="*/ 31 w 350"/>
                <a:gd name="T13" fmla="*/ 175 h 350"/>
                <a:gd name="T14" fmla="*/ 31 w 350"/>
                <a:gd name="T15" fmla="*/ 350 h 350"/>
                <a:gd name="T16" fmla="*/ 128 w 350"/>
                <a:gd name="T17" fmla="*/ 350 h 350"/>
                <a:gd name="T18" fmla="*/ 128 w 350"/>
                <a:gd name="T19" fmla="*/ 208 h 350"/>
                <a:gd name="T20" fmla="*/ 223 w 350"/>
                <a:gd name="T21" fmla="*/ 208 h 350"/>
                <a:gd name="T22" fmla="*/ 223 w 350"/>
                <a:gd name="T23" fmla="*/ 350 h 350"/>
                <a:gd name="T24" fmla="*/ 319 w 350"/>
                <a:gd name="T25" fmla="*/ 350 h 350"/>
                <a:gd name="T26" fmla="*/ 319 w 350"/>
                <a:gd name="T27" fmla="*/ 175 h 350"/>
                <a:gd name="T28" fmla="*/ 350 w 350"/>
                <a:gd name="T29" fmla="*/ 175 h 350"/>
                <a:gd name="T30" fmla="*/ 303 w 350"/>
                <a:gd name="T31" fmla="*/ 128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0" h="350">
                  <a:moveTo>
                    <a:pt x="303" y="128"/>
                  </a:moveTo>
                  <a:lnTo>
                    <a:pt x="303" y="17"/>
                  </a:lnTo>
                  <a:lnTo>
                    <a:pt x="239" y="17"/>
                  </a:lnTo>
                  <a:lnTo>
                    <a:pt x="239" y="64"/>
                  </a:lnTo>
                  <a:lnTo>
                    <a:pt x="175" y="0"/>
                  </a:lnTo>
                  <a:lnTo>
                    <a:pt x="0" y="175"/>
                  </a:lnTo>
                  <a:lnTo>
                    <a:pt x="31" y="175"/>
                  </a:lnTo>
                  <a:lnTo>
                    <a:pt x="31" y="350"/>
                  </a:lnTo>
                  <a:lnTo>
                    <a:pt x="128" y="350"/>
                  </a:lnTo>
                  <a:lnTo>
                    <a:pt x="128" y="208"/>
                  </a:lnTo>
                  <a:lnTo>
                    <a:pt x="223" y="208"/>
                  </a:lnTo>
                  <a:lnTo>
                    <a:pt x="223" y="350"/>
                  </a:lnTo>
                  <a:lnTo>
                    <a:pt x="319" y="350"/>
                  </a:lnTo>
                  <a:lnTo>
                    <a:pt x="319" y="175"/>
                  </a:lnTo>
                  <a:lnTo>
                    <a:pt x="350" y="175"/>
                  </a:lnTo>
                  <a:lnTo>
                    <a:pt x="30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140075" y="1472803"/>
              <a:ext cx="101600" cy="1984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2" name="Picture 11" descr="OPL20U25GSXzBJYl68kk8uQGfFKzs7yb1M4KJWUiLk6ZEvGF+qCIPSnY57AbBFCvTW2023.15.47+K4lPs7H94VUqPe2XwIsfPRnrXQE//QTEXxb8/8N4CNc6FpgZahzpTjFhMzSA7T/nHJa11DE8Ng2TP3iAmRczFlmslSuUNOgUeb6yRvs0="/>
          <p:cNvPicPr/>
          <p:nvPr/>
        </p:nvPicPr>
        <p:blipFill rotWithShape="1">
          <a:blip r:embed="rId2"/>
          <a:srcRect l="17136" t="28105" r="24366" b="21599"/>
          <a:stretch/>
        </p:blipFill>
        <p:spPr bwMode="auto">
          <a:xfrm>
            <a:off x="1447800" y="1976442"/>
            <a:ext cx="7010400" cy="31670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4472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BCC25D-95C9-4D5D-952D-610A48998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effectLst>
            <a:glow>
              <a:schemeClr val="accent1">
                <a:alpha val="79000"/>
              </a:schemeClr>
            </a:glow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6" y="1681693"/>
            <a:ext cx="1691787" cy="1966130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615" y="1882259"/>
            <a:ext cx="2281693" cy="1378985"/>
          </a:xfrm>
          <a:prstGeom prst="rect">
            <a:avLst/>
          </a:prstGeom>
        </p:spPr>
      </p:pic>
      <p:pic>
        <p:nvPicPr>
          <p:cNvPr id="8" name="Hình ảnh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371" y="1293963"/>
            <a:ext cx="2565773" cy="2127491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969944" y="726568"/>
            <a:ext cx="2251493" cy="81411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</a:p>
          <a:p>
            <a:pPr algn="ctr" defTabSz="685800">
              <a:defRPr/>
            </a:pPr>
            <a:r>
              <a:rPr lang="en-US" sz="21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3653288" y="174685"/>
            <a:ext cx="2111315" cy="879895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6605124" y="485237"/>
            <a:ext cx="1980317" cy="1051115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 defTabSz="685800">
              <a:defRPr/>
            </a:pPr>
            <a:r>
              <a:rPr lang="en-US" sz="21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16" name="Hình chữ nhậ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EA840-FC18-4A8A-9E78-1CABDCEB97D6}"/>
              </a:ext>
            </a:extLst>
          </p:cNvPr>
          <p:cNvSpPr/>
          <p:nvPr/>
        </p:nvSpPr>
        <p:spPr>
          <a:xfrm rot="19020439">
            <a:off x="-187338" y="559818"/>
            <a:ext cx="1686884" cy="510646"/>
          </a:xfrm>
          <a:prstGeom prst="rect">
            <a:avLst/>
          </a:prstGeom>
          <a:noFill/>
        </p:spPr>
        <p:txBody>
          <a:bodyPr wrap="none" lIns="68580" tIns="34290" rIns="68580" bIns="34290" numCol="1">
            <a:prstTxWarp prst="textChevron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 prst="slope"/>
            </a:sp3d>
          </a:bodyPr>
          <a:lstStyle/>
          <a:p>
            <a:pPr algn="ctr" defTabSz="685800">
              <a:defRPr/>
            </a:pPr>
            <a:r>
              <a:rPr lang="en-US" sz="3600" b="1">
                <a:ln/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837473B0-CC2E-450A-ABE3-18F120FF3D39}">
                        <a1611:picAttrSrcUrl xmlns:a1611="http://schemas.microsoft.com/office/drawing/2016/11/main" r:id="rId7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Ghi Chú</a:t>
            </a:r>
            <a:endParaRPr lang="vi-VN" sz="3600" b="1">
              <a:ln/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7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Đường nối Thẳng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3954EC-8113-4EE3-87B9-A398EF216547}"/>
              </a:ext>
            </a:extLst>
          </p:cNvPr>
          <p:cNvCxnSpPr/>
          <p:nvPr/>
        </p:nvCxnSpPr>
        <p:spPr>
          <a:xfrm flipV="1">
            <a:off x="284673" y="439947"/>
            <a:ext cx="1222795" cy="1171036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0A93AA6-B0BD-4DA2-B25B-7FAD7E9F010C}"/>
              </a:ext>
            </a:extLst>
          </p:cNvPr>
          <p:cNvCxnSpPr>
            <a:cxnSpLocks/>
          </p:cNvCxnSpPr>
          <p:nvPr/>
        </p:nvCxnSpPr>
        <p:spPr>
          <a:xfrm flipV="1">
            <a:off x="490644" y="560717"/>
            <a:ext cx="1009261" cy="987725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rgbClr val="FE0048">
                <a:alpha val="96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0753E38-DB98-490F-8CDB-4329FB600B12}"/>
              </a:ext>
            </a:extLst>
          </p:cNvPr>
          <p:cNvCxnSpPr>
            <a:cxnSpLocks/>
          </p:cNvCxnSpPr>
          <p:nvPr/>
        </p:nvCxnSpPr>
        <p:spPr>
          <a:xfrm>
            <a:off x="24231" y="840846"/>
            <a:ext cx="128027" cy="213732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0BA43C4-7C64-4E13-82B0-7AD0E6ED288C}"/>
              </a:ext>
            </a:extLst>
          </p:cNvPr>
          <p:cNvCxnSpPr>
            <a:cxnSpLocks/>
          </p:cNvCxnSpPr>
          <p:nvPr/>
        </p:nvCxnSpPr>
        <p:spPr>
          <a:xfrm>
            <a:off x="17164" y="580640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5C5CEC64-F21A-4EBE-9F9E-4AE9AE28C449}"/>
              </a:ext>
            </a:extLst>
          </p:cNvPr>
          <p:cNvCxnSpPr>
            <a:cxnSpLocks/>
          </p:cNvCxnSpPr>
          <p:nvPr/>
        </p:nvCxnSpPr>
        <p:spPr>
          <a:xfrm>
            <a:off x="24232" y="290238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045B3ACE-5E44-4817-BAC5-C4C9B682C1EB}"/>
              </a:ext>
            </a:extLst>
          </p:cNvPr>
          <p:cNvCxnSpPr>
            <a:cxnSpLocks/>
          </p:cNvCxnSpPr>
          <p:nvPr/>
        </p:nvCxnSpPr>
        <p:spPr>
          <a:xfrm>
            <a:off x="31299" y="14934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27">
            <a:extLst>
              <a:ext uri="{FF2B5EF4-FFF2-40B4-BE49-F238E27FC236}">
                <a16:creationId xmlns:a16="http://schemas.microsoft.com/office/drawing/2014/main" id="{74E038EE-2C76-4632-A30F-B81017D8E38B}"/>
              </a:ext>
            </a:extLst>
          </p:cNvPr>
          <p:cNvCxnSpPr>
            <a:cxnSpLocks/>
          </p:cNvCxnSpPr>
          <p:nvPr/>
        </p:nvCxnSpPr>
        <p:spPr>
          <a:xfrm>
            <a:off x="219978" y="11823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Đường nối Thẳng 28">
            <a:extLst>
              <a:ext uri="{FF2B5EF4-FFF2-40B4-BE49-F238E27FC236}">
                <a16:creationId xmlns:a16="http://schemas.microsoft.com/office/drawing/2014/main" id="{2C91D891-C8FA-47DE-8474-5D8E64B47CDE}"/>
              </a:ext>
            </a:extLst>
          </p:cNvPr>
          <p:cNvCxnSpPr>
            <a:cxnSpLocks/>
          </p:cNvCxnSpPr>
          <p:nvPr/>
        </p:nvCxnSpPr>
        <p:spPr>
          <a:xfrm>
            <a:off x="457296" y="16729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29">
            <a:extLst>
              <a:ext uri="{FF2B5EF4-FFF2-40B4-BE49-F238E27FC236}">
                <a16:creationId xmlns:a16="http://schemas.microsoft.com/office/drawing/2014/main" id="{00898359-2E1E-4AA5-A167-E03086E6E23F}"/>
              </a:ext>
            </a:extLst>
          </p:cNvPr>
          <p:cNvCxnSpPr>
            <a:cxnSpLocks/>
          </p:cNvCxnSpPr>
          <p:nvPr/>
        </p:nvCxnSpPr>
        <p:spPr>
          <a:xfrm>
            <a:off x="673947" y="10334"/>
            <a:ext cx="227233" cy="367073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30">
            <a:extLst>
              <a:ext uri="{FF2B5EF4-FFF2-40B4-BE49-F238E27FC236}">
                <a16:creationId xmlns:a16="http://schemas.microsoft.com/office/drawing/2014/main" id="{C28559CB-7907-4618-8D54-716FB1A2B387}"/>
              </a:ext>
            </a:extLst>
          </p:cNvPr>
          <p:cNvCxnSpPr>
            <a:cxnSpLocks/>
          </p:cNvCxnSpPr>
          <p:nvPr/>
        </p:nvCxnSpPr>
        <p:spPr>
          <a:xfrm>
            <a:off x="902600" y="-1076"/>
            <a:ext cx="162701" cy="256161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glow rad="50800">
              <a:schemeClr val="accent4">
                <a:lumMod val="60000"/>
                <a:lumOff val="40000"/>
                <a:alpha val="96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538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961" y="173437"/>
            <a:ext cx="3177228" cy="371475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1558856" y="3987403"/>
            <a:ext cx="6089167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9B6BF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  <a:endParaRPr lang="vi-VN" sz="54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9B6BF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330784" y="1067762"/>
            <a:ext cx="2050090" cy="1061828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162480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4493576" y="330363"/>
            <a:ext cx="2271617" cy="1061828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47296" y="1005372"/>
              <a:ext cx="2362479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6476957" y="1123372"/>
            <a:ext cx="2271617" cy="1061828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3397893" y="1733550"/>
            <a:ext cx="1707508" cy="903298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5675244" y="2428277"/>
            <a:ext cx="2271617" cy="1132739"/>
            <a:chOff x="6997439" y="2348815"/>
            <a:chExt cx="3028822" cy="1510316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685800">
                <a:defRPr/>
              </a:pPr>
              <a:endParaRPr sz="1050"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1107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>
                <a:defRPr/>
              </a:pP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tòi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188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428750" y="628650"/>
            <a:ext cx="3143250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4743450" y="1906244"/>
            <a:ext cx="264795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MỞ ĐẦU</a:t>
            </a:r>
            <a:endParaRPr lang="en-US" sz="3600" dirty="0">
              <a:solidFill>
                <a:prstClr val="black"/>
              </a:solidFill>
              <a:latin typeface="Century Gothic" panose="020B0502020202020204"/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5276851" y="2633787"/>
            <a:ext cx="2305049" cy="223148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0377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69616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43000" y="1352550"/>
            <a:ext cx="71929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quan sát kỹ video sau và nêu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chóp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3645718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286000" y="169458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等线"/>
              </a:rPr>
              <a:t> 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19201" y="3850798"/>
            <a:ext cx="60960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spcBef>
                <a:spcPts val="300"/>
              </a:spcBef>
              <a:spcAft>
                <a:spcPts val="300"/>
              </a:spcAft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Minh họa thể tích hình chóp đều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2" y="0"/>
            <a:ext cx="91201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9144000" cy="51435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200">
                <a:solidFill>
                  <a:prstClr val="white"/>
                </a:solidFill>
                <a:latin typeface="Century Gothic" panose="020B0502020202020204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0" y="2351982"/>
            <a:ext cx="56388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defTabSz="685800">
              <a:defRPr/>
            </a:pPr>
            <a:r>
              <a:rPr lang="en-US" sz="4000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CHÓP </a:t>
            </a:r>
          </a:p>
          <a:p>
            <a:pPr defTabSz="685800">
              <a:defRPr/>
            </a:pPr>
            <a:r>
              <a:rPr lang="en-US" sz="4000" b="1" dirty="0">
                <a:ln w="22225">
                  <a:solidFill>
                    <a:srgbClr val="E33D6F"/>
                  </a:solidFill>
                  <a:prstDash val="solid"/>
                </a:ln>
                <a:solidFill>
                  <a:srgbClr val="E33D6F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TỨ GIÁC ĐỀU </a:t>
            </a: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659269" y="1626082"/>
            <a:ext cx="13516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</a:t>
            </a: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1075203" y="636342"/>
            <a:ext cx="612597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800">
              <a:defRPr/>
            </a:pPr>
            <a:r>
              <a:rPr lang="en-US" sz="4050" b="1" dirty="0">
                <a:ln w="11430"/>
                <a:gradFill>
                  <a:gsLst>
                    <a:gs pos="0">
                      <a:srgbClr val="D53DD0">
                        <a:tint val="90000"/>
                        <a:satMod val="120000"/>
                      </a:srgbClr>
                    </a:gs>
                    <a:gs pos="25000">
                      <a:srgbClr val="D53DD0">
                        <a:tint val="93000"/>
                        <a:satMod val="120000"/>
                      </a:srgbClr>
                    </a:gs>
                    <a:gs pos="50000">
                      <a:srgbClr val="D53DD0">
                        <a:shade val="89000"/>
                        <a:satMod val="110000"/>
                      </a:srgbClr>
                    </a:gs>
                    <a:gs pos="75000">
                      <a:srgbClr val="D53DD0">
                        <a:tint val="93000"/>
                        <a:satMod val="120000"/>
                      </a:srgbClr>
                    </a:gs>
                    <a:gs pos="100000">
                      <a:srgbClr val="D53DD0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HỌC TRỰC QUAN</a:t>
            </a: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9892" y="111167"/>
            <a:ext cx="2650406" cy="57708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3300" b="1" dirty="0">
                <a:ln w="6600">
                  <a:solidFill>
                    <a:srgbClr val="E33D6F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33D6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IV</a:t>
            </a:r>
          </a:p>
        </p:txBody>
      </p:sp>
      <p:sp>
        <p:nvSpPr>
          <p:cNvPr id="9" name="Rectangl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2181833" y="3675421"/>
            <a:ext cx="16254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defRPr/>
            </a:pP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74659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726620" y="996043"/>
            <a:ext cx="3237355" cy="30861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3963976" y="1802888"/>
            <a:ext cx="4678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073" y="2674299"/>
            <a:ext cx="2186740" cy="2186740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3963976" y="695755"/>
            <a:ext cx="1063185" cy="600576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4996984" y="454668"/>
            <a:ext cx="522521" cy="295194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5661293" y="864603"/>
            <a:ext cx="1283501" cy="685007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sz="1050"/>
          </a:p>
        </p:txBody>
      </p:sp>
    </p:spTree>
    <p:extLst>
      <p:ext uri="{BB962C8B-B14F-4D97-AF65-F5344CB8AC3E}">
        <p14:creationId xmlns:p14="http://schemas.microsoft.com/office/powerpoint/2010/main" val="214892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2153</TotalTime>
  <Words>1699</Words>
  <Application>Microsoft Office PowerPoint</Application>
  <PresentationFormat>On-screen Show (16:9)</PresentationFormat>
  <Paragraphs>268</Paragraphs>
  <Slides>28</Slides>
  <Notes>4</Notes>
  <HiddenSlides>1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等线</vt:lpstr>
      <vt:lpstr>Arial</vt:lpstr>
      <vt:lpstr>Calibri</vt:lpstr>
      <vt:lpstr>Cambria Math</vt:lpstr>
      <vt:lpstr>Century Gothic</vt:lpstr>
      <vt:lpstr>Times New Roman</vt:lpstr>
      <vt:lpstr>思源黑体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Thuan Nguyen Thi My</dc:creator>
  <cp:lastModifiedBy>LE DAI</cp:lastModifiedBy>
  <cp:revision>342</cp:revision>
  <dcterms:created xsi:type="dcterms:W3CDTF">2021-07-22T17:31:00Z</dcterms:created>
  <dcterms:modified xsi:type="dcterms:W3CDTF">2023-08-17T07:35:39Z</dcterms:modified>
</cp:coreProperties>
</file>