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4" r:id="rId1"/>
    <p:sldMasterId id="2147483676" r:id="rId2"/>
    <p:sldMasterId id="2147483700" r:id="rId3"/>
    <p:sldMasterId id="2147483712" r:id="rId4"/>
    <p:sldMasterId id="2147483724" r:id="rId5"/>
  </p:sldMasterIdLst>
  <p:notesMasterIdLst>
    <p:notesMasterId r:id="rId41"/>
  </p:notesMasterIdLst>
  <p:handoutMasterIdLst>
    <p:handoutMasterId r:id="rId42"/>
  </p:handoutMasterIdLst>
  <p:sldIdLst>
    <p:sldId id="3277" r:id="rId6"/>
    <p:sldId id="3315" r:id="rId7"/>
    <p:sldId id="3316" r:id="rId8"/>
    <p:sldId id="3238" r:id="rId9"/>
    <p:sldId id="3278" r:id="rId10"/>
    <p:sldId id="3239" r:id="rId11"/>
    <p:sldId id="3240" r:id="rId12"/>
    <p:sldId id="3252" r:id="rId13"/>
    <p:sldId id="3282" r:id="rId14"/>
    <p:sldId id="3255" r:id="rId15"/>
    <p:sldId id="3318" r:id="rId16"/>
    <p:sldId id="3292" r:id="rId17"/>
    <p:sldId id="3301" r:id="rId18"/>
    <p:sldId id="3298" r:id="rId19"/>
    <p:sldId id="3295" r:id="rId20"/>
    <p:sldId id="3299" r:id="rId21"/>
    <p:sldId id="3256" r:id="rId22"/>
    <p:sldId id="3283" r:id="rId23"/>
    <p:sldId id="3300" r:id="rId24"/>
    <p:sldId id="3284" r:id="rId25"/>
    <p:sldId id="3265" r:id="rId26"/>
    <p:sldId id="3260" r:id="rId27"/>
    <p:sldId id="3280" r:id="rId28"/>
    <p:sldId id="3303" r:id="rId29"/>
    <p:sldId id="3304" r:id="rId30"/>
    <p:sldId id="3305" r:id="rId31"/>
    <p:sldId id="3306" r:id="rId32"/>
    <p:sldId id="3307" r:id="rId33"/>
    <p:sldId id="3308" r:id="rId34"/>
    <p:sldId id="3309" r:id="rId35"/>
    <p:sldId id="3310" r:id="rId36"/>
    <p:sldId id="3311" r:id="rId37"/>
    <p:sldId id="3313" r:id="rId38"/>
    <p:sldId id="3296" r:id="rId39"/>
    <p:sldId id="3297" r:id="rId40"/>
  </p:sldIdLst>
  <p:sldSz cx="12192000" cy="6858000"/>
  <p:notesSz cx="6858000" cy="9144000"/>
  <p:embeddedFontLst>
    <p:embeddedFont>
      <p:font typeface="#9Slide04 Rokkitt SemiBold" panose="020B0604020202020204" charset="0"/>
      <p:bold r:id="rId43"/>
    </p:embeddedFont>
    <p:embeddedFont>
      <p:font typeface="#9Slide05 Aquarelle" panose="020B0604020202020204" charset="0"/>
      <p:regular r:id="rId44"/>
    </p:embeddedFont>
    <p:embeddedFont>
      <p:font typeface="#9Slide05 Ciaobella" panose="020B0604020202020204" charset="0"/>
      <p:regular r:id="rId45"/>
    </p:embeddedFont>
    <p:embeddedFont>
      <p:font typeface="#9Slide05 Daniela Script" panose="020B0604020202020204" charset="0"/>
      <p:regular r:id="rId46"/>
    </p:embeddedFont>
    <p:embeddedFont>
      <p:font typeface="#9Slide05 SVNNight Wind Sent" panose="02000000000000000000" charset="0"/>
      <p:regular r:id="rId47"/>
    </p:embeddedFont>
    <p:embeddedFont>
      <p:font typeface="#9Slide05 SVNVandella" charset="0"/>
      <p:regular r:id="rId48"/>
    </p:embeddedFont>
    <p:embeddedFont>
      <p:font typeface="#9Slide07 SVNAppleberry" panose="02040603050506020204" charset="0"/>
      <p:regular r:id="rId49"/>
    </p:embeddedFont>
    <p:embeddedFont>
      <p:font typeface="Showcard Gothic" panose="04020904020102020604" pitchFamily="82" charset="0"/>
      <p:regular r:id="rId50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840">
          <p15:clr>
            <a:srgbClr val="A4A3A4"/>
          </p15:clr>
        </p15:guide>
        <p15:guide id="3" pos="497">
          <p15:clr>
            <a:srgbClr val="A4A3A4"/>
          </p15:clr>
        </p15:guide>
        <p15:guide id="4" orient="horz" pos="3989">
          <p15:clr>
            <a:srgbClr val="A4A3A4"/>
          </p15:clr>
        </p15:guide>
        <p15:guide id="5" pos="7106">
          <p15:clr>
            <a:srgbClr val="A4A3A4"/>
          </p15:clr>
        </p15:guide>
        <p15:guide id="6" pos="65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62A3B8"/>
    <a:srgbClr val="FED9B9"/>
    <a:srgbClr val="288098"/>
    <a:srgbClr val="C3D3D3"/>
    <a:srgbClr val="186716"/>
    <a:srgbClr val="55A534"/>
    <a:srgbClr val="501622"/>
    <a:srgbClr val="1686C2"/>
    <a:srgbClr val="C21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5317" autoAdjust="0"/>
  </p:normalViewPr>
  <p:slideViewPr>
    <p:cSldViewPr>
      <p:cViewPr varScale="1">
        <p:scale>
          <a:sx n="56" d="100"/>
          <a:sy n="56" d="100"/>
        </p:scale>
        <p:origin x="908" y="44"/>
      </p:cViewPr>
      <p:guideLst>
        <p:guide orient="horz" pos="300"/>
        <p:guide pos="3840"/>
        <p:guide pos="497"/>
        <p:guide orient="horz" pos="3989"/>
        <p:guide pos="7106"/>
        <p:guide pos="6564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  <a:t>2024/4/9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387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2024/4/9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Arial" panose="020B0604020202020204" pitchFamily="34" charset="0"/>
              </a:defRPr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994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Arial" panose="020B0604020202020204" pitchFamily="34" charset="0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thiên</a:t>
            </a:r>
            <a:r>
              <a:rPr lang="en-US" baseline="0" dirty="0"/>
              <a:t> </a:t>
            </a:r>
            <a:r>
              <a:rPr lang="en-US" baseline="0" dirty="0" err="1"/>
              <a:t>nhiên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tâm</a:t>
            </a:r>
            <a:r>
              <a:rPr lang="en-US" baseline="0" dirty="0"/>
              <a:t> </a:t>
            </a:r>
            <a:r>
              <a:rPr lang="en-US" baseline="0" dirty="0" err="1"/>
              <a:t>hồn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r>
              <a:rPr lang="en-US" baseline="0" dirty="0"/>
              <a:t>, </a:t>
            </a:r>
            <a:r>
              <a:rPr lang="en-US" baseline="0" dirty="0" err="1"/>
              <a:t>nhạy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,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97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70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26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Văn bản </a:t>
            </a:r>
            <a:r>
              <a:rPr lang="en-US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V</a:t>
            </a:r>
            <a:r>
              <a:rPr lang="vi-VN" sz="1400" b="1" i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ẻ đẹp của bài thơ “Cảnh khuya” bàn</a:t>
            </a: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 về vấn đề gì? Dựa vào đâu để em có thể nhận ra nhanh nhất đi</a:t>
            </a:r>
            <a:r>
              <a:rPr lang="en-US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ề</a:t>
            </a:r>
            <a:r>
              <a:rPr lang="vi-VN" sz="1400" b="1" u="none" strike="noStrike" kern="1200" dirty="0">
                <a:solidFill>
                  <a:srgbClr val="0070C0"/>
                </a:solidFill>
                <a:effectLst/>
                <a:latin typeface="+mn-lt"/>
                <a:ea typeface="Arial" panose="020B0604020202020204" pitchFamily="34" charset="0"/>
                <a:cs typeface="+mn-cs"/>
              </a:rPr>
              <a:t>u này?</a:t>
            </a:r>
            <a:endParaRPr lang="en-US" sz="1400" b="1" u="none" strike="noStrike" kern="1200" dirty="0">
              <a:solidFill>
                <a:srgbClr val="0070C0"/>
              </a:solidFill>
              <a:effectLst/>
              <a:latin typeface="+mn-lt"/>
              <a:ea typeface="Arial" panose="020B060402020202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185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610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baseline="0" dirty="0"/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1: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1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2: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2</a:t>
            </a:r>
          </a:p>
          <a:p>
            <a:r>
              <a:rPr lang="en-US" baseline="0" dirty="0"/>
              <a:t>+ </a:t>
            </a:r>
            <a:r>
              <a:rPr lang="en-US" baseline="0" dirty="0" err="1"/>
              <a:t>Nhóm</a:t>
            </a:r>
            <a:r>
              <a:rPr lang="en-US" baseline="0" dirty="0"/>
              <a:t> 3: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874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55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603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36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05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883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3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3236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6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khía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endParaRPr lang="en-US" baseline="0" dirty="0"/>
          </a:p>
          <a:p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giá</a:t>
            </a:r>
            <a:r>
              <a:rPr lang="en-US" baseline="0" dirty="0"/>
              <a:t> </a:t>
            </a:r>
            <a:r>
              <a:rPr lang="en-US" baseline="0" dirty="0" err="1"/>
              <a:t>trị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dung, </a:t>
            </a:r>
            <a:r>
              <a:rPr lang="en-US" baseline="0" dirty="0" err="1"/>
              <a:t>nghệ</a:t>
            </a:r>
            <a:r>
              <a:rPr lang="en-US" baseline="0" dirty="0"/>
              <a:t> </a:t>
            </a:r>
            <a:r>
              <a:rPr lang="en-US" baseline="0" dirty="0" err="1"/>
              <a:t>thuật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95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03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361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A83839-D09B-4685-88FE-E8D5DABA3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825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14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60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007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8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82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8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73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C7364-A388-4AF4-A80E-DBE1227E57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7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. </a:t>
            </a:r>
            <a:r>
              <a:rPr lang="en-US" baseline="0" dirty="0" err="1"/>
              <a:t>Tính</a:t>
            </a:r>
            <a:r>
              <a:rPr lang="en-US" baseline="0" dirty="0"/>
              <a:t> logic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99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685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445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072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5100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824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1366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0908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924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1830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1312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689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75080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120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5814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0814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35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3339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3074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7586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4824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93199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3163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8259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5770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56396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675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223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35140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9113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7070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1486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4483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784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5747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65353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9923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25560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26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34270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90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3336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863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1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1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46556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0244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101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3007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41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15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539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696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006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6135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090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696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7457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4/9/2024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609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5291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CDF8A-D63E-4C76-907D-14E0621C443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EBE7-A632-4266-8BA8-D06C247E5B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2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jpeg"/><Relationship Id="rId7" Type="http://schemas.openxmlformats.org/officeDocument/2006/relationships/slide" Target="slide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slide" Target="slide28.xml"/><Relationship Id="rId18" Type="http://schemas.openxmlformats.org/officeDocument/2006/relationships/image" Target="../media/image56.gif"/><Relationship Id="rId3" Type="http://schemas.openxmlformats.org/officeDocument/2006/relationships/image" Target="../media/image48.jpeg"/><Relationship Id="rId21" Type="http://schemas.openxmlformats.org/officeDocument/2006/relationships/slide" Target="slide29.xml"/><Relationship Id="rId7" Type="http://schemas.openxmlformats.org/officeDocument/2006/relationships/slide" Target="slide31.xml"/><Relationship Id="rId12" Type="http://schemas.openxmlformats.org/officeDocument/2006/relationships/image" Target="../media/image53.gif"/><Relationship Id="rId17" Type="http://schemas.openxmlformats.org/officeDocument/2006/relationships/slide" Target="slide27.xm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5.gif"/><Relationship Id="rId20" Type="http://schemas.openxmlformats.org/officeDocument/2006/relationships/image" Target="../media/image58.gif"/><Relationship Id="rId1" Type="http://schemas.openxmlformats.org/officeDocument/2006/relationships/slideLayout" Target="../slideLayouts/slideLayout45.xml"/><Relationship Id="rId6" Type="http://schemas.microsoft.com/office/2007/relationships/hdphoto" Target="../media/hdphoto2.wdp"/><Relationship Id="rId11" Type="http://schemas.openxmlformats.org/officeDocument/2006/relationships/slide" Target="slide32.xml"/><Relationship Id="rId5" Type="http://schemas.openxmlformats.org/officeDocument/2006/relationships/image" Target="../media/image50.png"/><Relationship Id="rId15" Type="http://schemas.openxmlformats.org/officeDocument/2006/relationships/slide" Target="slide33.xml"/><Relationship Id="rId10" Type="http://schemas.openxmlformats.org/officeDocument/2006/relationships/image" Target="../media/image52.gif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slide" Target="slide30.xml"/><Relationship Id="rId1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8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slide" Target="slide26.xml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0.jpeg"/><Relationship Id="rId7" Type="http://schemas.openxmlformats.org/officeDocument/2006/relationships/image" Target="../media/image5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2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7546317" y="1988840"/>
            <a:ext cx="4265704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khuya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”,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Minh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7347525" y="836712"/>
            <a:ext cx="446449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lang="en-US" sz="60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41FBF9-5306-4B63-C45A-7F2200A5F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" y="-25330"/>
            <a:ext cx="7241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56DB2-708F-92E8-F007-E39AB1C4F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6" r="33640" b="798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477980" y="1122363"/>
            <a:ext cx="5041955" cy="3080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II. </a:t>
            </a:r>
          </a:p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Tìm</a:t>
            </a: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hiểu</a:t>
            </a:r>
            <a:r>
              <a:rPr lang="en-US" sz="5400" dirty="0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chi </a:t>
            </a:r>
            <a:r>
              <a:rPr lang="en-US" sz="5400" dirty="0" err="1">
                <a:solidFill>
                  <a:schemeClr val="bg1"/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tiết</a:t>
            </a:r>
            <a:endParaRPr kumimoji="0" lang="en-US" sz="54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63508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C4E6F-F7E5-291D-7903-0764A1782914}"/>
              </a:ext>
            </a:extLst>
          </p:cNvPr>
          <p:cNvSpPr txBox="1"/>
          <p:nvPr/>
        </p:nvSpPr>
        <p:spPr>
          <a:xfrm>
            <a:off x="838200" y="3933056"/>
            <a:ext cx="10515600" cy="228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1. </a:t>
            </a:r>
          </a:p>
          <a:p>
            <a:pPr marL="0" marR="0" lvl="0" indent="0" algn="ctr" fontAlgn="auto">
              <a:lnSpc>
                <a:spcPct val="9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đề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(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Vấn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đề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nghị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4 Rokkitt SemiBold" panose="00000700000000000000" pitchFamily="2" charset="0"/>
                <a:ea typeface="+mj-ea"/>
                <a:cs typeface="+mj-cs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A7B059-D55A-E089-8DD0-AFFD3DFB6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5" r="11667" b="1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D5EFE7-AECC-6D4F-A38B-330AB3EB9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17" r="11378" b="-2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6F2D6-1EC0-2ACC-FCBA-35D487105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25" r="19037" b="-2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368320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720018" y="2746986"/>
            <a:ext cx="1615989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5" name="Right Brace 4"/>
          <p:cNvSpPr/>
          <p:nvPr/>
        </p:nvSpPr>
        <p:spPr>
          <a:xfrm rot="5400000">
            <a:off x="3378434" y="-131976"/>
            <a:ext cx="538589" cy="446449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551849" y="5696912"/>
            <a:ext cx="11088302" cy="687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Nhan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endParaRPr kumimoji="0" lang="en-US" sz="293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3719736" y="2746986"/>
            <a:ext cx="1800530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293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Plus 7"/>
          <p:cNvSpPr/>
          <p:nvPr/>
        </p:nvSpPr>
        <p:spPr>
          <a:xfrm>
            <a:off x="2740333" y="3184721"/>
            <a:ext cx="575406" cy="646780"/>
          </a:xfrm>
          <a:prstGeom prst="mathPlus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8DA6C-310B-FBB8-DFD8-3DF24EC79AF4}"/>
              </a:ext>
            </a:extLst>
          </p:cNvPr>
          <p:cNvSpPr txBox="1"/>
          <p:nvPr/>
        </p:nvSpPr>
        <p:spPr>
          <a:xfrm>
            <a:off x="1199456" y="817468"/>
            <a:ext cx="9793088" cy="136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khuya</a:t>
            </a:r>
            <a:endParaRPr lang="en-US" sz="6000" dirty="0">
              <a:solidFill>
                <a:srgbClr val="C00000"/>
              </a:solidFill>
              <a:latin typeface="#9Slide05 Aquarelle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9C4AD7-11E8-413B-0D13-F53E0098BB44}"/>
              </a:ext>
            </a:extLst>
          </p:cNvPr>
          <p:cNvSpPr txBox="1"/>
          <p:nvPr/>
        </p:nvSpPr>
        <p:spPr>
          <a:xfrm>
            <a:off x="551849" y="4476900"/>
            <a:ext cx="9360575" cy="1364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29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93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9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93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khuya</a:t>
            </a:r>
            <a:endParaRPr kumimoji="0" lang="en-US" sz="293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răng xanh 22/8 xuất hiện lúc mấy giờ ? Trăng xanh là gì ? Trăng xanh có  màu gì">
            <a:extLst>
              <a:ext uri="{FF2B5EF4-FFF2-40B4-BE49-F238E27FC236}">
                <a16:creationId xmlns:a16="http://schemas.microsoft.com/office/drawing/2014/main" id="{35BCB0EA-72BB-63A4-E16F-7AC566C22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5" r="35099" b="-4"/>
          <a:stretch/>
        </p:blipFill>
        <p:spPr bwMode="auto">
          <a:xfrm>
            <a:off x="9523005" y="-291984"/>
            <a:ext cx="2668994" cy="3864758"/>
          </a:xfrm>
          <a:custGeom>
            <a:avLst/>
            <a:gdLst/>
            <a:ahLst/>
            <a:cxnLst/>
            <a:rect l="l" t="t" r="r" b="b"/>
            <a:pathLst>
              <a:path w="2668994" h="3864768">
                <a:moveTo>
                  <a:pt x="1215406" y="0"/>
                </a:moveTo>
                <a:lnTo>
                  <a:pt x="2668994" y="0"/>
                </a:lnTo>
                <a:lnTo>
                  <a:pt x="2668994" y="3754247"/>
                </a:lnTo>
                <a:lnTo>
                  <a:pt x="2614574" y="3774165"/>
                </a:lnTo>
                <a:cubicBezTo>
                  <a:pt x="2425260" y="3833048"/>
                  <a:pt x="2223979" y="3864768"/>
                  <a:pt x="2015289" y="3864768"/>
                </a:cubicBezTo>
                <a:cubicBezTo>
                  <a:pt x="902276" y="3864768"/>
                  <a:pt x="0" y="2962492"/>
                  <a:pt x="0" y="1849479"/>
                </a:cubicBezTo>
                <a:cubicBezTo>
                  <a:pt x="0" y="1084283"/>
                  <a:pt x="426467" y="418692"/>
                  <a:pt x="1054683" y="7742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03F96-7CB6-F3D7-3EFC-8288CF9585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47" r="30726" b="-1"/>
          <a:stretch/>
        </p:blipFill>
        <p:spPr>
          <a:xfrm>
            <a:off x="10450314" y="3709300"/>
            <a:ext cx="1787791" cy="2856706"/>
          </a:xfrm>
          <a:custGeom>
            <a:avLst/>
            <a:gdLst/>
            <a:ahLst/>
            <a:cxnLst/>
            <a:rect l="l" t="t" r="r" b="b"/>
            <a:pathLst>
              <a:path w="1787791" h="2856706">
                <a:moveTo>
                  <a:pt x="1531941" y="0"/>
                </a:moveTo>
                <a:cubicBezTo>
                  <a:pt x="1584820" y="0"/>
                  <a:pt x="1637074" y="2679"/>
                  <a:pt x="1688573" y="7909"/>
                </a:cubicBezTo>
                <a:lnTo>
                  <a:pt x="1787791" y="23052"/>
                </a:lnTo>
                <a:lnTo>
                  <a:pt x="1787791" y="2856706"/>
                </a:lnTo>
                <a:lnTo>
                  <a:pt x="765053" y="2856706"/>
                </a:lnTo>
                <a:lnTo>
                  <a:pt x="675418" y="2802252"/>
                </a:lnTo>
                <a:cubicBezTo>
                  <a:pt x="267919" y="2526951"/>
                  <a:pt x="0" y="2060735"/>
                  <a:pt x="0" y="1531942"/>
                </a:cubicBezTo>
                <a:cubicBezTo>
                  <a:pt x="0" y="685873"/>
                  <a:pt x="685873" y="0"/>
                  <a:pt x="153194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860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7000"/>
            <a:lum/>
          </a:blip>
          <a:srcRect/>
          <a:stretch>
            <a:fillRect t="-16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5015880" y="44624"/>
            <a:ext cx="633670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chứng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8963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4D94F9-8A9C-FDFC-9580-59FE8F79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561" y="0"/>
            <a:ext cx="9220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4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5F35604A-376F-A414-E4AB-B9D68467E00E}"/>
              </a:ext>
            </a:extLst>
          </p:cNvPr>
          <p:cNvSpPr txBox="1"/>
          <p:nvPr/>
        </p:nvSpPr>
        <p:spPr>
          <a:xfrm>
            <a:off x="839416" y="332656"/>
            <a:ext cx="10585176" cy="492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416" y="1128223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1824" y="1128223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12224" y="1124744"/>
            <a:ext cx="3312368" cy="1368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9416" y="2799498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11824" y="2799498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12224" y="2792541"/>
            <a:ext cx="3312368" cy="37978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…lo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endCxn id="9" idx="0"/>
          </p:cNvCxnSpPr>
          <p:nvPr/>
        </p:nvCxnSpPr>
        <p:spPr>
          <a:xfrm>
            <a:off x="2495600" y="825099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161495" y="825099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24392" y="845796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495600" y="2489417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61495" y="2489417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624392" y="2510114"/>
            <a:ext cx="0" cy="303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id="{21E72E59-ED33-4F70-FC93-F72FB62B57B0}"/>
              </a:ext>
            </a:extLst>
          </p:cNvPr>
          <p:cNvSpPr txBox="1"/>
          <p:nvPr/>
        </p:nvSpPr>
        <p:spPr>
          <a:xfrm>
            <a:off x="6528048" y="692696"/>
            <a:ext cx="302433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4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Nhận</a:t>
            </a:r>
            <a:r>
              <a:rPr kumimoji="0" lang="en-US" sz="41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4167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xét</a:t>
            </a:r>
            <a:endParaRPr kumimoji="0" lang="en-US" sz="41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4943872" y="1775979"/>
            <a:ext cx="6425687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đề thể hiện ngay trong nhan đề văn bản là vấn đề chính được nêu ra để bàn luận.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+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minh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4" name="Picture 4" descr="Trăng khuya - Trần Hồng Giang | Đọc truyện đêm khuya Mp3 miễn phí">
            <a:extLst>
              <a:ext uri="{FF2B5EF4-FFF2-40B4-BE49-F238E27FC236}">
                <a16:creationId xmlns:a16="http://schemas.microsoft.com/office/drawing/2014/main" id="{69CB394B-2F33-E44A-ECB5-97139C7B7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27092" b="-3"/>
          <a:stretch/>
        </p:blipFill>
        <p:spPr bwMode="auto">
          <a:xfrm>
            <a:off x="695400" y="-40042"/>
            <a:ext cx="3343282" cy="2905636"/>
          </a:xfrm>
          <a:custGeom>
            <a:avLst/>
            <a:gdLst/>
            <a:ahLst/>
            <a:cxnLst/>
            <a:rect l="l" t="t" r="r" b="b"/>
            <a:pathLst>
              <a:path w="3343282" h="2905646">
                <a:moveTo>
                  <a:pt x="546801" y="0"/>
                </a:moveTo>
                <a:lnTo>
                  <a:pt x="2796481" y="0"/>
                </a:lnTo>
                <a:lnTo>
                  <a:pt x="2853670" y="51976"/>
                </a:lnTo>
                <a:cubicBezTo>
                  <a:pt x="3156177" y="354484"/>
                  <a:pt x="3343282" y="772394"/>
                  <a:pt x="3343282" y="1234005"/>
                </a:cubicBezTo>
                <a:cubicBezTo>
                  <a:pt x="3343282" y="2157227"/>
                  <a:pt x="2594863" y="2905646"/>
                  <a:pt x="1671641" y="2905646"/>
                </a:cubicBezTo>
                <a:cubicBezTo>
                  <a:pt x="748420" y="2905646"/>
                  <a:pt x="0" y="2157227"/>
                  <a:pt x="0" y="1234005"/>
                </a:cubicBezTo>
                <a:cubicBezTo>
                  <a:pt x="0" y="772394"/>
                  <a:pt x="187105" y="354484"/>
                  <a:pt x="489613" y="519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răng khuya giữa đại ngàn Ngọa Vân thiêng liêng, kỳ vĩ">
            <a:extLst>
              <a:ext uri="{FF2B5EF4-FFF2-40B4-BE49-F238E27FC236}">
                <a16:creationId xmlns:a16="http://schemas.microsoft.com/office/drawing/2014/main" id="{C29DEE17-FF1F-0C6F-6F7B-718C87394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r="24998" b="-2"/>
          <a:stretch/>
        </p:blipFill>
        <p:spPr bwMode="auto">
          <a:xfrm>
            <a:off x="822441" y="3114807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2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82D5F-2A58-61C9-60B1-D236FDD4D76A}"/>
              </a:ext>
            </a:extLst>
          </p:cNvPr>
          <p:cNvSpPr txBox="1"/>
          <p:nvPr/>
        </p:nvSpPr>
        <p:spPr>
          <a:xfrm>
            <a:off x="551384" y="222605"/>
            <a:ext cx="114492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tố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#9Slide04 Rokkitt SemiBold" panose="000007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lang="en-US" sz="5400" dirty="0">
              <a:solidFill>
                <a:prstClr val="black"/>
              </a:solidFill>
              <a:latin typeface="#9Slide04 Rokkitt SemiBold" panose="000007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E4C006-D307-A683-F5F4-78CB0DA3C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r="23749" b="-2"/>
          <a:stretch/>
        </p:blipFill>
        <p:spPr>
          <a:xfrm>
            <a:off x="3647728" y="2060848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542E13-09DB-94D3-A2D9-1F19A63C2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71" r="26874" b="2"/>
          <a:stretch/>
        </p:blipFill>
        <p:spPr>
          <a:xfrm>
            <a:off x="1173621" y="3074199"/>
            <a:ext cx="259073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D9D598-1DD6-2D83-00F8-08120CB937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3" r="4427" b="5"/>
          <a:stretch/>
        </p:blipFill>
        <p:spPr>
          <a:xfrm>
            <a:off x="8151909" y="3074199"/>
            <a:ext cx="2577829" cy="2926956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022525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>
            <a:extLst>
              <a:ext uri="{FF2B5EF4-FFF2-40B4-BE49-F238E27FC236}">
                <a16:creationId xmlns:a16="http://schemas.microsoft.com/office/drawing/2014/main" id="{017E1466-E8B8-251E-781F-4EFE23CC14D7}"/>
              </a:ext>
            </a:extLst>
          </p:cNvPr>
          <p:cNvGrpSpPr/>
          <p:nvPr/>
        </p:nvGrpSpPr>
        <p:grpSpPr>
          <a:xfrm>
            <a:off x="4799856" y="583013"/>
            <a:ext cx="6840760" cy="7084788"/>
            <a:chOff x="0" y="0"/>
            <a:chExt cx="2442696" cy="2112498"/>
          </a:xfrm>
          <a:solidFill>
            <a:schemeClr val="bg2"/>
          </a:solidFill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83C29383-FF41-48E4-CA9F-859691E19B3F}"/>
                </a:ext>
              </a:extLst>
            </p:cNvPr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grpFill/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72A92617-C17A-2A6C-7AA5-29CDCE79B920}"/>
                </a:ext>
              </a:extLst>
            </p:cNvPr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" name="Group 2">
            <a:extLst>
              <a:ext uri="{FF2B5EF4-FFF2-40B4-BE49-F238E27FC236}">
                <a16:creationId xmlns:a16="http://schemas.microsoft.com/office/drawing/2014/main" id="{AD5DAFF6-116D-CFAE-0588-CC66BA8702BF}"/>
              </a:ext>
            </a:extLst>
          </p:cNvPr>
          <p:cNvGrpSpPr/>
          <p:nvPr/>
        </p:nvGrpSpPr>
        <p:grpSpPr>
          <a:xfrm>
            <a:off x="911424" y="583013"/>
            <a:ext cx="3384376" cy="7084788"/>
            <a:chOff x="0" y="0"/>
            <a:chExt cx="2442696" cy="2112498"/>
          </a:xfrm>
          <a:solidFill>
            <a:schemeClr val="bg2"/>
          </a:solidFill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6DEA9AB-5EF4-8CD9-45B5-B551EFCE1121}"/>
                </a:ext>
              </a:extLst>
            </p:cNvPr>
            <p:cNvSpPr/>
            <p:nvPr/>
          </p:nvSpPr>
          <p:spPr>
            <a:xfrm>
              <a:off x="0" y="0"/>
              <a:ext cx="2442696" cy="2112498"/>
            </a:xfrm>
            <a:custGeom>
              <a:avLst/>
              <a:gdLst/>
              <a:ahLst/>
              <a:cxnLst/>
              <a:rect l="l" t="t" r="r" b="b"/>
              <a:pathLst>
                <a:path w="2442696" h="2112498">
                  <a:moveTo>
                    <a:pt x="8347" y="0"/>
                  </a:moveTo>
                  <a:lnTo>
                    <a:pt x="2434349" y="0"/>
                  </a:lnTo>
                  <a:cubicBezTo>
                    <a:pt x="2438959" y="0"/>
                    <a:pt x="2442696" y="3737"/>
                    <a:pt x="2442696" y="8347"/>
                  </a:cubicBezTo>
                  <a:lnTo>
                    <a:pt x="2442696" y="2104151"/>
                  </a:lnTo>
                  <a:cubicBezTo>
                    <a:pt x="2442696" y="2106365"/>
                    <a:pt x="2441817" y="2108488"/>
                    <a:pt x="2440252" y="2110054"/>
                  </a:cubicBezTo>
                  <a:cubicBezTo>
                    <a:pt x="2438686" y="2111619"/>
                    <a:pt x="2436563" y="2112498"/>
                    <a:pt x="2434349" y="2112498"/>
                  </a:cubicBezTo>
                  <a:lnTo>
                    <a:pt x="8347" y="2112498"/>
                  </a:lnTo>
                  <a:cubicBezTo>
                    <a:pt x="6134" y="2112498"/>
                    <a:pt x="4010" y="2111619"/>
                    <a:pt x="2445" y="2110054"/>
                  </a:cubicBezTo>
                  <a:cubicBezTo>
                    <a:pt x="879" y="2108488"/>
                    <a:pt x="0" y="2106365"/>
                    <a:pt x="0" y="2104151"/>
                  </a:cubicBezTo>
                  <a:lnTo>
                    <a:pt x="0" y="8347"/>
                  </a:lnTo>
                  <a:cubicBezTo>
                    <a:pt x="0" y="6134"/>
                    <a:pt x="879" y="4010"/>
                    <a:pt x="2445" y="2445"/>
                  </a:cubicBezTo>
                  <a:cubicBezTo>
                    <a:pt x="4010" y="879"/>
                    <a:pt x="6134" y="0"/>
                    <a:pt x="8347" y="0"/>
                  </a:cubicBezTo>
                  <a:close/>
                </a:path>
              </a:pathLst>
            </a:custGeom>
            <a:grpFill/>
            <a:ln w="190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C73D866F-F9F2-07EB-860E-0C01E1218601}"/>
                </a:ext>
              </a:extLst>
            </p:cNvPr>
            <p:cNvSpPr txBox="1"/>
            <p:nvPr/>
          </p:nvSpPr>
          <p:spPr>
            <a:xfrm>
              <a:off x="0" y="-38100"/>
              <a:ext cx="2442696" cy="215059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1343472" y="710791"/>
            <a:ext cx="2592288" cy="4401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sĩ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toàn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thoải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5375920" y="710791"/>
            <a:ext cx="5832648" cy="31085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tịch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Minh –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Khuyến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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5F7F8BA-F430-4F28-9AC6-AF0E5C8E1350}"/>
              </a:ext>
            </a:extLst>
          </p:cNvPr>
          <p:cNvSpPr txBox="1"/>
          <p:nvPr/>
        </p:nvSpPr>
        <p:spPr>
          <a:xfrm>
            <a:off x="5375921" y="3933056"/>
            <a:ext cx="5832648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khuya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B2E4DA3C-24AA-33A5-3F67-4157932E77FA}"/>
              </a:ext>
            </a:extLst>
          </p:cNvPr>
          <p:cNvSpPr/>
          <p:nvPr/>
        </p:nvSpPr>
        <p:spPr>
          <a:xfrm>
            <a:off x="2867710" y="4727876"/>
            <a:ext cx="3288227" cy="4114800"/>
          </a:xfrm>
          <a:custGeom>
            <a:avLst/>
            <a:gdLst/>
            <a:ahLst/>
            <a:cxnLst/>
            <a:rect l="l" t="t" r="r" b="b"/>
            <a:pathLst>
              <a:path w="3288227" h="4114800">
                <a:moveTo>
                  <a:pt x="0" y="0"/>
                </a:moveTo>
                <a:lnTo>
                  <a:pt x="3288227" y="0"/>
                </a:lnTo>
                <a:lnTo>
                  <a:pt x="32882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0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  <p:bldP spid="7" grpId="1"/>
      <p:bldP spid="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782D5F-2A58-61C9-60B1-D236FDD4D76A}"/>
              </a:ext>
            </a:extLst>
          </p:cNvPr>
          <p:cNvSpPr txBox="1"/>
          <p:nvPr/>
        </p:nvSpPr>
        <p:spPr>
          <a:xfrm>
            <a:off x="335360" y="1556792"/>
            <a:ext cx="596278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4.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Quan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,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thái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độ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Rokkitt SemiBold" panose="00000700000000000000" pitchFamily="2" charset="0"/>
                <a:cs typeface="Times New Roman" panose="02020603050405020304" pitchFamily="18" charset="0"/>
              </a:rPr>
              <a:t>giả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AB51F-3E44-5678-23CC-2D98E9B2D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7" r="9649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283379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01405D-EA0B-07FC-66E6-BC33EDAC17EF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0" y="-387424"/>
            <a:ext cx="12192000" cy="7272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53CC6-E14F-DAB2-5B6A-1581D2111480}"/>
              </a:ext>
            </a:extLst>
          </p:cNvPr>
          <p:cNvSpPr txBox="1"/>
          <p:nvPr/>
        </p:nvSpPr>
        <p:spPr>
          <a:xfrm>
            <a:off x="2398912" y="3503982"/>
            <a:ext cx="9793088" cy="13619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6000" dirty="0">
                <a:solidFill>
                  <a:srgbClr val="C00000"/>
                </a:solidFill>
                <a:latin typeface="#9Slide05 SVNNight Wind Sent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5 Aquarelle" panose="02040603050506020204" pitchFamily="18" charset="0"/>
                <a:ea typeface="+mn-ea"/>
                <a:cs typeface="Times New Roman" panose="02020603050405020304" pitchFamily="18" charset="0"/>
              </a:rPr>
              <a:t>khuya</a:t>
            </a:r>
            <a:endParaRPr lang="en-US" sz="6000" dirty="0">
              <a:solidFill>
                <a:srgbClr val="C00000"/>
              </a:solidFill>
              <a:latin typeface="#9Slide05 Aquarelle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7307D-B5CD-C9B0-5B38-1845F50664BD}"/>
              </a:ext>
            </a:extLst>
          </p:cNvPr>
          <p:cNvSpPr txBox="1"/>
          <p:nvPr/>
        </p:nvSpPr>
        <p:spPr>
          <a:xfrm>
            <a:off x="1199455" y="857552"/>
            <a:ext cx="979308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9: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5 SVNVandella" pitchFamily="2" charset="0"/>
                <a:ea typeface="+mn-ea"/>
                <a:cs typeface="Times New Roman" panose="02020603050405020304" pitchFamily="18" charset="0"/>
              </a:rPr>
              <a:t>học</a:t>
            </a:r>
            <a:endParaRPr lang="en-US" sz="8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#9Slide05 SVNVandella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46E5A5-3832-38F5-F100-1523596FA0FF}"/>
              </a:ext>
            </a:extLst>
          </p:cNvPr>
          <p:cNvSpPr txBox="1"/>
          <p:nvPr/>
        </p:nvSpPr>
        <p:spPr>
          <a:xfrm>
            <a:off x="1271464" y="1988840"/>
            <a:ext cx="979308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văn</a:t>
            </a:r>
            <a:r>
              <a:rPr lang="en-US" sz="6000" b="1" dirty="0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#9Slide05 Daniela Script" panose="02000503000000020002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bản</a:t>
            </a:r>
            <a:endParaRPr lang="en-US" sz="7200" b="1" dirty="0">
              <a:solidFill>
                <a:schemeClr val="bg1"/>
              </a:solidFill>
              <a:latin typeface="#9Slide05 Daniela Script" panose="02000503000000020002" pitchFamily="2" charset="0"/>
              <a:ea typeface="#9Slide05 Daniela Script" panose="02000503000000020002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08F2D-B1AC-75AB-6A56-BF640C97AE41}"/>
              </a:ext>
            </a:extLst>
          </p:cNvPr>
          <p:cNvSpPr txBox="1"/>
          <p:nvPr/>
        </p:nvSpPr>
        <p:spPr>
          <a:xfrm>
            <a:off x="4727848" y="4973680"/>
            <a:ext cx="612068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Lê </a:t>
            </a:r>
            <a:r>
              <a:rPr lang="en-US" sz="4400" b="1" dirty="0" err="1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#9Slide05 Ciaobella" pitchFamily="2" charset="0"/>
                <a:ea typeface="#9Slide05 Daniela Script" panose="02000503000000020002" pitchFamily="2" charset="0"/>
                <a:cs typeface="Times New Roman" panose="02020603050405020304" pitchFamily="18" charset="0"/>
              </a:rPr>
              <a:t>Viễn</a:t>
            </a:r>
            <a:endParaRPr lang="en-US" sz="5400" b="1" dirty="0">
              <a:latin typeface="#9Slide05 Ciaobella" pitchFamily="2" charset="0"/>
              <a:ea typeface="#9Slide05 Daniela Script" panose="02000503000000020002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79029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B6DFF7B-EC08-851B-8D1F-4C556A127008}"/>
              </a:ext>
            </a:extLst>
          </p:cNvPr>
          <p:cNvSpPr txBox="1"/>
          <p:nvPr/>
        </p:nvSpPr>
        <p:spPr>
          <a:xfrm>
            <a:off x="335360" y="1916832"/>
            <a:ext cx="4464496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khâm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ngưỡng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FEB8A5-6CB4-7437-2A21-3AB015488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21"/>
          <a:stretch/>
        </p:blipFill>
        <p:spPr>
          <a:xfrm>
            <a:off x="5087888" y="908720"/>
            <a:ext cx="6594867" cy="4752529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0E32387A-B8C2-C59A-6366-BE520BE45E81}"/>
              </a:ext>
            </a:extLst>
          </p:cNvPr>
          <p:cNvSpPr/>
          <p:nvPr/>
        </p:nvSpPr>
        <p:spPr>
          <a:xfrm>
            <a:off x="-384720" y="3717032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2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5951984" y="1988840"/>
            <a:ext cx="525658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III. </a:t>
            </a:r>
          </a:p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prstClr val="black"/>
                </a:solidFill>
                <a:latin typeface="#9Slide04 Rokkitt SemiBold" panose="000007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4 Rokkitt SemiBold" panose="000007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7824B8D-6C4B-CB8C-C4C0-B68442419E55}"/>
              </a:ext>
            </a:extLst>
          </p:cNvPr>
          <p:cNvSpPr/>
          <p:nvPr/>
        </p:nvSpPr>
        <p:spPr>
          <a:xfrm>
            <a:off x="767408" y="908720"/>
            <a:ext cx="4778529" cy="4629200"/>
          </a:xfrm>
          <a:custGeom>
            <a:avLst/>
            <a:gdLst/>
            <a:ahLst/>
            <a:cxnLst/>
            <a:rect l="l" t="t" r="r" b="b"/>
            <a:pathLst>
              <a:path w="8495071" h="8229600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042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77A530-2D5C-AE3F-0FCD-5318BC9C03E2}"/>
              </a:ext>
            </a:extLst>
          </p:cNvPr>
          <p:cNvSpPr/>
          <p:nvPr/>
        </p:nvSpPr>
        <p:spPr>
          <a:xfrm>
            <a:off x="1391235" y="894871"/>
            <a:ext cx="43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kern="100" spc="-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A1C3DF-AE6D-EB93-BD9F-86B6CDA5543F}"/>
              </a:ext>
            </a:extLst>
          </p:cNvPr>
          <p:cNvSpPr/>
          <p:nvPr/>
        </p:nvSpPr>
        <p:spPr>
          <a:xfrm>
            <a:off x="7778180" y="894871"/>
            <a:ext cx="43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kern="100" spc="-1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DF3155B-4DD1-54AB-3DDA-A8C83DF35097}"/>
              </a:ext>
            </a:extLst>
          </p:cNvPr>
          <p:cNvSpPr/>
          <p:nvPr/>
        </p:nvSpPr>
        <p:spPr>
          <a:xfrm rot="8780902">
            <a:off x="-841352" y="57615"/>
            <a:ext cx="3884719" cy="817884"/>
          </a:xfrm>
          <a:custGeom>
            <a:avLst/>
            <a:gdLst/>
            <a:ahLst/>
            <a:cxnLst/>
            <a:rect l="l" t="t" r="r" b="b"/>
            <a:pathLst>
              <a:path w="5827079" h="1226826">
                <a:moveTo>
                  <a:pt x="0" y="0"/>
                </a:moveTo>
                <a:lnTo>
                  <a:pt x="5827078" y="0"/>
                </a:lnTo>
                <a:lnTo>
                  <a:pt x="5827078" y="1226826"/>
                </a:lnTo>
                <a:lnTo>
                  <a:pt x="0" y="122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9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89D0A7D-0DF7-4739-DF1F-5F85338F44F0}"/>
              </a:ext>
            </a:extLst>
          </p:cNvPr>
          <p:cNvSpPr/>
          <p:nvPr/>
        </p:nvSpPr>
        <p:spPr>
          <a:xfrm rot="2452803">
            <a:off x="-1183748" y="5425455"/>
            <a:ext cx="3739095" cy="2117263"/>
          </a:xfrm>
          <a:custGeom>
            <a:avLst/>
            <a:gdLst/>
            <a:ahLst/>
            <a:cxnLst/>
            <a:rect l="l" t="t" r="r" b="b"/>
            <a:pathLst>
              <a:path w="5608643" h="3175894">
                <a:moveTo>
                  <a:pt x="0" y="0"/>
                </a:moveTo>
                <a:lnTo>
                  <a:pt x="5608644" y="0"/>
                </a:lnTo>
                <a:lnTo>
                  <a:pt x="5608644" y="3175895"/>
                </a:lnTo>
                <a:lnTo>
                  <a:pt x="0" y="3175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1321940-ACFA-A79E-88DB-B49AC9D11E00}"/>
              </a:ext>
            </a:extLst>
          </p:cNvPr>
          <p:cNvSpPr/>
          <p:nvPr/>
        </p:nvSpPr>
        <p:spPr>
          <a:xfrm rot="-2014158">
            <a:off x="10873467" y="-405289"/>
            <a:ext cx="2098727" cy="1743693"/>
          </a:xfrm>
          <a:custGeom>
            <a:avLst/>
            <a:gdLst/>
            <a:ahLst/>
            <a:cxnLst/>
            <a:rect l="l" t="t" r="r" b="b"/>
            <a:pathLst>
              <a:path w="3148091" h="2615539">
                <a:moveTo>
                  <a:pt x="0" y="0"/>
                </a:moveTo>
                <a:lnTo>
                  <a:pt x="3148091" y="0"/>
                </a:lnTo>
                <a:lnTo>
                  <a:pt x="3148091" y="2615539"/>
                </a:lnTo>
                <a:lnTo>
                  <a:pt x="0" y="261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DDC32F9D-552B-16B6-16A6-36826C5FFBF5}"/>
              </a:ext>
            </a:extLst>
          </p:cNvPr>
          <p:cNvSpPr/>
          <p:nvPr/>
        </p:nvSpPr>
        <p:spPr>
          <a:xfrm rot="5186069">
            <a:off x="3621868" y="3198631"/>
            <a:ext cx="4558197" cy="190615"/>
          </a:xfrm>
          <a:custGeom>
            <a:avLst/>
            <a:gdLst/>
            <a:ahLst/>
            <a:cxnLst/>
            <a:rect l="l" t="t" r="r" b="b"/>
            <a:pathLst>
              <a:path w="6837296" h="285923">
                <a:moveTo>
                  <a:pt x="0" y="0"/>
                </a:moveTo>
                <a:lnTo>
                  <a:pt x="6837295" y="0"/>
                </a:lnTo>
                <a:lnTo>
                  <a:pt x="6837295" y="285924"/>
                </a:lnTo>
                <a:lnTo>
                  <a:pt x="0" y="2859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6340" y="1773236"/>
            <a:ext cx="5175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Các luận điểm có sự gắn bó mật thiết với luận đề và được sắp xếp theo hệ thống hợp lí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Lập luận chặt chẽ, sắc bén; thuyết phục, xác thực và được trình bày theo một trình tự hợp lí.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- Lời văn giàu hình ảnh, nhạc điệu,…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22020" y="1773236"/>
            <a:ext cx="5175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uyên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Viễn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uyển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425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A1C3DF-AE6D-EB93-BD9F-86B6CDA5543F}"/>
              </a:ext>
            </a:extLst>
          </p:cNvPr>
          <p:cNvSpPr/>
          <p:nvPr/>
        </p:nvSpPr>
        <p:spPr>
          <a:xfrm>
            <a:off x="1777528" y="908720"/>
            <a:ext cx="9288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Kĩ</a:t>
            </a:r>
            <a:r>
              <a:rPr kumimoji="0" lang="it-IT" sz="3200" b="1" i="0" u="none" strike="noStrike" kern="100" cap="none" spc="-13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năng đọc hiểu văn bản nghị luận văn 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FDF3155B-4DD1-54AB-3DDA-A8C83DF35097}"/>
              </a:ext>
            </a:extLst>
          </p:cNvPr>
          <p:cNvSpPr/>
          <p:nvPr/>
        </p:nvSpPr>
        <p:spPr>
          <a:xfrm rot="8780902">
            <a:off x="-841352" y="57615"/>
            <a:ext cx="3884719" cy="817884"/>
          </a:xfrm>
          <a:custGeom>
            <a:avLst/>
            <a:gdLst/>
            <a:ahLst/>
            <a:cxnLst/>
            <a:rect l="l" t="t" r="r" b="b"/>
            <a:pathLst>
              <a:path w="5827079" h="1226826">
                <a:moveTo>
                  <a:pt x="0" y="0"/>
                </a:moveTo>
                <a:lnTo>
                  <a:pt x="5827078" y="0"/>
                </a:lnTo>
                <a:lnTo>
                  <a:pt x="5827078" y="1226826"/>
                </a:lnTo>
                <a:lnTo>
                  <a:pt x="0" y="122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9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89D0A7D-0DF7-4739-DF1F-5F85338F44F0}"/>
              </a:ext>
            </a:extLst>
          </p:cNvPr>
          <p:cNvSpPr/>
          <p:nvPr/>
        </p:nvSpPr>
        <p:spPr>
          <a:xfrm rot="2452803">
            <a:off x="-1183748" y="5425455"/>
            <a:ext cx="3739095" cy="2117263"/>
          </a:xfrm>
          <a:custGeom>
            <a:avLst/>
            <a:gdLst/>
            <a:ahLst/>
            <a:cxnLst/>
            <a:rect l="l" t="t" r="r" b="b"/>
            <a:pathLst>
              <a:path w="5608643" h="3175894">
                <a:moveTo>
                  <a:pt x="0" y="0"/>
                </a:moveTo>
                <a:lnTo>
                  <a:pt x="5608644" y="0"/>
                </a:lnTo>
                <a:lnTo>
                  <a:pt x="5608644" y="3175895"/>
                </a:lnTo>
                <a:lnTo>
                  <a:pt x="0" y="3175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91321940-ACFA-A79E-88DB-B49AC9D11E00}"/>
              </a:ext>
            </a:extLst>
          </p:cNvPr>
          <p:cNvSpPr/>
          <p:nvPr/>
        </p:nvSpPr>
        <p:spPr>
          <a:xfrm rot="-2014158">
            <a:off x="10873467" y="-405289"/>
            <a:ext cx="2098727" cy="1743693"/>
          </a:xfrm>
          <a:custGeom>
            <a:avLst/>
            <a:gdLst/>
            <a:ahLst/>
            <a:cxnLst/>
            <a:rect l="l" t="t" r="r" b="b"/>
            <a:pathLst>
              <a:path w="3148091" h="2615539">
                <a:moveTo>
                  <a:pt x="0" y="0"/>
                </a:moveTo>
                <a:lnTo>
                  <a:pt x="3148091" y="0"/>
                </a:lnTo>
                <a:lnTo>
                  <a:pt x="3148091" y="2615539"/>
                </a:lnTo>
                <a:lnTo>
                  <a:pt x="0" y="26155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67408" y="1773236"/>
            <a:ext cx="11046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thuyết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…)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09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hands holding microphones&#10;&#10;Description automatically generated">
            <a:extLst>
              <a:ext uri="{FF2B5EF4-FFF2-40B4-BE49-F238E27FC236}">
                <a16:creationId xmlns:a16="http://schemas.microsoft.com/office/drawing/2014/main" id="{D021344D-C3F7-381B-E048-A21BE6718E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1"/>
          <a:stretch/>
        </p:blipFill>
        <p:spPr>
          <a:xfrm>
            <a:off x="2464622" y="1447909"/>
            <a:ext cx="6858000" cy="576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1523492" y="1628800"/>
            <a:ext cx="943304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3287688" y="476672"/>
            <a:ext cx="5904656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lang="en-US" sz="60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chỗ</a:t>
            </a:r>
            <a:endParaRPr lang="en-US" sz="60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875628f2c63ac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8" y="0"/>
            <a:ext cx="12227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:\Users\ADMIN\Desktop\Doreamon cau ca\0x0ss-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730826"/>
            <a:ext cx="5050975" cy="50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Kết quả hình ảnh cho fish cartoon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297" y1="44282" x2="72079" y2="47214"/>
                        <a14:foregroundMark x1="21980" y1="28446" x2="28317" y2="68915"/>
                        <a14:foregroundMark x1="26139" y1="25513" x2="32475" y2="78886"/>
                        <a14:foregroundMark x1="26733" y1="26100" x2="34851" y2="53666"/>
                        <a14:foregroundMark x1="41386" y1="25220" x2="62772" y2="58065"/>
                        <a14:foregroundMark x1="52475" y1="25220" x2="59406" y2="43109"/>
                        <a14:foregroundMark x1="58614" y1="29619" x2="39406" y2="50147"/>
                        <a14:foregroundMark x1="52277" y1="30205" x2="38218" y2="43988"/>
                        <a14:foregroundMark x1="56040" y1="23754" x2="63168" y2="53079"/>
                        <a14:foregroundMark x1="29901" y1="21994" x2="14455" y2="29912"/>
                        <a14:foregroundMark x1="16634" y1="36070" x2="11287" y2="56012"/>
                        <a14:foregroundMark x1="14455" y1="34604" x2="12871" y2="43695"/>
                        <a14:foregroundMark x1="80000" y1="46628" x2="91881" y2="4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4894">
            <a:off x="3064777" y="2448297"/>
            <a:ext cx="3281545" cy="22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0" y="5867400"/>
            <a:ext cx="1371600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99351" y="38816"/>
            <a:ext cx="4551881" cy="175432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howcard Gothic" panose="04020904020102020604" pitchFamily="82" charset="0"/>
              </a:rPr>
              <a:t>CÂU CÁ CÙNG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howcard Gothic" panose="04020904020102020604" pitchFamily="82" charset="0"/>
              </a:rPr>
              <a:t>DORAEMON</a:t>
            </a:r>
          </a:p>
        </p:txBody>
      </p:sp>
    </p:spTree>
    <p:extLst>
      <p:ext uri="{BB962C8B-B14F-4D97-AF65-F5344CB8AC3E}">
        <p14:creationId xmlns:p14="http://schemas.microsoft.com/office/powerpoint/2010/main" val="141504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ame_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nobita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18400" y="1207834"/>
            <a:ext cx="1219200" cy="167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ết quả hình ảnh cho fish box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64" y="1783080"/>
            <a:ext cx="121920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\Desktop\Doreamon cau ca\allison-mcgrath-crayonsswimming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59400"/>
            <a:ext cx="1450656" cy="152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oreamon cau ca\source (1).gif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3" y="5512527"/>
            <a:ext cx="1494972" cy="134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oreamon cau ca\giphy (4).gif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00" y="3611881"/>
            <a:ext cx="1079501" cy="9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ADMIN\Desktop\Doreamon cau ca\animated-tropical-fish-5-2.gif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301" y="4511129"/>
            <a:ext cx="1066301" cy="8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ADMIN\Desktop\Doreamon cau ca\largemouth_bass_swimming_hg_clr1.gif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44742" y="5180682"/>
            <a:ext cx="1875797" cy="109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Doreamon cau ca\animated-emperor-fish.gif">
            <a:hlinkClick r:id="rId17" action="ppaction://hlinksldjump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501190"/>
            <a:ext cx="137160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Dore 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82" y="1452882"/>
            <a:ext cx="1569719" cy="15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5698067"/>
            <a:ext cx="812800" cy="108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ADMIN\Desktop\Doreamon cau ca\largemouth_bass_swimming_hg_clr1.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5200" y="5664200"/>
            <a:ext cx="1503741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xplosion 1 1"/>
          <p:cNvSpPr/>
          <p:nvPr/>
        </p:nvSpPr>
        <p:spPr>
          <a:xfrm>
            <a:off x="8996741" y="26924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5" name="Explosion 1 1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16" name="Explosion 1 1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3" name="Explosion 1 22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4" name="Explosion 1 23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5" name="Explosion 1 24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6" name="Explosion 1 25"/>
          <p:cNvSpPr/>
          <p:nvPr/>
        </p:nvSpPr>
        <p:spPr>
          <a:xfrm>
            <a:off x="8940800" y="279400"/>
            <a:ext cx="3048000" cy="206248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753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2859 L 0.01597 0.03249 L 0.03107 -0.02859 L 0.04705 0.03249 L 0.06302 -0.02859 L 0.07795 0.03249 L 0.09392 -0.02859 L 0.10903 0.03249 L 0.125 -0.02859 L 0.14097 0.03249 L 0.15607 -0.02859 L 0.17205 0.03249 L 0.18698 -0.02859 L 0.20295 0.03249 L 0.21892 -0.02859 L 0.23403 0.03249 L 0.25 -0.02859 " pathEditMode="relative" rAng="0" ptsTypes="FFFFFFFFFFFFFFFFF">
                                      <p:cBhvr>
                                        <p:cTn id="18" dur="18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6" dur="2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8" dur="37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30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61577E-6 L -1.15643 0.02443 " pathEditMode="relative" rAng="0" ptsTypes="AA">
                                      <p:cBhvr>
                                        <p:cTn id="32" dur="3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30" y="122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34" dur="3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98517E-7 C -0.01598 -0.00927 -0.02986 -0.02843 -0.04601 -0.03677 C -0.05972 -0.04387 -0.07257 -0.04758 -0.08577 -0.05654 C -0.09445 -0.06241 -0.09584 -0.05592 -0.10643 -0.06766 C -0.12327 -0.0862 -0.14254 -0.09546 -0.16042 -0.10998 C -0.17709 -0.12358 -0.19167 -0.13902 -0.20955 -0.14674 C -0.21823 -0.15756 -0.22865 -0.16157 -0.2382 -0.1693 C -0.25365 -0.18165 -0.26789 -0.19463 -0.2842 -0.20328 C -0.28941 -0.20884 -0.29445 -0.21594 -0.3 -0.22027 C -0.30712 -0.22583 -0.31511 -0.22645 -0.32223 -0.2317 C -0.33716 -0.24282 -0.3507 -0.25981 -0.36667 -0.26537 C -0.37275 -0.27958 -0.375 -0.27989 -0.3842 -0.28514 C -0.3915 -0.29843 -0.40226 -0.30368 -0.40955 -0.31635 C -0.42032 -0.33581 -0.41476 -0.33087 -0.42379 -0.33612 C -0.43177 -0.35064 -0.44202 -0.3633 -0.44931 -0.37844 C -0.46355 -0.40779 -0.44532 -0.37442 -0.45868 -0.39821 C -0.46302 -0.41737 -0.47049 -0.43158 -0.47622 -0.44919 C -0.47674 -0.45289 -0.47657 -0.45722 -0.47778 -0.46031 C -0.47882 -0.46309 -0.4816 -0.46278 -0.48264 -0.46587 C -0.48403 -0.47019 -0.48334 -0.47544 -0.4842 -0.48008 C -0.48646 -0.49151 -0.49271 -0.49676 -0.49532 -0.5085 C -0.49705 -0.51684 -0.49775 -0.5258 -0.5 -0.53383 C -0.50313 -0.54464 -0.5066 -0.55577 -0.50799 -0.56781 C -0.51164 -0.59778 -0.50764 -0.57368 -0.51111 -0.59315 C -0.51667 -0.67347 -0.51493 -0.64072 -0.51111 -0.80198 C -0.51094 -0.81187 -0.50261 -0.81928 -0.49844 -0.82175 C -0.48212 -0.85234 -0.46736 -0.81588 -0.454 -0.80785 C -0.44983 -0.80229 -0.44566 -0.79611 -0.44132 -0.79086 C -0.4382 -0.78715 -0.43177 -0.77943 -0.43177 -0.77943 C -0.42674 -0.76615 -0.41945 -0.75472 -0.41598 -0.73989 C -0.41198 -0.7229 -0.41424 -0.73031 -0.40955 -0.71734 C -0.40764 -0.69386 -0.40157 -0.67038 -0.40157 -0.6469 " pathEditMode="relative" ptsTypes="fffffffffffffffffffffffffffffff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02317E-6 C -0.00851 -0.02565 -0.01875 -0.04913 -0.02865 -0.07353 C -0.03507 -0.08898 -0.03959 -0.10628 -0.04601 -0.12142 C -0.05018 -0.14459 -0.04757 -0.13316 -0.054 -0.1554 C -0.05712 -0.17764 -0.05295 -0.15509 -0.06198 -0.18073 C -0.06285 -0.1832 -0.06268 -0.18691 -0.06354 -0.18938 C -0.0665 -0.19772 -0.06945 -0.20266 -0.07309 -0.20915 C -0.07657 -0.24004 -0.08889 -0.26599 -0.09688 -0.29411 C -0.09861 -0.30585 -0.10191 -0.31388 -0.10469 -0.32469 C -0.11059 -0.34786 -0.11545 -0.37196 -0.12066 -0.39544 C -0.12483 -0.41459 -0.12327 -0.43374 -0.12865 -0.45197 C -0.12917 -0.4566 -0.12952 -0.46155 -0.13021 -0.46618 C -0.13108 -0.47174 -0.13334 -0.48286 -0.13334 -0.48286 C -0.13247 -0.56349 -0.14219 -0.62281 -0.1191 -0.68645 C -0.1165 -0.70467 -0.10973 -0.71518 -0.10313 -0.72877 C -0.08455 -0.76708 -0.0717 -0.79488 -0.04289 -0.80785 C -0.00209 -0.80538 0.04045 -0.82021 0.07465 -0.77665 C 0.08906 -0.75812 0.1 -0.7334 0.11111 -0.709 C 0.11527 -0.69973 0.12066 -0.6778 0.12066 -0.6778 C 0.12448 -0.64412 0.12378 -0.65926 0.12378 -0.63269 " pathEditMode="relative" ptsTypes="fffffffffffffffffff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94 0.02166 C -0.33316 0.04165 -0.33125 0.05192 -0.34149 0.06525 C -0.34427 0.07607 -0.34219 0.06941 -0.3493 0.08385 C -0.35226 0.08968 -0.34948 0.09106 -0.35417 0.09634 C -0.3559 0.09828 -0.35833 0.09884 -0.36042 0.10023 C -0.36389 0.11244 -0.36753 0.12466 -0.37326 0.13548 C -0.37552 0.14492 -0.37864 0.15575 -0.38264 0.16436 C -0.38455 0.16852 -0.38698 0.17269 -0.38906 0.17685 C -0.3901 0.17879 -0.39219 0.18324 -0.39219 0.18324 C -0.39392 0.1924 -0.39757 0.19878 -0.40017 0.20794 C -0.40347 0.21905 -0.41094 0.24348 -0.41771 0.25347 C -0.41944 0.25597 -0.42205 0.25708 -0.42396 0.25958 C -0.43177 0.26985 -0.43802 0.2829 -0.44774 0.29068 C -0.45642 0.29762 -0.46545 0.30012 -0.47483 0.30511 C -0.48542 0.31094 -0.49549 0.31872 -0.5066 0.32177 C -0.51424 0.32704 -0.52187 0.32788 -0.53038 0.3301 C -0.54028 0.33676 -0.55121 0.33843 -0.56215 0.34065 C -0.5743 0.33982 -0.58663 0.34037 -0.59861 0.33815 C -0.6158 0.33537 -0.63281 0.31705 -0.6493 0.30928 C -0.65642 0.30012 -0.6658 0.29428 -0.67483 0.28873 C -0.68264 0.27818 -0.68385 0.28179 -0.69062 0.2743 C -0.69566 0.26847 -0.70174 0.26319 -0.70486 0.2557 C -0.7059 0.25292 -0.7066 0.24959 -0.70816 0.24709 C -0.71285 0.23987 -0.71996 0.23487 -0.72396 0.22654 C -0.73038 0.2135 -0.73437 0.20073 -0.73993 0.18712 C -0.75555 0.14964 -0.73837 0.19406 -0.75104 0.16658 C -0.75295 0.16269 -0.75399 0.15825 -0.75573 0.15409 C -0.75764 0.14992 -0.76007 0.14576 -0.76215 0.14159 C -0.76267 0.13965 -0.76285 0.13715 -0.76371 0.13548 C -0.76649 0.12938 -0.77083 0.12493 -0.77326 0.11883 C -0.77656 0.11022 -0.77882 0.10245 -0.78264 0.09412 C -0.78698 0.0683 -0.78073 0.09662 -0.78906 0.07746 C -0.7901 0.07496 -0.78976 0.07163 -0.79062 0.06913 C -0.79184 0.06552 -0.79392 0.06219 -0.79549 0.05886 C -0.79965 0.0397 -0.80312 0.0186 -0.80972 0.00084 C -0.81371 -0.02637 -0.80781 0.00611 -0.81597 -0.01776 C -0.81753 -0.02221 -0.81858 -0.03914 -0.81927 -0.04247 C -0.8217 -0.05524 -0.82292 -0.05108 -0.82708 -0.06329 C -0.83351 -0.08134 -0.83437 -0.10133 -0.84149 -0.1191 C -0.84444 -0.14325 -0.84896 -0.16518 -0.85104 -0.18961 C -0.85069 -0.21599 -0.86094 -0.294 -0.84774 -0.34064 C -0.84479 -0.35063 -0.84097 -0.37229 -0.83507 -0.38006 C -0.82986 -0.38673 -0.82465 -0.3895 -0.81771 -0.39228 C -0.79861 -0.39172 -0.77951 -0.39172 -0.76042 -0.39033 C -0.75573 -0.39006 -0.75503 -0.38673 -0.75104 -0.38395 C -0.74739 -0.38145 -0.73976 -0.38062 -0.73663 -0.38006 C -0.7309 -0.37507 -0.72413 -0.37035 -0.71771 -0.36757 C -0.71354 -0.36229 -0.70868 -0.36063 -0.7033 -0.3573 C -0.69427 -0.34536 -0.69896 -0.34841 -0.69062 -0.3448 C -0.68542 -0.33814 -0.68003 -0.33092 -0.67483 -0.32398 C -0.67326 -0.32204 -0.67205 -0.31871 -0.66996 -0.31787 C -0.6684 -0.31732 -0.66528 -0.31593 -0.66528 -0.31565 " pathEditMode="relative" rAng="0" ptsTypes="fffffffffffffffffffffffffffffffffffffffffffffffffffA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24" y="-4747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4 -0.26568 C -0.45104 -0.25347 -0.44966 -0.23931 -0.45469 -0.22876 C -0.45712 -0.22154 -0.46007 -0.21516 -0.4625 -0.20849 C -0.4691 -0.17268 -0.46077 -0.21155 -0.47153 -0.17851 C -0.47327 -0.17268 -0.47448 -0.16574 -0.47639 -0.15991 C -0.47795 -0.15352 -0.48004 -0.14825 -0.48247 -0.1427 C -0.48907 -0.09939 -0.48177 -0.13159 -0.49827 -0.09411 C -0.51129 -0.06413 -0.52361 -0.0322 -0.53663 -0.00194 C -0.61476 0.11383 -0.57413 0.07496 -0.629 0.10439 C -0.65938 0.09217 -0.68733 0.06274 -0.71476 0.03193 C -0.73143 0.00333 -0.74948 -0.02443 -0.76545 -0.05497 C -0.77136 -0.06635 -0.77101 -0.09245 -0.77014 -0.1005 C -0.76528 -0.14409 -0.74948 -0.17212 -0.73368 -0.20461 C -0.70104 -0.24625 -0.69514 -0.28789 -0.65243 -0.26652 C -0.64427 -0.25708 -0.63368 -0.2457 -0.62431 -0.23376 C -0.60243 -0.19767 -0.57518 -0.17379 -0.57153 -0.12882 C -0.56302 -0.10661 -0.57188 -0.08662 -0.57761 -0.07024 C -0.60295 -0.03831 -0.62761 -0.00472 -0.65504 0.02388 C -0.66181 0.0311 -0.67153 0.03026 -0.67917 0.03554 C -0.7191 0.06247 -0.7592 0.09856 -0.80695 0.09995 C -0.8165 0.10022 -0.82587 0.09495 -0.83577 0.09273 C -0.84479 0.08495 -0.85365 0.0744 -0.86285 0.06719 C -0.8967 0.04053 -0.85365 0.0744 -0.88004 0.05775 C -0.8908 0.05108 -0.9007 0.03776 -0.91077 0.0261 C -0.93889 -0.01971 -0.98646 -0.0608 -0.99202 -0.11854 C -0.99809 -0.13381 -0.99809 -0.1452 -0.99966 -0.16324 C -1.00243 -0.19878 -0.99219 -0.21044 -0.98177 -0.23737 C -0.97275 -0.2593 -0.96337 -0.27957 -0.95573 -0.30233 C -0.94306 -0.32065 -0.9316 -0.34092 -0.91719 -0.35619 C -0.91424 -0.35897 -0.9092 -0.35563 -0.90469 -0.35702 C -0.89931 -0.35813 -0.8941 -0.36174 -0.88872 -0.36369 C -0.88247 -0.3623 -0.87882 -0.36424 -0.87275 -0.35841 C -0.85157 -0.3226 -0.83611 -0.31177 -0.8474 -0.27679 C -0.85417 -0.26735 -0.87188 -0.23126 -0.8882 -0.22349 C -0.89375 -0.22099 -0.9 -0.21877 -0.90625 -0.21766 C -0.9092 -0.21654 -0.91233 -0.21543 -0.91528 -0.2146 C -0.91841 -0.21516 -0.92136 -0.2121 -0.92118 -0.21183 C -0.94028 -0.23015 -0.94132 -0.22793 -0.96025 -0.27151 C -0.96285 -0.27679 -0.96111 -0.28345 -0.96181 -0.28789 C -0.96407 -0.30705 -0.96285 -0.31954 -0.96025 -0.33648 C -0.95851 -0.34814 -0.95452 -0.35924 -0.95313 -0.37146 C -0.95157 -0.37951 -0.95313 -0.38867 -0.95157 -0.39589 C -0.9507 -0.40089 -0.94827 -0.40394 -0.94653 -0.40866 C -0.93924 -0.42698 -0.93507 -0.44586 -0.92657 -0.46224 C -0.90417 -0.52804 -0.86684 -0.56746 -0.83299 -0.61965 C -0.82639 -0.6241 -0.82014 -0.62882 -0.81337 -0.63298 C -0.80747 -0.63631 -0.79288 -0.6352 -0.79254 -0.63492 C -0.77587 -0.62715 -0.8033 -0.63909 -0.77813 -0.63215 C -0.75886 -0.62687 -0.77153 -0.62854 -0.75851 -0.62188 C -0.74931 -0.6166 -0.73959 -0.61493 -0.73038 -0.60994 C -0.72066 -0.60355 -0.71059 -0.59578 -0.70104 -0.58856 " pathEditMode="relative" rAng="-2701046" ptsTypes="ffffffffffffffffffffffffffffffffffffffffffffffffffA">
                                      <p:cBhvr>
                                        <p:cTn id="7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65" y="5358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33 -0.05004 C 0.33854 -0.03367 0.33924 -0.02039 0.34219 -0.00494 C 0.34375 0.01267 0.3474 0.02225 0.35174 0.03738 C 0.35642 0.05376 0.35295 0.04851 0.35799 0.06302 C 0.36181 0.07446 0.36649 0.08558 0.37066 0.0967 C 0.37517 0.10875 0.3816 0.10998 0.38819 0.11647 C 0.39531 0.12327 0.40174 0.13192 0.40885 0.13902 C 0.42101 0.15107 0.43663 0.15478 0.45017 0.15879 C 0.45868 0.16435 0.46823 0.16682 0.47708 0.17022 C 0.54427 0.16837 0.61146 0.16899 0.67865 0.16466 C 0.69688 0.16343 0.71476 0.14335 0.73264 0.13902 C 0.75313 0.12697 0.77396 0.11709 0.79462 0.10535 C 0.80017 0.10226 0.81042 0.09114 0.81042 0.09114 C 0.8125 0.08743 0.81441 0.0828 0.81684 0.07971 C 0.81823 0.07785 0.82014 0.07878 0.82153 0.07693 C 0.83229 0.06272 0.83507 0.05407 0.84844 0.04603 C 0.86528 0.02564 0.88003 0.00247 0.89774 -0.01606 C 0.9059 -0.0244 0.91076 -0.04016 0.9184 -0.05004 C 0.92587 -0.07043 0.92188 -0.0624 0.92951 -0.07538 C 0.93299 -0.09453 0.93021 -0.08155 0.94063 -0.11214 C 0.94288 -0.11893 0.9434 -0.12758 0.94531 -0.13469 C 0.94809 -0.14581 0.95191 -0.15755 0.95486 -0.16867 C 0.95885 -0.20512 0.95608 -0.18813 0.96285 -0.21964 C 0.96875 -0.30985 0.96719 -0.26475 0.96285 -0.40871 C 0.96233 -0.42323 0.9625 -0.42107 0.95799 -0.42848 C 0.9559 -0.45072 0.95243 -0.46895 0.94531 -0.48779 C 0.93993 -0.51776 0.93229 -0.54186 0.9184 -0.56132 C 0.9151 -0.56595 0.91458 -0.56935 0.91042 -0.57275 C 0.89792 -0.58263 0.88507 -0.59005 0.8724 -0.59808 C 0.85069 -0.61167 0.82882 -0.62496 0.80573 -0.62897 C 0.78264 -0.64597 0.75295 -0.6438 0.72795 -0.64597 C 0.65017 -0.64473 0.6 -0.6679 0.53733 -0.63206 C 0.53194 -0.62187 0.52465 -0.6231 0.5184 -0.61507 C 0.50799 -0.60179 0.51892 -0.60951 0.50885 -0.60364 C 0.50052 -0.58912 0.49878 -0.57584 0.49288 -0.55854 C 0.48542 -0.5366 0.47552 -0.51745 0.46753 -0.49644 C 0.46528 -0.4844 0.46285 -0.48501 0.45799 -0.47667 C 0.45486 -0.45968 0.44688 -0.46061 0.44688 -0.44269 " pathEditMode="relative" ptsTypes="fffffffffffffffffffffffffffffffffffff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7 0.08187 C 0.4908 0.09762 0.48524 0.11091 0.47448 0.11585 C 0.46198 0.13222 0.44462 0.12975 0.43003 0.1384 C 0.40104 0.13747 0.36597 0.14705 0.33628 0.13006 C 0.32934 0.11739 0.32101 0.11647 0.3125 0.1072 C 0.3059 0.10009 0.29948 0.09299 0.29323 0.08465 C 0.29115 0.08156 0.28976 0.076 0.28715 0.07353 C 0.2842 0.07105 0.28073 0.07167 0.2776 0.07075 C 0.27292 0.06271 0.26962 0.05252 0.26476 0.0451 C 0.2592 0.03676 0.2474 0.02255 0.2474 0.02286 C 0.24358 0.00216 0.24965 0.02842 0.23785 0.00556 C 0.23038 -0.00927 0.22656 -0.03707 0.21736 -0.04788 C 0.20764 -0.07569 0.2125 -0.06395 0.20295 -0.08464 C 0.20087 -0.09608 0.19618 -0.10164 0.1934 -0.11307 C 0.18958 -0.12851 0.18924 -0.14643 0.18229 -0.15817 C 0.17726 -0.17701 0.175 -0.19771 0.17118 -0.21748 C 0.1651 -0.28916 0.15208 -0.38276 0.1776 -0.44331 C 0.17778 -0.44516 0.17969 -0.46772 0.18073 -0.47173 C 0.18142 -0.47451 0.18316 -0.47513 0.18403 -0.47729 C 0.18941 -0.48934 0.19253 -0.50262 0.19983 -0.51127 C 0.20903 -0.53568 0.19653 -0.50633 0.20781 -0.5224 C 0.20938 -0.52456 0.20938 -0.52919 0.21094 -0.53105 C 0.21979 -0.54217 0.22587 -0.54031 0.23472 -0.54804 C 0.24913 -0.5607 0.22865 -0.54618 0.24583 -0.55916 C 0.26198 -0.57152 0.2809 -0.57831 0.29826 -0.58171 C 0.32205 -0.58078 0.34566 -0.58109 0.36962 -0.57893 C 0.37813 -0.578 0.40608 -0.56657 0.4125 -0.55916 C 0.41563 -0.55545 0.41823 -0.54958 0.42188 -0.54804 C 0.42431 -0.54711 0.43073 -0.54464 0.43299 -0.54217 C 0.43958 -0.53537 0.44514 -0.52363 0.45226 -0.51962 C 0.46302 -0.50015 0.45799 -0.50695 0.46649 -0.49706 C 0.4684 -0.49212 0.47118 -0.4881 0.47292 -0.48285 C 0.48003 -0.46215 0.46684 -0.4881 0.47917 -0.46617 C 0.48542 -0.43126 0.50174 -0.40439 0.50938 -0.37009 C 0.5151 -0.34445 0.51563 -0.32159 0.51563 -0.29379 " pathEditMode="relative" rAng="0" ptsTypes="ffffffffffffffffffffffffffffffffffA">
                                      <p:cBhvr>
                                        <p:cTn id="10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2993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17 -0.06605 C 0.56805 -0.05 0.56805 -0.05154 0.5592 -0.04629 C 0.53819 -0.01635 0.50885 -0.01358 0.48281 -0.00926 C 0.47483 -0.00463 0.46701 -0.00493 0.4592 0.00062 C 0.45226 -0.0003 0.44531 -4.19753E-6 0.43819 -0.00185 C 0.42951 -0.00401 0.42187 -0.01543 0.41337 -0.01913 C 0.40781 -0.0216 0.40226 -0.02407 0.3967 -0.02654 C 0.37726 -0.04722 0.3566 -0.06543 0.33698 -0.0858 C 0.33437 -0.08858 0.32378 -0.09969 0.32031 -0.10555 C 0.3151 -0.11419 0.30503 -0.13271 0.30503 -0.13271 C 0.30312 -0.14938 0.29774 -0.15679 0.29253 -0.16975 C 0.29045 -0.1753 0.28941 -0.18209 0.28698 -0.18703 C 0.28351 -0.19382 0.27812 -0.19784 0.27448 -0.20432 C 0.26302 -0.26543 0.2401 -0.31697 0.23559 -0.38209 C 0.23507 -0.40586 0.23403 -0.42993 0.2342 -0.4537 C 0.23455 -0.49197 0.23646 -0.59351 0.25642 -0.62901 C 0.25798 -0.6429 0.26007 -0.64753 0.26476 -0.65864 C 0.2651 -0.66049 0.26875 -0.6895 0.27031 -0.69321 C 0.27778 -0.71142 0.28646 -0.71975 0.2967 -0.73024 C 0.30017 -0.73364 0.30278 -0.73981 0.30642 -0.74259 C 0.31545 -0.74969 0.32917 -0.75246 0.33837 -0.75493 C 0.35694 -0.75277 0.37292 -0.74629 0.39114 -0.74012 C 0.39548 -0.73858 0.40191 -0.73827 0.40642 -0.73518 C 0.41423 -0.72993 0.42187 -0.72654 0.42986 -0.72284 C 0.43802 -0.71944 0.44167 -0.71327 0.45087 -0.71049 C 0.4559 -0.70432 0.46996 -0.68426 0.47569 -0.68086 C 0.47899 -0.66944 0.48246 -0.6679 0.48698 -0.65864 C 0.49358 -0.64506 0.49774 -0.62777 0.50226 -0.61172 " pathEditMode="relative" ptsTypes="fffffffffffffffffffffffffffA">
                                      <p:cBhvr>
                                        <p:cTn id="1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3063" y="-2612736"/>
            <a:ext cx="4394204" cy="99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2173" y="4038107"/>
            <a:ext cx="1080325" cy="40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436" y="863929"/>
            <a:ext cx="8028028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giới thiệu bài thơ bằng cách nào?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Giới thiệu một bài thơ khác có cùng nội dung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Giới thiệu chùm thơ có chứa bài Cảnh khuya của Bác.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Giới thiệu Bác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Trích thành ngữ, tục ngữ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826" y="570943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9797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9628" y="-2404918"/>
            <a:ext cx="4168574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của bài Vẻ đẹp của bài thơ Cảnh khuya là ai?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Lê Trí Viễn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Đỗ Phủ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Hàn Mặc Tử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 Trương Kế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63291" y="538880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A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08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913" y="-2713512"/>
            <a:ext cx="4286992" cy="9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672" y="3320473"/>
            <a:ext cx="1258453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8862" y="650884"/>
            <a:ext cx="7659586" cy="35702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nhấn mạnh điều gì ở phần 5?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So sánh tiếng suối với tiếng hát trong câu thơ đầu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Sự nhịp nhàng, hài hòa, một thế cân bằng tuyệt đỉnh trong bài thơ Cảnh khuya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Giá trị nội dung của bài thơ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Tính nhân văn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00349" y="5531303"/>
            <a:ext cx="53315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C3824-0C6B-8FCA-8E3E-86568E5C8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3" b="24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381CCE-41C0-35B6-D4DB-E94BC02FD911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I.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Đọc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–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Tìm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hiểu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4 Rokkitt SemiBold" panose="00000700000000000000" pitchFamily="2" charset="0"/>
                <a:ea typeface="+mj-ea"/>
                <a:cs typeface="+mj-cs"/>
              </a:rPr>
              <a:t>chung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#9Slide04 Rokkitt SemiBold" panose="00000700000000000000" pitchFamily="2" charset="0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8215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83063" y="-2612736"/>
            <a:ext cx="4394204" cy="99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22173" y="4038107"/>
            <a:ext cx="1080325" cy="40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44436" y="863929"/>
            <a:ext cx="7849589" cy="307776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Cảnh khuya được tác giả Lê Trí Viễn phân tích theo trình tự nào?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Các câu thơ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Thời gian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Nghệ thuật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trật tự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826" y="5709430"/>
            <a:ext cx="557198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9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2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19628" y="-2404918"/>
            <a:ext cx="4168574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31393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văn bản, tác giả không được trình bày văn nghị luận dưới dạng nào 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Đề xuất một ý kiến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Đưa ra một nhận xét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Kể lại diễn biến sự việc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Bàn bạc, thuyết phục người đọc, người nghe về một vấn đề nào đó bằng lí lẽ và dẫn chứng.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3329" y="5388800"/>
            <a:ext cx="51712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cs typeface="+mn-cs"/>
              </a:rPr>
              <a:t>C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913" y="-2713512"/>
            <a:ext cx="4286992" cy="97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672" y="3320473"/>
            <a:ext cx="1258453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49432" y="602678"/>
            <a:ext cx="7659586" cy="27084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câu đầu tiên của bài là gì? 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Vẻ đẹp bài thơ Cảnh khuya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Khẳng định giá trị tác phẩm và phong cách sáng tác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Khẳng định giá trị nghệ thuật của tác phẩm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Giới thiệu bài thơ Cảnh khuya 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81914" y="5531303"/>
            <a:ext cx="570022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33CC"/>
                </a:solidFill>
                <a:latin typeface="Calibri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62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amon cau ca\Hon d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749"/>
            <a:ext cx="12192000" cy="69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6246" y="-2251536"/>
            <a:ext cx="4475338" cy="933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4229" y="3172030"/>
            <a:ext cx="1555338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16" y="4491566"/>
            <a:ext cx="24384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164" y="899553"/>
            <a:ext cx="7272976" cy="313931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nào dưới đây là tác phẩm của tác giả bài Vẻ đẹp của bài thơ Cảnh khuya?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Sóng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Rằm tháng giêng 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Việt Nam Văn học sử - Thời đại Lê mạt – Nguyễn sơ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Cương lĩnh chính trị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83329" y="5388800"/>
            <a:ext cx="517123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t>C</a:t>
            </a:r>
          </a:p>
        </p:txBody>
      </p:sp>
      <p:pic>
        <p:nvPicPr>
          <p:cNvPr id="10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916" y="6086437"/>
            <a:ext cx="1638085" cy="7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48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767408" y="4293096"/>
            <a:ext cx="1051316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khuya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A9865C8-8491-D908-E2BC-7BF7039A21C4}"/>
              </a:ext>
            </a:extLst>
          </p:cNvPr>
          <p:cNvSpPr/>
          <p:nvPr/>
        </p:nvSpPr>
        <p:spPr>
          <a:xfrm>
            <a:off x="2063552" y="-106649"/>
            <a:ext cx="7272808" cy="4533698"/>
          </a:xfrm>
          <a:custGeom>
            <a:avLst/>
            <a:gdLst/>
            <a:ahLst/>
            <a:cxnLst/>
            <a:rect l="l" t="t" r="r" b="b"/>
            <a:pathLst>
              <a:path w="9496059" h="5919621">
                <a:moveTo>
                  <a:pt x="0" y="0"/>
                </a:moveTo>
                <a:lnTo>
                  <a:pt x="9496059" y="0"/>
                </a:lnTo>
                <a:lnTo>
                  <a:pt x="9496059" y="5919621"/>
                </a:lnTo>
                <a:lnTo>
                  <a:pt x="0" y="591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1055440" y="4293096"/>
            <a:ext cx="4536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2F3F8-448F-475B-B0AC-9225A24F72DE}"/>
              </a:ext>
            </a:extLst>
          </p:cNvPr>
          <p:cNvSpPr txBox="1"/>
          <p:nvPr/>
        </p:nvSpPr>
        <p:spPr>
          <a:xfrm>
            <a:off x="6384032" y="4293096"/>
            <a:ext cx="45365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dễ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nắm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mạch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  <a:sym typeface="Wingdings" panose="05000000000000000000" pitchFamily="2" charset="2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3F4E5CB-6917-9F48-CECF-C0CFF6C6A17A}"/>
              </a:ext>
            </a:extLst>
          </p:cNvPr>
          <p:cNvSpPr/>
          <p:nvPr/>
        </p:nvSpPr>
        <p:spPr>
          <a:xfrm>
            <a:off x="2063552" y="-106649"/>
            <a:ext cx="7272808" cy="4533698"/>
          </a:xfrm>
          <a:custGeom>
            <a:avLst/>
            <a:gdLst/>
            <a:ahLst/>
            <a:cxnLst/>
            <a:rect l="l" t="t" r="r" b="b"/>
            <a:pathLst>
              <a:path w="9496059" h="5919621">
                <a:moveTo>
                  <a:pt x="0" y="0"/>
                </a:moveTo>
                <a:lnTo>
                  <a:pt x="9496059" y="0"/>
                </a:lnTo>
                <a:lnTo>
                  <a:pt x="9496059" y="5919621"/>
                </a:lnTo>
                <a:lnTo>
                  <a:pt x="0" y="5919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4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09600" y="457201"/>
            <a:ext cx="2705100" cy="33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1127448" y="1772816"/>
            <a:ext cx="6768752" cy="1273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GV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 defTabSz="60963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to,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911424" y="1182084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943AF92C-60D7-7283-A432-85ADD0567116}"/>
              </a:ext>
            </a:extLst>
          </p:cNvPr>
          <p:cNvSpPr/>
          <p:nvPr/>
        </p:nvSpPr>
        <p:spPr>
          <a:xfrm>
            <a:off x="10344472" y="2996952"/>
            <a:ext cx="2386584" cy="4114800"/>
          </a:xfrm>
          <a:custGeom>
            <a:avLst/>
            <a:gdLst/>
            <a:ahLst/>
            <a:cxnLst/>
            <a:rect l="l" t="t" r="r" b="b"/>
            <a:pathLst>
              <a:path w="2386584" h="4114800">
                <a:moveTo>
                  <a:pt x="0" y="0"/>
                </a:moveTo>
                <a:lnTo>
                  <a:pt x="2386584" y="0"/>
                </a:lnTo>
                <a:lnTo>
                  <a:pt x="23865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09600" y="457201"/>
            <a:ext cx="2705100" cy="338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5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thích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4223792" y="2977658"/>
            <a:ext cx="6768752" cy="902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388BC5D-61A1-54B2-6238-83E37CB6C8AC}"/>
              </a:ext>
            </a:extLst>
          </p:cNvPr>
          <p:cNvSpPr txBox="1"/>
          <p:nvPr/>
        </p:nvSpPr>
        <p:spPr>
          <a:xfrm>
            <a:off x="911424" y="1182084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1E6B49C-1686-26B5-CC5F-ED991A76501C}"/>
              </a:ext>
            </a:extLst>
          </p:cNvPr>
          <p:cNvSpPr/>
          <p:nvPr/>
        </p:nvSpPr>
        <p:spPr>
          <a:xfrm>
            <a:off x="113061" y="2743200"/>
            <a:ext cx="3698177" cy="4114800"/>
          </a:xfrm>
          <a:custGeom>
            <a:avLst/>
            <a:gdLst/>
            <a:ahLst/>
            <a:cxnLst/>
            <a:rect l="l" t="t" r="r" b="b"/>
            <a:pathLst>
              <a:path w="3698177" h="4114800">
                <a:moveTo>
                  <a:pt x="0" y="0"/>
                </a:moveTo>
                <a:lnTo>
                  <a:pt x="3698176" y="0"/>
                </a:lnTo>
                <a:lnTo>
                  <a:pt x="3698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EC903-A8AE-97FF-F503-D8514EBB7F21}"/>
              </a:ext>
            </a:extLst>
          </p:cNvPr>
          <p:cNvSpPr txBox="1"/>
          <p:nvPr/>
        </p:nvSpPr>
        <p:spPr>
          <a:xfrm>
            <a:off x="3314700" y="1905209"/>
            <a:ext cx="6768752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Ngọc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tuyền</a:t>
            </a: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suối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ngọc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538E3-EE94-60F2-FA7E-DB0237AFB69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9264352" y="4365104"/>
            <a:ext cx="4078577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D64644-2C94-C915-378A-1155549B7A36}"/>
              </a:ext>
            </a:extLst>
          </p:cNvPr>
          <p:cNvSpPr txBox="1"/>
          <p:nvPr/>
        </p:nvSpPr>
        <p:spPr>
          <a:xfrm>
            <a:off x="914400" y="990601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8C64A6-EC5E-EDAD-57A7-8BD01F440F97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240900-7CF0-CE34-9DF4-597E9FF96528}"/>
              </a:ext>
            </a:extLst>
          </p:cNvPr>
          <p:cNvSpPr txBox="1"/>
          <p:nvPr/>
        </p:nvSpPr>
        <p:spPr>
          <a:xfrm>
            <a:off x="3098801" y="1854201"/>
            <a:ext cx="690059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4800" dirty="0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7 SVNAppleberry" panose="020406030505060202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4800" dirty="0">
              <a:solidFill>
                <a:srgbClr val="C00000"/>
              </a:solidFill>
              <a:latin typeface="#9Slide07 SVNAppleberry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54732-E926-1BB6-AAA1-D68992CBB5E2}"/>
              </a:ext>
            </a:extLst>
          </p:cNvPr>
          <p:cNvSpPr txBox="1"/>
          <p:nvPr/>
        </p:nvSpPr>
        <p:spPr>
          <a:xfrm>
            <a:off x="762000" y="2589538"/>
            <a:ext cx="10769600" cy="2708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Viễn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nét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…)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(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878AC50D-8A21-D1BD-A373-2B84FE3B020B}"/>
              </a:ext>
            </a:extLst>
          </p:cNvPr>
          <p:cNvSpPr/>
          <p:nvPr/>
        </p:nvSpPr>
        <p:spPr>
          <a:xfrm rot="-7244698">
            <a:off x="9876248" y="4442808"/>
            <a:ext cx="3259905" cy="3458786"/>
          </a:xfrm>
          <a:custGeom>
            <a:avLst/>
            <a:gdLst/>
            <a:ahLst/>
            <a:cxnLst/>
            <a:rect l="l" t="t" r="r" b="b"/>
            <a:pathLst>
              <a:path w="4889858" h="5188179">
                <a:moveTo>
                  <a:pt x="0" y="0"/>
                </a:moveTo>
                <a:lnTo>
                  <a:pt x="4889858" y="0"/>
                </a:lnTo>
                <a:lnTo>
                  <a:pt x="4889858" y="5188178"/>
                </a:lnTo>
                <a:lnTo>
                  <a:pt x="0" y="5188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E35E57F4-90DD-F75A-C089-E3A026D646AD}"/>
              </a:ext>
            </a:extLst>
          </p:cNvPr>
          <p:cNvSpPr/>
          <p:nvPr/>
        </p:nvSpPr>
        <p:spPr>
          <a:xfrm rot="-598607">
            <a:off x="10675924" y="5802489"/>
            <a:ext cx="2876479" cy="992385"/>
          </a:xfrm>
          <a:custGeom>
            <a:avLst/>
            <a:gdLst/>
            <a:ahLst/>
            <a:cxnLst/>
            <a:rect l="l" t="t" r="r" b="b"/>
            <a:pathLst>
              <a:path w="4314719" h="1488578">
                <a:moveTo>
                  <a:pt x="0" y="0"/>
                </a:moveTo>
                <a:lnTo>
                  <a:pt x="4314719" y="0"/>
                </a:lnTo>
                <a:lnTo>
                  <a:pt x="4314719" y="1488578"/>
                </a:lnTo>
                <a:lnTo>
                  <a:pt x="0" y="1488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 descr="A group of hands holding microphones&#10;&#10;Description automatically generated">
            <a:extLst>
              <a:ext uri="{FF2B5EF4-FFF2-40B4-BE49-F238E27FC236}">
                <a16:creationId xmlns:a16="http://schemas.microsoft.com/office/drawing/2014/main" id="{FE7CA547-FC25-EF21-20ED-2BD9619468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0"/>
          <a:stretch/>
        </p:blipFill>
        <p:spPr>
          <a:xfrm>
            <a:off x="2572855" y="2879839"/>
            <a:ext cx="6858000" cy="563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8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D64644-2C94-C915-378A-1155549B7A36}"/>
              </a:ext>
            </a:extLst>
          </p:cNvPr>
          <p:cNvSpPr txBox="1"/>
          <p:nvPr/>
        </p:nvSpPr>
        <p:spPr>
          <a:xfrm>
            <a:off x="767408" y="988539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D8C64A6-EC5E-EDAD-57A7-8BD01F440F97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54732-E926-1BB6-AAA1-D68992CBB5E2}"/>
              </a:ext>
            </a:extLst>
          </p:cNvPr>
          <p:cNvSpPr txBox="1"/>
          <p:nvPr/>
        </p:nvSpPr>
        <p:spPr>
          <a:xfrm>
            <a:off x="839416" y="1494477"/>
            <a:ext cx="6990184" cy="5313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sư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Phong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uyên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tuệ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tác phẩm tiêu biểu: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Văn học sử - Thời đại Lê mạt – Nguyễn sơ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xuất bản Tinh Tiến, Liên khu V.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 Gióng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Nhà xuất bản Giáo dục.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thơ xuân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1986</a:t>
            </a:r>
          </a:p>
          <a:p>
            <a:pPr algn="just" defTabSz="609630" fontAlgn="auto">
              <a:spcBef>
                <a:spcPts val="0"/>
              </a:spcBef>
              <a:spcAft>
                <a:spcPts val="0"/>
              </a:spcAft>
            </a:pPr>
            <a:endParaRPr lang="en-US" sz="2933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050" y="1010530"/>
            <a:ext cx="3577512" cy="4602227"/>
          </a:xfrm>
          <a:custGeom>
            <a:avLst/>
            <a:gdLst>
              <a:gd name="connsiteX0" fmla="*/ 0 w 3577512"/>
              <a:gd name="connsiteY0" fmla="*/ 0 h 4602227"/>
              <a:gd name="connsiteX1" fmla="*/ 3577512 w 3577512"/>
              <a:gd name="connsiteY1" fmla="*/ 0 h 4602227"/>
              <a:gd name="connsiteX2" fmla="*/ 3577512 w 3577512"/>
              <a:gd name="connsiteY2" fmla="*/ 4602227 h 4602227"/>
              <a:gd name="connsiteX3" fmla="*/ 0 w 3577512"/>
              <a:gd name="connsiteY3" fmla="*/ 4602227 h 4602227"/>
              <a:gd name="connsiteX4" fmla="*/ 0 w 3577512"/>
              <a:gd name="connsiteY4" fmla="*/ 0 h 460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7512" h="4602227" fill="none" extrusionOk="0">
                <a:moveTo>
                  <a:pt x="0" y="0"/>
                </a:moveTo>
                <a:cubicBezTo>
                  <a:pt x="939028" y="61341"/>
                  <a:pt x="2734586" y="-143177"/>
                  <a:pt x="3577512" y="0"/>
                </a:cubicBezTo>
                <a:cubicBezTo>
                  <a:pt x="3586911" y="1521695"/>
                  <a:pt x="3695459" y="2322431"/>
                  <a:pt x="3577512" y="4602227"/>
                </a:cubicBezTo>
                <a:cubicBezTo>
                  <a:pt x="1789286" y="4502599"/>
                  <a:pt x="669145" y="4511719"/>
                  <a:pt x="0" y="4602227"/>
                </a:cubicBezTo>
                <a:cubicBezTo>
                  <a:pt x="13963" y="3546692"/>
                  <a:pt x="17400" y="692969"/>
                  <a:pt x="0" y="0"/>
                </a:cubicBezTo>
                <a:close/>
              </a:path>
              <a:path w="3577512" h="4602227" stroke="0" extrusionOk="0">
                <a:moveTo>
                  <a:pt x="0" y="0"/>
                </a:moveTo>
                <a:cubicBezTo>
                  <a:pt x="1599829" y="78497"/>
                  <a:pt x="1897305" y="-19695"/>
                  <a:pt x="3577512" y="0"/>
                </a:cubicBezTo>
                <a:cubicBezTo>
                  <a:pt x="3458172" y="1383944"/>
                  <a:pt x="3421340" y="2315688"/>
                  <a:pt x="3577512" y="4602227"/>
                </a:cubicBezTo>
                <a:cubicBezTo>
                  <a:pt x="2048524" y="4443043"/>
                  <a:pt x="458416" y="4596844"/>
                  <a:pt x="0" y="4602227"/>
                </a:cubicBezTo>
                <a:cubicBezTo>
                  <a:pt x="-126073" y="2804078"/>
                  <a:pt x="-53110" y="2246477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7563276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999E4D-0730-D3BD-8577-A172C7568FE8}"/>
              </a:ext>
            </a:extLst>
          </p:cNvPr>
          <p:cNvSpPr txBox="1"/>
          <p:nvPr/>
        </p:nvSpPr>
        <p:spPr>
          <a:xfrm>
            <a:off x="7608168" y="6021288"/>
            <a:ext cx="4248473" cy="543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 fontAlgn="auto">
              <a:spcBef>
                <a:spcPts val="0"/>
              </a:spcBef>
              <a:spcAft>
                <a:spcPts val="0"/>
              </a:spcAft>
            </a:pP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0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Viễn</a:t>
            </a:r>
            <a:r>
              <a:rPr lang="en-US" sz="2930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(1919 - 2012)</a:t>
            </a:r>
          </a:p>
        </p:txBody>
      </p:sp>
    </p:spTree>
    <p:extLst>
      <p:ext uri="{BB962C8B-B14F-4D97-AF65-F5344CB8AC3E}">
        <p14:creationId xmlns:p14="http://schemas.microsoft.com/office/powerpoint/2010/main" val="30583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F3F6BF6-3D61-42E6-53EA-B3FE727299F3}"/>
              </a:ext>
            </a:extLst>
          </p:cNvPr>
          <p:cNvSpPr txBox="1"/>
          <p:nvPr/>
        </p:nvSpPr>
        <p:spPr>
          <a:xfrm>
            <a:off x="914400" y="990601"/>
            <a:ext cx="2705100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F35604A-376F-A414-E4AB-B9D68467E00E}"/>
              </a:ext>
            </a:extLst>
          </p:cNvPr>
          <p:cNvSpPr txBox="1"/>
          <p:nvPr/>
        </p:nvSpPr>
        <p:spPr>
          <a:xfrm>
            <a:off x="432905" y="482601"/>
            <a:ext cx="4279900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 fontAlgn="auto">
              <a:lnSpc>
                <a:spcPts val="258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662;p34">
            <a:extLst>
              <a:ext uri="{FF2B5EF4-FFF2-40B4-BE49-F238E27FC236}">
                <a16:creationId xmlns:a16="http://schemas.microsoft.com/office/drawing/2014/main" id="{B1F432A5-CF9C-8012-AF8F-9C61399615E4}"/>
              </a:ext>
            </a:extLst>
          </p:cNvPr>
          <p:cNvSpPr txBox="1">
            <a:spLocks/>
          </p:cNvSpPr>
          <p:nvPr/>
        </p:nvSpPr>
        <p:spPr>
          <a:xfrm>
            <a:off x="1135793" y="1472016"/>
            <a:ext cx="2992314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662;p34">
            <a:extLst>
              <a:ext uri="{FF2B5EF4-FFF2-40B4-BE49-F238E27FC236}">
                <a16:creationId xmlns:a16="http://schemas.microsoft.com/office/drawing/2014/main" id="{D4CCC515-DF93-BB15-EFA6-05C8F9CF0BE0}"/>
              </a:ext>
            </a:extLst>
          </p:cNvPr>
          <p:cNvSpPr txBox="1">
            <a:spLocks/>
          </p:cNvSpPr>
          <p:nvPr/>
        </p:nvSpPr>
        <p:spPr>
          <a:xfrm>
            <a:off x="1335514" y="2034313"/>
            <a:ext cx="53858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933" b="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1997.</a:t>
            </a:r>
          </a:p>
        </p:txBody>
      </p:sp>
      <p:sp>
        <p:nvSpPr>
          <p:cNvPr id="8" name="Google Shape;662;p34">
            <a:extLst>
              <a:ext uri="{FF2B5EF4-FFF2-40B4-BE49-F238E27FC236}">
                <a16:creationId xmlns:a16="http://schemas.microsoft.com/office/drawing/2014/main" id="{8E839828-0DED-DF7D-AF35-A00B2D490345}"/>
              </a:ext>
            </a:extLst>
          </p:cNvPr>
          <p:cNvSpPr txBox="1">
            <a:spLocks/>
          </p:cNvSpPr>
          <p:nvPr/>
        </p:nvSpPr>
        <p:spPr>
          <a:xfrm>
            <a:off x="1135793" y="3278668"/>
            <a:ext cx="2992314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662;p34">
            <a:extLst>
              <a:ext uri="{FF2B5EF4-FFF2-40B4-BE49-F238E27FC236}">
                <a16:creationId xmlns:a16="http://schemas.microsoft.com/office/drawing/2014/main" id="{014D7CF1-DAA8-8079-85EA-701F79EDDD8E}"/>
              </a:ext>
            </a:extLst>
          </p:cNvPr>
          <p:cNvSpPr txBox="1">
            <a:spLocks/>
          </p:cNvSpPr>
          <p:nvPr/>
        </p:nvSpPr>
        <p:spPr>
          <a:xfrm>
            <a:off x="1335514" y="3941185"/>
            <a:ext cx="108214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33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662;p34">
            <a:extLst>
              <a:ext uri="{FF2B5EF4-FFF2-40B4-BE49-F238E27FC236}">
                <a16:creationId xmlns:a16="http://schemas.microsoft.com/office/drawing/2014/main" id="{8E839828-0DED-DF7D-AF35-A00B2D490345}"/>
              </a:ext>
            </a:extLst>
          </p:cNvPr>
          <p:cNvSpPr txBox="1">
            <a:spLocks/>
          </p:cNvSpPr>
          <p:nvPr/>
        </p:nvSpPr>
        <p:spPr>
          <a:xfrm>
            <a:off x="1135793" y="4814447"/>
            <a:ext cx="369312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l" defTabSz="609630" fontAlgn="auto">
              <a:buClr>
                <a:prstClr val="black"/>
              </a:buClr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PTBĐ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662;p34">
            <a:extLst>
              <a:ext uri="{FF2B5EF4-FFF2-40B4-BE49-F238E27FC236}">
                <a16:creationId xmlns:a16="http://schemas.microsoft.com/office/drawing/2014/main" id="{014D7CF1-DAA8-8079-85EA-701F79EDDD8E}"/>
              </a:ext>
            </a:extLst>
          </p:cNvPr>
          <p:cNvSpPr txBox="1">
            <a:spLocks/>
          </p:cNvSpPr>
          <p:nvPr/>
        </p:nvSpPr>
        <p:spPr>
          <a:xfrm>
            <a:off x="1335514" y="5458799"/>
            <a:ext cx="10821496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beye"/>
              <a:buNone/>
              <a:defRPr sz="3600" b="1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pPr algn="just" defTabSz="609630" fontAlgn="auto">
              <a:buClr>
                <a:prstClr val="black"/>
              </a:buClr>
            </a:pP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933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933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Đến với thơ hay (Tập 1) - Sách lẻ - Sachbaovn.vn">
            <a:extLst>
              <a:ext uri="{FF2B5EF4-FFF2-40B4-BE49-F238E27FC236}">
                <a16:creationId xmlns:a16="http://schemas.microsoft.com/office/drawing/2014/main" id="{8CA1343C-4642-4A93-4A53-A8396BBD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2" y="613373"/>
            <a:ext cx="4240458" cy="60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91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55806"/>
            <a:ext cx="2376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1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Giới thiệu bài thơ 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 khuya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6B62349-25BA-E939-B3FD-8BD12375B990}"/>
              </a:ext>
            </a:extLst>
          </p:cNvPr>
          <p:cNvSpPr/>
          <p:nvPr/>
        </p:nvSpPr>
        <p:spPr>
          <a:xfrm>
            <a:off x="623392" y="-5080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1" r="-434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EF5E5-D40C-A1F8-EDBB-FB2F2FD6100E}"/>
              </a:ext>
            </a:extLst>
          </p:cNvPr>
          <p:cNvSpPr/>
          <p:nvPr/>
        </p:nvSpPr>
        <p:spPr>
          <a:xfrm>
            <a:off x="9336360" y="2755806"/>
            <a:ext cx="27363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5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Chí Minh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E9D2AE0-5E51-636D-13DF-282BB38B1082}"/>
              </a:ext>
            </a:extLst>
          </p:cNvPr>
          <p:cNvSpPr/>
          <p:nvPr/>
        </p:nvSpPr>
        <p:spPr>
          <a:xfrm>
            <a:off x="2891644" y="-5080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7895" r="-326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1135B52-A427-92AB-1B35-75097CBF91F0}"/>
              </a:ext>
            </a:extLst>
          </p:cNvPr>
          <p:cNvSpPr/>
          <p:nvPr/>
        </p:nvSpPr>
        <p:spPr>
          <a:xfrm>
            <a:off x="5159896" y="0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17291" t="38" r="-217385" b="-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269DC45-0B6B-BEC3-DFD0-885FF729424D}"/>
              </a:ext>
            </a:extLst>
          </p:cNvPr>
          <p:cNvSpPr/>
          <p:nvPr/>
        </p:nvSpPr>
        <p:spPr>
          <a:xfrm>
            <a:off x="7608168" y="-27384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28947" t="380" r="-105729" b="-38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9EF6B25-9C7A-0F57-2249-2E8F9A58713B}"/>
              </a:ext>
            </a:extLst>
          </p:cNvPr>
          <p:cNvSpPr/>
          <p:nvPr/>
        </p:nvSpPr>
        <p:spPr>
          <a:xfrm>
            <a:off x="10056440" y="3419"/>
            <a:ext cx="1368152" cy="2523744"/>
          </a:xfrm>
          <a:custGeom>
            <a:avLst/>
            <a:gdLst/>
            <a:ahLst/>
            <a:cxnLst/>
            <a:rect l="l" t="t" r="r" b="b"/>
            <a:pathLst>
              <a:path w="7315200" h="2523744">
                <a:moveTo>
                  <a:pt x="0" y="0"/>
                </a:moveTo>
                <a:lnTo>
                  <a:pt x="7315200" y="0"/>
                </a:lnTo>
                <a:lnTo>
                  <a:pt x="7315200" y="2523744"/>
                </a:lnTo>
                <a:lnTo>
                  <a:pt x="0" y="25237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39516" t="-638" r="4840" b="63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CE6CF-4CB2-3CF4-F2EF-4C0B2D9E2347}"/>
              </a:ext>
            </a:extLst>
          </p:cNvPr>
          <p:cNvSpPr/>
          <p:nvPr/>
        </p:nvSpPr>
        <p:spPr>
          <a:xfrm>
            <a:off x="2319900" y="2755806"/>
            <a:ext cx="2376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2: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suối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thơ thứ 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CA18A9-F28F-76CC-0552-5F5EC0D9E854}"/>
              </a:ext>
            </a:extLst>
          </p:cNvPr>
          <p:cNvSpPr/>
          <p:nvPr/>
        </p:nvSpPr>
        <p:spPr>
          <a:xfrm>
            <a:off x="4696164" y="2755806"/>
            <a:ext cx="2088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3: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 thơ thứ 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9FDDC-792E-DED7-CE92-B9FD59DAD71A}"/>
              </a:ext>
            </a:extLst>
          </p:cNvPr>
          <p:cNvSpPr/>
          <p:nvPr/>
        </p:nvSpPr>
        <p:spPr>
          <a:xfrm>
            <a:off x="7196282" y="2779222"/>
            <a:ext cx="201622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 4: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hai câu thơ 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Arial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1915</Words>
  <Application>Microsoft Office PowerPoint</Application>
  <PresentationFormat>Widescreen</PresentationFormat>
  <Paragraphs>226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#9Slide05 Aquarelle</vt:lpstr>
      <vt:lpstr>Times New Roman</vt:lpstr>
      <vt:lpstr>Calibri</vt:lpstr>
      <vt:lpstr>Showcard Gothic</vt:lpstr>
      <vt:lpstr>#9Slide07 SVNAppleberry</vt:lpstr>
      <vt:lpstr>Calibri Light</vt:lpstr>
      <vt:lpstr>#9Slide04 Rokkitt SemiBold</vt:lpstr>
      <vt:lpstr>#9Slide05 SVNVandella</vt:lpstr>
      <vt:lpstr>方正姚体</vt:lpstr>
      <vt:lpstr>#9Slide05 Daniela Script</vt:lpstr>
      <vt:lpstr>#9Slide05 SVNNight Wind Sent</vt:lpstr>
      <vt:lpstr>Arial</vt:lpstr>
      <vt:lpstr>#9Slide05 Ciaobella</vt:lpstr>
      <vt:lpstr>2_Office Theme</vt:lpstr>
      <vt:lpstr>3_Office Theme</vt:lpstr>
      <vt:lpstr>5_Office Theme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bt505</dc:title>
  <dc:creator/>
  <cp:lastModifiedBy/>
  <cp:revision>9</cp:revision>
  <dcterms:created xsi:type="dcterms:W3CDTF">2016-12-29T13:10:00Z</dcterms:created>
  <dcterms:modified xsi:type="dcterms:W3CDTF">2024-04-08T23:31:18Z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1033-11.2.0.11537</vt:lpwstr>
  </property>
  <property fmtid="{D5CDD505-2E9C-101B-9397-08002B2CF9AE}" pid="4" name="ICV">
    <vt:lpwstr>5FB91CB63FD54E3DBEFBF504B6684A6F</vt:lpwstr>
  </property>
</Properties>
</file>