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24" r:id="rId2"/>
    <p:sldId id="418" r:id="rId3"/>
    <p:sldId id="256" r:id="rId4"/>
    <p:sldId id="505" r:id="rId5"/>
    <p:sldId id="521" r:id="rId6"/>
    <p:sldId id="517" r:id="rId7"/>
    <p:sldId id="508" r:id="rId8"/>
    <p:sldId id="528" r:id="rId9"/>
    <p:sldId id="527" r:id="rId10"/>
    <p:sldId id="519" r:id="rId11"/>
    <p:sldId id="488" r:id="rId12"/>
    <p:sldId id="330" r:id="rId13"/>
    <p:sldId id="5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3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EF8EC"/>
    <a:srgbClr val="F26649"/>
    <a:srgbClr val="EF4B66"/>
    <a:srgbClr val="B21313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64" y="40"/>
      </p:cViewPr>
      <p:guideLst>
        <p:guide orient="horz" pos="2186"/>
        <p:guide pos="3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0018" y="2851932"/>
            <a:ext cx="631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681" y="1690688"/>
            <a:ext cx="456404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ENGLISH 8</a:t>
            </a:r>
          </a:p>
        </p:txBody>
      </p:sp>
    </p:spTree>
    <p:extLst>
      <p:ext uri="{BB962C8B-B14F-4D97-AF65-F5344CB8AC3E}">
        <p14:creationId xmlns:p14="http://schemas.microsoft.com/office/powerpoint/2010/main" val="1316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844145"/>
            <a:ext cx="103684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paragraph (80 - 100 words) describing aliens living on another planet. Use your notes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6" y="9343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83167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5623" y="89426"/>
            <a:ext cx="2793898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16"/>
          <p:cNvSpPr txBox="1"/>
          <p:nvPr/>
        </p:nvSpPr>
        <p:spPr>
          <a:xfrm>
            <a:off x="7391003" y="122951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1" y="1936268"/>
            <a:ext cx="111964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chemeClr val="accent1"/>
                </a:solidFill>
              </a:rPr>
              <a:t>Sample writing: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Creatures </a:t>
            </a:r>
            <a:r>
              <a:rPr lang="en-US" sz="3000" dirty="0">
                <a:solidFill>
                  <a:srgbClr val="000000"/>
                </a:solidFill>
              </a:rPr>
              <a:t>living on </a:t>
            </a:r>
            <a:r>
              <a:rPr lang="en-US" sz="3000" dirty="0" err="1">
                <a:solidFill>
                  <a:srgbClr val="000000"/>
                </a:solidFill>
              </a:rPr>
              <a:t>Zagy</a:t>
            </a:r>
            <a:r>
              <a:rPr lang="en-US" sz="3000" dirty="0">
                <a:solidFill>
                  <a:srgbClr val="000000"/>
                </a:solidFill>
              </a:rPr>
              <a:t> planet are called </a:t>
            </a:r>
            <a:r>
              <a:rPr lang="en-US" sz="3000" dirty="0" err="1">
                <a:solidFill>
                  <a:srgbClr val="000000"/>
                </a:solidFill>
              </a:rPr>
              <a:t>Zagians</a:t>
            </a:r>
            <a:r>
              <a:rPr lang="en-US" sz="3000" dirty="0">
                <a:solidFill>
                  <a:srgbClr val="000000"/>
                </a:solidFill>
              </a:rPr>
              <a:t>. These aliens have a unique appearance with green, scaly skin, a long tail, and three eyes. They live in a vast network of caves deep underground. They are very friendly and hospitable. But they become very dangerous when they feel threatened. </a:t>
            </a:r>
            <a:r>
              <a:rPr lang="en-US" sz="3000" dirty="0" err="1">
                <a:solidFill>
                  <a:srgbClr val="000000"/>
                </a:solidFill>
              </a:rPr>
              <a:t>Zagians</a:t>
            </a:r>
            <a:r>
              <a:rPr lang="en-US" sz="3000" dirty="0">
                <a:solidFill>
                  <a:srgbClr val="000000"/>
                </a:solidFill>
              </a:rPr>
              <a:t> grow insects for their food. They do not drink liquid water; they drink special liquid from </a:t>
            </a:r>
            <a:r>
              <a:rPr lang="en-US" sz="3000" dirty="0" smtClean="0">
                <a:solidFill>
                  <a:srgbClr val="000000"/>
                </a:solidFill>
              </a:rPr>
              <a:t>underground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streams </a:t>
            </a:r>
            <a:r>
              <a:rPr lang="en-US" sz="3000" dirty="0">
                <a:solidFill>
                  <a:srgbClr val="000000"/>
                </a:solidFill>
              </a:rPr>
              <a:t>and lakes. </a:t>
            </a:r>
            <a:r>
              <a:rPr lang="en-US" sz="3000" dirty="0" err="1">
                <a:solidFill>
                  <a:srgbClr val="000000"/>
                </a:solidFill>
              </a:rPr>
              <a:t>Zagians</a:t>
            </a:r>
            <a:r>
              <a:rPr lang="en-US" sz="3000" dirty="0">
                <a:solidFill>
                  <a:srgbClr val="000000"/>
                </a:solidFill>
              </a:rPr>
              <a:t> build a system of tunnels to help them travel quickly through their underground world using skateboards. The discovery of these aliens could help us expand our understanding of the </a:t>
            </a:r>
            <a:r>
              <a:rPr lang="en-US" sz="3000" dirty="0" smtClean="0">
                <a:solidFill>
                  <a:srgbClr val="000000"/>
                </a:solidFill>
              </a:rPr>
              <a:t>universe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65" y="26481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50307" y="264815"/>
            <a:ext cx="41326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527" y="2125770"/>
            <a:ext cx="10450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 dirty="0" smtClean="0">
                <a:sym typeface="+mn-ea"/>
              </a:rPr>
              <a:t>Listen </a:t>
            </a:r>
            <a:r>
              <a:rPr lang="en-US" sz="3600" dirty="0">
                <a:sym typeface="+mn-ea"/>
              </a:rPr>
              <a:t>about an imaginary planet and its creatures.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 dirty="0">
                <a:sym typeface="+mn-ea"/>
              </a:rPr>
              <a:t>Write a paragraph to describe imaginary planet and its creatures</a:t>
            </a:r>
            <a:r>
              <a:rPr lang="en-US" sz="3600" dirty="0" smtClean="0">
                <a:sym typeface="+mn-ea"/>
              </a:rPr>
              <a:t>.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093470" y="1056793"/>
            <a:ext cx="871347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</a:rPr>
              <a:t>* What </a:t>
            </a:r>
            <a:r>
              <a:rPr lang="en-US" sz="3600" b="1" dirty="0">
                <a:solidFill>
                  <a:prstClr val="black"/>
                </a:solidFill>
              </a:rPr>
              <a:t>have we learnt in this lesson?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66210" y="360363"/>
            <a:ext cx="444627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60270"/>
            <a:ext cx="937895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Rewrite the paragraph on the notebook.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Lesson 7 – Looking back &amp; Project.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41" y="4274820"/>
            <a:ext cx="3056530" cy="238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-117987"/>
            <a:ext cx="12324735" cy="69759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972907" y="2085056"/>
            <a:ext cx="7188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72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72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02" t="6181" r="4561" b="2870"/>
          <a:stretch/>
        </p:blipFill>
        <p:spPr>
          <a:xfrm>
            <a:off x="209591" y="1564551"/>
            <a:ext cx="3438177" cy="41578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1854" y="829151"/>
            <a:ext cx="9287802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Look at the picture and answer the following questions.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9247" y="7869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32" y="68428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609457" y="1961904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753680" y="1564551"/>
            <a:ext cx="7767002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 dirty="0">
                <a:solidFill>
                  <a:srgbClr val="F26649"/>
                </a:solidFill>
                <a:latin typeface="Calibri" panose="020F0502020204030204" pitchFamily="34" charset="0"/>
                <a:cs typeface="ChronicaPro-Bold" charset="0"/>
              </a:rPr>
              <a:t>1. 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cs typeface="ChronicaPro-Book" charset="0"/>
              </a:rPr>
              <a:t>Where do you think this creature is from?</a:t>
            </a:r>
            <a:r>
              <a:rPr lang="en-US" sz="3200" dirty="0">
                <a:latin typeface="Calibri" panose="020F0502020204030204" pitchFamily="34" charset="0"/>
                <a:cs typeface="ChronicaPro-Book" charset="0"/>
              </a:rPr>
              <a:t> </a:t>
            </a:r>
            <a:endParaRPr lang="en-US" sz="3200" dirty="0">
              <a:latin typeface="Calibri" panose="020F0502020204030204" pitchFamily="34" charset="0"/>
              <a:cs typeface="ChronicaPro-Bold" charset="0"/>
            </a:endParaRPr>
          </a:p>
          <a:p>
            <a:pPr indent="0"/>
            <a:endParaRPr lang="en-US" sz="3200" dirty="0">
              <a:latin typeface="Calibri" panose="020F0502020204030204" pitchFamily="34" charset="0"/>
              <a:cs typeface="ChronicaPro-Bold" charset="0"/>
            </a:endParaRPr>
          </a:p>
          <a:p>
            <a:pPr indent="0"/>
            <a:endParaRPr lang="en-US" sz="3200" dirty="0">
              <a:latin typeface="Calibri" panose="020F0502020204030204" pitchFamily="34" charset="0"/>
              <a:cs typeface="ChronicaPro-Bold" charset="0"/>
            </a:endParaRPr>
          </a:p>
          <a:p>
            <a:pPr indent="0"/>
            <a:r>
              <a:rPr lang="en-US" sz="3200" b="1" dirty="0">
                <a:solidFill>
                  <a:srgbClr val="F26649"/>
                </a:solidFill>
                <a:latin typeface="Calibri" panose="020F0502020204030204" pitchFamily="34" charset="0"/>
                <a:cs typeface="ChronicaPro-Bold" charset="0"/>
              </a:rPr>
              <a:t>2. </a:t>
            </a:r>
            <a:r>
              <a:rPr lang="en-US" sz="3200" dirty="0">
                <a:solidFill>
                  <a:srgbClr val="231F20"/>
                </a:solidFill>
                <a:latin typeface="Calibri" panose="020F0502020204030204" pitchFamily="34" charset="0"/>
                <a:cs typeface="ChronicaPro-Book" charset="0"/>
              </a:rPr>
              <a:t>What do you think it can do?</a:t>
            </a:r>
            <a:endParaRPr lang="en-US" sz="3200" dirty="0"/>
          </a:p>
        </p:txBody>
      </p:sp>
      <p:sp>
        <p:nvSpPr>
          <p:cNvPr id="7" name="TextBox 3"/>
          <p:cNvSpPr txBox="1"/>
          <p:nvPr/>
        </p:nvSpPr>
        <p:spPr>
          <a:xfrm>
            <a:off x="3753681" y="2241845"/>
            <a:ext cx="776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</a:rPr>
              <a:t>It is from another planet</a:t>
            </a:r>
            <a:r>
              <a:rPr lang="en-US" sz="3200" b="1" i="1" dirty="0" smtClean="0">
                <a:solidFill>
                  <a:srgbClr val="7030A0"/>
                </a:solidFill>
              </a:rPr>
              <a:t>/ Mars/ Venus…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758759" y="3702345"/>
            <a:ext cx="7560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</a:rPr>
              <a:t>It can jump. It can catch 4 fish at the same time with his hands. It can do handstand</a:t>
            </a:r>
            <a:r>
              <a:rPr lang="en-US" sz="3200" b="1" i="1" dirty="0" smtClean="0">
                <a:solidFill>
                  <a:srgbClr val="7030A0"/>
                </a:solidFill>
              </a:rPr>
              <a:t>…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3175" y="83382"/>
            <a:ext cx="28710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</a:t>
            </a: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WARM-UP: 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36672" y="1225549"/>
            <a:ext cx="4444365" cy="678729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46" y="1085212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4336" y="1317010"/>
            <a:ext cx="38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LESSON 6: SKILLS 2</a:t>
            </a:r>
          </a:p>
        </p:txBody>
      </p:sp>
      <p:sp>
        <p:nvSpPr>
          <p:cNvPr id="8" name="Rectangles 7"/>
          <p:cNvSpPr/>
          <p:nvPr/>
        </p:nvSpPr>
        <p:spPr>
          <a:xfrm>
            <a:off x="2380615" y="3015615"/>
            <a:ext cx="3427730" cy="3558540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238875" y="3014980"/>
            <a:ext cx="3427730" cy="355917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LISTENING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38000">
                <a:srgbClr val="7192A9">
                  <a:alpha val="100000"/>
                </a:srgbClr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/>
              <a:t>WRITING</a:t>
            </a:r>
          </a:p>
        </p:txBody>
      </p:sp>
      <p:pic>
        <p:nvPicPr>
          <p:cNvPr id="2" name="Picture 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590" y="3327400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590" y="3327400"/>
            <a:ext cx="2143125" cy="2143125"/>
          </a:xfrm>
          <a:prstGeom prst="rect">
            <a:avLst/>
          </a:prstGeom>
        </p:spPr>
      </p:pic>
      <p:pic>
        <p:nvPicPr>
          <p:cNvPr id="10" name="Picture 9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430" y="3424555"/>
            <a:ext cx="2143125" cy="214312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7" name="Oval 2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hord 2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93819" y="85868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950" y="642565"/>
            <a:ext cx="974936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 will hear a student talking about an imaginary planet that supports life. Listen and 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559" y="76600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44" y="66336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idx="1"/>
          </p:nvPr>
        </p:nvSpPr>
        <p:spPr>
          <a:xfrm>
            <a:off x="538613" y="1699312"/>
            <a:ext cx="11269345" cy="37253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C00000"/>
                </a:solidFill>
              </a:rPr>
              <a:t>1. </a:t>
            </a:r>
            <a:r>
              <a:rPr lang="en-US" sz="3000" dirty="0"/>
              <a:t>Planet Hope is located 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A. </a:t>
            </a:r>
            <a:r>
              <a:rPr lang="en-US" sz="3000" dirty="0"/>
              <a:t>in the Milky Way Galaxy	</a:t>
            </a:r>
            <a:endParaRPr lang="en-US" sz="3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B</a:t>
            </a:r>
            <a:r>
              <a:rPr lang="en-US" sz="3000" dirty="0">
                <a:solidFill>
                  <a:srgbClr val="00B0F0"/>
                </a:solidFill>
              </a:rPr>
              <a:t>. </a:t>
            </a:r>
            <a:r>
              <a:rPr lang="en-US" sz="3000" dirty="0"/>
              <a:t>in the Andromeda </a:t>
            </a:r>
            <a:r>
              <a:rPr lang="en-US" sz="3000" dirty="0" smtClean="0"/>
              <a:t>Galaxy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C</a:t>
            </a:r>
            <a:r>
              <a:rPr lang="en-US" sz="3000" dirty="0">
                <a:solidFill>
                  <a:srgbClr val="00B0F0"/>
                </a:solidFill>
              </a:rPr>
              <a:t>. </a:t>
            </a:r>
            <a:r>
              <a:rPr lang="en-US" sz="3000" dirty="0"/>
              <a:t>close to the Milky Way Galaxy</a:t>
            </a:r>
            <a:endParaRPr lang="en-US" sz="3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dirty="0"/>
              <a:t>Planet Hope is </a:t>
            </a:r>
            <a:r>
              <a:rPr lang="en-US" sz="3000" dirty="0" smtClean="0"/>
              <a:t>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A. </a:t>
            </a:r>
            <a:r>
              <a:rPr lang="en-US" sz="3000" dirty="0"/>
              <a:t>as big as Earth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B. </a:t>
            </a:r>
            <a:r>
              <a:rPr lang="en-US" sz="3000" dirty="0"/>
              <a:t>half the size of Earth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C. </a:t>
            </a:r>
            <a:r>
              <a:rPr lang="en-US" sz="3000" dirty="0"/>
              <a:t>three times the size of Earth</a:t>
            </a:r>
          </a:p>
        </p:txBody>
      </p:sp>
      <p:sp>
        <p:nvSpPr>
          <p:cNvPr id="5" name="Oval 4"/>
          <p:cNvSpPr/>
          <p:nvPr/>
        </p:nvSpPr>
        <p:spPr>
          <a:xfrm>
            <a:off x="510038" y="2367145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94344" y="5904586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Track 7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6317" y="66146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46512" y="66828"/>
            <a:ext cx="28523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4956" y="124063"/>
            <a:ext cx="974936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 will hear a student talking about an imaginary planet that supports life. Listen and 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9565" y="3503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350" y="24774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idx="1"/>
          </p:nvPr>
        </p:nvSpPr>
        <p:spPr>
          <a:xfrm>
            <a:off x="598202" y="1180810"/>
            <a:ext cx="11269345" cy="59813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3. </a:t>
            </a:r>
            <a:r>
              <a:rPr lang="en-US" sz="3000" dirty="0" smtClean="0"/>
              <a:t>The </a:t>
            </a:r>
            <a:r>
              <a:rPr lang="en-US" sz="3000" dirty="0"/>
              <a:t>climate on Planet Hope is </a:t>
            </a:r>
            <a:r>
              <a:rPr lang="en-US" sz="3000" dirty="0" smtClean="0"/>
              <a:t>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A. </a:t>
            </a:r>
            <a:r>
              <a:rPr lang="en-US" sz="3000" dirty="0"/>
              <a:t>very hot all year around	</a:t>
            </a:r>
            <a:endParaRPr lang="en-US" sz="3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B</a:t>
            </a:r>
            <a:r>
              <a:rPr lang="en-US" sz="3000" dirty="0">
                <a:solidFill>
                  <a:srgbClr val="00B0F0"/>
                </a:solidFill>
              </a:rPr>
              <a:t>. </a:t>
            </a:r>
            <a:r>
              <a:rPr lang="en-US" sz="3000" dirty="0"/>
              <a:t>very cold all year </a:t>
            </a:r>
            <a:r>
              <a:rPr lang="en-US" sz="3000" dirty="0" smtClean="0"/>
              <a:t>around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C</a:t>
            </a:r>
            <a:r>
              <a:rPr lang="en-US" sz="3000" dirty="0">
                <a:solidFill>
                  <a:srgbClr val="00B0F0"/>
                </a:solidFill>
              </a:rPr>
              <a:t>. </a:t>
            </a:r>
            <a:r>
              <a:rPr lang="en-US" sz="3000" dirty="0"/>
              <a:t>hot in the day but very cold at </a:t>
            </a:r>
            <a:r>
              <a:rPr lang="en-US" sz="3000" dirty="0" smtClean="0"/>
              <a:t>night</a:t>
            </a:r>
            <a:endParaRPr lang="en-US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4. </a:t>
            </a:r>
            <a:r>
              <a:rPr lang="en-US" sz="3000" dirty="0" err="1"/>
              <a:t>Hopeans</a:t>
            </a:r>
            <a:r>
              <a:rPr lang="en-US" sz="3000" dirty="0"/>
              <a:t> have thick skin to protect </a:t>
            </a:r>
            <a:r>
              <a:rPr lang="en-US" sz="3000" dirty="0" smtClean="0"/>
              <a:t>them from </a:t>
            </a:r>
            <a:r>
              <a:rPr lang="en-US" sz="3000" dirty="0"/>
              <a:t>_____.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lphaUcPeriod"/>
            </a:pPr>
            <a:r>
              <a:rPr lang="en-US" sz="3000" dirty="0" smtClean="0"/>
              <a:t>the </a:t>
            </a:r>
            <a:r>
              <a:rPr lang="en-US" sz="3000" dirty="0" smtClean="0"/>
              <a:t>heat			</a:t>
            </a:r>
            <a:r>
              <a:rPr lang="en-US" sz="3000" dirty="0" smtClean="0">
                <a:solidFill>
                  <a:srgbClr val="00B0F0"/>
                </a:solidFill>
              </a:rPr>
              <a:t>B. </a:t>
            </a:r>
            <a:r>
              <a:rPr lang="en-US" sz="3000" dirty="0"/>
              <a:t>the </a:t>
            </a:r>
            <a:r>
              <a:rPr lang="en-US" sz="3000" dirty="0" smtClean="0"/>
              <a:t>cold</a:t>
            </a:r>
            <a:r>
              <a:rPr lang="en-US" sz="3000" dirty="0"/>
              <a:t>	</a:t>
            </a:r>
            <a:r>
              <a:rPr lang="en-US" sz="3000" dirty="0" smtClean="0"/>
              <a:t>		</a:t>
            </a:r>
            <a:r>
              <a:rPr lang="en-US" sz="3000" dirty="0" smtClean="0">
                <a:solidFill>
                  <a:srgbClr val="00B0F0"/>
                </a:solidFill>
              </a:rPr>
              <a:t>C. </a:t>
            </a:r>
            <a:r>
              <a:rPr lang="en-US" sz="3000" dirty="0"/>
              <a:t>alien </a:t>
            </a:r>
            <a:r>
              <a:rPr lang="en-US" sz="3000" dirty="0" smtClean="0"/>
              <a:t>attacks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C00000"/>
                </a:solidFill>
              </a:rPr>
              <a:t>5. </a:t>
            </a:r>
            <a:r>
              <a:rPr lang="en-US" sz="3000" dirty="0" err="1"/>
              <a:t>Hopeans</a:t>
            </a:r>
            <a:r>
              <a:rPr lang="en-US" sz="3000" dirty="0"/>
              <a:t> drink 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B0F0"/>
                </a:solidFill>
              </a:rPr>
              <a:t>A. </a:t>
            </a:r>
            <a:r>
              <a:rPr lang="en-US" sz="3000" dirty="0"/>
              <a:t>liquid water from the sea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B0F0"/>
                </a:solidFill>
              </a:rPr>
              <a:t>B. </a:t>
            </a:r>
            <a:r>
              <a:rPr lang="en-US" sz="3000" dirty="0"/>
              <a:t>petrol from under the ground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B0F0"/>
                </a:solidFill>
              </a:rPr>
              <a:t>C. </a:t>
            </a:r>
            <a:r>
              <a:rPr lang="en-US" sz="3000" dirty="0"/>
              <a:t>almost nothing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13" name="Oval 12"/>
          <p:cNvSpPr/>
          <p:nvPr/>
        </p:nvSpPr>
        <p:spPr>
          <a:xfrm>
            <a:off x="562350" y="1853149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84193" y="4021900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6957" y="5658343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962" y="282230"/>
            <a:ext cx="1037399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following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about Hopeans. Listen again and fill in each blank with ONE word or number that you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hear.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1255" y="3841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040" y="28146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494772325"/>
              </p:ext>
            </p:extLst>
          </p:nvPr>
        </p:nvGraphicFramePr>
        <p:xfrm>
          <a:off x="521357" y="1216823"/>
          <a:ext cx="11004549" cy="479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5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2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+mn-lt"/>
                        </a:rPr>
                        <a:t>Name</a:t>
                      </a:r>
                      <a:endParaRPr lang="en-US" sz="28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</a:rPr>
                        <a:t>Hopeans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+mn-lt"/>
                        </a:rPr>
                        <a:t>Living place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Planet Hope in the Milky Way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Galaxy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+mn-lt"/>
                        </a:rPr>
                        <a:t>Apperance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</a:rPr>
                        <a:t>– have a big head, (1) _____ eyes, two legs, and (2)_____ arms.</a:t>
                      </a:r>
                    </a:p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</a:rPr>
                        <a:t>– have thick skin to protect them from the heat.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+mn-lt"/>
                        </a:rPr>
                        <a:t>Behaviour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</a:rPr>
                        <a:t>– friendly and (3) 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n-lt"/>
                        </a:rPr>
                        <a:t>__________.</a:t>
                      </a:r>
                      <a:endParaRPr lang="en-US" sz="2800" b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</a:rPr>
                        <a:t>– only (4) 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n-lt"/>
                        </a:rPr>
                        <a:t>_________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</a:rPr>
                        <a:t>to people who try to attack them.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2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+mn-lt"/>
                        </a:rPr>
                        <a:t>Lifestyle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– eat special (5) ______ and drink petrol from under the ground.</a:t>
                      </a:r>
                    </a:p>
                    <a:p>
                      <a:pPr algn="l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– travel by (6) ______ at very high speeds.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10151746" y="2317750"/>
            <a:ext cx="53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987756" y="2317750"/>
            <a:ext cx="446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210492" y="3699637"/>
            <a:ext cx="1753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hospitable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3986233" y="4141601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dangerous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895215" y="4652268"/>
            <a:ext cx="1233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plants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4585970" y="5499423"/>
            <a:ext cx="13941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rockets</a:t>
            </a:r>
          </a:p>
        </p:txBody>
      </p:sp>
      <p:pic>
        <p:nvPicPr>
          <p:cNvPr id="2" name="Track 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1380" y="5938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5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8198" y="808995"/>
            <a:ext cx="1106897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Use your imagination to make notes in the table below about what aliens living on another planet would be like.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2807" y="98493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592" y="88229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8831" y="212206"/>
            <a:ext cx="295783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0408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2283763"/>
              </p:ext>
            </p:extLst>
          </p:nvPr>
        </p:nvGraphicFramePr>
        <p:xfrm>
          <a:off x="702627" y="2015966"/>
          <a:ext cx="10700385" cy="435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Living place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Apperance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28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Behaviour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b="0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Lifestyle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2368241"/>
              </p:ext>
            </p:extLst>
          </p:nvPr>
        </p:nvGraphicFramePr>
        <p:xfrm>
          <a:off x="3087052" y="2011680"/>
          <a:ext cx="8352155" cy="435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</a:rPr>
                        <a:t>LUCKY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i="1" dirty="0">
                          <a:solidFill>
                            <a:srgbClr val="C00000"/>
                          </a:solidFill>
                        </a:rPr>
                        <a:t>LUCKY PLANET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0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sym typeface="+mn-ea"/>
                        </a:rPr>
                        <a:t>– 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sym typeface="+mn-ea"/>
                        </a:rPr>
                        <a:t>have a small head, one small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sym typeface="+mn-ea"/>
                        </a:rPr>
                        <a:t>eyes, two legs, two wings and six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sym typeface="+mn-ea"/>
                        </a:rPr>
                        <a:t>arms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sym typeface="+mn-ea"/>
                        </a:rPr>
                        <a:t>– 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  <a:sym typeface="+mn-ea"/>
                        </a:rPr>
                        <a:t>have green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sym typeface="+mn-ea"/>
                        </a:rPr>
                        <a:t>skin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sym typeface="+mn-ea"/>
                        </a:rPr>
                        <a:t>– friendly and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sym typeface="+mn-ea"/>
                        </a:rPr>
                        <a:t>hospitable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sym typeface="+mn-ea"/>
                        </a:rPr>
                        <a:t>– only dangerous to people who try to attack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sym typeface="+mn-ea"/>
                        </a:rPr>
                        <a:t>them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sym typeface="+mn-ea"/>
                        </a:rPr>
                        <a:t>– eat special meat and drink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sym typeface="+mn-ea"/>
                        </a:rPr>
                        <a:t>alcohol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800" i="1" dirty="0">
                          <a:solidFill>
                            <a:schemeClr val="tx1"/>
                          </a:solidFill>
                          <a:sym typeface="+mn-ea"/>
                        </a:rPr>
                        <a:t>– fly with their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sym typeface="+mn-ea"/>
                        </a:rPr>
                        <a:t>wings</a:t>
                      </a:r>
                      <a:endParaRPr lang="en-US" sz="2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844145"/>
            <a:ext cx="103684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paragraph (80 - 100 words) describing aliens living on another planet. Use your notes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6" y="9343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83167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5623" y="89426"/>
            <a:ext cx="2793898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16"/>
          <p:cNvSpPr txBox="1"/>
          <p:nvPr/>
        </p:nvSpPr>
        <p:spPr>
          <a:xfrm>
            <a:off x="7391003" y="122951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1" y="1936268"/>
            <a:ext cx="11196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rgbClr val="0070C0"/>
                </a:solidFill>
              </a:rPr>
              <a:t>Sample writing</a:t>
            </a:r>
            <a:r>
              <a:rPr lang="en-US" sz="2800" b="1" i="1" u="sng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sz="2800" dirty="0" smtClean="0"/>
              <a:t>Creatures living on Lucky Planet are called Lucky. They have </a:t>
            </a:r>
            <a:r>
              <a:rPr lang="en-US" sz="2800" dirty="0" err="1">
                <a:sym typeface="+mn-ea"/>
              </a:rPr>
              <a:t>have</a:t>
            </a:r>
            <a:r>
              <a:rPr lang="en-US" sz="2800" dirty="0">
                <a:sym typeface="+mn-ea"/>
              </a:rPr>
              <a:t> a small head, one small</a:t>
            </a:r>
            <a:r>
              <a:rPr lang="en-US" sz="2800" b="1" dirty="0">
                <a:sym typeface="+mn-ea"/>
              </a:rPr>
              <a:t> </a:t>
            </a:r>
            <a:r>
              <a:rPr lang="en-US" sz="2800" dirty="0">
                <a:sym typeface="+mn-ea"/>
              </a:rPr>
              <a:t>eyes, two legs, two wings and six </a:t>
            </a:r>
            <a:r>
              <a:rPr lang="en-US" sz="2800" dirty="0" smtClean="0">
                <a:sym typeface="+mn-ea"/>
              </a:rPr>
              <a:t>arms</a:t>
            </a:r>
            <a:r>
              <a:rPr lang="en-US" sz="2800" dirty="0" smtClean="0"/>
              <a:t>. They </a:t>
            </a:r>
            <a:r>
              <a:rPr lang="en-US" sz="2800" dirty="0">
                <a:sym typeface="+mn-ea"/>
              </a:rPr>
              <a:t>have green </a:t>
            </a:r>
            <a:r>
              <a:rPr lang="en-US" sz="2800" dirty="0" smtClean="0">
                <a:sym typeface="+mn-ea"/>
              </a:rPr>
              <a:t>skin and </a:t>
            </a:r>
            <a:r>
              <a:rPr lang="en-US" sz="2800" dirty="0" smtClean="0"/>
              <a:t>a thick skin to protect them from the heat. They are friendly and </a:t>
            </a:r>
            <a:r>
              <a:rPr lang="en-US" sz="2800" dirty="0" smtClean="0">
                <a:sym typeface="+mn-ea"/>
              </a:rPr>
              <a:t>hospitable</a:t>
            </a:r>
            <a:r>
              <a:rPr lang="en-US" sz="2800" dirty="0" smtClean="0"/>
              <a:t>. They only attack to people who try to attack them. This creature also has a special lifestyle. They </a:t>
            </a:r>
            <a:r>
              <a:rPr lang="en-US" sz="2800" dirty="0" smtClean="0">
                <a:sym typeface="+mn-ea"/>
              </a:rPr>
              <a:t>eat </a:t>
            </a:r>
            <a:r>
              <a:rPr lang="en-US" sz="2800" dirty="0">
                <a:sym typeface="+mn-ea"/>
              </a:rPr>
              <a:t>special meat and drink </a:t>
            </a:r>
            <a:r>
              <a:rPr lang="en-US" sz="2800" dirty="0" smtClean="0">
                <a:sym typeface="+mn-ea"/>
              </a:rPr>
              <a:t>alcohol. And </a:t>
            </a:r>
            <a:endParaRPr lang="en-US" sz="2800" dirty="0"/>
          </a:p>
          <a:p>
            <a:pPr>
              <a:buNone/>
            </a:pPr>
            <a:r>
              <a:rPr lang="en-US" sz="2800" dirty="0" smtClean="0">
                <a:sym typeface="+mn-ea"/>
              </a:rPr>
              <a:t>they fly </a:t>
            </a:r>
            <a:r>
              <a:rPr lang="en-US" sz="2800" dirty="0">
                <a:sym typeface="+mn-ea"/>
              </a:rPr>
              <a:t>with their </a:t>
            </a:r>
            <a:r>
              <a:rPr lang="en-US" sz="2800" dirty="0" smtClean="0">
                <a:sym typeface="+mn-ea"/>
              </a:rPr>
              <a:t>wings.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56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418" y="1359590"/>
            <a:ext cx="10953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Creatures </a:t>
            </a:r>
            <a:r>
              <a:rPr lang="en-US" sz="2800" dirty="0"/>
              <a:t>living on Dreamy Planet are called </a:t>
            </a:r>
            <a:r>
              <a:rPr lang="en-US" sz="2800" dirty="0" err="1"/>
              <a:t>Enviamans</a:t>
            </a:r>
            <a:r>
              <a:rPr lang="en-US" sz="2800" dirty="0"/>
              <a:t>. They have a small head, big eyes, two legs, long arms and a short tail. They are blue, have a thick skin to protect them from the heat. </a:t>
            </a:r>
            <a:r>
              <a:rPr lang="en-US" sz="2800" dirty="0" err="1"/>
              <a:t>Enviamans</a:t>
            </a:r>
            <a:r>
              <a:rPr lang="en-US" sz="2800" dirty="0"/>
              <a:t> are friendly. They only attack to people who try to attack them. This creature also has a special lifestyle. They eat rocks and drink water from the ocean to survive. And they can fly with high speeds</a:t>
            </a:r>
            <a:r>
              <a:rPr lang="en-US" sz="2800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7617" y="510967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*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Sample </a:t>
            </a:r>
            <a:r>
              <a:rPr lang="en-US" sz="2800" b="1" i="1" u="sng" dirty="0">
                <a:solidFill>
                  <a:srgbClr val="0070C0"/>
                </a:solidFill>
              </a:rPr>
              <a:t>writing:</a:t>
            </a:r>
          </a:p>
        </p:txBody>
      </p:sp>
    </p:spTree>
    <p:extLst>
      <p:ext uri="{BB962C8B-B14F-4D97-AF65-F5344CB8AC3E}">
        <p14:creationId xmlns:p14="http://schemas.microsoft.com/office/powerpoint/2010/main" val="30228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641</Words>
  <Application>Microsoft Office PowerPoint</Application>
  <PresentationFormat>Widescreen</PresentationFormat>
  <Paragraphs>111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Algerian</vt:lpstr>
      <vt:lpstr>Arial</vt:lpstr>
      <vt:lpstr>Berlin Sans FB</vt:lpstr>
      <vt:lpstr>Calibri</vt:lpstr>
      <vt:lpstr>Calibri Light</vt:lpstr>
      <vt:lpstr>ChronicaPro-Bold</vt:lpstr>
      <vt:lpstr>ChronicaPro-Book</vt:lpstr>
      <vt:lpstr>Cooper Black</vt:lpstr>
      <vt:lpstr>Myriad Pro</vt:lpstr>
      <vt:lpstr>UVN Bay Buom Nang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250</cp:revision>
  <dcterms:created xsi:type="dcterms:W3CDTF">2020-12-09T02:04:00Z</dcterms:created>
  <dcterms:modified xsi:type="dcterms:W3CDTF">2024-04-13T13:21:14Z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