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346" r:id="rId2"/>
    <p:sldId id="344" r:id="rId3"/>
    <p:sldId id="345" r:id="rId4"/>
    <p:sldId id="368" r:id="rId5"/>
    <p:sldId id="256" r:id="rId6"/>
    <p:sldId id="316" r:id="rId7"/>
    <p:sldId id="331" r:id="rId8"/>
    <p:sldId id="332" r:id="rId9"/>
    <p:sldId id="333" r:id="rId10"/>
    <p:sldId id="334" r:id="rId11"/>
    <p:sldId id="335" r:id="rId12"/>
    <p:sldId id="351" r:id="rId13"/>
    <p:sldId id="353" r:id="rId14"/>
    <p:sldId id="338" r:id="rId15"/>
    <p:sldId id="276" r:id="rId16"/>
    <p:sldId id="298" r:id="rId17"/>
    <p:sldId id="327" r:id="rId18"/>
    <p:sldId id="325" r:id="rId19"/>
    <p:sldId id="313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58" r:id="rId28"/>
    <p:sldId id="314" r:id="rId29"/>
    <p:sldId id="330" r:id="rId30"/>
    <p:sldId id="367" r:id="rId31"/>
    <p:sldId id="347" r:id="rId32"/>
    <p:sldId id="348" r:id="rId33"/>
    <p:sldId id="349" r:id="rId34"/>
    <p:sldId id="35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92A9"/>
    <a:srgbClr val="3B87CD"/>
    <a:srgbClr val="D8E5E5"/>
    <a:srgbClr val="00CC99"/>
    <a:srgbClr val="FBCDCD"/>
    <a:srgbClr val="EF4B66"/>
    <a:srgbClr val="F3F6F6"/>
    <a:srgbClr val="F26649"/>
    <a:srgbClr val="F7A5A5"/>
    <a:srgbClr val="F37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32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3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037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381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902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35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8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6.mp3"/><Relationship Id="rId4" Type="http://schemas.openxmlformats.org/officeDocument/2006/relationships/audio" Target="../media/media2.mp3"/><Relationship Id="rId9" Type="http://schemas.microsoft.com/office/2007/relationships/media" Target="../media/media6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6.mp3"/><Relationship Id="rId4" Type="http://schemas.openxmlformats.org/officeDocument/2006/relationships/audio" Target="../media/media2.mp3"/><Relationship Id="rId9" Type="http://schemas.microsoft.com/office/2007/relationships/media" Target="../media/media6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39.gif"/><Relationship Id="rId3" Type="http://schemas.openxmlformats.org/officeDocument/2006/relationships/slide" Target="slide22.xml"/><Relationship Id="rId7" Type="http://schemas.openxmlformats.org/officeDocument/2006/relationships/image" Target="../media/image31.png"/><Relationship Id="rId12" Type="http://schemas.openxmlformats.org/officeDocument/2006/relationships/slide" Target="slide25.xml"/><Relationship Id="rId17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slide" Target="slide26.xml"/><Relationship Id="rId10" Type="http://schemas.openxmlformats.org/officeDocument/2006/relationships/image" Target="../media/image33.png"/><Relationship Id="rId19" Type="http://schemas.openxmlformats.org/officeDocument/2006/relationships/slide" Target="slide27.xml"/><Relationship Id="rId4" Type="http://schemas.openxmlformats.org/officeDocument/2006/relationships/image" Target="../media/image29.png"/><Relationship Id="rId9" Type="http://schemas.openxmlformats.org/officeDocument/2006/relationships/slide" Target="slide24.xm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6.gif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4.gif"/><Relationship Id="rId5" Type="http://schemas.openxmlformats.org/officeDocument/2006/relationships/image" Target="../media/image29.png"/><Relationship Id="rId10" Type="http://schemas.openxmlformats.org/officeDocument/2006/relationships/image" Target="../media/image43.gif"/><Relationship Id="rId4" Type="http://schemas.openxmlformats.org/officeDocument/2006/relationships/image" Target="../media/image40.gif"/><Relationship Id="rId9" Type="http://schemas.openxmlformats.org/officeDocument/2006/relationships/image" Target="../media/image42.gif"/><Relationship Id="rId14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6.gif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44.gif"/><Relationship Id="rId5" Type="http://schemas.openxmlformats.org/officeDocument/2006/relationships/image" Target="../media/image31.png"/><Relationship Id="rId10" Type="http://schemas.openxmlformats.org/officeDocument/2006/relationships/image" Target="../media/image43.gif"/><Relationship Id="rId4" Type="http://schemas.openxmlformats.org/officeDocument/2006/relationships/image" Target="../media/image40.gif"/><Relationship Id="rId9" Type="http://schemas.openxmlformats.org/officeDocument/2006/relationships/image" Target="../media/image42.gif"/><Relationship Id="rId14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5.gif"/><Relationship Id="rId5" Type="http://schemas.openxmlformats.org/officeDocument/2006/relationships/image" Target="../media/image33.png"/><Relationship Id="rId10" Type="http://schemas.openxmlformats.org/officeDocument/2006/relationships/image" Target="../media/image44.gif"/><Relationship Id="rId4" Type="http://schemas.openxmlformats.org/officeDocument/2006/relationships/image" Target="../media/image40.gif"/><Relationship Id="rId9" Type="http://schemas.openxmlformats.org/officeDocument/2006/relationships/image" Target="../media/image43.gif"/><Relationship Id="rId1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6.gif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4.gif"/><Relationship Id="rId5" Type="http://schemas.openxmlformats.org/officeDocument/2006/relationships/image" Target="../media/image35.png"/><Relationship Id="rId10" Type="http://schemas.openxmlformats.org/officeDocument/2006/relationships/image" Target="../media/image43.gif"/><Relationship Id="rId4" Type="http://schemas.openxmlformats.org/officeDocument/2006/relationships/image" Target="../media/image40.gif"/><Relationship Id="rId9" Type="http://schemas.openxmlformats.org/officeDocument/2006/relationships/image" Target="../media/image42.gif"/><Relationship Id="rId14" Type="http://schemas.openxmlformats.org/officeDocument/2006/relationships/image" Target="../media/image4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6.gif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4.gif"/><Relationship Id="rId5" Type="http://schemas.openxmlformats.org/officeDocument/2006/relationships/image" Target="../media/image37.png"/><Relationship Id="rId10" Type="http://schemas.openxmlformats.org/officeDocument/2006/relationships/image" Target="../media/image43.gif"/><Relationship Id="rId4" Type="http://schemas.openxmlformats.org/officeDocument/2006/relationships/image" Target="../media/image40.gif"/><Relationship Id="rId9" Type="http://schemas.openxmlformats.org/officeDocument/2006/relationships/image" Target="../media/image42.gif"/><Relationship Id="rId14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6.mp3"/><Relationship Id="rId4" Type="http://schemas.openxmlformats.org/officeDocument/2006/relationships/audio" Target="../media/media2.mp3"/><Relationship Id="rId9" Type="http://schemas.microsoft.com/office/2007/relationships/media" Target="../media/media6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0765" y="1526310"/>
            <a:ext cx="6585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accent5"/>
                </a:solidFill>
                <a:latin typeface="Berlin Sans FB" panose="020E0602020502020306" pitchFamily="34" charset="0"/>
              </a:rPr>
              <a:t>English 8</a:t>
            </a:r>
            <a:endParaRPr lang="en-US" sz="9600" b="1" dirty="0">
              <a:solidFill>
                <a:schemeClr val="accent5"/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8581" y="3309479"/>
            <a:ext cx="3240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 smtClean="0">
                <a:solidFill>
                  <a:srgbClr val="F16649"/>
                </a:solidFill>
                <a:latin typeface="Bahnschrift SemiBold Condensed" panose="020B0502040204020203" pitchFamily="34" charset="0"/>
              </a:rPr>
              <a:t>Class : 8 A</a:t>
            </a:r>
            <a:endParaRPr lang="en-US" sz="6000" i="1" dirty="0">
              <a:solidFill>
                <a:srgbClr val="F16649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40401" y="6273225"/>
            <a:ext cx="2961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 smtClean="0">
                <a:solidFill>
                  <a:srgbClr val="F16649"/>
                </a:solidFill>
                <a:latin typeface="Bahnschrift SemiBold Condensed" panose="020B0502040204020203" pitchFamily="34" charset="0"/>
              </a:rPr>
              <a:t>Ms : Thu Ba </a:t>
            </a:r>
            <a:endParaRPr lang="en-US" sz="3200" i="1" dirty="0">
              <a:solidFill>
                <a:srgbClr val="F16649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03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452874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c</a:t>
            </a:r>
            <a:r>
              <a:rPr lang="en-US" sz="4000" b="1" dirty="0" smtClean="0">
                <a:solidFill>
                  <a:srgbClr val="AD4F0F"/>
                </a:solidFill>
              </a:rPr>
              <a:t>ontact lens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Kính</a:t>
            </a:r>
            <a:r>
              <a:rPr lang="en-US" sz="3200" dirty="0" smtClean="0"/>
              <a:t> </a:t>
            </a:r>
            <a:r>
              <a:rPr lang="en-US" sz="3200" dirty="0" err="1" smtClean="0"/>
              <a:t>áp</a:t>
            </a:r>
            <a:r>
              <a:rPr lang="en-US" sz="3200" dirty="0" smtClean="0"/>
              <a:t> </a:t>
            </a:r>
            <a:r>
              <a:rPr lang="en-US" sz="3200" dirty="0" err="1" smtClean="0"/>
              <a:t>tròng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872685" y="3008667"/>
            <a:ext cx="2867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kɒntækt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lenz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301" y="1457966"/>
            <a:ext cx="6958409" cy="4343394"/>
          </a:xfrm>
          <a:prstGeom prst="rect">
            <a:avLst/>
          </a:prstGeom>
        </p:spPr>
      </p:pic>
      <p:pic>
        <p:nvPicPr>
          <p:cNvPr id="3" name="contact le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9032" y="4339115"/>
            <a:ext cx="675206" cy="6752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0483" y="0"/>
            <a:ext cx="30933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B87CD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3B87CD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452874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i</a:t>
            </a:r>
            <a:r>
              <a:rPr lang="en-US" sz="4000" b="1" dirty="0" smtClean="0">
                <a:solidFill>
                  <a:srgbClr val="AD4F0F"/>
                </a:solidFill>
              </a:rPr>
              <a:t>nvention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minh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3740" y="3008667"/>
            <a:ext cx="1945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ɪnˈvenʃn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106" y="1287819"/>
            <a:ext cx="7620000" cy="5010150"/>
          </a:xfrm>
          <a:prstGeom prst="rect">
            <a:avLst/>
          </a:prstGeom>
        </p:spPr>
      </p:pic>
      <p:pic>
        <p:nvPicPr>
          <p:cNvPr id="5" name="inven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5023" y="4350272"/>
            <a:ext cx="663221" cy="663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0483" y="0"/>
            <a:ext cx="30933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B87CD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3B87CD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588685"/>
              </p:ext>
            </p:extLst>
          </p:nvPr>
        </p:nvGraphicFramePr>
        <p:xfrm>
          <a:off x="802967" y="975304"/>
          <a:ext cx="10848258" cy="44029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16086">
                  <a:extLst>
                    <a:ext uri="{9D8B030D-6E8A-4147-A177-3AD203B41FA5}">
                      <a16:colId xmlns:a16="http://schemas.microsoft.com/office/drawing/2014/main" val="2194958519"/>
                    </a:ext>
                  </a:extLst>
                </a:gridCol>
                <a:gridCol w="3616086">
                  <a:extLst>
                    <a:ext uri="{9D8B030D-6E8A-4147-A177-3AD203B41FA5}">
                      <a16:colId xmlns:a16="http://schemas.microsoft.com/office/drawing/2014/main" val="320644058"/>
                    </a:ext>
                  </a:extLst>
                </a:gridCol>
                <a:gridCol w="3616086">
                  <a:extLst>
                    <a:ext uri="{9D8B030D-6E8A-4147-A177-3AD203B41FA5}">
                      <a16:colId xmlns:a16="http://schemas.microsoft.com/office/drawing/2014/main" val="2400049073"/>
                    </a:ext>
                  </a:extLst>
                </a:gridCol>
              </a:tblGrid>
              <a:tr h="6289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rgbClr val="7192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Pronunciation</a:t>
                      </a:r>
                    </a:p>
                  </a:txBody>
                  <a:tcPr anchor="ctr">
                    <a:solidFill>
                      <a:srgbClr val="7192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rgbClr val="7192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423598"/>
                  </a:ext>
                </a:extLst>
              </a:tr>
              <a:tr h="6289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technology (n)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tekˈnɒlədʒi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nghệ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588270972"/>
                  </a:ext>
                </a:extLst>
              </a:tr>
              <a:tr h="6289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face-to-face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feɪs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tə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feɪs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Trực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tiếp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73448764"/>
                  </a:ext>
                </a:extLst>
              </a:tr>
              <a:tr h="6289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epidemics (n)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epɪˈdemɪk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dịch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313133"/>
                  </a:ext>
                </a:extLst>
              </a:tr>
              <a:tr h="6289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breakout room (n)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breɪkaʊt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rʊm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110814193"/>
                  </a:ext>
                </a:extLst>
              </a:tr>
              <a:tr h="6289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contact</a:t>
                      </a:r>
                      <a:r>
                        <a:rPr lang="en-US" sz="28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lens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(v)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kɒntækt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lenz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r>
                        <a:rPr lang="en-US" sz="28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áp</a:t>
                      </a:r>
                      <a:r>
                        <a:rPr lang="en-US" sz="28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tròng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579987451"/>
                  </a:ext>
                </a:extLst>
              </a:tr>
              <a:tr h="6289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invention</a:t>
                      </a:r>
                      <a:r>
                        <a:rPr lang="en-US" sz="28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ɪnˈvenʃn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Phát</a:t>
                      </a:r>
                      <a:r>
                        <a:rPr lang="en-US" sz="28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minh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70211804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733279" y="108296"/>
            <a:ext cx="41587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B87CD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3B87CD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technolo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434" y="1537759"/>
            <a:ext cx="487363" cy="487363"/>
          </a:xfrm>
          <a:prstGeom prst="rect">
            <a:avLst/>
          </a:prstGeom>
        </p:spPr>
      </p:pic>
      <p:pic>
        <p:nvPicPr>
          <p:cNvPr id="8" name="face to fa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433" y="2200047"/>
            <a:ext cx="487363" cy="487363"/>
          </a:xfrm>
          <a:prstGeom prst="rect">
            <a:avLst/>
          </a:prstGeom>
        </p:spPr>
      </p:pic>
      <p:pic>
        <p:nvPicPr>
          <p:cNvPr id="9" name="contact len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432" y="2862335"/>
            <a:ext cx="487363" cy="487363"/>
          </a:xfrm>
          <a:prstGeom prst="rect">
            <a:avLst/>
          </a:prstGeom>
        </p:spPr>
      </p:pic>
      <p:pic>
        <p:nvPicPr>
          <p:cNvPr id="10" name="breakout ro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9790" y="3524623"/>
            <a:ext cx="487363" cy="487363"/>
          </a:xfrm>
          <a:prstGeom prst="rect">
            <a:avLst/>
          </a:prstGeom>
        </p:spPr>
      </p:pic>
      <p:pic>
        <p:nvPicPr>
          <p:cNvPr id="11" name="contact len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2354" y="4186911"/>
            <a:ext cx="487363" cy="487363"/>
          </a:xfrm>
          <a:prstGeom prst="rect">
            <a:avLst/>
          </a:prstGeom>
        </p:spPr>
      </p:pic>
      <p:pic>
        <p:nvPicPr>
          <p:cNvPr id="12" name="invent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307" y="4890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0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516993"/>
              </p:ext>
            </p:extLst>
          </p:nvPr>
        </p:nvGraphicFramePr>
        <p:xfrm>
          <a:off x="1914012" y="1004800"/>
          <a:ext cx="7232172" cy="44029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16086">
                  <a:extLst>
                    <a:ext uri="{9D8B030D-6E8A-4147-A177-3AD203B41FA5}">
                      <a16:colId xmlns:a16="http://schemas.microsoft.com/office/drawing/2014/main" val="2194958519"/>
                    </a:ext>
                  </a:extLst>
                </a:gridCol>
                <a:gridCol w="3616086">
                  <a:extLst>
                    <a:ext uri="{9D8B030D-6E8A-4147-A177-3AD203B41FA5}">
                      <a16:colId xmlns:a16="http://schemas.microsoft.com/office/drawing/2014/main" val="2400049073"/>
                    </a:ext>
                  </a:extLst>
                </a:gridCol>
              </a:tblGrid>
              <a:tr h="6289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rgbClr val="7192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rgbClr val="7192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423598"/>
                  </a:ext>
                </a:extLst>
              </a:tr>
              <a:tr h="6289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nghệ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588270972"/>
                  </a:ext>
                </a:extLst>
              </a:tr>
              <a:tr h="6289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Trực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tiếp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73448764"/>
                  </a:ext>
                </a:extLst>
              </a:tr>
              <a:tr h="6289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dịch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313133"/>
                  </a:ext>
                </a:extLst>
              </a:tr>
              <a:tr h="6289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110814193"/>
                  </a:ext>
                </a:extLst>
              </a:tr>
              <a:tr h="6289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r>
                        <a:rPr lang="en-US" sz="28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áp</a:t>
                      </a:r>
                      <a:r>
                        <a:rPr lang="en-US" sz="28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tròng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579987451"/>
                  </a:ext>
                </a:extLst>
              </a:tr>
              <a:tr h="62899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Phát</a:t>
                      </a:r>
                      <a:r>
                        <a:rPr lang="en-US" sz="28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minh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70211804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733279" y="108296"/>
            <a:ext cx="41587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B87CD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3B87CD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technolo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6821" y="1567255"/>
            <a:ext cx="487363" cy="487363"/>
          </a:xfrm>
          <a:prstGeom prst="rect">
            <a:avLst/>
          </a:prstGeom>
        </p:spPr>
      </p:pic>
      <p:pic>
        <p:nvPicPr>
          <p:cNvPr id="8" name="face to fa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6820" y="2229543"/>
            <a:ext cx="487363" cy="487363"/>
          </a:xfrm>
          <a:prstGeom prst="rect">
            <a:avLst/>
          </a:prstGeom>
        </p:spPr>
      </p:pic>
      <p:pic>
        <p:nvPicPr>
          <p:cNvPr id="9" name="contact len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6819" y="2891831"/>
            <a:ext cx="487363" cy="487363"/>
          </a:xfrm>
          <a:prstGeom prst="rect">
            <a:avLst/>
          </a:prstGeom>
        </p:spPr>
      </p:pic>
      <p:pic>
        <p:nvPicPr>
          <p:cNvPr id="10" name="breakout ro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177" y="3554119"/>
            <a:ext cx="487363" cy="487363"/>
          </a:xfrm>
          <a:prstGeom prst="rect">
            <a:avLst/>
          </a:prstGeom>
        </p:spPr>
      </p:pic>
      <p:pic>
        <p:nvPicPr>
          <p:cNvPr id="11" name="contact len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741" y="4216407"/>
            <a:ext cx="487363" cy="487363"/>
          </a:xfrm>
          <a:prstGeom prst="rect">
            <a:avLst/>
          </a:prstGeom>
        </p:spPr>
      </p:pic>
      <p:pic>
        <p:nvPicPr>
          <p:cNvPr id="12" name="invent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8694" y="4920381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25559" y="1677164"/>
            <a:ext cx="233313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technology (n)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96470" y="2318809"/>
            <a:ext cx="195534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face-to-face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96470" y="2930571"/>
            <a:ext cx="219162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epidemics (n)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5559" y="3580516"/>
            <a:ext cx="2995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breakout room (n)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25559" y="4230799"/>
            <a:ext cx="253409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 lens (v) 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1944" y="4854387"/>
            <a:ext cx="217508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invention (n) 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00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2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5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48144" y="1368254"/>
            <a:ext cx="5586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* Answer </a:t>
            </a:r>
            <a:r>
              <a:rPr lang="en-US" sz="3200" b="1" dirty="0">
                <a:solidFill>
                  <a:srgbClr val="FF0000"/>
                </a:solidFill>
              </a:rPr>
              <a:t>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13754" y="0"/>
            <a:ext cx="3478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CHATTING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68550" y="3103796"/>
            <a:ext cx="6648070" cy="243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/>
              <a:t>1. Who </a:t>
            </a:r>
            <a:r>
              <a:rPr lang="en-US" sz="2600" b="1" dirty="0"/>
              <a:t>are the girl and the  boy?  </a:t>
            </a:r>
            <a:endParaRPr lang="en-US" sz="2600" b="1" dirty="0" smtClean="0"/>
          </a:p>
          <a:p>
            <a:pPr>
              <a:lnSpc>
                <a:spcPct val="150000"/>
              </a:lnSpc>
            </a:pPr>
            <a:r>
              <a:rPr lang="en-US" sz="2600" b="1" dirty="0" smtClean="0"/>
              <a:t>2. Where  </a:t>
            </a:r>
            <a:r>
              <a:rPr lang="en-US" sz="2600" b="1" dirty="0"/>
              <a:t>do  you think  they  are? </a:t>
            </a:r>
            <a:endParaRPr lang="en-US" sz="2600" b="1" dirty="0" smtClean="0"/>
          </a:p>
          <a:p>
            <a:pPr>
              <a:lnSpc>
                <a:spcPct val="150000"/>
              </a:lnSpc>
            </a:pPr>
            <a:r>
              <a:rPr lang="en-US" sz="2600" b="1" dirty="0" smtClean="0"/>
              <a:t>3. What  </a:t>
            </a:r>
            <a:r>
              <a:rPr lang="en-US" sz="2600" b="1" dirty="0"/>
              <a:t>might they  be  talking about? </a:t>
            </a:r>
            <a:endParaRPr lang="en-US" sz="2600" b="1" dirty="0" smtClean="0"/>
          </a:p>
          <a:p>
            <a:pPr>
              <a:lnSpc>
                <a:spcPct val="150000"/>
              </a:lnSpc>
            </a:pPr>
            <a:r>
              <a:rPr lang="en-US" sz="2600" b="1" dirty="0" smtClean="0"/>
              <a:t>4. What </a:t>
            </a:r>
            <a:r>
              <a:rPr lang="en-US" sz="2600" b="1" dirty="0"/>
              <a:t>can you see in the bubble?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61132" y="19213"/>
            <a:ext cx="5961143" cy="3084583"/>
            <a:chOff x="5421086" y="3299404"/>
            <a:chExt cx="6788229" cy="3573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086" y="3299404"/>
              <a:ext cx="3545632" cy="35585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8056" y="3301264"/>
              <a:ext cx="3261259" cy="357124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853341" y="5635395"/>
            <a:ext cx="4776502" cy="63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70C0"/>
                </a:solidFill>
              </a:rPr>
              <a:t>A boy, a computer, an eye …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288506" y="3103796"/>
            <a:ext cx="3907971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70C0"/>
                </a:solidFill>
              </a:rPr>
              <a:t>They are Minh and Ann.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683196" y="3746746"/>
            <a:ext cx="3907971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70C0"/>
                </a:solidFill>
              </a:rPr>
              <a:t>They are </a:t>
            </a:r>
            <a:r>
              <a:rPr lang="en-US" sz="2600" b="1" dirty="0" smtClean="0">
                <a:solidFill>
                  <a:srgbClr val="0070C0"/>
                </a:solidFill>
              </a:rPr>
              <a:t>at school.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896818" y="4351565"/>
            <a:ext cx="59254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70C0"/>
                </a:solidFill>
              </a:rPr>
              <a:t>They are discussing their online class / robot teacher.</a:t>
            </a:r>
          </a:p>
        </p:txBody>
      </p:sp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98306" y="359024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5700" y="35802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8485" y="2553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4731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38414" y="1065914"/>
            <a:ext cx="11716731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200" b="1" i="1" dirty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200" dirty="0">
                <a:solidFill>
                  <a:srgbClr val="242021"/>
                </a:solidFill>
                <a:latin typeface="ChronicaProMediumIt"/>
              </a:rPr>
              <a:t>: </a:t>
            </a:r>
            <a:r>
              <a:rPr lang="en-US" sz="2200" dirty="0" smtClean="0">
                <a:solidFill>
                  <a:srgbClr val="242021"/>
                </a:solidFill>
                <a:latin typeface="ChronicaProMediumIt"/>
              </a:rPr>
              <a:t>I </a:t>
            </a:r>
            <a:r>
              <a:rPr lang="en-US" sz="2200" dirty="0">
                <a:solidFill>
                  <a:srgbClr val="242021"/>
                </a:solidFill>
                <a:latin typeface="ChronicaProMediumIt"/>
              </a:rPr>
              <a:t>really liked yesterday’s online lesson. What about you, Ann?</a:t>
            </a:r>
          </a:p>
          <a:p>
            <a:pPr algn="just">
              <a:lnSpc>
                <a:spcPts val="3000"/>
              </a:lnSpc>
            </a:pPr>
            <a:r>
              <a:rPr lang="en-US" sz="2200" b="1" i="1" dirty="0" smtClean="0">
                <a:solidFill>
                  <a:srgbClr val="0070C0"/>
                </a:solidFill>
                <a:latin typeface="ChronicaProMediumIt"/>
              </a:rPr>
              <a:t>Ann</a:t>
            </a:r>
            <a:r>
              <a:rPr lang="en-US" sz="2200" dirty="0" smtClean="0">
                <a:solidFill>
                  <a:srgbClr val="0070C0"/>
                </a:solidFill>
                <a:latin typeface="ChronicaProMediumIt"/>
              </a:rPr>
              <a:t>:   </a:t>
            </a:r>
            <a:r>
              <a:rPr lang="en-US" sz="2200" dirty="0" smtClean="0">
                <a:solidFill>
                  <a:srgbClr val="242021"/>
                </a:solidFill>
                <a:latin typeface="ChronicaProMediumIt"/>
              </a:rPr>
              <a:t>I </a:t>
            </a:r>
            <a:r>
              <a:rPr lang="en-US" sz="2200" dirty="0">
                <a:solidFill>
                  <a:srgbClr val="242021"/>
                </a:solidFill>
                <a:latin typeface="ChronicaProMediumIt"/>
              </a:rPr>
              <a:t>prefer having face-to-face classes. I like to interact with my classmates during the lessons.</a:t>
            </a:r>
          </a:p>
          <a:p>
            <a:pPr algn="just">
              <a:lnSpc>
                <a:spcPts val="3000"/>
              </a:lnSpc>
            </a:pPr>
            <a:r>
              <a:rPr lang="en-US" sz="2200" b="1" i="1" dirty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200" dirty="0">
                <a:solidFill>
                  <a:srgbClr val="242021"/>
                </a:solidFill>
                <a:latin typeface="ChronicaProMediumIt"/>
              </a:rPr>
              <a:t>: I think online classes are convenient during bad weather or epidemics. Also, students can still interact when they are in breakout rooms.</a:t>
            </a:r>
          </a:p>
          <a:p>
            <a:pPr algn="just">
              <a:lnSpc>
                <a:spcPts val="3000"/>
              </a:lnSpc>
            </a:pPr>
            <a:r>
              <a:rPr lang="en-US" sz="2200" b="1" i="1" dirty="0" smtClean="0">
                <a:solidFill>
                  <a:srgbClr val="0070C0"/>
                </a:solidFill>
                <a:latin typeface="ChronicaProMediumIt"/>
              </a:rPr>
              <a:t>Ann</a:t>
            </a:r>
            <a:r>
              <a:rPr lang="en-US" sz="2200" dirty="0" smtClean="0">
                <a:solidFill>
                  <a:srgbClr val="0070C0"/>
                </a:solidFill>
                <a:latin typeface="ChronicaProMediumIt"/>
              </a:rPr>
              <a:t>:  </a:t>
            </a:r>
            <a:r>
              <a:rPr lang="en-US" sz="2200" dirty="0" smtClean="0">
                <a:solidFill>
                  <a:srgbClr val="242021"/>
                </a:solidFill>
                <a:latin typeface="ChronicaProMediumIt"/>
              </a:rPr>
              <a:t>But </a:t>
            </a:r>
            <a:r>
              <a:rPr lang="en-US" sz="2200" dirty="0">
                <a:solidFill>
                  <a:srgbClr val="242021"/>
                </a:solidFill>
                <a:latin typeface="ChronicaProMediumIt"/>
              </a:rPr>
              <a:t>the Internet connection doesn’t always work well enough to learn online. And my eyes get tired when I work in front of the computer screen for a long time.</a:t>
            </a:r>
          </a:p>
          <a:p>
            <a:pPr algn="just">
              <a:lnSpc>
                <a:spcPts val="3000"/>
              </a:lnSpc>
            </a:pPr>
            <a:r>
              <a:rPr lang="en-US" sz="2200" b="1" i="1" dirty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200" dirty="0">
                <a:solidFill>
                  <a:srgbClr val="242021"/>
                </a:solidFill>
                <a:latin typeface="ChronicaProMediumIt"/>
              </a:rPr>
              <a:t>: I know what you mean. But there’s some great news for us. 3D contact lenses will soon be available. With them, our eyes won’t get tired when looking at a computer screen all day long.</a:t>
            </a:r>
          </a:p>
          <a:p>
            <a:pPr algn="just">
              <a:lnSpc>
                <a:spcPts val="3000"/>
              </a:lnSpc>
            </a:pPr>
            <a:r>
              <a:rPr lang="en-US" sz="2200" b="1" i="1" dirty="0" smtClean="0">
                <a:solidFill>
                  <a:srgbClr val="0070C0"/>
                </a:solidFill>
                <a:latin typeface="ChronicaProMediumIt"/>
              </a:rPr>
              <a:t>Ann</a:t>
            </a:r>
            <a:r>
              <a:rPr lang="en-US" sz="2200" dirty="0" smtClean="0">
                <a:solidFill>
                  <a:srgbClr val="0070C0"/>
                </a:solidFill>
                <a:latin typeface="ChronicaProMediumIt"/>
              </a:rPr>
              <a:t>:   </a:t>
            </a:r>
            <a:r>
              <a:rPr lang="en-US" sz="2200" dirty="0" smtClean="0">
                <a:solidFill>
                  <a:srgbClr val="242021"/>
                </a:solidFill>
                <a:latin typeface="ChronicaProMediumIt"/>
              </a:rPr>
              <a:t>Wow</a:t>
            </a:r>
            <a:r>
              <a:rPr lang="en-US" sz="2200" dirty="0">
                <a:solidFill>
                  <a:srgbClr val="242021"/>
                </a:solidFill>
                <a:latin typeface="ChronicaProMediumIt"/>
              </a:rPr>
              <a:t>, that’s brilliant!</a:t>
            </a:r>
          </a:p>
          <a:p>
            <a:pPr algn="just">
              <a:lnSpc>
                <a:spcPts val="3000"/>
              </a:lnSpc>
            </a:pPr>
            <a:r>
              <a:rPr lang="en-US" sz="2200" b="1" i="1" dirty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200" dirty="0">
                <a:solidFill>
                  <a:srgbClr val="242021"/>
                </a:solidFill>
                <a:latin typeface="ChronicaProMediumIt"/>
              </a:rPr>
              <a:t>: </a:t>
            </a:r>
            <a:r>
              <a:rPr lang="en-US" sz="2200" dirty="0" smtClean="0">
                <a:solidFill>
                  <a:srgbClr val="242021"/>
                </a:solidFill>
                <a:latin typeface="ChronicaProMediumIt"/>
              </a:rPr>
              <a:t> Another </a:t>
            </a:r>
            <a:r>
              <a:rPr lang="en-US" sz="2200" dirty="0">
                <a:solidFill>
                  <a:srgbClr val="242021"/>
                </a:solidFill>
                <a:latin typeface="ChronicaProMediumIt"/>
              </a:rPr>
              <a:t>helpful invention is robot teachers. They will teach us when our </a:t>
            </a:r>
            <a:r>
              <a:rPr lang="en-US" sz="2200" dirty="0" smtClean="0">
                <a:solidFill>
                  <a:srgbClr val="242021"/>
                </a:solidFill>
                <a:latin typeface="ChronicaProMediumIt"/>
              </a:rPr>
              <a:t>human teachers </a:t>
            </a:r>
            <a:r>
              <a:rPr lang="en-US" sz="2200" dirty="0">
                <a:solidFill>
                  <a:srgbClr val="242021"/>
                </a:solidFill>
                <a:latin typeface="ChronicaProMediumIt"/>
              </a:rPr>
              <a:t>are not available or get ill. My uncle said the robots would be able to mark our work and give us feedback too.</a:t>
            </a:r>
          </a:p>
          <a:p>
            <a:pPr algn="just">
              <a:lnSpc>
                <a:spcPts val="3000"/>
              </a:lnSpc>
            </a:pPr>
            <a:r>
              <a:rPr lang="en-US" sz="2200" b="1" i="1" dirty="0" smtClean="0">
                <a:solidFill>
                  <a:srgbClr val="0070C0"/>
                </a:solidFill>
                <a:latin typeface="ChronicaProMediumIt"/>
              </a:rPr>
              <a:t>Ann</a:t>
            </a:r>
            <a:r>
              <a:rPr lang="en-US" sz="2200" dirty="0" smtClean="0">
                <a:solidFill>
                  <a:srgbClr val="0070C0"/>
                </a:solidFill>
                <a:latin typeface="ChronicaProMediumIt"/>
              </a:rPr>
              <a:t>:  </a:t>
            </a:r>
            <a:r>
              <a:rPr lang="en-US" sz="2200" dirty="0" smtClean="0">
                <a:solidFill>
                  <a:srgbClr val="242021"/>
                </a:solidFill>
                <a:latin typeface="ChronicaProMediumIt"/>
              </a:rPr>
              <a:t>Fantastic</a:t>
            </a:r>
            <a:r>
              <a:rPr lang="en-US" sz="2200" dirty="0">
                <a:solidFill>
                  <a:srgbClr val="242021"/>
                </a:solidFill>
                <a:latin typeface="ChronicaProMediumIt"/>
              </a:rPr>
              <a:t>! I can’t wait.</a:t>
            </a:r>
          </a:p>
        </p:txBody>
      </p:sp>
      <p:pic>
        <p:nvPicPr>
          <p:cNvPr id="3" name="0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4734" y="376677"/>
            <a:ext cx="586597" cy="5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18992" y="64230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2092" y="64230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      T (True) or F (False).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1778" y="5396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777" y="622164"/>
            <a:ext cx="596976" cy="50195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986465"/>
              </p:ext>
            </p:extLst>
          </p:nvPr>
        </p:nvGraphicFramePr>
        <p:xfrm>
          <a:off x="1393612" y="1378442"/>
          <a:ext cx="954701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0221">
                  <a:extLst>
                    <a:ext uri="{9D8B030D-6E8A-4147-A177-3AD203B41FA5}">
                      <a16:colId xmlns:a16="http://schemas.microsoft.com/office/drawing/2014/main" val="60569915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18911899"/>
                    </a:ext>
                  </a:extLst>
                </a:gridCol>
                <a:gridCol w="942394">
                  <a:extLst>
                    <a:ext uri="{9D8B030D-6E8A-4147-A177-3AD203B41FA5}">
                      <a16:colId xmlns:a16="http://schemas.microsoft.com/office/drawing/2014/main" val="37782302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STATEMENTS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307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1. Ann and Minh had a face-to-face</a:t>
                      </a:r>
                      <a:r>
                        <a:rPr lang="en-US" sz="2800" baseline="0" dirty="0" smtClean="0"/>
                        <a:t> class yesterday.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086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2. Ann likes face-to-face classes because she can interact with</a:t>
                      </a:r>
                      <a:r>
                        <a:rPr lang="en-US" sz="2800" baseline="0" dirty="0" smtClean="0"/>
                        <a:t> her classmates.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18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3. Minh finds online</a:t>
                      </a:r>
                      <a:r>
                        <a:rPr lang="en-US" sz="2800" baseline="0" dirty="0" smtClean="0"/>
                        <a:t> classes inconvenient.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932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4.</a:t>
                      </a:r>
                      <a:r>
                        <a:rPr lang="en-US" sz="2800" baseline="0" dirty="0" smtClean="0"/>
                        <a:t> When students use 3D contact lenses, their eyes will not get tired.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74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5. Robot teachers will</a:t>
                      </a:r>
                      <a:r>
                        <a:rPr lang="en-US" sz="2800" baseline="0" dirty="0" smtClean="0"/>
                        <a:t> be able to mark papers and comment on students’ work.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459958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680" y="1863730"/>
            <a:ext cx="596976" cy="501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680" y="3352925"/>
            <a:ext cx="596976" cy="5019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169" y="2584707"/>
            <a:ext cx="596976" cy="5019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169" y="4041948"/>
            <a:ext cx="596976" cy="5019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169" y="5094642"/>
            <a:ext cx="596976" cy="5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r="51975"/>
          <a:stretch/>
        </p:blipFill>
        <p:spPr>
          <a:xfrm>
            <a:off x="7903747" y="1707751"/>
            <a:ext cx="3391446" cy="2665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r="53523"/>
          <a:stretch/>
        </p:blipFill>
        <p:spPr>
          <a:xfrm>
            <a:off x="491974" y="1678977"/>
            <a:ext cx="2971800" cy="2466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r="47520"/>
          <a:stretch/>
        </p:blipFill>
        <p:spPr>
          <a:xfrm>
            <a:off x="3903731" y="4068678"/>
            <a:ext cx="3711913" cy="2657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2"/>
          <a:stretch/>
        </p:blipFill>
        <p:spPr>
          <a:xfrm>
            <a:off x="4274820" y="1796169"/>
            <a:ext cx="3188970" cy="2167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4" r="3519"/>
          <a:stretch/>
        </p:blipFill>
        <p:spPr>
          <a:xfrm>
            <a:off x="7765559" y="4168754"/>
            <a:ext cx="3564604" cy="2381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0" t="7084" r="5411"/>
          <a:stretch/>
        </p:blipFill>
        <p:spPr>
          <a:xfrm>
            <a:off x="253513" y="4145428"/>
            <a:ext cx="3219153" cy="25041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1600" y="138348"/>
            <a:ext cx="75738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each picture with a phrase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6208" y="26241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993" y="1597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409389" y="603464"/>
            <a:ext cx="9323382" cy="1124895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49959" y="635437"/>
            <a:ext cx="313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3D contact lenses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483940" y="648269"/>
            <a:ext cx="313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omputer screen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7174517" y="671274"/>
            <a:ext cx="313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</a:t>
            </a:r>
            <a:r>
              <a:rPr lang="en-US" sz="2800" dirty="0" smtClean="0"/>
              <a:t>obot teacher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1589778" y="1100562"/>
            <a:ext cx="313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reakout rooms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4463606" y="1112648"/>
            <a:ext cx="313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</a:t>
            </a:r>
            <a:r>
              <a:rPr lang="en-US" sz="2800" dirty="0" smtClean="0"/>
              <a:t>nline class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7059599" y="1124734"/>
            <a:ext cx="313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Internet connection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26836 0.4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8854 0.3997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37891 0.3777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5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49271 0.7673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35" y="3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28425 0.7180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3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13789 0.6979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3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1192219" y="1012371"/>
            <a:ext cx="8336552" cy="867747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120159" y="36902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sentences, using the phrases in 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4768" y="3835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553" y="2808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080536" y="2248359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sz="2400" dirty="0" smtClean="0"/>
              <a:t>I can’t see the documents on the computer very clearly. I need a larger ______________.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sz="2400" dirty="0" smtClean="0"/>
              <a:t>During our lessons, our teacher puts us into ______________ for group discussions.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sz="2400" dirty="0" smtClean="0"/>
              <a:t>A____________ in Korea teaches English to primary students.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sz="2400" dirty="0" smtClean="0"/>
              <a:t>We had a(n)____________ yesterday with a teacher in the US.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sz="2400" dirty="0" smtClean="0"/>
              <a:t>Can I wear ________________ and watch a movie too?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388161" y="1012371"/>
            <a:ext cx="265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3D contact lenses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61989" y="1024457"/>
            <a:ext cx="265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</a:t>
            </a:r>
            <a:r>
              <a:rPr lang="en-US" sz="2400" dirty="0" smtClean="0">
                <a:solidFill>
                  <a:srgbClr val="C00000"/>
                </a:solidFill>
              </a:rPr>
              <a:t>omputer screen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69546" y="1021702"/>
            <a:ext cx="265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</a:t>
            </a:r>
            <a:r>
              <a:rPr lang="en-US" sz="2400" dirty="0" smtClean="0">
                <a:solidFill>
                  <a:srgbClr val="C00000"/>
                </a:solidFill>
              </a:rPr>
              <a:t>obot teacher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2608" y="1407372"/>
            <a:ext cx="265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 smtClean="0">
                <a:solidFill>
                  <a:srgbClr val="C00000"/>
                </a:solidFill>
              </a:rPr>
              <a:t>reakout rooms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46436" y="1419458"/>
            <a:ext cx="265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o</a:t>
            </a:r>
            <a:r>
              <a:rPr lang="en-US" sz="2400" dirty="0" smtClean="0">
                <a:solidFill>
                  <a:srgbClr val="C00000"/>
                </a:solidFill>
              </a:rPr>
              <a:t>nline class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3993" y="1407372"/>
            <a:ext cx="265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Internet connection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21614 0.23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7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47461 0.246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24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41094 0.426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47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0793 0.44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7556E-17 L 0.13893 0.574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5117" y="1119752"/>
            <a:ext cx="10744436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Do </a:t>
            </a:r>
            <a:r>
              <a:rPr lang="en-US" sz="2800" b="1" dirty="0" smtClean="0"/>
              <a:t>you know what things were invented in these years? Work in pairs and find out.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61898" y="10966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683" y="9940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8917" y="1903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449998" y="1907664"/>
            <a:ext cx="8458404" cy="4289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1822:</a:t>
            </a:r>
            <a:r>
              <a:rPr lang="en-US" dirty="0" smtClean="0"/>
              <a:t> Charles Babbage invented it. Students use it to type essays and to learn online. 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rgbClr val="FF0000"/>
                </a:solidFill>
                <a:cs typeface="Calibri" panose="020F0502020204030204" pitchFamily="34" charset="0"/>
              </a:rPr>
              <a:t>1876: </a:t>
            </a:r>
            <a:r>
              <a:rPr lang="en-US" dirty="0" smtClean="0">
                <a:cs typeface="Calibri" panose="020F0502020204030204" pitchFamily="34" charset="0"/>
              </a:rPr>
              <a:t>Alexander Graham Bell invented it. We use it to communicate with our friends and families.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rgbClr val="FF0000"/>
                </a:solidFill>
                <a:cs typeface="Calibri" panose="020F0502020204030204" pitchFamily="34" charset="0"/>
              </a:rPr>
              <a:t>1928: </a:t>
            </a:r>
            <a:r>
              <a:rPr lang="en-US" dirty="0" smtClean="0">
                <a:cs typeface="Calibri" panose="020F0502020204030204" pitchFamily="34" charset="0"/>
              </a:rPr>
              <a:t>Sir Alexander Fleming discovered it. It was the world’s first antibiotic.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rgbClr val="FF0000"/>
                </a:solidFill>
                <a:cs typeface="Calibri" panose="020F0502020204030204" pitchFamily="34" charset="0"/>
              </a:rPr>
              <a:t>1989: </a:t>
            </a:r>
            <a:r>
              <a:rPr lang="en-US" dirty="0" smtClean="0">
                <a:cs typeface="Calibri" panose="020F0502020204030204" pitchFamily="34" charset="0"/>
              </a:rPr>
              <a:t>Tim </a:t>
            </a:r>
            <a:r>
              <a:rPr lang="en-US" dirty="0" err="1" smtClean="0">
                <a:cs typeface="Calibri" panose="020F0502020204030204" pitchFamily="34" charset="0"/>
              </a:rPr>
              <a:t>Berner</a:t>
            </a:r>
            <a:r>
              <a:rPr lang="en-US" dirty="0" smtClean="0">
                <a:cs typeface="Calibri" panose="020F0502020204030204" pitchFamily="34" charset="0"/>
              </a:rPr>
              <a:t>-Lee invented it. It links information sources so everyone can access them.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rgbClr val="FF0000"/>
                </a:solidFill>
                <a:cs typeface="Calibri" panose="020F0502020204030204" pitchFamily="34" charset="0"/>
              </a:rPr>
              <a:t>2000: </a:t>
            </a:r>
            <a:r>
              <a:rPr lang="en-US" dirty="0" smtClean="0">
                <a:cs typeface="Calibri" panose="020F0502020204030204" pitchFamily="34" charset="0"/>
              </a:rPr>
              <a:t>Honda developed it. It can run, jump, and work as a bartender.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3" name="Down Arrow Callout 2"/>
          <p:cNvSpPr/>
          <p:nvPr/>
        </p:nvSpPr>
        <p:spPr>
          <a:xfrm>
            <a:off x="9705411" y="2785525"/>
            <a:ext cx="1980072" cy="106299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Game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02186" y="4052450"/>
            <a:ext cx="16113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QUIZ</a:t>
            </a:r>
            <a:endParaRPr lang="en-US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hình ảnh hiếm về học trò tiểu học năm xư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4" y="958148"/>
            <a:ext cx="4456262" cy="275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òng học thông minh - Giải pháp giáo dục mới trong tương 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870" y="958148"/>
            <a:ext cx="4484370" cy="277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7 điện thoại giá dưới 5 triệu đồng đáng mua nhất tháng 2/2022, Nokia  G50 bất ngờ lọt 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870" y="3964708"/>
            <a:ext cx="4484370" cy="268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Địa chỉ sửa điện thoại Nokia cũ,Nokia Cổ tại Hà Nộ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4" y="3948593"/>
            <a:ext cx="4376252" cy="270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70860" y="112056"/>
            <a:ext cx="799338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 you think of these pictures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" y="78970"/>
            <a:ext cx="2366010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* Warm up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2324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2540489" y="4138956"/>
            <a:ext cx="7414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1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14300" y="3725300"/>
            <a:ext cx="11933457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7" y="281660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2" y="230449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99" y="281659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74" y="230449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41" y="281659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716" y="230449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06" y="281659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81" y="230448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23" y="281659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198" y="2304488"/>
            <a:ext cx="2060627" cy="13839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86057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486057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9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2801974" y="663439"/>
            <a:ext cx="7414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</p:spTree>
    <p:extLst>
      <p:ext uri="{BB962C8B-B14F-4D97-AF65-F5344CB8AC3E}">
        <p14:creationId xmlns:p14="http://schemas.microsoft.com/office/powerpoint/2010/main" val="220594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33725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mark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13993" y="1000154"/>
            <a:ext cx="9622971" cy="10513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</a:t>
            </a:r>
            <a:r>
              <a:rPr lang="en-US" sz="3200" b="1" u="sng" dirty="0" smtClean="0">
                <a:solidFill>
                  <a:schemeClr val="accent1"/>
                </a:solidFill>
              </a:rPr>
              <a:t>1822</a:t>
            </a:r>
            <a:r>
              <a:rPr lang="en-US" sz="3200" b="1" dirty="0" smtClean="0">
                <a:solidFill>
                  <a:schemeClr val="accent1"/>
                </a:solidFill>
              </a:rPr>
              <a:t>: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Charles Babbage invented it. Students use it to type essays and to learn online.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012743" y="2811634"/>
            <a:ext cx="414375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The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computer</a:t>
            </a:r>
          </a:p>
          <a:p>
            <a:endParaRPr lang="en-US" sz="4000" b="1" dirty="0">
              <a:solidFill>
                <a:srgbClr val="C00000"/>
              </a:solidFill>
              <a:latin typeface="Berlin Sans FB Demi" panose="020E0802020502020306" pitchFamily="34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45274" y="5151267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815356" y="4226176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89" y="5614621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039849" y="435148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75" y="5556653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328462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95" y="359486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1843" y="3822034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1867" y="69839"/>
            <a:ext cx="8585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Do you know what things were invented in these years?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672" y="-18283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42505" y="5264823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812587" y="4339732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20" y="572817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037080" y="446503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8" y="5424833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3290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26" y="370842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9074" y="393559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5021" y="968663"/>
            <a:ext cx="9753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2. </a:t>
            </a:r>
            <a:r>
              <a:rPr lang="en-US" sz="3400" b="1" u="sng" dirty="0" smtClean="0">
                <a:solidFill>
                  <a:srgbClr val="0070C0"/>
                </a:solidFill>
                <a:cs typeface="Calibri" panose="020F0502020204030204" pitchFamily="34" charset="0"/>
              </a:rPr>
              <a:t>1876</a:t>
            </a:r>
            <a:r>
              <a:rPr lang="en-US" sz="3400" b="1" dirty="0">
                <a:solidFill>
                  <a:srgbClr val="0070C0"/>
                </a:solidFill>
                <a:cs typeface="Calibri" panose="020F0502020204030204" pitchFamily="34" charset="0"/>
              </a:rPr>
              <a:t>:</a:t>
            </a:r>
            <a:r>
              <a:rPr lang="en-US" sz="34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400" dirty="0">
                <a:cs typeface="Calibri" panose="020F0502020204030204" pitchFamily="34" charset="0"/>
              </a:rPr>
              <a:t>Alexander Graham Bell invented it. We use it to communicate with our friends and families.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95876" y="2420801"/>
            <a:ext cx="42123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The telephone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41867" y="69839"/>
            <a:ext cx="8585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Do you know what things were invented in these years?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25616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mark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274266" y="5291936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28" y="5614621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6" y="5311277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12" y="5394567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34" y="359486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3382" y="3822034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1867" y="69839"/>
            <a:ext cx="8585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Do you know what things were invented in these years?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7899" y="1005782"/>
            <a:ext cx="9777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1928</a:t>
            </a:r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Sir Alexander Fleming discovered it.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It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the world’s first antibiotic.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59799" y="2892701"/>
            <a:ext cx="30217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Penicillin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382505" y="4284188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sp>
        <p:nvSpPr>
          <p:cNvPr id="22" name="Flowchart: Summing Junction 21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491388" y="435148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87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12" y="-25616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mark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12769" y="5422004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82851" y="4496913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94" y="583882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1907344" y="4622218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12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4118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90" y="386560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9338" y="4092771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1867" y="69839"/>
            <a:ext cx="8585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Do you know what things were invented in these years?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6699" y="1250578"/>
            <a:ext cx="10216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Berner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-Lee invented it. It links information sources so everyone can access them.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96095" y="2893954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WWW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21044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5k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126380" y="5248270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096462" y="4323179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95" y="571162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320955" y="44484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23" y="5408280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49" y="5583218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01" y="369187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2949" y="3919037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1867" y="69839"/>
            <a:ext cx="8585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Do you know what things were invented in these years?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4400" y="1095404"/>
            <a:ext cx="9611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Honda developed it. It can run, jump, and work as a bartender.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67019" y="2737248"/>
            <a:ext cx="54856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A walking robot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1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5117" y="1119752"/>
            <a:ext cx="10744436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</a:rPr>
              <a:t>QUIZ:</a:t>
            </a:r>
            <a:r>
              <a:rPr lang="en-US" sz="2800" b="1" dirty="0" smtClean="0"/>
              <a:t> Do you know what things were invented in these years? Work in pairs and find out.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61898" y="10966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683" y="9940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8917" y="1903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449998" y="1907664"/>
            <a:ext cx="8458404" cy="4289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1822:</a:t>
            </a:r>
            <a:r>
              <a:rPr lang="en-US" dirty="0" smtClean="0"/>
              <a:t> Charles Babbage invented it. Students use it to type essays and to learn online. 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rgbClr val="FF0000"/>
                </a:solidFill>
                <a:cs typeface="Calibri" panose="020F0502020204030204" pitchFamily="34" charset="0"/>
              </a:rPr>
              <a:t>1876: </a:t>
            </a:r>
            <a:r>
              <a:rPr lang="en-US" dirty="0" smtClean="0">
                <a:cs typeface="Calibri" panose="020F0502020204030204" pitchFamily="34" charset="0"/>
              </a:rPr>
              <a:t>Alexander Graham Bell invented it. We use it to communicate with our friends and families.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rgbClr val="FF0000"/>
                </a:solidFill>
                <a:cs typeface="Calibri" panose="020F0502020204030204" pitchFamily="34" charset="0"/>
              </a:rPr>
              <a:t>1928: </a:t>
            </a:r>
            <a:r>
              <a:rPr lang="en-US" dirty="0" smtClean="0">
                <a:cs typeface="Calibri" panose="020F0502020204030204" pitchFamily="34" charset="0"/>
              </a:rPr>
              <a:t>Sir Alexander Fleming discovered it. It was the world’s first antibiotic.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rgbClr val="FF0000"/>
                </a:solidFill>
                <a:cs typeface="Calibri" panose="020F0502020204030204" pitchFamily="34" charset="0"/>
              </a:rPr>
              <a:t>1989: </a:t>
            </a:r>
            <a:r>
              <a:rPr lang="en-US" dirty="0" smtClean="0">
                <a:cs typeface="Calibri" panose="020F0502020204030204" pitchFamily="34" charset="0"/>
              </a:rPr>
              <a:t>Tim </a:t>
            </a:r>
            <a:r>
              <a:rPr lang="en-US" dirty="0" err="1" smtClean="0">
                <a:cs typeface="Calibri" panose="020F0502020204030204" pitchFamily="34" charset="0"/>
              </a:rPr>
              <a:t>Berner</a:t>
            </a:r>
            <a:r>
              <a:rPr lang="en-US" dirty="0" smtClean="0">
                <a:cs typeface="Calibri" panose="020F0502020204030204" pitchFamily="34" charset="0"/>
              </a:rPr>
              <a:t>-Lee invented it. It links information sources so everyone can access them.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rgbClr val="FF0000"/>
                </a:solidFill>
                <a:cs typeface="Calibri" panose="020F0502020204030204" pitchFamily="34" charset="0"/>
              </a:rPr>
              <a:t>2000: </a:t>
            </a:r>
            <a:r>
              <a:rPr lang="en-US" dirty="0" smtClean="0">
                <a:cs typeface="Calibri" panose="020F0502020204030204" pitchFamily="34" charset="0"/>
              </a:rPr>
              <a:t>Honda developed it. It can run, jump, and work as a bartender.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85439" y="1951548"/>
            <a:ext cx="28618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computer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85438" y="2917603"/>
            <a:ext cx="29586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telephone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58902" y="3823270"/>
            <a:ext cx="19148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Penicillin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896434" y="4728937"/>
            <a:ext cx="14398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WWW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908402" y="5590633"/>
            <a:ext cx="32213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walking robot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22" grpId="0"/>
      <p:bldP spid="23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27446" y="116225"/>
            <a:ext cx="461071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60000" y="1634148"/>
            <a:ext cx="10644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smtClean="0"/>
              <a:t>identify </a:t>
            </a:r>
            <a:r>
              <a:rPr lang="en-US" sz="3200" dirty="0"/>
              <a:t>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to </a:t>
            </a:r>
            <a:r>
              <a:rPr lang="en-US" sz="3200" dirty="0" smtClean="0"/>
              <a:t>science and technology</a:t>
            </a:r>
            <a:endParaRPr lang="en-US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language features that are covered in the </a:t>
            </a:r>
            <a:r>
              <a:rPr lang="en-US" sz="3200" dirty="0" smtClean="0"/>
              <a:t>unit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178" y="439390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4310" y="762556"/>
            <a:ext cx="7145739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 smtClean="0">
                <a:solidFill>
                  <a:prstClr val="black"/>
                </a:solidFill>
              </a:rPr>
              <a:t>* What </a:t>
            </a:r>
            <a:r>
              <a:rPr lang="en-US" sz="3600" dirty="0">
                <a:solidFill>
                  <a:prstClr val="black"/>
                </a:solidFill>
              </a:rPr>
              <a:t>have we learnt in this lesson?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43250" y="440373"/>
            <a:ext cx="5109211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* Homework</a:t>
            </a:r>
            <a:endParaRPr lang="en-US" sz="6000" b="1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5222" y="1803831"/>
            <a:ext cx="10290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dirty="0" smtClean="0"/>
              <a:t>Learn the new words and phrases by heart.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dirty="0" smtClean="0"/>
              <a:t>Do </a:t>
            </a:r>
            <a:r>
              <a:rPr lang="en-US" sz="4000" dirty="0"/>
              <a:t>Exercise </a:t>
            </a:r>
            <a:r>
              <a:rPr lang="en-US" sz="4000" dirty="0" smtClean="0"/>
              <a:t>Unit 11 in the Workbook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dirty="0" err="1" smtClean="0"/>
              <a:t>Prepair</a:t>
            </a:r>
            <a:r>
              <a:rPr lang="en-US" sz="4000" dirty="0" smtClean="0"/>
              <a:t> lesson 2( </a:t>
            </a:r>
            <a:r>
              <a:rPr lang="en-US" sz="4000" i="1" dirty="0" smtClean="0"/>
              <a:t>A closer look 1)</a:t>
            </a:r>
            <a:endParaRPr lang="en-US" sz="40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571" y="361663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8 con tàu cao tốc nhanh nhất trên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72" y="831533"/>
            <a:ext cx="4466217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Đầu Máy Xe Lửa Ấn Độ Kéo Tàu SPT1 Đổ Dốc Dầu Giây Vào Ga Tránh Tàu SE10 Và  Tàu AH1 (Sep 24, 2017)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61" y="831533"/>
            <a:ext cx="4359703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Bán máy tuốt lúa đạp chân vùng cao giá rẻ nhất có gắn cả động c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Nhớ máy tuốt lúa - Báo Quảng Ngãi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62" y="4054793"/>
            <a:ext cx="4359703" cy="280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view Top 5 máy cắt lúa không thể thiếu cho nhà nô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32" y="4114773"/>
            <a:ext cx="4466217" cy="273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70860" y="112056"/>
            <a:ext cx="799338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 you think of these pictures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975" y="36612"/>
            <a:ext cx="2366010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* Warm up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984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35" y="27831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236220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175" y="2844800"/>
            <a:ext cx="3865563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6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/>
          <p:nvPr/>
        </p:nvSpPr>
        <p:spPr>
          <a:xfrm>
            <a:off x="298239" y="5281796"/>
            <a:ext cx="641688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I don't have a </a:t>
            </a:r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Facebook _ </a:t>
            </a:r>
            <a:r>
              <a:rPr lang="en-U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 _ </a:t>
            </a:r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 _ _ _ </a:t>
            </a:r>
            <a:r>
              <a:rPr lang="en-U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sz="2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339480" y="1264577"/>
            <a:ext cx="27466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What is this?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298239" y="2088076"/>
            <a:ext cx="331851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3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MARTPHON</a:t>
            </a:r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3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3442446" y="1285544"/>
            <a:ext cx="23491865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310939" y="2195332"/>
            <a:ext cx="2880917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 _ </a:t>
            </a:r>
            <a:r>
              <a:rPr lang="en-US"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 _ _ _ _ _ _ _</a:t>
            </a:r>
            <a:endParaRPr sz="2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3616754" y="3689531"/>
            <a:ext cx="197842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3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362286" y="3757721"/>
            <a:ext cx="531427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My </a:t>
            </a:r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favourite bird is 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 _ _ _ _ _ </a:t>
            </a:r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4286550" y="5220200"/>
            <a:ext cx="234909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CC</a:t>
            </a:r>
            <a:r>
              <a:rPr lang="en-US" sz="3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OUNT</a:t>
            </a:r>
            <a:endParaRPr sz="3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6"/>
          <p:cNvCxnSpPr>
            <a:stCxn id="155" idx="3"/>
          </p:cNvCxnSpPr>
          <p:nvPr/>
        </p:nvCxnSpPr>
        <p:spPr>
          <a:xfrm>
            <a:off x="3086099" y="1526167"/>
            <a:ext cx="1219501" cy="7333"/>
          </a:xfrm>
          <a:prstGeom prst="straightConnector1">
            <a:avLst/>
          </a:prstGeom>
          <a:noFill/>
          <a:ln w="57150" cap="flat" cmpd="sng">
            <a:solidFill>
              <a:srgbClr val="00A9A5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357" y="1119035"/>
            <a:ext cx="1799249" cy="1945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115" y="2365125"/>
            <a:ext cx="2827498" cy="1884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4" y="4567832"/>
            <a:ext cx="3724275" cy="2094905"/>
          </a:xfrm>
          <a:prstGeom prst="rect">
            <a:avLst/>
          </a:prstGeom>
        </p:spPr>
      </p:pic>
      <p:sp>
        <p:nvSpPr>
          <p:cNvPr id="29" name="Google Shape;173;p7"/>
          <p:cNvSpPr/>
          <p:nvPr/>
        </p:nvSpPr>
        <p:spPr>
          <a:xfrm>
            <a:off x="7936602" y="1251609"/>
            <a:ext cx="35974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hidden word:</a:t>
            </a:r>
            <a:endParaRPr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75;p7"/>
          <p:cNvSpPr/>
          <p:nvPr/>
        </p:nvSpPr>
        <p:spPr>
          <a:xfrm>
            <a:off x="8691789" y="1830927"/>
            <a:ext cx="25442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SEIENCC</a:t>
            </a:r>
            <a:endParaRPr sz="36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14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461" y="4926463"/>
            <a:ext cx="1931537" cy="1931537"/>
          </a:xfrm>
          <a:prstGeom prst="rect">
            <a:avLst/>
          </a:prstGeom>
        </p:spPr>
      </p:pic>
      <p:sp>
        <p:nvSpPr>
          <p:cNvPr id="152" name="Google Shape;152;p6"/>
          <p:cNvSpPr/>
          <p:nvPr/>
        </p:nvSpPr>
        <p:spPr>
          <a:xfrm>
            <a:off x="339480" y="5088404"/>
            <a:ext cx="6386440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lang="en-US" sz="2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 _ _ _ _ _ _ _ _  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direct communication of thoughts or feelings from one person to another without using speech, writing, or any other normal method.</a:t>
            </a:r>
            <a:endParaRPr lang="en-U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339480" y="1264577"/>
            <a:ext cx="32772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they?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1151885" y="1727483"/>
            <a:ext cx="183641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000" b="1" dirty="0" smtClean="0"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000" b="1" dirty="0" smtClean="0">
                <a:latin typeface="Arial"/>
                <a:ea typeface="Arial"/>
                <a:cs typeface="Arial"/>
                <a:sym typeface="Arial"/>
              </a:rPr>
              <a:t>JIS</a:t>
            </a:r>
            <a:endParaRPr sz="3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3442446" y="1285544"/>
            <a:ext cx="23491865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966976" y="1799581"/>
            <a:ext cx="2880917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_ _ _ _ _ _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2703678" y="2516252"/>
            <a:ext cx="197842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3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</a:t>
            </a:r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ETS</a:t>
            </a:r>
            <a:endParaRPr sz="3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339480" y="2576670"/>
            <a:ext cx="663858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 prefer using 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 _ _ _ _ _ _ to smartphones </a:t>
            </a:r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744852" y="5028699"/>
            <a:ext cx="244414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TELEPAT</a:t>
            </a:r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HY</a:t>
            </a:r>
            <a:endParaRPr sz="3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6"/>
          <p:cNvCxnSpPr/>
          <p:nvPr/>
        </p:nvCxnSpPr>
        <p:spPr>
          <a:xfrm>
            <a:off x="3191856" y="1619304"/>
            <a:ext cx="1219501" cy="7333"/>
          </a:xfrm>
          <a:prstGeom prst="straightConnector1">
            <a:avLst/>
          </a:prstGeom>
          <a:noFill/>
          <a:ln w="57150" cap="flat" cmpd="sng">
            <a:solidFill>
              <a:srgbClr val="00A9A5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9" name="Google Shape;173;p7"/>
          <p:cNvSpPr/>
          <p:nvPr/>
        </p:nvSpPr>
        <p:spPr>
          <a:xfrm>
            <a:off x="4411357" y="166340"/>
            <a:ext cx="35974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hidden word:</a:t>
            </a:r>
            <a:endParaRPr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75;p7"/>
          <p:cNvSpPr/>
          <p:nvPr/>
        </p:nvSpPr>
        <p:spPr>
          <a:xfrm>
            <a:off x="8336188" y="122282"/>
            <a:ext cx="36830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EOTLHYGNCO</a:t>
            </a:r>
            <a:endParaRPr sz="36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071" y="1144904"/>
            <a:ext cx="1404610" cy="1404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00" y="3202537"/>
            <a:ext cx="3733830" cy="1723926"/>
          </a:xfrm>
          <a:prstGeom prst="rect">
            <a:avLst/>
          </a:prstGeom>
        </p:spPr>
      </p:pic>
      <p:sp>
        <p:nvSpPr>
          <p:cNvPr id="24" name="Google Shape;160;p6"/>
          <p:cNvSpPr/>
          <p:nvPr/>
        </p:nvSpPr>
        <p:spPr>
          <a:xfrm>
            <a:off x="7646344" y="1503207"/>
            <a:ext cx="242635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latin typeface="Arial"/>
                <a:ea typeface="Arial"/>
                <a:cs typeface="Arial"/>
                <a:sym typeface="Arial"/>
              </a:rPr>
              <a:t>CHAR</a:t>
            </a:r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3000" b="1" dirty="0" smtClean="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000" b="1" dirty="0" smtClean="0">
                <a:latin typeface="Arial"/>
                <a:ea typeface="Arial"/>
                <a:cs typeface="Arial"/>
                <a:sym typeface="Arial"/>
              </a:rPr>
              <a:t>G</a:t>
            </a:r>
            <a:endParaRPr sz="3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61;p6"/>
          <p:cNvSpPr/>
          <p:nvPr/>
        </p:nvSpPr>
        <p:spPr>
          <a:xfrm>
            <a:off x="7100989" y="1143685"/>
            <a:ext cx="6638588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 </a:t>
            </a:r>
            <a:r>
              <a:rPr lang="en-U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Don't unplug my </a:t>
            </a:r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phone.</a:t>
            </a:r>
          </a:p>
          <a:p>
            <a:pPr lvl="0"/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It's 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 _ _ _ _ _ _ _ </a:t>
            </a:r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61;p6"/>
          <p:cNvSpPr/>
          <p:nvPr/>
        </p:nvSpPr>
        <p:spPr>
          <a:xfrm>
            <a:off x="7131292" y="4270927"/>
            <a:ext cx="6638588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What is this?</a:t>
            </a:r>
          </a:p>
          <a:p>
            <a:pPr lvl="0"/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/>
            <a:r>
              <a:rPr lang="en-US" sz="2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It's a _ _ _ _ _ _ _ _ .</a:t>
            </a:r>
            <a:endParaRPr sz="2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6344" y="2081690"/>
            <a:ext cx="3301365" cy="2143744"/>
          </a:xfrm>
          <a:prstGeom prst="rect">
            <a:avLst/>
          </a:prstGeom>
        </p:spPr>
      </p:pic>
      <p:sp>
        <p:nvSpPr>
          <p:cNvPr id="32" name="Google Shape;162;p6"/>
          <p:cNvSpPr/>
          <p:nvPr/>
        </p:nvSpPr>
        <p:spPr>
          <a:xfrm>
            <a:off x="7893868" y="5055084"/>
            <a:ext cx="244414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en-US" sz="3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MPUTER</a:t>
            </a:r>
            <a:endParaRPr sz="3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" name="Google Shape;165;p6"/>
          <p:cNvCxnSpPr/>
          <p:nvPr/>
        </p:nvCxnSpPr>
        <p:spPr>
          <a:xfrm>
            <a:off x="9623136" y="4595028"/>
            <a:ext cx="1342993" cy="710649"/>
          </a:xfrm>
          <a:prstGeom prst="straightConnector1">
            <a:avLst/>
          </a:prstGeom>
          <a:noFill/>
          <a:ln w="57150" cap="flat" cmpd="sng">
            <a:solidFill>
              <a:srgbClr val="00A9A5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390071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386080" y="1627699"/>
            <a:ext cx="38749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hidden </a:t>
            </a:r>
            <a:r>
              <a:rPr lang="en-US" sz="3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words:</a:t>
            </a:r>
            <a:endParaRPr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4261032" y="3838707"/>
            <a:ext cx="303801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 _ _ _ _ _ _</a:t>
            </a:r>
            <a:endParaRPr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4302710" y="1634977"/>
            <a:ext cx="25442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SEIENCC</a:t>
            </a:r>
          </a:p>
        </p:txBody>
      </p:sp>
      <p:sp>
        <p:nvSpPr>
          <p:cNvPr id="176" name="Google Shape;176;p7"/>
          <p:cNvSpPr/>
          <p:nvPr/>
        </p:nvSpPr>
        <p:spPr>
          <a:xfrm>
            <a:off x="4301866" y="3702865"/>
            <a:ext cx="318214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B2A5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endParaRPr sz="4400" b="1" dirty="0">
              <a:solidFill>
                <a:srgbClr val="00B2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" name="Google Shape;177;p7"/>
          <p:cNvCxnSpPr/>
          <p:nvPr/>
        </p:nvCxnSpPr>
        <p:spPr>
          <a:xfrm>
            <a:off x="5437928" y="2518110"/>
            <a:ext cx="0" cy="1173092"/>
          </a:xfrm>
          <a:prstGeom prst="straightConnector1">
            <a:avLst/>
          </a:prstGeom>
          <a:noFill/>
          <a:ln w="76200" cap="flat" cmpd="sng">
            <a:solidFill>
              <a:srgbClr val="00A9A5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3" name="Rectangle 2"/>
          <p:cNvSpPr/>
          <p:nvPr/>
        </p:nvSpPr>
        <p:spPr>
          <a:xfrm>
            <a:off x="7970619" y="1634977"/>
            <a:ext cx="3441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/>
                <a:ea typeface="Arial"/>
                <a:cs typeface="Arial"/>
              </a:rPr>
              <a:t>EOTLHYGNCO</a:t>
            </a:r>
          </a:p>
        </p:txBody>
      </p:sp>
      <p:sp>
        <p:nvSpPr>
          <p:cNvPr id="11" name="Google Shape;176;p7"/>
          <p:cNvSpPr/>
          <p:nvPr/>
        </p:nvSpPr>
        <p:spPr>
          <a:xfrm>
            <a:off x="7785652" y="3624162"/>
            <a:ext cx="42336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B2A5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endParaRPr sz="4400" b="1" dirty="0">
              <a:solidFill>
                <a:srgbClr val="00B2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Google Shape;177;p7"/>
          <p:cNvCxnSpPr/>
          <p:nvPr/>
        </p:nvCxnSpPr>
        <p:spPr>
          <a:xfrm>
            <a:off x="9902466" y="2383102"/>
            <a:ext cx="0" cy="1173092"/>
          </a:xfrm>
          <a:prstGeom prst="straightConnector1">
            <a:avLst/>
          </a:prstGeom>
          <a:noFill/>
          <a:ln w="76200" cap="flat" cmpd="sng">
            <a:solidFill>
              <a:srgbClr val="00A9A5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3" name="Google Shape;174;p7"/>
          <p:cNvSpPr/>
          <p:nvPr/>
        </p:nvSpPr>
        <p:spPr>
          <a:xfrm>
            <a:off x="7970619" y="3815241"/>
            <a:ext cx="49122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 _ _ _ _ _ </a:t>
            </a:r>
            <a:r>
              <a:rPr lang="en-US" sz="36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 _ _ _</a:t>
            </a:r>
            <a:endParaRPr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55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194549" y="1188294"/>
          <a:ext cx="10085976" cy="202752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technology (n)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tekˈnɒlədʒi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nghệ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face-to-face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feɪs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tə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feɪs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Trực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tiếp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194551" y="3215823"/>
          <a:ext cx="10085975" cy="13348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epidemics (n)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epɪˈdemɪk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dịch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breakout room 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breɪkaʊt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rʊm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40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194552" y="5221978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invention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ɪnˈvenʃn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Phát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minh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733279" y="108296"/>
            <a:ext cx="41587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B87CD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3B87CD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194550" y="4557479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contact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lens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(v)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kɒntækt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lenz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áp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tròng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2" name="technolo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6382" y="2003944"/>
            <a:ext cx="487363" cy="487363"/>
          </a:xfrm>
          <a:prstGeom prst="rect">
            <a:avLst/>
          </a:prstGeom>
        </p:spPr>
      </p:pic>
      <p:pic>
        <p:nvPicPr>
          <p:cNvPr id="3" name="face to fa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6381" y="2666232"/>
            <a:ext cx="487363" cy="487363"/>
          </a:xfrm>
          <a:prstGeom prst="rect">
            <a:avLst/>
          </a:prstGeom>
        </p:spPr>
      </p:pic>
      <p:pic>
        <p:nvPicPr>
          <p:cNvPr id="4" name="contact len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6380" y="3328520"/>
            <a:ext cx="487363" cy="487363"/>
          </a:xfrm>
          <a:prstGeom prst="rect">
            <a:avLst/>
          </a:prstGeom>
        </p:spPr>
      </p:pic>
      <p:pic>
        <p:nvPicPr>
          <p:cNvPr id="5" name="breakout ro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1738" y="3990808"/>
            <a:ext cx="487363" cy="487363"/>
          </a:xfrm>
          <a:prstGeom prst="rect">
            <a:avLst/>
          </a:prstGeom>
        </p:spPr>
      </p:pic>
      <p:pic>
        <p:nvPicPr>
          <p:cNvPr id="7" name="contact len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4302" y="4653096"/>
            <a:ext cx="487363" cy="487363"/>
          </a:xfrm>
          <a:prstGeom prst="rect">
            <a:avLst/>
          </a:prstGeom>
        </p:spPr>
      </p:pic>
      <p:pic>
        <p:nvPicPr>
          <p:cNvPr id="8" name="invent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8255" y="53570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5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2876" y="6198637"/>
            <a:ext cx="9892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about the development of science and technology.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Những hình ảnh hiếm về học trò tiểu học năm xư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9" y="106383"/>
            <a:ext cx="3252276" cy="194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hòng học thông minh - Giải pháp giáo dục mới trong tương l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339" y="161992"/>
            <a:ext cx="3272790" cy="196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Top 7 điện thoại giá dưới 5 triệu đồng đáng mua nhất tháng 2/2022, Nokia  G50 bất ngờ lọt 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75" y="2126974"/>
            <a:ext cx="3272790" cy="189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Địa chỉ sửa điện thoại Nokia cũ,Nokia Cổ tại Hà Nộ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7" y="2055206"/>
            <a:ext cx="3193883" cy="19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8 con tàu cao tốc nhanh nhất trên thế giớ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435" y="2221685"/>
            <a:ext cx="3380368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Đầu Máy Xe Lửa Ấn Độ Kéo Tàu SPT1 Đổ Dốc Dầu Giây Vào Ga Tránh Tàu SE10 Và  Tàu AH1 (Sep 24, 2017) - YouTub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204" y="161992"/>
            <a:ext cx="3299750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Review Top 5 máy cắt lúa không thể thiếu cho nhà nô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320" y="4299330"/>
            <a:ext cx="3151768" cy="192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Nhớ máy tuốt lúa - Báo Quảng Ngãi điện t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74" y="4220400"/>
            <a:ext cx="3076602" cy="200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50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975807"/>
            <a:chOff x="0" y="-3"/>
            <a:chExt cx="12192000" cy="1083309"/>
          </a:xfrm>
          <a:solidFill>
            <a:schemeClr val="accent2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024661"/>
            <a:ext cx="4433082" cy="625641"/>
          </a:xfrm>
          <a:prstGeom prst="roundRect">
            <a:avLst>
              <a:gd name="adj" fmla="val 426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856265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3" y="1132163"/>
            <a:ext cx="4065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781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SCIENCE AND TECHNOLOGY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458304" y="1720709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B87CD"/>
                </a:solidFill>
              </a:rPr>
              <a:t>Great news for students</a:t>
            </a:r>
            <a:endParaRPr lang="en-US" sz="3200" b="1" dirty="0">
              <a:solidFill>
                <a:srgbClr val="3B87C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11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111" y="2359009"/>
            <a:ext cx="9299153" cy="42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186786" y="1675782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AD4F0F"/>
                </a:solidFill>
              </a:rPr>
              <a:t>t</a:t>
            </a:r>
            <a:r>
              <a:rPr lang="en-US" sz="4800" b="1" dirty="0" smtClean="0">
                <a:solidFill>
                  <a:srgbClr val="AD4F0F"/>
                </a:solidFill>
              </a:rPr>
              <a:t>echnology </a:t>
            </a:r>
            <a:r>
              <a:rPr lang="en-US" sz="48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/>
              <a:t>c</a:t>
            </a:r>
            <a:r>
              <a:rPr lang="en-US" sz="4400" b="1" dirty="0" err="1" smtClean="0"/>
              <a:t>ông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nghệ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1079473" y="2752884"/>
            <a:ext cx="2454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tekˈnɒlədʒi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0483" y="0"/>
            <a:ext cx="30933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B87CD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3B87CD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362" y="671346"/>
            <a:ext cx="7255178" cy="4404995"/>
          </a:xfrm>
          <a:prstGeom prst="rect">
            <a:avLst/>
          </a:prstGeom>
        </p:spPr>
      </p:pic>
      <p:pic>
        <p:nvPicPr>
          <p:cNvPr id="3" name="technolo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0835" y="4443332"/>
            <a:ext cx="806306" cy="80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f</a:t>
            </a:r>
            <a:r>
              <a:rPr lang="en-US" sz="4000" b="1" dirty="0" smtClean="0">
                <a:solidFill>
                  <a:srgbClr val="AD4F0F"/>
                </a:solidFill>
              </a:rPr>
              <a:t>ace to face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Trực</a:t>
            </a:r>
            <a:r>
              <a:rPr lang="en-US" sz="3200" dirty="0" smtClean="0"/>
              <a:t> </a:t>
            </a:r>
            <a:r>
              <a:rPr lang="en-US" sz="3200" dirty="0" err="1" smtClean="0"/>
              <a:t>tiếp</a:t>
            </a:r>
            <a:r>
              <a:rPr lang="en-US" sz="3200" dirty="0" smtClean="0"/>
              <a:t>, </a:t>
            </a:r>
            <a:r>
              <a:rPr lang="en-US" sz="3200" dirty="0" err="1" smtClean="0"/>
              <a:t>mặt</a:t>
            </a:r>
            <a:r>
              <a:rPr lang="en-US" sz="3200" dirty="0" smtClean="0"/>
              <a:t> </a:t>
            </a:r>
            <a:r>
              <a:rPr lang="en-US" sz="3200" dirty="0" err="1" smtClean="0"/>
              <a:t>đối</a:t>
            </a:r>
            <a:r>
              <a:rPr lang="en-US" sz="3200" dirty="0" smtClean="0"/>
              <a:t> </a:t>
            </a:r>
            <a:r>
              <a:rPr lang="en-US" sz="3200" dirty="0" err="1" smtClean="0"/>
              <a:t>mặt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024104" y="3008667"/>
            <a:ext cx="25650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feɪs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tə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feɪs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794" y="1465014"/>
            <a:ext cx="6232525" cy="4256855"/>
          </a:xfrm>
          <a:prstGeom prst="rect">
            <a:avLst/>
          </a:prstGeom>
        </p:spPr>
      </p:pic>
      <p:pic>
        <p:nvPicPr>
          <p:cNvPr id="5" name="face to fa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4809" y="4258666"/>
            <a:ext cx="684537" cy="6845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0483" y="0"/>
            <a:ext cx="30933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B87CD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3B87CD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rgbClr val="AD4F0F"/>
                </a:solidFill>
              </a:rPr>
              <a:t>epidemics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đại</a:t>
            </a:r>
            <a:r>
              <a:rPr lang="en-US" sz="3200" dirty="0" smtClean="0"/>
              <a:t> </a:t>
            </a:r>
            <a:r>
              <a:rPr lang="en-US" sz="3200" dirty="0" err="1" smtClean="0"/>
              <a:t>dịch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093000" y="3008667"/>
            <a:ext cx="2427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epɪˈdemɪk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763" y="1470140"/>
            <a:ext cx="6940526" cy="4625860"/>
          </a:xfrm>
          <a:prstGeom prst="rect">
            <a:avLst/>
          </a:prstGeom>
        </p:spPr>
      </p:pic>
      <p:pic>
        <p:nvPicPr>
          <p:cNvPr id="3" name="epidemi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5023" y="4339115"/>
            <a:ext cx="663221" cy="663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0483" y="0"/>
            <a:ext cx="30933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B87CD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3B87CD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737102" y="2168625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b</a:t>
            </a:r>
            <a:r>
              <a:rPr lang="en-US" sz="4000" b="1" dirty="0" smtClean="0">
                <a:solidFill>
                  <a:srgbClr val="AD4F0F"/>
                </a:solidFill>
              </a:rPr>
              <a:t>reakout room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Phòng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 chia </a:t>
            </a:r>
            <a:r>
              <a:rPr lang="en-US" sz="3200" dirty="0" err="1" smtClean="0"/>
              <a:t>nhỏ</a:t>
            </a:r>
            <a:r>
              <a:rPr lang="en-US" sz="3200" dirty="0" smtClean="0"/>
              <a:t>, chia </a:t>
            </a:r>
            <a:r>
              <a:rPr lang="en-US" sz="3200" dirty="0" err="1" smtClean="0"/>
              <a:t>nhóm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786026" y="3008667"/>
            <a:ext cx="3041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breɪkaʊt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rʊm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175" y="1441024"/>
            <a:ext cx="7355970" cy="4875957"/>
          </a:xfrm>
          <a:prstGeom prst="rect">
            <a:avLst/>
          </a:prstGeom>
        </p:spPr>
      </p:pic>
      <p:pic>
        <p:nvPicPr>
          <p:cNvPr id="3" name="breakout r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2735" y="4751109"/>
            <a:ext cx="693868" cy="6938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0483" y="0"/>
            <a:ext cx="30933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B87CD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3B87CD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5531</TotalTime>
  <Words>1552</Words>
  <Application>Microsoft Office PowerPoint</Application>
  <PresentationFormat>Widescreen</PresentationFormat>
  <Paragraphs>269</Paragraphs>
  <Slides>34</Slides>
  <Notes>19</Notes>
  <HiddenSlides>0</HiddenSlides>
  <MMClips>26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Arial Black</vt:lpstr>
      <vt:lpstr>Bahnschrift SemiBold Condensed</vt:lpstr>
      <vt:lpstr>Berlin Sans FB</vt:lpstr>
      <vt:lpstr>Berlin Sans FB Demi</vt:lpstr>
      <vt:lpstr>Calibri</vt:lpstr>
      <vt:lpstr>Calibri Light</vt:lpstr>
      <vt:lpstr>ChronicaProMediumIt</vt:lpstr>
      <vt:lpstr>Myriad Pro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286</cp:revision>
  <dcterms:created xsi:type="dcterms:W3CDTF">2020-12-09T02:04:09Z</dcterms:created>
  <dcterms:modified xsi:type="dcterms:W3CDTF">2024-03-24T16:52:19Z</dcterms:modified>
</cp:coreProperties>
</file>