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365" r:id="rId2"/>
    <p:sldId id="332" r:id="rId3"/>
    <p:sldId id="369" r:id="rId4"/>
    <p:sldId id="256" r:id="rId5"/>
    <p:sldId id="339" r:id="rId6"/>
    <p:sldId id="370" r:id="rId7"/>
    <p:sldId id="344" r:id="rId8"/>
    <p:sldId id="345" r:id="rId9"/>
    <p:sldId id="348" r:id="rId10"/>
    <p:sldId id="347" r:id="rId11"/>
    <p:sldId id="358" r:id="rId12"/>
    <p:sldId id="359" r:id="rId13"/>
    <p:sldId id="364" r:id="rId14"/>
    <p:sldId id="371" r:id="rId15"/>
    <p:sldId id="343" r:id="rId16"/>
    <p:sldId id="360" r:id="rId17"/>
    <p:sldId id="361" r:id="rId18"/>
    <p:sldId id="350" r:id="rId19"/>
    <p:sldId id="351" r:id="rId20"/>
    <p:sldId id="352" r:id="rId21"/>
    <p:sldId id="353" r:id="rId22"/>
    <p:sldId id="349" r:id="rId23"/>
    <p:sldId id="356" r:id="rId24"/>
    <p:sldId id="362" r:id="rId25"/>
    <p:sldId id="372" r:id="rId26"/>
    <p:sldId id="357" r:id="rId27"/>
    <p:sldId id="314" r:id="rId28"/>
    <p:sldId id="330" r:id="rId29"/>
    <p:sldId id="373" r:id="rId30"/>
    <p:sldId id="3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B66"/>
    <a:srgbClr val="D8E5E5"/>
    <a:srgbClr val="E0702A"/>
    <a:srgbClr val="FBCDCD"/>
    <a:srgbClr val="7192A9"/>
    <a:srgbClr val="F37D91"/>
    <a:srgbClr val="F26649"/>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65" d="100"/>
          <a:sy n="65" d="100"/>
        </p:scale>
        <p:origin x="36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58519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94378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4202203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81198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916255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414525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440409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407292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1906261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50402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005243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24302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1849613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59788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5695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46585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53712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52545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4141988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8140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3/28/2024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5.png"/><Relationship Id="rId5" Type="http://schemas.openxmlformats.org/officeDocument/2006/relationships/image" Target="../media/image27.jp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930" t="18036" r="15012" b="18522"/>
          <a:stretch/>
        </p:blipFill>
        <p:spPr>
          <a:xfrm>
            <a:off x="286899" y="63341"/>
            <a:ext cx="1414920" cy="1381323"/>
          </a:xfrm>
          <a:prstGeom prst="ellipse">
            <a:avLst/>
          </a:prstGeom>
          <a:ln>
            <a:noFill/>
          </a:ln>
          <a:effectLst>
            <a:softEdge rad="112500"/>
          </a:effectLst>
        </p:spPr>
      </p:pic>
      <p:sp>
        <p:nvSpPr>
          <p:cNvPr id="5" name="TextBox 4"/>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dirty="0">
                <a:solidFill>
                  <a:schemeClr val="accent6"/>
                </a:solidFill>
                <a:latin typeface="Cooper Black" panose="0208090404030B020404" pitchFamily="18" charset="0"/>
              </a:rPr>
              <a:t>ENGLISH 8</a:t>
            </a:r>
          </a:p>
        </p:txBody>
      </p:sp>
    </p:spTree>
    <p:extLst>
      <p:ext uri="{BB962C8B-B14F-4D97-AF65-F5344CB8AC3E}">
        <p14:creationId xmlns:p14="http://schemas.microsoft.com/office/powerpoint/2010/main" val="11516703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err="1" smtClean="0">
                <a:solidFill>
                  <a:srgbClr val="AD4F0F"/>
                </a:solidFill>
              </a:rPr>
              <a:t>Nanolearning</a:t>
            </a:r>
            <a:r>
              <a:rPr lang="en-US" sz="4000" b="1" dirty="0" smtClean="0">
                <a:solidFill>
                  <a:srgbClr val="AD4F0F"/>
                </a:solidFill>
              </a:rPr>
              <a:t>(n</a:t>
            </a:r>
            <a:r>
              <a:rPr lang="en-US" sz="4000" b="1" dirty="0" smtClean="0">
                <a:solidFill>
                  <a:srgbClr val="AD4F0F"/>
                </a:solidFill>
                <a:cs typeface="Calibri" panose="020F0502020204030204" pitchFamily="34" charset="0"/>
              </a:rPr>
              <a:t>)</a:t>
            </a:r>
            <a:endParaRPr lang="en-US" sz="4000" b="1" dirty="0">
              <a:solidFill>
                <a:srgbClr val="AD4F0F"/>
              </a:solidFill>
              <a:cs typeface="Calibri" panose="020F0502020204030204" pitchFamily="34" charset="0"/>
            </a:endParaRPr>
          </a:p>
        </p:txBody>
      </p:sp>
      <p:sp>
        <p:nvSpPr>
          <p:cNvPr id="12" name="Rectangle 11"/>
          <p:cNvSpPr/>
          <p:nvPr/>
        </p:nvSpPr>
        <p:spPr>
          <a:xfrm>
            <a:off x="104764" y="3672582"/>
            <a:ext cx="5554356" cy="2492990"/>
          </a:xfrm>
          <a:prstGeom prst="rect">
            <a:avLst/>
          </a:prstGeom>
        </p:spPr>
        <p:txBody>
          <a:bodyPr wrap="square">
            <a:spAutoFit/>
          </a:bodyPr>
          <a:lstStyle/>
          <a:p>
            <a:pPr lvl="0" algn="just"/>
            <a:r>
              <a:rPr lang="en-US" sz="2600" dirty="0"/>
              <a:t>M</a:t>
            </a:r>
            <a:r>
              <a:rPr lang="vi-VN" sz="2600" dirty="0" smtClean="0"/>
              <a:t>ột </a:t>
            </a:r>
            <a:r>
              <a:rPr lang="vi-VN" sz="2600" dirty="0"/>
              <a:t>chương </a:t>
            </a:r>
            <a:r>
              <a:rPr lang="vi-VN" sz="2600" dirty="0" smtClean="0"/>
              <a:t>trình </a:t>
            </a:r>
            <a:r>
              <a:rPr lang="vi-VN" sz="2600" dirty="0"/>
              <a:t>cho phép người tham gia học một chủ đề nhất định </a:t>
            </a:r>
            <a:r>
              <a:rPr lang="vi-VN" sz="2600" dirty="0" smtClean="0"/>
              <a:t>trong </a:t>
            </a:r>
            <a:r>
              <a:rPr lang="vi-VN" sz="2600" dirty="0"/>
              <a:t>thời gian từ 2-10 phút thông qua việc sử dụng phương tiện điện tử và không tương tác với người hướng dẫn trong thời gian thực.</a:t>
            </a:r>
            <a:endParaRPr lang="en-US" sz="2600" dirty="0"/>
          </a:p>
        </p:txBody>
      </p:sp>
      <p:sp>
        <p:nvSpPr>
          <p:cNvPr id="2" name="Rectangle 1"/>
          <p:cNvSpPr/>
          <p:nvPr/>
        </p:nvSpPr>
        <p:spPr>
          <a:xfrm>
            <a:off x="904934" y="3008667"/>
            <a:ext cx="2803396" cy="584775"/>
          </a:xfrm>
          <a:prstGeom prst="rect">
            <a:avLst/>
          </a:prstGeom>
        </p:spPr>
        <p:txBody>
          <a:bodyPr wrap="none">
            <a:spAutoFit/>
          </a:bodyPr>
          <a:lstStyle/>
          <a:p>
            <a:pPr algn="ctr"/>
            <a:r>
              <a:rPr lang="en-US" sz="3200" b="1" dirty="0" smtClean="0">
                <a:solidFill>
                  <a:schemeClr val="accent5">
                    <a:lumMod val="50000"/>
                  </a:schemeClr>
                </a:solidFill>
              </a:rPr>
              <a:t>/’</a:t>
            </a:r>
            <a:r>
              <a:rPr lang="en-US" sz="3200" b="1" dirty="0" err="1" smtClean="0">
                <a:solidFill>
                  <a:schemeClr val="accent5">
                    <a:lumMod val="50000"/>
                  </a:schemeClr>
                </a:solidFill>
              </a:rPr>
              <a:t>nænəʊlɜːnɪŋ</a:t>
            </a:r>
            <a:r>
              <a:rPr lang="en-US" sz="3200" b="1" dirty="0" smtClean="0">
                <a:solidFill>
                  <a:schemeClr val="accent5">
                    <a:lumMod val="50000"/>
                  </a:schemeClr>
                </a:solidFill>
              </a:rPr>
              <a:t>/</a:t>
            </a:r>
            <a:endParaRPr lang="en-US" sz="3200" b="1" dirty="0">
              <a:solidFill>
                <a:schemeClr val="accent5">
                  <a:lumMod val="50000"/>
                </a:schemeClr>
              </a:solidFill>
            </a:endParaRPr>
          </a:p>
        </p:txBody>
      </p:sp>
      <p:pic>
        <p:nvPicPr>
          <p:cNvPr id="3" name="Picture 2"/>
          <p:cNvPicPr>
            <a:picLocks noChangeAspect="1"/>
          </p:cNvPicPr>
          <p:nvPr/>
        </p:nvPicPr>
        <p:blipFill>
          <a:blip r:embed="rId5"/>
          <a:stretch>
            <a:fillRect/>
          </a:stretch>
        </p:blipFill>
        <p:spPr>
          <a:xfrm>
            <a:off x="6156959" y="1338956"/>
            <a:ext cx="5950586" cy="5015865"/>
          </a:xfrm>
          <a:prstGeom prst="rect">
            <a:avLst/>
          </a:prstGeom>
        </p:spPr>
      </p:pic>
      <p:pic>
        <p:nvPicPr>
          <p:cNvPr id="5" name="nanolear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6748" y="1699130"/>
            <a:ext cx="679768" cy="679768"/>
          </a:xfrm>
          <a:prstGeom prst="rect">
            <a:avLst/>
          </a:prstGeom>
        </p:spPr>
      </p:pic>
      <p:sp>
        <p:nvSpPr>
          <p:cNvPr id="13" name="Rectangle 12"/>
          <p:cNvSpPr/>
          <p:nvPr/>
        </p:nvSpPr>
        <p:spPr>
          <a:xfrm>
            <a:off x="-189793" y="115174"/>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Tree>
    <p:extLst>
      <p:ext uri="{BB962C8B-B14F-4D97-AF65-F5344CB8AC3E}">
        <p14:creationId xmlns:p14="http://schemas.microsoft.com/office/powerpoint/2010/main" val="18695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2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e</a:t>
            </a:r>
            <a:r>
              <a:rPr lang="en-US" sz="4000" b="1" dirty="0" smtClean="0">
                <a:solidFill>
                  <a:srgbClr val="AD4F0F"/>
                </a:solidFill>
              </a:rPr>
              <a:t>ffortless (</a:t>
            </a:r>
            <a:r>
              <a:rPr lang="en-US" sz="4000" b="1" dirty="0" err="1" smtClean="0">
                <a:solidFill>
                  <a:srgbClr val="AD4F0F"/>
                </a:solidFill>
              </a:rPr>
              <a:t>adj</a:t>
            </a:r>
            <a:r>
              <a:rPr lang="en-US" sz="4000" b="1" dirty="0" smtClean="0">
                <a:solidFill>
                  <a:srgbClr val="AD4F0F"/>
                </a:solidFill>
                <a:cs typeface="Calibri" panose="020F0502020204030204" pitchFamily="34" charset="0"/>
              </a:rPr>
              <a:t>)</a:t>
            </a:r>
            <a:endParaRPr lang="en-US" sz="4000" b="1" dirty="0">
              <a:solidFill>
                <a:srgbClr val="AD4F0F"/>
              </a:solidFill>
              <a:cs typeface="Calibri" panose="020F0502020204030204" pitchFamily="34" charset="0"/>
            </a:endParaRPr>
          </a:p>
        </p:txBody>
      </p:sp>
      <p:sp>
        <p:nvSpPr>
          <p:cNvPr id="12" name="Rectangle 11"/>
          <p:cNvSpPr/>
          <p:nvPr/>
        </p:nvSpPr>
        <p:spPr>
          <a:xfrm>
            <a:off x="487067" y="3662983"/>
            <a:ext cx="4514999" cy="584775"/>
          </a:xfrm>
          <a:prstGeom prst="rect">
            <a:avLst/>
          </a:prstGeom>
        </p:spPr>
        <p:txBody>
          <a:bodyPr wrap="square">
            <a:spAutoFit/>
          </a:bodyPr>
          <a:lstStyle/>
          <a:p>
            <a:pPr lvl="0" algn="just"/>
            <a:r>
              <a:rPr lang="en-US" sz="3200" dirty="0" err="1" smtClean="0"/>
              <a:t>Không</a:t>
            </a:r>
            <a:r>
              <a:rPr lang="en-US" sz="3200" dirty="0" smtClean="0"/>
              <a:t> </a:t>
            </a:r>
            <a:r>
              <a:rPr lang="en-US" sz="3200" dirty="0" err="1" smtClean="0"/>
              <a:t>cần</a:t>
            </a:r>
            <a:r>
              <a:rPr lang="en-US" sz="3200" dirty="0" smtClean="0"/>
              <a:t> (</a:t>
            </a:r>
            <a:r>
              <a:rPr lang="en-US" sz="3200" dirty="0" err="1" smtClean="0"/>
              <a:t>nhiều</a:t>
            </a:r>
            <a:r>
              <a:rPr lang="en-US" sz="3200" dirty="0" smtClean="0"/>
              <a:t>) </a:t>
            </a:r>
            <a:r>
              <a:rPr lang="en-US" sz="3200" dirty="0" err="1" smtClean="0"/>
              <a:t>nỗ</a:t>
            </a:r>
            <a:r>
              <a:rPr lang="en-US" sz="3200" dirty="0" smtClean="0"/>
              <a:t> </a:t>
            </a:r>
            <a:r>
              <a:rPr lang="en-US" sz="3200" dirty="0" err="1" smtClean="0"/>
              <a:t>lực</a:t>
            </a:r>
            <a:endParaRPr lang="en-US" sz="3200" dirty="0"/>
          </a:p>
        </p:txBody>
      </p:sp>
      <p:sp>
        <p:nvSpPr>
          <p:cNvPr id="2" name="Rectangle 1"/>
          <p:cNvSpPr/>
          <p:nvPr/>
        </p:nvSpPr>
        <p:spPr>
          <a:xfrm>
            <a:off x="1401480" y="3008667"/>
            <a:ext cx="1810304"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efətləs</a:t>
            </a:r>
            <a:r>
              <a:rPr lang="en-US" sz="3200" b="1" dirty="0">
                <a:solidFill>
                  <a:schemeClr val="accent5">
                    <a:lumMod val="50000"/>
                  </a:schemeClr>
                </a:solidFill>
              </a:rPr>
              <a:t>/</a:t>
            </a:r>
          </a:p>
        </p:txBody>
      </p:sp>
      <p:pic>
        <p:nvPicPr>
          <p:cNvPr id="5" name="Picture 4"/>
          <p:cNvPicPr>
            <a:picLocks noChangeAspect="1"/>
          </p:cNvPicPr>
          <p:nvPr/>
        </p:nvPicPr>
        <p:blipFill>
          <a:blip r:embed="rId5"/>
          <a:stretch>
            <a:fillRect/>
          </a:stretch>
        </p:blipFill>
        <p:spPr>
          <a:xfrm>
            <a:off x="5974080" y="1335554"/>
            <a:ext cx="4980790" cy="4980790"/>
          </a:xfrm>
          <a:prstGeom prst="rect">
            <a:avLst/>
          </a:prstGeom>
        </p:spPr>
      </p:pic>
      <p:pic>
        <p:nvPicPr>
          <p:cNvPr id="3" name="effortl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28236" y="4454550"/>
            <a:ext cx="650357" cy="650357"/>
          </a:xfrm>
          <a:prstGeom prst="rect">
            <a:avLst/>
          </a:prstGeom>
        </p:spPr>
      </p:pic>
      <p:sp>
        <p:nvSpPr>
          <p:cNvPr id="13" name="Rectangle 12"/>
          <p:cNvSpPr/>
          <p:nvPr/>
        </p:nvSpPr>
        <p:spPr>
          <a:xfrm>
            <a:off x="-189793" y="115174"/>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Tree>
    <p:extLst>
      <p:ext uri="{BB962C8B-B14F-4D97-AF65-F5344CB8AC3E}">
        <p14:creationId xmlns:p14="http://schemas.microsoft.com/office/powerpoint/2010/main" val="12020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76"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smtClean="0">
                <a:solidFill>
                  <a:srgbClr val="AD4F0F"/>
                </a:solidFill>
              </a:rPr>
              <a:t>platform(n</a:t>
            </a:r>
            <a:r>
              <a:rPr lang="en-US" sz="4000" b="1" dirty="0" smtClean="0">
                <a:solidFill>
                  <a:srgbClr val="AD4F0F"/>
                </a:solidFill>
                <a:cs typeface="Calibri" panose="020F0502020204030204" pitchFamily="34" charset="0"/>
              </a:rPr>
              <a:t>)</a:t>
            </a:r>
            <a:endParaRPr lang="en-US" sz="4000" b="1" dirty="0">
              <a:solidFill>
                <a:srgbClr val="AD4F0F"/>
              </a:solidFill>
              <a:cs typeface="Calibri" panose="020F0502020204030204" pitchFamily="34" charset="0"/>
            </a:endParaRPr>
          </a:p>
        </p:txBody>
      </p:sp>
      <p:sp>
        <p:nvSpPr>
          <p:cNvPr id="12" name="Rectangle 11"/>
          <p:cNvSpPr/>
          <p:nvPr/>
        </p:nvSpPr>
        <p:spPr>
          <a:xfrm>
            <a:off x="870574" y="3662983"/>
            <a:ext cx="2872116" cy="584775"/>
          </a:xfrm>
          <a:prstGeom prst="rect">
            <a:avLst/>
          </a:prstGeom>
        </p:spPr>
        <p:txBody>
          <a:bodyPr wrap="square">
            <a:spAutoFit/>
          </a:bodyPr>
          <a:lstStyle/>
          <a:p>
            <a:pPr lvl="0" algn="ctr"/>
            <a:r>
              <a:rPr lang="en-US" sz="3200" dirty="0" err="1" smtClean="0"/>
              <a:t>Nền</a:t>
            </a:r>
            <a:r>
              <a:rPr lang="en-US" sz="3200" dirty="0" smtClean="0"/>
              <a:t> </a:t>
            </a:r>
            <a:r>
              <a:rPr lang="en-US" sz="3200" dirty="0" err="1" smtClean="0"/>
              <a:t>tảng</a:t>
            </a:r>
            <a:endParaRPr lang="en-US" sz="3200" dirty="0"/>
          </a:p>
        </p:txBody>
      </p:sp>
      <p:sp>
        <p:nvSpPr>
          <p:cNvPr id="2" name="Rectangle 1"/>
          <p:cNvSpPr/>
          <p:nvPr/>
        </p:nvSpPr>
        <p:spPr>
          <a:xfrm>
            <a:off x="1214634" y="3008667"/>
            <a:ext cx="2183996"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plætfɔːm</a:t>
            </a:r>
            <a:r>
              <a:rPr lang="en-US" sz="3200" b="1" dirty="0">
                <a:solidFill>
                  <a:schemeClr val="accent5">
                    <a:lumMod val="50000"/>
                  </a:schemeClr>
                </a:solidFill>
              </a:rPr>
              <a:t>/</a:t>
            </a:r>
          </a:p>
        </p:txBody>
      </p:sp>
      <p:pic>
        <p:nvPicPr>
          <p:cNvPr id="5" name="Picture 4"/>
          <p:cNvPicPr>
            <a:picLocks noChangeAspect="1"/>
          </p:cNvPicPr>
          <p:nvPr/>
        </p:nvPicPr>
        <p:blipFill>
          <a:blip r:embed="rId5"/>
          <a:stretch>
            <a:fillRect/>
          </a:stretch>
        </p:blipFill>
        <p:spPr>
          <a:xfrm>
            <a:off x="4104640" y="1362710"/>
            <a:ext cx="7762240" cy="5129530"/>
          </a:xfrm>
          <a:prstGeom prst="rect">
            <a:avLst/>
          </a:prstGeom>
        </p:spPr>
      </p:pic>
      <p:pic>
        <p:nvPicPr>
          <p:cNvPr id="3" name="platfo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7908" y="4330095"/>
            <a:ext cx="637884" cy="637884"/>
          </a:xfrm>
          <a:prstGeom prst="rect">
            <a:avLst/>
          </a:prstGeom>
        </p:spPr>
      </p:pic>
      <p:sp>
        <p:nvSpPr>
          <p:cNvPr id="13" name="Rectangle 12"/>
          <p:cNvSpPr/>
          <p:nvPr/>
        </p:nvSpPr>
        <p:spPr>
          <a:xfrm>
            <a:off x="-189793" y="115174"/>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Tree>
    <p:extLst>
      <p:ext uri="{BB962C8B-B14F-4D97-AF65-F5344CB8AC3E}">
        <p14:creationId xmlns:p14="http://schemas.microsoft.com/office/powerpoint/2010/main" val="11722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28"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758870362"/>
              </p:ext>
            </p:extLst>
          </p:nvPr>
        </p:nvGraphicFramePr>
        <p:xfrm>
          <a:off x="1194549" y="1188294"/>
          <a:ext cx="10356749" cy="2027529"/>
        </p:xfrm>
        <a:graphic>
          <a:graphicData uri="http://schemas.openxmlformats.org/drawingml/2006/table">
            <a:tbl>
              <a:tblPr firstRow="1" bandRow="1">
                <a:tableStyleId>{5DA37D80-6434-44D0-A028-1B22A696006F}</a:tableStyleId>
              </a:tblPr>
              <a:tblGrid>
                <a:gridCol w="3250184">
                  <a:extLst>
                    <a:ext uri="{9D8B030D-6E8A-4147-A177-3AD203B41FA5}">
                      <a16:colId xmlns:a16="http://schemas.microsoft.com/office/drawing/2014/main" val="20000"/>
                    </a:ext>
                  </a:extLst>
                </a:gridCol>
                <a:gridCol w="2487912">
                  <a:extLst>
                    <a:ext uri="{9D8B030D-6E8A-4147-A177-3AD203B41FA5}">
                      <a16:colId xmlns:a16="http://schemas.microsoft.com/office/drawing/2014/main" val="20001"/>
                    </a:ext>
                  </a:extLst>
                </a:gridCol>
                <a:gridCol w="4618653">
                  <a:extLst>
                    <a:ext uri="{9D8B030D-6E8A-4147-A177-3AD203B41FA5}">
                      <a16:colId xmlns:a16="http://schemas.microsoft.com/office/drawing/2014/main" val="20002"/>
                    </a:ext>
                  </a:extLst>
                </a:gridCol>
              </a:tblGrid>
              <a:tr h="692727">
                <a:tc>
                  <a:txBody>
                    <a:bodyPr/>
                    <a:lstStyle/>
                    <a:p>
                      <a:pPr algn="ctr"/>
                      <a:r>
                        <a:rPr lang="en-US" sz="2500" b="1" dirty="0">
                          <a:solidFill>
                            <a:srgbClr val="EF4B66"/>
                          </a:solidFill>
                        </a:rPr>
                        <a:t>New words</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biometrics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4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baɪəʊˈmetrɪks</a:t>
                      </a:r>
                      <a:r>
                        <a:rPr lang="en-US" sz="24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Khoa</a:t>
                      </a:r>
                      <a:r>
                        <a:rPr lang="en-US" sz="24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4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24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aseline="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trắc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truancy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truːənsi</a:t>
                      </a:r>
                      <a:r>
                        <a:rPr lang="en-US" sz="24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lvl="0" algn="ctr"/>
                      <a:r>
                        <a:rPr lang="en-US" sz="2400" dirty="0" err="1" smtClean="0"/>
                        <a:t>Trốn</a:t>
                      </a:r>
                      <a:r>
                        <a:rPr lang="en-US" sz="2400" dirty="0" smtClean="0"/>
                        <a:t> </a:t>
                      </a:r>
                      <a:r>
                        <a:rPr lang="en-US" sz="2400" dirty="0" err="1" smtClean="0"/>
                        <a:t>học</a:t>
                      </a:r>
                      <a:r>
                        <a:rPr lang="en-US" sz="2400" dirty="0" smtClean="0"/>
                        <a:t>, </a:t>
                      </a:r>
                      <a:r>
                        <a:rPr lang="en-US" sz="2400" dirty="0" err="1" smtClean="0"/>
                        <a:t>nghỉ</a:t>
                      </a:r>
                      <a:r>
                        <a:rPr lang="en-US" sz="2400" dirty="0" smtClean="0"/>
                        <a:t> </a:t>
                      </a:r>
                      <a:r>
                        <a:rPr lang="en-US" sz="2400" dirty="0" err="1" smtClean="0"/>
                        <a:t>học</a:t>
                      </a:r>
                      <a:r>
                        <a:rPr lang="en-US" sz="2400" dirty="0" smtClean="0"/>
                        <a:t> </a:t>
                      </a:r>
                      <a:r>
                        <a:rPr lang="en-US" sz="2400" dirty="0" err="1" smtClean="0"/>
                        <a:t>không</a:t>
                      </a:r>
                      <a:r>
                        <a:rPr lang="en-US" sz="2400" dirty="0" smtClean="0"/>
                        <a:t> </a:t>
                      </a:r>
                      <a:r>
                        <a:rPr lang="en-US" sz="2400" dirty="0" err="1" smtClean="0"/>
                        <a:t>phép</a:t>
                      </a:r>
                      <a:endParaRPr lang="en-US" sz="2400" dirty="0"/>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798213964"/>
              </p:ext>
            </p:extLst>
          </p:nvPr>
        </p:nvGraphicFramePr>
        <p:xfrm>
          <a:off x="1194551" y="3215823"/>
          <a:ext cx="10347416" cy="1334802"/>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2493039">
                  <a:extLst>
                    <a:ext uri="{9D8B030D-6E8A-4147-A177-3AD203B41FA5}">
                      <a16:colId xmlns:a16="http://schemas.microsoft.com/office/drawing/2014/main" val="20001"/>
                    </a:ext>
                  </a:extLst>
                </a:gridCol>
                <a:gridCol w="4609322">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Nanolearning</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nænəʊlɜːnɪŋ</a:t>
                      </a:r>
                      <a:r>
                        <a:rPr lang="en-US" sz="24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smtClean="0">
                          <a:effectLst/>
                          <a:latin typeface="Calibri" panose="020F0502020204030204" pitchFamily="34" charset="0"/>
                          <a:ea typeface="Times New Roman" panose="02020603050405020304" pitchFamily="18" charset="0"/>
                          <a:cs typeface="Times New Roman" panose="02020603050405020304" pitchFamily="18" charset="0"/>
                        </a:rPr>
                        <a:t>Dạy</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học</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với</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bài</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dạy</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kích</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thước</a:t>
                      </a:r>
                      <a:r>
                        <a:rPr lang="en-US" sz="2400" b="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effortless(</a:t>
                      </a:r>
                      <a:r>
                        <a:rPr lang="en-US" sz="2400" b="1"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adj</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efətləs</a:t>
                      </a:r>
                      <a:r>
                        <a:rPr lang="en-US" sz="24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smtClean="0">
                          <a:effectLst/>
                          <a:latin typeface="Calibri" panose="020F0502020204030204" pitchFamily="34" charset="0"/>
                          <a:ea typeface="Times New Roman" panose="02020603050405020304" pitchFamily="18" charset="0"/>
                          <a:cs typeface="Times New Roman" panose="02020603050405020304" pitchFamily="18" charset="0"/>
                        </a:rPr>
                        <a:t>Không</a:t>
                      </a:r>
                      <a:r>
                        <a:rPr lang="en-US" sz="24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cần</a:t>
                      </a:r>
                      <a:r>
                        <a:rPr lang="en-US" sz="24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nhiều</a:t>
                      </a:r>
                      <a:r>
                        <a:rPr lang="en-US" sz="24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nỗ</a:t>
                      </a:r>
                      <a:r>
                        <a:rPr lang="en-US" sz="24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aseline="0" dirty="0" err="1" smtClean="0">
                          <a:effectLst/>
                          <a:latin typeface="Calibri" panose="020F0502020204030204" pitchFamily="34" charset="0"/>
                          <a:ea typeface="Times New Roman" panose="02020603050405020304" pitchFamily="18" charset="0"/>
                          <a:cs typeface="Times New Roman" panose="02020603050405020304" pitchFamily="18" charset="0"/>
                        </a:rPr>
                        <a:t>lực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520322298"/>
              </p:ext>
            </p:extLst>
          </p:nvPr>
        </p:nvGraphicFramePr>
        <p:xfrm>
          <a:off x="1194552" y="5221978"/>
          <a:ext cx="10356746" cy="667401"/>
        </p:xfrm>
        <a:graphic>
          <a:graphicData uri="http://schemas.openxmlformats.org/drawingml/2006/table">
            <a:tbl>
              <a:tblPr firstRow="1" bandRow="1">
                <a:tableStyleId>{5DA37D80-6434-44D0-A028-1B22A696006F}</a:tableStyleId>
              </a:tblPr>
              <a:tblGrid>
                <a:gridCol w="3246819">
                  <a:extLst>
                    <a:ext uri="{9D8B030D-6E8A-4147-A177-3AD203B41FA5}">
                      <a16:colId xmlns:a16="http://schemas.microsoft.com/office/drawing/2014/main" val="20000"/>
                    </a:ext>
                  </a:extLst>
                </a:gridCol>
                <a:gridCol w="2491274">
                  <a:extLst>
                    <a:ext uri="{9D8B030D-6E8A-4147-A177-3AD203B41FA5}">
                      <a16:colId xmlns:a16="http://schemas.microsoft.com/office/drawing/2014/main" val="20001"/>
                    </a:ext>
                  </a:extLst>
                </a:gridCol>
                <a:gridCol w="4618653">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cheating</a:t>
                      </a:r>
                      <a:r>
                        <a:rPr lang="en-US" sz="2400" b="1" baseline="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tʃiːtɪŋ</a:t>
                      </a:r>
                      <a:r>
                        <a:rPr lang="en-US" sz="24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lận</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bl>
          </a:graphicData>
        </a:graphic>
      </p:graphicFrame>
      <p:sp>
        <p:nvSpPr>
          <p:cNvPr id="14" name="Rectangle 13"/>
          <p:cNvSpPr/>
          <p:nvPr/>
        </p:nvSpPr>
        <p:spPr>
          <a:xfrm>
            <a:off x="3369485" y="0"/>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graphicFrame>
        <p:nvGraphicFramePr>
          <p:cNvPr id="20" name="Table 19"/>
          <p:cNvGraphicFramePr>
            <a:graphicFrameLocks noGrp="1"/>
          </p:cNvGraphicFramePr>
          <p:nvPr>
            <p:extLst>
              <p:ext uri="{D42A27DB-BD31-4B8C-83A1-F6EECF244321}">
                <p14:modId xmlns:p14="http://schemas.microsoft.com/office/powerpoint/2010/main" val="2343306440"/>
              </p:ext>
            </p:extLst>
          </p:nvPr>
        </p:nvGraphicFramePr>
        <p:xfrm>
          <a:off x="1194550" y="4557479"/>
          <a:ext cx="10366079"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2493040">
                  <a:extLst>
                    <a:ext uri="{9D8B030D-6E8A-4147-A177-3AD203B41FA5}">
                      <a16:colId xmlns:a16="http://schemas.microsoft.com/office/drawing/2014/main" val="20001"/>
                    </a:ext>
                  </a:extLst>
                </a:gridCol>
                <a:gridCol w="4627984">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5. platform(v)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endParaRPr lang="en-US" sz="24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24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Nền</a:t>
                      </a:r>
                      <a:r>
                        <a:rPr lang="en-US" sz="2400" b="0" baseline="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baseline="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tảng</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spTree>
    <p:extLst>
      <p:ext uri="{BB962C8B-B14F-4D97-AF65-F5344CB8AC3E}">
        <p14:creationId xmlns:p14="http://schemas.microsoft.com/office/powerpoint/2010/main" val="659918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369485" y="0"/>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Checking vocab</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951084648"/>
              </p:ext>
            </p:extLst>
          </p:nvPr>
        </p:nvGraphicFramePr>
        <p:xfrm>
          <a:off x="822630" y="1142448"/>
          <a:ext cx="10287820" cy="4107976"/>
        </p:xfrm>
        <a:graphic>
          <a:graphicData uri="http://schemas.openxmlformats.org/drawingml/2006/table">
            <a:tbl>
              <a:tblPr firstRow="1" bandRow="1">
                <a:tableStyleId>{5C22544A-7EE6-4342-B048-85BDC9FD1C3A}</a:tableStyleId>
              </a:tblPr>
              <a:tblGrid>
                <a:gridCol w="3985344">
                  <a:extLst>
                    <a:ext uri="{9D8B030D-6E8A-4147-A177-3AD203B41FA5}">
                      <a16:colId xmlns:a16="http://schemas.microsoft.com/office/drawing/2014/main" val="1938288615"/>
                    </a:ext>
                  </a:extLst>
                </a:gridCol>
                <a:gridCol w="6302476">
                  <a:extLst>
                    <a:ext uri="{9D8B030D-6E8A-4147-A177-3AD203B41FA5}">
                      <a16:colId xmlns:a16="http://schemas.microsoft.com/office/drawing/2014/main" val="4007691475"/>
                    </a:ext>
                  </a:extLst>
                </a:gridCol>
              </a:tblGrid>
              <a:tr h="5234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New words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rPr>
                        <a:t>Meaning</a:t>
                      </a:r>
                    </a:p>
                  </a:txBody>
                  <a:tcPr/>
                </a:tc>
                <a:extLst>
                  <a:ext uri="{0D108BD9-81ED-4DB2-BD59-A6C34878D82A}">
                    <a16:rowId xmlns:a16="http://schemas.microsoft.com/office/drawing/2014/main" val="4039951084"/>
                  </a:ext>
                </a:extLst>
              </a:tr>
              <a:tr h="597426">
                <a:tc>
                  <a:txBody>
                    <a:bodyPr/>
                    <a:lstStyle/>
                    <a:p>
                      <a:pPr marL="0" marR="0">
                        <a:lnSpc>
                          <a:spcPct val="107000"/>
                        </a:lnSpc>
                        <a:spcBef>
                          <a:spcPts val="0"/>
                        </a:spcBef>
                        <a:spcAft>
                          <a:spcPts val="8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Calibri" panose="020F0502020204030204" pitchFamily="34" charset="0"/>
                        </a:rPr>
                        <a:t>Khoa</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học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sinh</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trắc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47791048"/>
                  </a:ext>
                </a:extLst>
              </a:tr>
              <a:tr h="597426">
                <a:tc>
                  <a:txBody>
                    <a:bodyPr/>
                    <a:lstStyle/>
                    <a:p>
                      <a:pPr marL="0" marR="0">
                        <a:lnSpc>
                          <a:spcPct val="107000"/>
                        </a:lnSpc>
                        <a:spcBef>
                          <a:spcPts val="0"/>
                        </a:spcBef>
                        <a:spcAft>
                          <a:spcPts val="8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Calibri" panose="020F0502020204030204" pitchFamily="34" charset="0"/>
                        </a:rPr>
                        <a:t>Trốn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học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nghỉ</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học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phép</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76474826"/>
                  </a:ext>
                </a:extLst>
              </a:tr>
              <a:tr h="597426">
                <a:tc>
                  <a:txBody>
                    <a:bodyPr/>
                    <a:lstStyle/>
                    <a:p>
                      <a:pPr marL="0" marR="0">
                        <a:lnSpc>
                          <a:spcPct val="107000"/>
                        </a:lnSpc>
                        <a:spcBef>
                          <a:spcPts val="0"/>
                        </a:spcBef>
                        <a:spcAft>
                          <a:spcPts val="8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Calibri" panose="020F0502020204030204" pitchFamily="34" charset="0"/>
                        </a:rPr>
                        <a:t>Dạy</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học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với</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bài</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dạy</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kích</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thước</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nhỏ</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83797432"/>
                  </a:ext>
                </a:extLst>
              </a:tr>
              <a:tr h="597426">
                <a:tc>
                  <a:txBody>
                    <a:bodyPr/>
                    <a:lstStyle/>
                    <a:p>
                      <a:pPr marL="0" marR="0">
                        <a:lnSpc>
                          <a:spcPct val="107000"/>
                        </a:lnSpc>
                        <a:spcBef>
                          <a:spcPts val="0"/>
                        </a:spcBef>
                        <a:spcAft>
                          <a:spcPts val="8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cần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nhiều</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nỗ</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lực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90627156"/>
                  </a:ext>
                </a:extLst>
              </a:tr>
              <a:tr h="597426">
                <a:tc>
                  <a:txBody>
                    <a:bodyPr/>
                    <a:lstStyle/>
                    <a:p>
                      <a:pPr marL="0" marR="0">
                        <a:lnSpc>
                          <a:spcPct val="107000"/>
                        </a:lnSpc>
                        <a:spcBef>
                          <a:spcPts val="0"/>
                        </a:spcBef>
                        <a:spcAft>
                          <a:spcPts val="8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Calibri" panose="020F0502020204030204" pitchFamily="34" charset="0"/>
                        </a:rPr>
                        <a:t>Nền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tảng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2665398"/>
                  </a:ext>
                </a:extLst>
              </a:tr>
              <a:tr h="597426">
                <a:tc>
                  <a:txBody>
                    <a:bodyPr/>
                    <a:lstStyle/>
                    <a:p>
                      <a:pPr marL="0" marR="0">
                        <a:lnSpc>
                          <a:spcPct val="107000"/>
                        </a:lnSpc>
                        <a:spcBef>
                          <a:spcPts val="0"/>
                        </a:spcBef>
                        <a:spcAft>
                          <a:spcPts val="800"/>
                        </a:spcAft>
                      </a:pPr>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a:lnSpc>
                          <a:spcPct val="107000"/>
                        </a:lnSpc>
                        <a:spcBef>
                          <a:spcPts val="0"/>
                        </a:spcBef>
                        <a:spcAft>
                          <a:spcPts val="800"/>
                        </a:spcAft>
                      </a:pPr>
                      <a:r>
                        <a:rPr lang="en-US" sz="3200" dirty="0" err="1">
                          <a:effectLst/>
                          <a:latin typeface="Calibri" panose="020F0502020204030204" pitchFamily="34" charset="0"/>
                          <a:ea typeface="Calibri" panose="020F0502020204030204" pitchFamily="34" charset="0"/>
                          <a:cs typeface="Calibri" panose="020F0502020204030204" pitchFamily="34" charset="0"/>
                        </a:rPr>
                        <a:t>Gian</a:t>
                      </a:r>
                      <a:r>
                        <a:rPr lang="en-US" sz="3200" dirty="0">
                          <a:effectLst/>
                          <a:latin typeface="Calibri" panose="020F0502020204030204" pitchFamily="34" charset="0"/>
                          <a:ea typeface="Calibri" panose="020F0502020204030204" pitchFamily="34" charset="0"/>
                          <a:cs typeface="Calibri" panose="020F0502020204030204" pitchFamily="34" charset="0"/>
                        </a:rPr>
                        <a:t> </a:t>
                      </a:r>
                      <a:r>
                        <a:rPr lang="en-US" sz="3200" dirty="0" err="1">
                          <a:effectLst/>
                          <a:latin typeface="Calibri" panose="020F0502020204030204" pitchFamily="34" charset="0"/>
                          <a:ea typeface="Calibri" panose="020F0502020204030204" pitchFamily="34" charset="0"/>
                          <a:cs typeface="Calibri" panose="020F0502020204030204" pitchFamily="34" charset="0"/>
                        </a:rPr>
                        <a:t>lận</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3723501"/>
                  </a:ext>
                </a:extLst>
              </a:tr>
            </a:tbl>
          </a:graphicData>
        </a:graphic>
      </p:graphicFrame>
      <p:sp>
        <p:nvSpPr>
          <p:cNvPr id="5" name="Rectangle 4"/>
          <p:cNvSpPr/>
          <p:nvPr/>
        </p:nvSpPr>
        <p:spPr>
          <a:xfrm>
            <a:off x="1193209" y="1644525"/>
            <a:ext cx="2557495" cy="595932"/>
          </a:xfrm>
          <a:prstGeom prst="rect">
            <a:avLst/>
          </a:prstGeom>
        </p:spPr>
        <p:txBody>
          <a:bodyPr wrap="none">
            <a:spAutoFit/>
          </a:bodyPr>
          <a:lstStyle/>
          <a:p>
            <a:pPr lvl="0">
              <a:lnSpc>
                <a:spcPct val="107000"/>
              </a:lnSpc>
              <a:spcAft>
                <a:spcPts val="800"/>
              </a:spcAft>
            </a:pPr>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biometrics (n)</a:t>
            </a:r>
            <a:endPar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175322" y="2240457"/>
            <a:ext cx="2048959" cy="584775"/>
          </a:xfrm>
          <a:prstGeom prst="rect">
            <a:avLst/>
          </a:prstGeom>
        </p:spPr>
        <p:txBody>
          <a:bodyPr wrap="none">
            <a:spAutoFit/>
          </a:bodyPr>
          <a:lstStyle/>
          <a:p>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truancy (n)</a:t>
            </a:r>
            <a:endParaRPr lang="en-US" b="1" dirty="0">
              <a:solidFill>
                <a:srgbClr val="E0702A"/>
              </a:solidFill>
            </a:endParaRPr>
          </a:p>
        </p:txBody>
      </p:sp>
      <p:sp>
        <p:nvSpPr>
          <p:cNvPr id="7" name="Rectangle 6"/>
          <p:cNvSpPr/>
          <p:nvPr/>
        </p:nvSpPr>
        <p:spPr>
          <a:xfrm>
            <a:off x="1193209" y="2836389"/>
            <a:ext cx="3057247" cy="619272"/>
          </a:xfrm>
          <a:prstGeom prst="rect">
            <a:avLst/>
          </a:prstGeom>
        </p:spPr>
        <p:txBody>
          <a:bodyPr wrap="none">
            <a:spAutoFit/>
          </a:bodyPr>
          <a:lstStyle/>
          <a:p>
            <a:pPr lvl="0">
              <a:lnSpc>
                <a:spcPct val="107000"/>
              </a:lnSpc>
              <a:spcAft>
                <a:spcPts val="800"/>
              </a:spcAft>
            </a:pPr>
            <a:r>
              <a:rPr lang="en-US" sz="3200" b="1" dirty="0" err="1">
                <a:solidFill>
                  <a:srgbClr val="E0702A"/>
                </a:solidFill>
                <a:latin typeface="Calibri" panose="020F0502020204030204" pitchFamily="34" charset="0"/>
                <a:ea typeface="Calibri" panose="020F0502020204030204" pitchFamily="34" charset="0"/>
                <a:cs typeface="Calibri" panose="020F0502020204030204" pitchFamily="34" charset="0"/>
              </a:rPr>
              <a:t>Nanolearning</a:t>
            </a:r>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 (n)</a:t>
            </a:r>
            <a:endPar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222351" y="3432344"/>
            <a:ext cx="2568717" cy="619272"/>
          </a:xfrm>
          <a:prstGeom prst="rect">
            <a:avLst/>
          </a:prstGeom>
        </p:spPr>
        <p:txBody>
          <a:bodyPr wrap="none">
            <a:spAutoFit/>
          </a:bodyPr>
          <a:lstStyle/>
          <a:p>
            <a:pPr lvl="0">
              <a:lnSpc>
                <a:spcPct val="107000"/>
              </a:lnSpc>
              <a:spcAft>
                <a:spcPts val="800"/>
              </a:spcAft>
            </a:pPr>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effortless(</a:t>
            </a:r>
            <a:r>
              <a:rPr lang="en-US" sz="3200" b="1" dirty="0" err="1">
                <a:solidFill>
                  <a:srgbClr val="E0702A"/>
                </a:solidFill>
                <a:latin typeface="Calibri" panose="020F0502020204030204" pitchFamily="34" charset="0"/>
                <a:ea typeface="Calibri" panose="020F0502020204030204" pitchFamily="34" charset="0"/>
                <a:cs typeface="Calibri" panose="020F0502020204030204" pitchFamily="34" charset="0"/>
              </a:rPr>
              <a:t>adj</a:t>
            </a:r>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a:t>
            </a:r>
            <a:endPar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p:cNvSpPr/>
          <p:nvPr/>
        </p:nvSpPr>
        <p:spPr>
          <a:xfrm>
            <a:off x="1222351" y="4028299"/>
            <a:ext cx="2120709" cy="595932"/>
          </a:xfrm>
          <a:prstGeom prst="rect">
            <a:avLst/>
          </a:prstGeom>
        </p:spPr>
        <p:txBody>
          <a:bodyPr wrap="none">
            <a:spAutoFit/>
          </a:bodyPr>
          <a:lstStyle/>
          <a:p>
            <a:pPr lvl="0">
              <a:lnSpc>
                <a:spcPct val="107000"/>
              </a:lnSpc>
              <a:spcAft>
                <a:spcPts val="800"/>
              </a:spcAft>
            </a:pPr>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platform(v)</a:t>
            </a:r>
            <a:endPar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1222351" y="4642309"/>
            <a:ext cx="2300053" cy="595932"/>
          </a:xfrm>
          <a:prstGeom prst="rect">
            <a:avLst/>
          </a:prstGeom>
        </p:spPr>
        <p:txBody>
          <a:bodyPr wrap="none">
            <a:spAutoFit/>
          </a:bodyPr>
          <a:lstStyle/>
          <a:p>
            <a:pPr lvl="0">
              <a:lnSpc>
                <a:spcPct val="107000"/>
              </a:lnSpc>
              <a:spcAft>
                <a:spcPts val="800"/>
              </a:spcAft>
            </a:pPr>
            <a:r>
              <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rPr>
              <a:t>cheating (n) </a:t>
            </a:r>
            <a:endParaRPr lang="en-US" sz="3200" b="1" dirty="0">
              <a:solidFill>
                <a:srgbClr val="E0702A"/>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602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27037" y="61196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79822" y="490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82428" y="650677"/>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tick (v) B (Biometrics) or N (</a:t>
            </a:r>
            <a:r>
              <a:rPr lang="en-US" sz="2600" b="1" dirty="0" err="1">
                <a:effectLst>
                  <a:glow rad="88900">
                    <a:schemeClr val="bg1"/>
                  </a:glow>
                </a:effectLst>
                <a:latin typeface="Arial" panose="020B0604020202020204" pitchFamily="34" charset="0"/>
                <a:cs typeface="Arial" panose="020B0604020202020204" pitchFamily="34" charset="0"/>
              </a:rPr>
              <a:t>Nanolearning</a:t>
            </a:r>
            <a:r>
              <a:rPr lang="en-US" sz="2600" b="1" dirty="0">
                <a:effectLst>
                  <a:glow rad="88900">
                    <a:schemeClr val="bg1"/>
                  </a:glow>
                </a:effectLst>
                <a:latin typeface="Arial" panose="020B0604020202020204" pitchFamily="34" charset="0"/>
                <a:cs typeface="Arial" panose="020B0604020202020204" pitchFamily="34" charset="0"/>
              </a:rPr>
              <a:t>)</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ectangle 15"/>
          <p:cNvSpPr/>
          <p:nvPr/>
        </p:nvSpPr>
        <p:spPr>
          <a:xfrm>
            <a:off x="4640626" y="4346"/>
            <a:ext cx="339303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READING</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046" y="1375742"/>
            <a:ext cx="4872695" cy="234785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13" y="1297009"/>
            <a:ext cx="4923252" cy="540538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048" y="3485251"/>
            <a:ext cx="4872694" cy="3220896"/>
          </a:xfrm>
          <a:prstGeom prst="rect">
            <a:avLst/>
          </a:prstGeom>
        </p:spPr>
      </p:pic>
    </p:spTree>
    <p:extLst>
      <p:ext uri="{BB962C8B-B14F-4D97-AF65-F5344CB8AC3E}">
        <p14:creationId xmlns:p14="http://schemas.microsoft.com/office/powerpoint/2010/main" val="1382077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07372" y="77197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0157" y="65067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062763" y="810694"/>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a:t>
            </a:r>
            <a:r>
              <a:rPr lang="en-US" sz="2600" b="1" dirty="0" smtClean="0">
                <a:effectLst>
                  <a:glow rad="88900">
                    <a:schemeClr val="bg1"/>
                  </a:glow>
                </a:effectLst>
                <a:latin typeface="Arial" panose="020B0604020202020204" pitchFamily="34" charset="0"/>
                <a:cs typeface="Arial" panose="020B0604020202020204" pitchFamily="34" charset="0"/>
              </a:rPr>
              <a:t>tick       </a:t>
            </a:r>
            <a:r>
              <a:rPr lang="en-US" sz="2600" b="1" dirty="0">
                <a:effectLst>
                  <a:glow rad="88900">
                    <a:schemeClr val="bg1"/>
                  </a:glow>
                </a:effectLst>
                <a:latin typeface="Arial" panose="020B0604020202020204" pitchFamily="34" charset="0"/>
                <a:cs typeface="Arial" panose="020B0604020202020204" pitchFamily="34" charset="0"/>
              </a:rPr>
              <a:t>B (Biometrics) or N (</a:t>
            </a:r>
            <a:r>
              <a:rPr lang="en-US" sz="2600" b="1" dirty="0" err="1">
                <a:effectLst>
                  <a:glow rad="88900">
                    <a:schemeClr val="bg1"/>
                  </a:glow>
                </a:effectLst>
                <a:latin typeface="Arial" panose="020B0604020202020204" pitchFamily="34" charset="0"/>
                <a:cs typeface="Arial" panose="020B0604020202020204" pitchFamily="34" charset="0"/>
              </a:rPr>
              <a:t>Nanolearning</a:t>
            </a:r>
            <a:r>
              <a:rPr lang="en-US" sz="2600" b="1" dirty="0">
                <a:effectLst>
                  <a:glow rad="88900">
                    <a:schemeClr val="bg1"/>
                  </a:glow>
                </a:effectLst>
                <a:latin typeface="Arial" panose="020B0604020202020204" pitchFamily="34" charset="0"/>
                <a:cs typeface="Arial" panose="020B0604020202020204" pitchFamily="34" charset="0"/>
              </a:rPr>
              <a:t>)</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ectangle 15"/>
          <p:cNvSpPr/>
          <p:nvPr/>
        </p:nvSpPr>
        <p:spPr>
          <a:xfrm>
            <a:off x="4640626" y="4346"/>
            <a:ext cx="339303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READING</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graphicFrame>
        <p:nvGraphicFramePr>
          <p:cNvPr id="2" name="Table 1"/>
          <p:cNvGraphicFramePr>
            <a:graphicFrameLocks noGrp="1"/>
          </p:cNvGraphicFramePr>
          <p:nvPr>
            <p:extLst>
              <p:ext uri="{D42A27DB-BD31-4B8C-83A1-F6EECF244321}">
                <p14:modId xmlns:p14="http://schemas.microsoft.com/office/powerpoint/2010/main" val="3961050779"/>
              </p:ext>
            </p:extLst>
          </p:nvPr>
        </p:nvGraphicFramePr>
        <p:xfrm>
          <a:off x="631239" y="1436909"/>
          <a:ext cx="10788060" cy="4963775"/>
        </p:xfrm>
        <a:graphic>
          <a:graphicData uri="http://schemas.openxmlformats.org/drawingml/2006/table">
            <a:tbl>
              <a:tblPr firstRow="1" bandRow="1">
                <a:tableStyleId>{5C22544A-7EE6-4342-B048-85BDC9FD1C3A}</a:tableStyleId>
              </a:tblPr>
              <a:tblGrid>
                <a:gridCol w="8576705">
                  <a:extLst>
                    <a:ext uri="{9D8B030D-6E8A-4147-A177-3AD203B41FA5}">
                      <a16:colId xmlns:a16="http://schemas.microsoft.com/office/drawing/2014/main" val="1646579974"/>
                    </a:ext>
                  </a:extLst>
                </a:gridCol>
                <a:gridCol w="1082351">
                  <a:extLst>
                    <a:ext uri="{9D8B030D-6E8A-4147-A177-3AD203B41FA5}">
                      <a16:colId xmlns:a16="http://schemas.microsoft.com/office/drawing/2014/main" val="1026297588"/>
                    </a:ext>
                  </a:extLst>
                </a:gridCol>
                <a:gridCol w="1129004">
                  <a:extLst>
                    <a:ext uri="{9D8B030D-6E8A-4147-A177-3AD203B41FA5}">
                      <a16:colId xmlns:a16="http://schemas.microsoft.com/office/drawing/2014/main" val="3881161643"/>
                    </a:ext>
                  </a:extLst>
                </a:gridCol>
              </a:tblGrid>
              <a:tr h="803779">
                <a:tc>
                  <a:txBody>
                    <a:bodyPr/>
                    <a:lstStyle/>
                    <a:p>
                      <a:pPr algn="ctr"/>
                      <a:r>
                        <a:rPr lang="en-US" sz="2800" dirty="0" smtClean="0">
                          <a:solidFill>
                            <a:schemeClr val="tx1"/>
                          </a:solidFill>
                        </a:rPr>
                        <a:t>Benefits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B</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N</a:t>
                      </a:r>
                      <a:endParaRPr lang="en-US" sz="2800" dirty="0">
                        <a:solidFill>
                          <a:schemeClr val="tx1"/>
                        </a:solidFill>
                      </a:endParaRPr>
                    </a:p>
                  </a:txBody>
                  <a:tcPr>
                    <a:solidFill>
                      <a:srgbClr val="FBCDCD"/>
                    </a:solidFill>
                  </a:tcPr>
                </a:tc>
                <a:extLst>
                  <a:ext uri="{0D108BD9-81ED-4DB2-BD59-A6C34878D82A}">
                    <a16:rowId xmlns:a16="http://schemas.microsoft.com/office/drawing/2014/main" val="3296650774"/>
                  </a:ext>
                </a:extLst>
              </a:tr>
              <a:tr h="803779">
                <a:tc>
                  <a:txBody>
                    <a:bodyPr/>
                    <a:lstStyle/>
                    <a:p>
                      <a:r>
                        <a:rPr lang="en-US" sz="2800" dirty="0" smtClean="0"/>
                        <a:t>1.</a:t>
                      </a:r>
                      <a:r>
                        <a:rPr lang="en-US" sz="2800" baseline="0" dirty="0" smtClean="0"/>
                        <a:t> It makes learning effortless.</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456034722"/>
                  </a:ext>
                </a:extLst>
              </a:tr>
              <a:tr h="803779">
                <a:tc>
                  <a:txBody>
                    <a:bodyPr/>
                    <a:lstStyle/>
                    <a:p>
                      <a:r>
                        <a:rPr lang="en-US" sz="2800" dirty="0" smtClean="0"/>
                        <a:t>2. It checks students’ understanding of the lessons.</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4269771902"/>
                  </a:ext>
                </a:extLst>
              </a:tr>
              <a:tr h="803779">
                <a:tc>
                  <a:txBody>
                    <a:bodyPr/>
                    <a:lstStyle/>
                    <a:p>
                      <a:r>
                        <a:rPr lang="en-US" sz="2800" dirty="0" smtClean="0"/>
                        <a:t>3. Students</a:t>
                      </a:r>
                      <a:r>
                        <a:rPr lang="en-US" sz="2800" baseline="0" dirty="0" smtClean="0"/>
                        <a:t> use  it when they borrow books and equipment.</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00526458"/>
                  </a:ext>
                </a:extLst>
              </a:tr>
              <a:tr h="803779">
                <a:tc>
                  <a:txBody>
                    <a:bodyPr/>
                    <a:lstStyle/>
                    <a:p>
                      <a:r>
                        <a:rPr lang="en-US" sz="2800" dirty="0" smtClean="0"/>
                        <a:t>4. It helps increase students’ learning attention.</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166979174"/>
                  </a:ext>
                </a:extLst>
              </a:tr>
              <a:tr h="803779">
                <a:tc>
                  <a:txBody>
                    <a:bodyPr/>
                    <a:lstStyle/>
                    <a:p>
                      <a:r>
                        <a:rPr lang="en-US" sz="2800" dirty="0" smtClean="0"/>
                        <a:t>5. It records students’ study activities </a:t>
                      </a:r>
                      <a:r>
                        <a:rPr lang="en-US" sz="2800" smtClean="0"/>
                        <a:t>and result.</a:t>
                      </a:r>
                      <a:endParaRPr lang="en-US" sz="280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721472488"/>
                  </a:ext>
                </a:extLst>
              </a:tr>
            </a:tbl>
          </a:graphicData>
        </a:graphic>
      </p:graphicFrame>
      <p:pic>
        <p:nvPicPr>
          <p:cNvPr id="12" name="Picture 11"/>
          <p:cNvPicPr>
            <a:picLocks noChangeAspect="1"/>
          </p:cNvPicPr>
          <p:nvPr/>
        </p:nvPicPr>
        <p:blipFill>
          <a:blip r:embed="rId3"/>
          <a:stretch>
            <a:fillRect/>
          </a:stretch>
        </p:blipFill>
        <p:spPr>
          <a:xfrm>
            <a:off x="5415335" y="772631"/>
            <a:ext cx="596976" cy="501953"/>
          </a:xfrm>
          <a:prstGeom prst="rect">
            <a:avLst/>
          </a:prstGeom>
        </p:spPr>
      </p:pic>
      <p:pic>
        <p:nvPicPr>
          <p:cNvPr id="13" name="Picture 12"/>
          <p:cNvPicPr>
            <a:picLocks noChangeAspect="1"/>
          </p:cNvPicPr>
          <p:nvPr/>
        </p:nvPicPr>
        <p:blipFill>
          <a:blip r:embed="rId3"/>
          <a:stretch>
            <a:fillRect/>
          </a:stretch>
        </p:blipFill>
        <p:spPr>
          <a:xfrm>
            <a:off x="10615596" y="2330969"/>
            <a:ext cx="596976" cy="501953"/>
          </a:xfrm>
          <a:prstGeom prst="rect">
            <a:avLst/>
          </a:prstGeom>
        </p:spPr>
      </p:pic>
      <p:pic>
        <p:nvPicPr>
          <p:cNvPr id="14" name="Picture 13"/>
          <p:cNvPicPr>
            <a:picLocks noChangeAspect="1"/>
          </p:cNvPicPr>
          <p:nvPr/>
        </p:nvPicPr>
        <p:blipFill>
          <a:blip r:embed="rId3"/>
          <a:stretch>
            <a:fillRect/>
          </a:stretch>
        </p:blipFill>
        <p:spPr>
          <a:xfrm>
            <a:off x="9564347" y="3164504"/>
            <a:ext cx="596976" cy="501953"/>
          </a:xfrm>
          <a:prstGeom prst="rect">
            <a:avLst/>
          </a:prstGeom>
        </p:spPr>
      </p:pic>
      <p:pic>
        <p:nvPicPr>
          <p:cNvPr id="17" name="Picture 16"/>
          <p:cNvPicPr>
            <a:picLocks noChangeAspect="1"/>
          </p:cNvPicPr>
          <p:nvPr/>
        </p:nvPicPr>
        <p:blipFill>
          <a:blip r:embed="rId3"/>
          <a:stretch>
            <a:fillRect/>
          </a:stretch>
        </p:blipFill>
        <p:spPr>
          <a:xfrm>
            <a:off x="9564347" y="3989849"/>
            <a:ext cx="596976" cy="501953"/>
          </a:xfrm>
          <a:prstGeom prst="rect">
            <a:avLst/>
          </a:prstGeom>
        </p:spPr>
      </p:pic>
      <p:pic>
        <p:nvPicPr>
          <p:cNvPr id="18" name="Picture 17"/>
          <p:cNvPicPr>
            <a:picLocks noChangeAspect="1"/>
          </p:cNvPicPr>
          <p:nvPr/>
        </p:nvPicPr>
        <p:blipFill>
          <a:blip r:embed="rId3"/>
          <a:stretch>
            <a:fillRect/>
          </a:stretch>
        </p:blipFill>
        <p:spPr>
          <a:xfrm>
            <a:off x="10566462" y="4957895"/>
            <a:ext cx="596976" cy="501953"/>
          </a:xfrm>
          <a:prstGeom prst="rect">
            <a:avLst/>
          </a:prstGeom>
        </p:spPr>
      </p:pic>
      <p:pic>
        <p:nvPicPr>
          <p:cNvPr id="19" name="Picture 18"/>
          <p:cNvPicPr>
            <a:picLocks noChangeAspect="1"/>
          </p:cNvPicPr>
          <p:nvPr/>
        </p:nvPicPr>
        <p:blipFill>
          <a:blip r:embed="rId3"/>
          <a:stretch>
            <a:fillRect/>
          </a:stretch>
        </p:blipFill>
        <p:spPr>
          <a:xfrm>
            <a:off x="10571903" y="5869599"/>
            <a:ext cx="596976" cy="501953"/>
          </a:xfrm>
          <a:prstGeom prst="rect">
            <a:avLst/>
          </a:prstGeom>
        </p:spPr>
      </p:pic>
    </p:spTree>
    <p:extLst>
      <p:ext uri="{BB962C8B-B14F-4D97-AF65-F5344CB8AC3E}">
        <p14:creationId xmlns:p14="http://schemas.microsoft.com/office/powerpoint/2010/main" val="25893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32338" y="1424110"/>
            <a:ext cx="11269345" cy="5326947"/>
          </a:xfrm>
        </p:spPr>
        <p:txBody>
          <a:bodyPr>
            <a:normAutofit lnSpcReduction="10000"/>
          </a:bodyPr>
          <a:lstStyle/>
          <a:p>
            <a:pPr marL="0" indent="0" algn="just">
              <a:lnSpc>
                <a:spcPct val="120000"/>
              </a:lnSpc>
              <a:spcBef>
                <a:spcPts val="0"/>
              </a:spcBef>
              <a:buNone/>
            </a:pPr>
            <a:r>
              <a:rPr lang="en-US" b="1" dirty="0"/>
              <a:t>1. What does checking students’ attendance mean?</a:t>
            </a:r>
          </a:p>
          <a:p>
            <a:pPr marL="0" indent="0" algn="just">
              <a:lnSpc>
                <a:spcPct val="120000"/>
              </a:lnSpc>
              <a:spcBef>
                <a:spcPts val="0"/>
              </a:spcBef>
              <a:buNone/>
            </a:pPr>
            <a:r>
              <a:rPr lang="en-US" dirty="0"/>
              <a:t>A. Checking their presence	B. Scanning their faces C. Checking their fingerprints</a:t>
            </a:r>
          </a:p>
          <a:p>
            <a:pPr marL="0" indent="0" algn="just">
              <a:lnSpc>
                <a:spcPct val="120000"/>
              </a:lnSpc>
              <a:spcBef>
                <a:spcPts val="0"/>
              </a:spcBef>
              <a:buNone/>
            </a:pPr>
            <a:r>
              <a:rPr lang="en-US" b="1" dirty="0"/>
              <a:t>2. With </a:t>
            </a:r>
            <a:r>
              <a:rPr lang="en-US" b="1" dirty="0" err="1"/>
              <a:t>Nanolearning</a:t>
            </a:r>
            <a:r>
              <a:rPr lang="en-US" b="1" dirty="0"/>
              <a:t> students can______.</a:t>
            </a:r>
          </a:p>
          <a:p>
            <a:pPr marL="514350" indent="-514350" algn="just">
              <a:lnSpc>
                <a:spcPct val="120000"/>
              </a:lnSpc>
              <a:spcBef>
                <a:spcPts val="0"/>
              </a:spcBef>
              <a:buAutoNum type="alphaUcPeriod"/>
            </a:pPr>
            <a:r>
              <a:rPr lang="en-US" dirty="0"/>
              <a:t>access large amounts of information</a:t>
            </a:r>
          </a:p>
          <a:p>
            <a:pPr marL="514350" indent="-514350" algn="just">
              <a:lnSpc>
                <a:spcPct val="120000"/>
              </a:lnSpc>
              <a:spcBef>
                <a:spcPts val="0"/>
              </a:spcBef>
              <a:buAutoNum type="alphaUcPeriod"/>
            </a:pPr>
            <a:r>
              <a:rPr lang="en-US" dirty="0"/>
              <a:t>improve their learning quality</a:t>
            </a:r>
          </a:p>
          <a:p>
            <a:pPr marL="514350" indent="-514350" algn="just">
              <a:lnSpc>
                <a:spcPct val="120000"/>
              </a:lnSpc>
              <a:spcBef>
                <a:spcPts val="0"/>
              </a:spcBef>
              <a:buAutoNum type="alphaUcPeriod"/>
            </a:pPr>
            <a:r>
              <a:rPr lang="en-US" dirty="0"/>
              <a:t>Concentrate longer</a:t>
            </a:r>
          </a:p>
          <a:p>
            <a:pPr marL="0" indent="0" algn="just">
              <a:lnSpc>
                <a:spcPct val="120000"/>
              </a:lnSpc>
              <a:spcBef>
                <a:spcPts val="0"/>
              </a:spcBef>
              <a:buNone/>
            </a:pPr>
            <a:r>
              <a:rPr lang="en-US" b="1" dirty="0"/>
              <a:t>3. What DOESN’T </a:t>
            </a:r>
            <a:r>
              <a:rPr lang="en-US" b="1" dirty="0" err="1"/>
              <a:t>Nanolearning</a:t>
            </a:r>
            <a:r>
              <a:rPr lang="en-US" b="1" dirty="0"/>
              <a:t> do?</a:t>
            </a:r>
          </a:p>
          <a:p>
            <a:pPr marL="514350" indent="-514350" algn="just">
              <a:lnSpc>
                <a:spcPct val="120000"/>
              </a:lnSpc>
              <a:spcBef>
                <a:spcPts val="0"/>
              </a:spcBef>
              <a:buAutoNum type="alphaUcPeriod"/>
            </a:pPr>
            <a:r>
              <a:rPr lang="en-US" dirty="0"/>
              <a:t>Provide platform	B. Report students’ results  C</a:t>
            </a:r>
            <a:r>
              <a:rPr lang="en-US" dirty="0" smtClean="0"/>
              <a:t>.  </a:t>
            </a:r>
            <a:r>
              <a:rPr lang="en-US" dirty="0"/>
              <a:t>entertain students</a:t>
            </a:r>
          </a:p>
          <a:p>
            <a:pPr marL="0" indent="0" algn="just">
              <a:lnSpc>
                <a:spcPct val="120000"/>
              </a:lnSpc>
              <a:spcBef>
                <a:spcPts val="0"/>
              </a:spcBef>
              <a:buNone/>
            </a:pPr>
            <a:r>
              <a:rPr lang="en-US" b="1" dirty="0"/>
              <a:t>4. The texts are from______.</a:t>
            </a:r>
          </a:p>
          <a:p>
            <a:pPr marL="0" indent="0" algn="just">
              <a:lnSpc>
                <a:spcPct val="120000"/>
              </a:lnSpc>
              <a:spcBef>
                <a:spcPts val="0"/>
              </a:spcBef>
              <a:buNone/>
            </a:pPr>
            <a:r>
              <a:rPr lang="en-US" dirty="0"/>
              <a:t>A. Science books			B. advertisements		C. manuals</a:t>
            </a:r>
          </a:p>
          <a:p>
            <a:pPr marL="0" indent="0" algn="just">
              <a:lnSpc>
                <a:spcPct val="120000"/>
              </a:lnSpc>
              <a:spcBef>
                <a:spcPts val="0"/>
              </a:spcBef>
              <a:buNone/>
            </a:pPr>
            <a:endParaRPr lang="en-US" b="1" dirty="0"/>
          </a:p>
        </p:txBody>
      </p:sp>
      <p:sp>
        <p:nvSpPr>
          <p:cNvPr id="34" name="Rounded Rectangle 33"/>
          <p:cNvSpPr/>
          <p:nvPr/>
        </p:nvSpPr>
        <p:spPr>
          <a:xfrm>
            <a:off x="379553" y="71622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32338" y="59492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9" name="TextBox 38"/>
          <p:cNvSpPr txBox="1"/>
          <p:nvPr/>
        </p:nvSpPr>
        <p:spPr>
          <a:xfrm>
            <a:off x="934944" y="754940"/>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choose the correct answer A, B, or  </a:t>
            </a:r>
            <a:r>
              <a:rPr lang="en-US" sz="2600" b="1" dirty="0" smtClean="0">
                <a:effectLst>
                  <a:glow rad="88900">
                    <a:schemeClr val="bg1"/>
                  </a:glow>
                </a:effectLst>
                <a:latin typeface="Arial" panose="020B0604020202020204" pitchFamily="34" charset="0"/>
                <a:cs typeface="Arial" panose="020B0604020202020204" pitchFamily="34" charset="0"/>
              </a:rPr>
              <a:t>C.</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5" name="TextBox 14"/>
          <p:cNvSpPr txBox="1"/>
          <p:nvPr/>
        </p:nvSpPr>
        <p:spPr>
          <a:xfrm>
            <a:off x="4759349" y="135734"/>
            <a:ext cx="2801657" cy="584775"/>
          </a:xfrm>
          <a:prstGeom prst="rect">
            <a:avLst/>
          </a:prstGeom>
          <a:noFill/>
          <a:effectLst/>
        </p:spPr>
        <p:txBody>
          <a:bodyPr wrap="square" rtlCol="0">
            <a:spAutoFit/>
          </a:bodyPr>
          <a:lstStyle/>
          <a:p>
            <a:r>
              <a:rPr lang="en-US" sz="3200" b="1" dirty="0" smtClean="0">
                <a:solidFill>
                  <a:srgbClr val="C00000"/>
                </a:solidFill>
                <a:effectLst>
                  <a:glow rad="88900">
                    <a:schemeClr val="bg1"/>
                  </a:glow>
                </a:effectLst>
                <a:latin typeface="Arial" panose="020B0604020202020204" pitchFamily="34" charset="0"/>
                <a:cs typeface="Arial" panose="020B0604020202020204" pitchFamily="34" charset="0"/>
              </a:rPr>
              <a:t>* PRACTICE</a:t>
            </a:r>
            <a:endParaRPr lang="en-US" sz="32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562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17204" y="1422013"/>
            <a:ext cx="11269345" cy="1113698"/>
          </a:xfrm>
        </p:spPr>
        <p:txBody>
          <a:bodyPr>
            <a:noAutofit/>
          </a:bodyPr>
          <a:lstStyle/>
          <a:p>
            <a:pPr marL="0" indent="0" algn="just">
              <a:lnSpc>
                <a:spcPct val="120000"/>
              </a:lnSpc>
              <a:spcBef>
                <a:spcPts val="0"/>
              </a:spcBef>
              <a:buNone/>
            </a:pPr>
            <a:r>
              <a:rPr lang="en-US" sz="2600" b="1" dirty="0" smtClean="0"/>
              <a:t>1. What does checking students’ attendance mean?</a:t>
            </a:r>
          </a:p>
          <a:p>
            <a:pPr marL="0" indent="0" algn="just">
              <a:lnSpc>
                <a:spcPct val="120000"/>
              </a:lnSpc>
              <a:spcBef>
                <a:spcPts val="0"/>
              </a:spcBef>
              <a:buNone/>
            </a:pPr>
            <a:r>
              <a:rPr lang="en-US" sz="2600" dirty="0" smtClean="0"/>
              <a:t>A. Checking their presence	B. Scanning their faces</a:t>
            </a:r>
            <a:r>
              <a:rPr lang="en-US" sz="2600" dirty="0"/>
              <a:t> </a:t>
            </a:r>
            <a:r>
              <a:rPr lang="en-US" sz="2600" dirty="0" smtClean="0"/>
              <a:t>C. Checking their fingerprints</a:t>
            </a:r>
          </a:p>
          <a:p>
            <a:pPr marL="0" indent="0" algn="just">
              <a:lnSpc>
                <a:spcPct val="120000"/>
              </a:lnSpc>
              <a:spcBef>
                <a:spcPts val="0"/>
              </a:spcBef>
              <a:buNone/>
            </a:pPr>
            <a:endParaRPr lang="en-US" sz="2600" b="1" dirty="0"/>
          </a:p>
        </p:txBody>
      </p:sp>
      <p:sp>
        <p:nvSpPr>
          <p:cNvPr id="34" name="Rounded Rectangle 33"/>
          <p:cNvSpPr/>
          <p:nvPr/>
        </p:nvSpPr>
        <p:spPr>
          <a:xfrm>
            <a:off x="517204" y="36538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9989" y="24408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9" name="TextBox 38"/>
          <p:cNvSpPr txBox="1"/>
          <p:nvPr/>
        </p:nvSpPr>
        <p:spPr>
          <a:xfrm>
            <a:off x="1072595" y="404104"/>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choose the correct answer A, B, or  </a:t>
            </a:r>
            <a:r>
              <a:rPr lang="en-US" sz="2600" b="1" dirty="0" smtClean="0">
                <a:effectLst>
                  <a:glow rad="88900">
                    <a:schemeClr val="bg1"/>
                  </a:glow>
                </a:effectLst>
                <a:latin typeface="Arial" panose="020B0604020202020204" pitchFamily="34" charset="0"/>
                <a:cs typeface="Arial" panose="020B0604020202020204" pitchFamily="34" charset="0"/>
              </a:rPr>
              <a:t>C.</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8" name="Oval 17"/>
          <p:cNvSpPr/>
          <p:nvPr/>
        </p:nvSpPr>
        <p:spPr>
          <a:xfrm>
            <a:off x="401161" y="1932207"/>
            <a:ext cx="555585" cy="50928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517204" y="2697383"/>
            <a:ext cx="11383312" cy="2677656"/>
          </a:xfrm>
          <a:prstGeom prst="rect">
            <a:avLst/>
          </a:prstGeom>
          <a:solidFill>
            <a:schemeClr val="accent6">
              <a:lumMod val="20000"/>
              <a:lumOff val="80000"/>
            </a:schemeClr>
          </a:solidFill>
        </p:spPr>
        <p:txBody>
          <a:bodyPr wrap="square">
            <a:spAutoFit/>
          </a:bodyPr>
          <a:lstStyle/>
          <a:p>
            <a:pPr algn="just">
              <a:lnSpc>
                <a:spcPct val="120000"/>
              </a:lnSpc>
            </a:pPr>
            <a:r>
              <a:rPr lang="en-US" sz="2800" dirty="0" smtClean="0"/>
              <a:t>No more worries about truancy and cheating! Just introduce biometric applications at your school. With fingerprint scanners, or facial voice recognition technologies, </a:t>
            </a:r>
            <a:r>
              <a:rPr lang="en-US" sz="2800" b="1" u="sng" dirty="0" smtClean="0">
                <a:solidFill>
                  <a:srgbClr val="7030A0"/>
                </a:solidFill>
              </a:rPr>
              <a:t>schools will be able to check students’ attendance. Teachers will no longer need to call students’ names to find out who is absent. </a:t>
            </a:r>
            <a:r>
              <a:rPr lang="en-US" sz="2800" dirty="0" smtClean="0"/>
              <a:t>This will make more time for activities.</a:t>
            </a:r>
            <a:endParaRPr lang="en-US" sz="2800" dirty="0"/>
          </a:p>
        </p:txBody>
      </p:sp>
    </p:spTree>
    <p:extLst>
      <p:ext uri="{BB962C8B-B14F-4D97-AF65-F5344CB8AC3E}">
        <p14:creationId xmlns:p14="http://schemas.microsoft.com/office/powerpoint/2010/main" val="208839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80201" y="1538035"/>
            <a:ext cx="11269345" cy="2565456"/>
          </a:xfrm>
        </p:spPr>
        <p:txBody>
          <a:bodyPr>
            <a:normAutofit/>
          </a:bodyPr>
          <a:lstStyle/>
          <a:p>
            <a:pPr marL="0" indent="0" algn="just">
              <a:lnSpc>
                <a:spcPct val="120000"/>
              </a:lnSpc>
              <a:spcBef>
                <a:spcPts val="0"/>
              </a:spcBef>
              <a:buNone/>
            </a:pPr>
            <a:r>
              <a:rPr lang="en-US" b="1" dirty="0"/>
              <a:t>2. With </a:t>
            </a:r>
            <a:r>
              <a:rPr lang="en-US" b="1" dirty="0" err="1"/>
              <a:t>Nanolearning</a:t>
            </a:r>
            <a:r>
              <a:rPr lang="en-US" b="1" dirty="0"/>
              <a:t> students can______.</a:t>
            </a:r>
          </a:p>
          <a:p>
            <a:pPr marL="514350" indent="-514350" algn="just">
              <a:lnSpc>
                <a:spcPct val="120000"/>
              </a:lnSpc>
              <a:spcBef>
                <a:spcPts val="0"/>
              </a:spcBef>
              <a:buAutoNum type="alphaUcPeriod"/>
            </a:pPr>
            <a:r>
              <a:rPr lang="en-US" dirty="0"/>
              <a:t>access large amounts of information</a:t>
            </a:r>
          </a:p>
          <a:p>
            <a:pPr marL="514350" indent="-514350" algn="just">
              <a:lnSpc>
                <a:spcPct val="120000"/>
              </a:lnSpc>
              <a:spcBef>
                <a:spcPts val="0"/>
              </a:spcBef>
              <a:buAutoNum type="alphaUcPeriod"/>
            </a:pPr>
            <a:r>
              <a:rPr lang="en-US" dirty="0"/>
              <a:t>improve their learning quality</a:t>
            </a:r>
          </a:p>
          <a:p>
            <a:pPr marL="514350" indent="-514350" algn="just">
              <a:lnSpc>
                <a:spcPct val="120000"/>
              </a:lnSpc>
              <a:spcBef>
                <a:spcPts val="0"/>
              </a:spcBef>
              <a:buAutoNum type="alphaUcPeriod"/>
            </a:pPr>
            <a:r>
              <a:rPr lang="en-US" dirty="0"/>
              <a:t>Concentrate longer</a:t>
            </a:r>
          </a:p>
          <a:p>
            <a:pPr marL="0" indent="0" algn="just">
              <a:lnSpc>
                <a:spcPct val="120000"/>
              </a:lnSpc>
              <a:spcBef>
                <a:spcPts val="0"/>
              </a:spcBef>
              <a:buNone/>
            </a:pPr>
            <a:endParaRPr lang="en-US" b="1" dirty="0"/>
          </a:p>
        </p:txBody>
      </p:sp>
      <p:sp>
        <p:nvSpPr>
          <p:cNvPr id="34" name="Rounded Rectangle 33"/>
          <p:cNvSpPr/>
          <p:nvPr/>
        </p:nvSpPr>
        <p:spPr>
          <a:xfrm>
            <a:off x="586030" y="39488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38815" y="2735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9" name="TextBox 38"/>
          <p:cNvSpPr txBox="1"/>
          <p:nvPr/>
        </p:nvSpPr>
        <p:spPr>
          <a:xfrm>
            <a:off x="1141421" y="433600"/>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choose the correct answer A, B, or  </a:t>
            </a:r>
            <a:r>
              <a:rPr lang="en-US" sz="2600" b="1" dirty="0" smtClean="0">
                <a:effectLst>
                  <a:glow rad="88900">
                    <a:schemeClr val="bg1"/>
                  </a:glow>
                </a:effectLst>
                <a:latin typeface="Arial" panose="020B0604020202020204" pitchFamily="34" charset="0"/>
                <a:cs typeface="Arial" panose="020B0604020202020204" pitchFamily="34" charset="0"/>
              </a:rPr>
              <a:t>C.</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2" name="Oval 1"/>
          <p:cNvSpPr/>
          <p:nvPr/>
        </p:nvSpPr>
        <p:spPr>
          <a:xfrm>
            <a:off x="758057" y="2624281"/>
            <a:ext cx="555585" cy="53437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586030" y="4018918"/>
            <a:ext cx="10790141" cy="1643527"/>
          </a:xfrm>
          <a:prstGeom prst="rect">
            <a:avLst/>
          </a:prstGeom>
          <a:solidFill>
            <a:schemeClr val="accent6">
              <a:lumMod val="20000"/>
              <a:lumOff val="80000"/>
            </a:schemeClr>
          </a:solidFill>
        </p:spPr>
        <p:txBody>
          <a:bodyPr wrap="square">
            <a:spAutoFit/>
          </a:bodyPr>
          <a:lstStyle/>
          <a:p>
            <a:pPr lvl="0" algn="just">
              <a:lnSpc>
                <a:spcPct val="120000"/>
              </a:lnSpc>
            </a:pPr>
            <a:r>
              <a:rPr lang="en-US" sz="2800" dirty="0" smtClean="0">
                <a:solidFill>
                  <a:prstClr val="black"/>
                </a:solidFill>
              </a:rPr>
              <a:t>Believe us! Receive bits of information within two to five minutes via our platform, and </a:t>
            </a:r>
            <a:r>
              <a:rPr lang="en-US" sz="2800" b="1" u="sng" dirty="0" smtClean="0">
                <a:solidFill>
                  <a:srgbClr val="7030A0"/>
                </a:solidFill>
              </a:rPr>
              <a:t>you will increase your learning attention and ability</a:t>
            </a:r>
            <a:r>
              <a:rPr lang="en-US" sz="2800" dirty="0" smtClean="0">
                <a:solidFill>
                  <a:prstClr val="black"/>
                </a:solidFill>
              </a:rPr>
              <a:t>. Our app also reports your study activities and results to your teacher.</a:t>
            </a:r>
            <a:endParaRPr lang="en-US" sz="2800" dirty="0">
              <a:solidFill>
                <a:prstClr val="black"/>
              </a:solidFill>
            </a:endParaRPr>
          </a:p>
        </p:txBody>
      </p:sp>
    </p:spTree>
    <p:extLst>
      <p:ext uri="{BB962C8B-B14F-4D97-AF65-F5344CB8AC3E}">
        <p14:creationId xmlns:p14="http://schemas.microsoft.com/office/powerpoint/2010/main" val="27976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20506D-D0FB-4364-9BF0-303257236434}"/>
              </a:ext>
            </a:extLst>
          </p:cNvPr>
          <p:cNvSpPr txBox="1"/>
          <p:nvPr/>
        </p:nvSpPr>
        <p:spPr>
          <a:xfrm>
            <a:off x="496900" y="130562"/>
            <a:ext cx="2924726" cy="646331"/>
          </a:xfrm>
          <a:prstGeom prst="rect">
            <a:avLst/>
          </a:prstGeom>
          <a:noFill/>
          <a:effectLst/>
        </p:spPr>
        <p:txBody>
          <a:bodyPr wrap="square" rtlCol="0">
            <a:spAutoFit/>
          </a:bodyPr>
          <a:lstStyle/>
          <a:p>
            <a:r>
              <a:rPr lang="en-US" sz="3600" b="1" dirty="0" smtClean="0">
                <a:solidFill>
                  <a:srgbClr val="EF4B66"/>
                </a:solidFill>
                <a:effectLst>
                  <a:glow rad="88900">
                    <a:schemeClr val="bg1"/>
                  </a:glow>
                </a:effectLst>
                <a:latin typeface="Arial" panose="020B0604020202020204" pitchFamily="34" charset="0"/>
                <a:cs typeface="Arial" panose="020B0604020202020204" pitchFamily="34" charset="0"/>
              </a:rPr>
              <a:t>* WARM-UP</a:t>
            </a:r>
            <a:endParaRPr lang="en-US" sz="3600" b="1" dirty="0">
              <a:solidFill>
                <a:srgbClr val="EF4B66"/>
              </a:solidFill>
              <a:effectLst>
                <a:glow rad="88900">
                  <a:schemeClr val="bg1"/>
                </a:glow>
              </a:effectLst>
              <a:latin typeface="Arial" panose="020B0604020202020204" pitchFamily="34" charset="0"/>
              <a:cs typeface="Arial" panose="020B0604020202020204" pitchFamily="34" charset="0"/>
            </a:endParaRPr>
          </a:p>
        </p:txBody>
      </p:sp>
      <p:sp>
        <p:nvSpPr>
          <p:cNvPr id="15" name="Rectangle 14"/>
          <p:cNvSpPr/>
          <p:nvPr/>
        </p:nvSpPr>
        <p:spPr>
          <a:xfrm>
            <a:off x="3784922" y="7452"/>
            <a:ext cx="5906387" cy="769441"/>
          </a:xfrm>
          <a:prstGeom prst="rect">
            <a:avLst/>
          </a:prstGeom>
          <a:noFill/>
        </p:spPr>
        <p:txBody>
          <a:bodyPr wrap="square" lIns="91440" tIns="45720" rIns="91440" bIns="45720">
            <a:spAutoFit/>
          </a:bodyPr>
          <a:lstStyle/>
          <a:p>
            <a:pPr algn="ctr"/>
            <a:r>
              <a:rPr lang="en-US" sz="4400" b="1" dirty="0" smtClean="0">
                <a:ln w="6600">
                  <a:solidFill>
                    <a:schemeClr val="accent2"/>
                  </a:solidFill>
                  <a:prstDash val="solid"/>
                </a:ln>
                <a:solidFill>
                  <a:srgbClr val="0070C0"/>
                </a:solidFill>
                <a:effectLst>
                  <a:outerShdw dist="38100" dir="2700000" algn="tl" rotWithShape="0">
                    <a:schemeClr val="accent2"/>
                  </a:outerShdw>
                </a:effectLst>
              </a:rPr>
              <a:t>BRAINSTORMING</a:t>
            </a:r>
            <a:endParaRPr lang="en-US" sz="44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
        <p:nvSpPr>
          <p:cNvPr id="2" name="Content Placeholder 1"/>
          <p:cNvSpPr>
            <a:spLocks noGrp="1"/>
          </p:cNvSpPr>
          <p:nvPr>
            <p:ph idx="1"/>
          </p:nvPr>
        </p:nvSpPr>
        <p:spPr>
          <a:xfrm>
            <a:off x="874990" y="1130720"/>
            <a:ext cx="10515600" cy="861591"/>
          </a:xfrm>
        </p:spPr>
        <p:txBody>
          <a:bodyPr>
            <a:normAutofit/>
          </a:bodyPr>
          <a:lstStyle/>
          <a:p>
            <a:r>
              <a:rPr lang="en-US" sz="3200" b="1" dirty="0" smtClean="0">
                <a:solidFill>
                  <a:srgbClr val="002060"/>
                </a:solidFill>
              </a:rPr>
              <a:t>Name the technological applications your school uses</a:t>
            </a:r>
            <a:r>
              <a:rPr lang="en-US" sz="3200" dirty="0" smtClean="0">
                <a:solidFill>
                  <a:srgbClr val="002060"/>
                </a:solidFill>
              </a:rPr>
              <a:t>.</a:t>
            </a:r>
            <a:endParaRPr lang="en-US" sz="3200" dirty="0">
              <a:solidFill>
                <a:srgbClr val="FF0000"/>
              </a:solidFill>
            </a:endParaRPr>
          </a:p>
        </p:txBody>
      </p:sp>
      <p:pic>
        <p:nvPicPr>
          <p:cNvPr id="3" name="Picture 2"/>
          <p:cNvPicPr>
            <a:picLocks noChangeAspect="1"/>
          </p:cNvPicPr>
          <p:nvPr/>
        </p:nvPicPr>
        <p:blipFill>
          <a:blip r:embed="rId4"/>
          <a:stretch>
            <a:fillRect/>
          </a:stretch>
        </p:blipFill>
        <p:spPr>
          <a:xfrm>
            <a:off x="3421627" y="2231923"/>
            <a:ext cx="5329084" cy="4341915"/>
          </a:xfrm>
          <a:prstGeom prst="rect">
            <a:avLst/>
          </a:prstGeom>
        </p:spPr>
      </p:pic>
      <p:pic>
        <p:nvPicPr>
          <p:cNvPr id="10"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87142" y="130562"/>
            <a:ext cx="1608646" cy="904863"/>
          </a:xfrm>
          <a:prstGeom prst="rect">
            <a:avLst/>
          </a:prstGeom>
          <a:solidFill>
            <a:srgbClr val="D8E5E5"/>
          </a:solidFill>
        </p:spPr>
      </p:pic>
      <p:sp>
        <p:nvSpPr>
          <p:cNvPr id="9" name="TextBox 8"/>
          <p:cNvSpPr txBox="1"/>
          <p:nvPr/>
        </p:nvSpPr>
        <p:spPr>
          <a:xfrm>
            <a:off x="9298777" y="1611023"/>
            <a:ext cx="2893223" cy="584775"/>
          </a:xfrm>
          <a:prstGeom prst="rect">
            <a:avLst/>
          </a:prstGeom>
          <a:noFill/>
        </p:spPr>
        <p:txBody>
          <a:bodyPr wrap="square" rtlCol="0">
            <a:spAutoFit/>
          </a:bodyPr>
          <a:lstStyle/>
          <a:p>
            <a:r>
              <a:rPr lang="en-US" sz="3200" b="1" dirty="0" smtClean="0">
                <a:solidFill>
                  <a:srgbClr val="0070C0"/>
                </a:solidFill>
              </a:rPr>
              <a:t>Work in groups</a:t>
            </a:r>
            <a:endParaRPr lang="en-US" sz="3200" b="1" dirty="0">
              <a:solidFill>
                <a:srgbClr val="0070C0"/>
              </a:solidFill>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17205" y="1351286"/>
            <a:ext cx="11269345" cy="1571479"/>
          </a:xfrm>
        </p:spPr>
        <p:txBody>
          <a:bodyPr>
            <a:normAutofit/>
          </a:bodyPr>
          <a:lstStyle/>
          <a:p>
            <a:pPr marL="0" indent="0" algn="just">
              <a:lnSpc>
                <a:spcPct val="120000"/>
              </a:lnSpc>
              <a:spcBef>
                <a:spcPts val="0"/>
              </a:spcBef>
              <a:buNone/>
            </a:pPr>
            <a:r>
              <a:rPr lang="en-US" b="1" dirty="0" smtClean="0"/>
              <a:t>3. What DOESN’T </a:t>
            </a:r>
            <a:r>
              <a:rPr lang="en-US" b="1" dirty="0" err="1" smtClean="0"/>
              <a:t>Nanolearning</a:t>
            </a:r>
            <a:r>
              <a:rPr lang="en-US" b="1" dirty="0" smtClean="0"/>
              <a:t> do?</a:t>
            </a:r>
          </a:p>
          <a:p>
            <a:pPr marL="514350" indent="-514350" algn="just">
              <a:lnSpc>
                <a:spcPct val="120000"/>
              </a:lnSpc>
              <a:spcBef>
                <a:spcPts val="0"/>
              </a:spcBef>
              <a:buAutoNum type="alphaUcPeriod"/>
            </a:pPr>
            <a:r>
              <a:rPr lang="en-US" dirty="0" smtClean="0"/>
              <a:t>Provide platform	B. Report students’ results  C. entertain students</a:t>
            </a:r>
          </a:p>
          <a:p>
            <a:pPr marL="0" indent="0" algn="just">
              <a:lnSpc>
                <a:spcPct val="120000"/>
              </a:lnSpc>
              <a:spcBef>
                <a:spcPts val="0"/>
              </a:spcBef>
              <a:buNone/>
            </a:pPr>
            <a:endParaRPr lang="en-US" b="1" dirty="0"/>
          </a:p>
        </p:txBody>
      </p:sp>
      <p:sp>
        <p:nvSpPr>
          <p:cNvPr id="34" name="Rounded Rectangle 33"/>
          <p:cNvSpPr/>
          <p:nvPr/>
        </p:nvSpPr>
        <p:spPr>
          <a:xfrm>
            <a:off x="517205" y="38505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569990" y="26375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9" name="TextBox 38"/>
          <p:cNvSpPr txBox="1"/>
          <p:nvPr/>
        </p:nvSpPr>
        <p:spPr>
          <a:xfrm>
            <a:off x="1072596" y="423768"/>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choose the correct answer A, B, or  </a:t>
            </a:r>
            <a:r>
              <a:rPr lang="en-US" sz="2600" b="1" dirty="0" smtClean="0">
                <a:effectLst>
                  <a:glow rad="88900">
                    <a:schemeClr val="bg1"/>
                  </a:glow>
                </a:effectLst>
                <a:latin typeface="Arial" panose="020B0604020202020204" pitchFamily="34" charset="0"/>
                <a:cs typeface="Arial" panose="020B0604020202020204" pitchFamily="34" charset="0"/>
              </a:rPr>
              <a:t>C.</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2" name="Oval 1"/>
          <p:cNvSpPr/>
          <p:nvPr/>
        </p:nvSpPr>
        <p:spPr>
          <a:xfrm>
            <a:off x="8057700" y="1869837"/>
            <a:ext cx="555585" cy="53437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p:cNvSpPr/>
          <p:nvPr/>
        </p:nvSpPr>
        <p:spPr>
          <a:xfrm>
            <a:off x="517205" y="3674789"/>
            <a:ext cx="10790141" cy="1643527"/>
          </a:xfrm>
          <a:prstGeom prst="rect">
            <a:avLst/>
          </a:prstGeom>
          <a:solidFill>
            <a:schemeClr val="accent6">
              <a:lumMod val="20000"/>
              <a:lumOff val="80000"/>
            </a:schemeClr>
          </a:solidFill>
        </p:spPr>
        <p:txBody>
          <a:bodyPr wrap="square">
            <a:spAutoFit/>
          </a:bodyPr>
          <a:lstStyle/>
          <a:p>
            <a:pPr lvl="0" algn="just">
              <a:lnSpc>
                <a:spcPct val="120000"/>
              </a:lnSpc>
            </a:pPr>
            <a:r>
              <a:rPr lang="en-US" sz="2800" dirty="0" smtClean="0"/>
              <a:t>Believe us! Receive bits of information within two to five minutes via our </a:t>
            </a:r>
            <a:r>
              <a:rPr lang="en-US" sz="2800" b="1" u="sng" dirty="0" smtClean="0">
                <a:solidFill>
                  <a:srgbClr val="FF0000"/>
                </a:solidFill>
              </a:rPr>
              <a:t>platform</a:t>
            </a:r>
            <a:r>
              <a:rPr lang="en-US" sz="2800" dirty="0" smtClean="0"/>
              <a:t>, and you will increase your learning attention and ability. </a:t>
            </a:r>
            <a:r>
              <a:rPr lang="en-US" sz="2800" b="1" u="sng" dirty="0" smtClean="0">
                <a:solidFill>
                  <a:srgbClr val="7030A0"/>
                </a:solidFill>
              </a:rPr>
              <a:t>Our app also reports your study activities and </a:t>
            </a:r>
            <a:r>
              <a:rPr lang="en-US" sz="2800" b="1" u="sng" dirty="0" smtClean="0">
                <a:solidFill>
                  <a:srgbClr val="FF0000"/>
                </a:solidFill>
              </a:rPr>
              <a:t>results</a:t>
            </a:r>
            <a:r>
              <a:rPr lang="en-US" sz="2800" b="1" u="sng" dirty="0" smtClean="0">
                <a:solidFill>
                  <a:srgbClr val="7030A0"/>
                </a:solidFill>
              </a:rPr>
              <a:t> to your teacher</a:t>
            </a:r>
            <a:r>
              <a:rPr lang="en-US" sz="2800" dirty="0" smtClean="0"/>
              <a:t>.</a:t>
            </a:r>
            <a:endParaRPr lang="en-US" sz="2800" dirty="0"/>
          </a:p>
        </p:txBody>
      </p:sp>
    </p:spTree>
    <p:extLst>
      <p:ext uri="{BB962C8B-B14F-4D97-AF65-F5344CB8AC3E}">
        <p14:creationId xmlns:p14="http://schemas.microsoft.com/office/powerpoint/2010/main" val="322717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10727" y="1180782"/>
            <a:ext cx="11269345" cy="1318592"/>
          </a:xfrm>
        </p:spPr>
        <p:txBody>
          <a:bodyPr>
            <a:normAutofit/>
          </a:bodyPr>
          <a:lstStyle/>
          <a:p>
            <a:pPr marL="0" indent="0" algn="just">
              <a:lnSpc>
                <a:spcPct val="120000"/>
              </a:lnSpc>
              <a:spcBef>
                <a:spcPts val="0"/>
              </a:spcBef>
              <a:buNone/>
            </a:pPr>
            <a:r>
              <a:rPr lang="en-US" b="1" dirty="0" smtClean="0"/>
              <a:t>4. The texts are from______.</a:t>
            </a:r>
          </a:p>
          <a:p>
            <a:pPr marL="0" indent="0" algn="just">
              <a:lnSpc>
                <a:spcPct val="120000"/>
              </a:lnSpc>
              <a:spcBef>
                <a:spcPts val="0"/>
              </a:spcBef>
              <a:buNone/>
            </a:pPr>
            <a:r>
              <a:rPr lang="en-US" dirty="0" smtClean="0"/>
              <a:t>A. Science books			B. advertisements		C. manuals</a:t>
            </a:r>
          </a:p>
          <a:p>
            <a:pPr marL="0" indent="0" algn="just">
              <a:lnSpc>
                <a:spcPct val="120000"/>
              </a:lnSpc>
              <a:spcBef>
                <a:spcPts val="0"/>
              </a:spcBef>
              <a:buNone/>
            </a:pPr>
            <a:endParaRPr lang="en-US" b="1" dirty="0"/>
          </a:p>
        </p:txBody>
      </p:sp>
      <p:sp>
        <p:nvSpPr>
          <p:cNvPr id="34" name="Rounded Rectangle 33"/>
          <p:cNvSpPr/>
          <p:nvPr/>
        </p:nvSpPr>
        <p:spPr>
          <a:xfrm>
            <a:off x="399218" y="31622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52003" y="19492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9" name="TextBox 38"/>
          <p:cNvSpPr txBox="1"/>
          <p:nvPr/>
        </p:nvSpPr>
        <p:spPr>
          <a:xfrm>
            <a:off x="954609" y="354942"/>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choose the correct answer A, B, or  </a:t>
            </a:r>
            <a:r>
              <a:rPr lang="en-US" sz="2600" b="1" dirty="0" smtClean="0">
                <a:effectLst>
                  <a:glow rad="88900">
                    <a:schemeClr val="bg1"/>
                  </a:glow>
                </a:effectLst>
                <a:latin typeface="Arial" panose="020B0604020202020204" pitchFamily="34" charset="0"/>
                <a:cs typeface="Arial" panose="020B0604020202020204" pitchFamily="34" charset="0"/>
              </a:rPr>
              <a:t>C.</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2" name="Oval 1"/>
          <p:cNvSpPr/>
          <p:nvPr/>
        </p:nvSpPr>
        <p:spPr>
          <a:xfrm>
            <a:off x="4780623" y="1811767"/>
            <a:ext cx="555585" cy="53437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363512" y="2871700"/>
            <a:ext cx="10934126" cy="2677656"/>
          </a:xfrm>
          <a:prstGeom prst="rect">
            <a:avLst/>
          </a:prstGeom>
          <a:solidFill>
            <a:schemeClr val="accent6">
              <a:lumMod val="20000"/>
              <a:lumOff val="80000"/>
            </a:schemeClr>
          </a:solidFill>
        </p:spPr>
        <p:txBody>
          <a:bodyPr wrap="square">
            <a:spAutoFit/>
          </a:bodyPr>
          <a:lstStyle/>
          <a:p>
            <a:pPr lvl="0" algn="just">
              <a:lnSpc>
                <a:spcPct val="120000"/>
              </a:lnSpc>
            </a:pPr>
            <a:r>
              <a:rPr lang="en-US" sz="2800" dirty="0"/>
              <a:t>Believe us! Receive bits of information within two to five minutes via our platform, and you will increase your learning attention and ability. Our app also reports your study activities and results to your teacher</a:t>
            </a:r>
            <a:r>
              <a:rPr lang="en-US" sz="2800" dirty="0" smtClean="0"/>
              <a:t>.</a:t>
            </a:r>
          </a:p>
          <a:p>
            <a:pPr lvl="0" algn="just">
              <a:lnSpc>
                <a:spcPct val="120000"/>
              </a:lnSpc>
            </a:pPr>
            <a:r>
              <a:rPr lang="en-US" sz="2800" dirty="0" smtClean="0"/>
              <a:t>Contact us at.</a:t>
            </a:r>
          </a:p>
          <a:p>
            <a:pPr lvl="0" algn="just">
              <a:lnSpc>
                <a:spcPct val="120000"/>
              </a:lnSpc>
            </a:pPr>
            <a:r>
              <a:rPr lang="en-US" sz="2800" dirty="0" smtClean="0"/>
              <a:t>www.nanolearningsolution.edu.com</a:t>
            </a:r>
            <a:endParaRPr lang="en-US" sz="2800" dirty="0"/>
          </a:p>
        </p:txBody>
      </p:sp>
    </p:spTree>
    <p:extLst>
      <p:ext uri="{BB962C8B-B14F-4D97-AF65-F5344CB8AC3E}">
        <p14:creationId xmlns:p14="http://schemas.microsoft.com/office/powerpoint/2010/main" val="292823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38546" y="848329"/>
            <a:ext cx="11269345" cy="5326947"/>
          </a:xfrm>
        </p:spPr>
        <p:txBody>
          <a:bodyPr>
            <a:normAutofit lnSpcReduction="10000"/>
          </a:bodyPr>
          <a:lstStyle/>
          <a:p>
            <a:pPr marL="0" indent="0" algn="just">
              <a:lnSpc>
                <a:spcPct val="120000"/>
              </a:lnSpc>
              <a:spcBef>
                <a:spcPts val="0"/>
              </a:spcBef>
              <a:buNone/>
            </a:pPr>
            <a:r>
              <a:rPr lang="en-US" b="1" dirty="0"/>
              <a:t>1. What does checking students’ attendance mean?</a:t>
            </a:r>
          </a:p>
          <a:p>
            <a:pPr marL="0" indent="0" algn="just">
              <a:lnSpc>
                <a:spcPct val="120000"/>
              </a:lnSpc>
              <a:spcBef>
                <a:spcPts val="0"/>
              </a:spcBef>
              <a:buNone/>
            </a:pPr>
            <a:r>
              <a:rPr lang="en-US" dirty="0"/>
              <a:t>A. Checking their presence	B. Scanning their faces C. Checking their fingerprints</a:t>
            </a:r>
          </a:p>
          <a:p>
            <a:pPr marL="0" indent="0" algn="just">
              <a:lnSpc>
                <a:spcPct val="120000"/>
              </a:lnSpc>
              <a:spcBef>
                <a:spcPts val="0"/>
              </a:spcBef>
              <a:buNone/>
            </a:pPr>
            <a:r>
              <a:rPr lang="en-US" b="1" dirty="0"/>
              <a:t>2. With </a:t>
            </a:r>
            <a:r>
              <a:rPr lang="en-US" b="1" dirty="0" err="1"/>
              <a:t>Nanolearning</a:t>
            </a:r>
            <a:r>
              <a:rPr lang="en-US" b="1" dirty="0"/>
              <a:t> students can______.</a:t>
            </a:r>
          </a:p>
          <a:p>
            <a:pPr marL="514350" indent="-514350" algn="just">
              <a:lnSpc>
                <a:spcPct val="120000"/>
              </a:lnSpc>
              <a:spcBef>
                <a:spcPts val="0"/>
              </a:spcBef>
              <a:buAutoNum type="alphaUcPeriod"/>
            </a:pPr>
            <a:r>
              <a:rPr lang="en-US" dirty="0"/>
              <a:t>access large amounts of information</a:t>
            </a:r>
          </a:p>
          <a:p>
            <a:pPr marL="514350" indent="-514350" algn="just">
              <a:lnSpc>
                <a:spcPct val="120000"/>
              </a:lnSpc>
              <a:spcBef>
                <a:spcPts val="0"/>
              </a:spcBef>
              <a:buAutoNum type="alphaUcPeriod"/>
            </a:pPr>
            <a:r>
              <a:rPr lang="en-US" dirty="0"/>
              <a:t>improve their learning quality</a:t>
            </a:r>
          </a:p>
          <a:p>
            <a:pPr marL="514350" indent="-514350" algn="just">
              <a:lnSpc>
                <a:spcPct val="120000"/>
              </a:lnSpc>
              <a:spcBef>
                <a:spcPts val="0"/>
              </a:spcBef>
              <a:buAutoNum type="alphaUcPeriod"/>
            </a:pPr>
            <a:r>
              <a:rPr lang="en-US" dirty="0"/>
              <a:t>Concentrate longer</a:t>
            </a:r>
          </a:p>
          <a:p>
            <a:pPr marL="0" indent="0" algn="just">
              <a:lnSpc>
                <a:spcPct val="120000"/>
              </a:lnSpc>
              <a:spcBef>
                <a:spcPts val="0"/>
              </a:spcBef>
              <a:buNone/>
            </a:pPr>
            <a:r>
              <a:rPr lang="en-US" b="1" dirty="0"/>
              <a:t>3. What DOESN’T </a:t>
            </a:r>
            <a:r>
              <a:rPr lang="en-US" b="1" dirty="0" err="1"/>
              <a:t>Nanolearning</a:t>
            </a:r>
            <a:r>
              <a:rPr lang="en-US" b="1" dirty="0"/>
              <a:t> do?</a:t>
            </a:r>
          </a:p>
          <a:p>
            <a:pPr marL="514350" indent="-514350" algn="just">
              <a:lnSpc>
                <a:spcPct val="120000"/>
              </a:lnSpc>
              <a:spcBef>
                <a:spcPts val="0"/>
              </a:spcBef>
              <a:buAutoNum type="alphaUcPeriod"/>
            </a:pPr>
            <a:r>
              <a:rPr lang="en-US" dirty="0"/>
              <a:t>Provide platform	B. Report students’ results  C</a:t>
            </a:r>
            <a:r>
              <a:rPr lang="en-US" dirty="0" smtClean="0"/>
              <a:t>.  </a:t>
            </a:r>
            <a:r>
              <a:rPr lang="en-US" dirty="0"/>
              <a:t>entertain students</a:t>
            </a:r>
          </a:p>
          <a:p>
            <a:pPr marL="0" indent="0" algn="just">
              <a:lnSpc>
                <a:spcPct val="120000"/>
              </a:lnSpc>
              <a:spcBef>
                <a:spcPts val="0"/>
              </a:spcBef>
              <a:buNone/>
            </a:pPr>
            <a:r>
              <a:rPr lang="en-US" b="1" dirty="0"/>
              <a:t>4. The texts are from______.</a:t>
            </a:r>
          </a:p>
          <a:p>
            <a:pPr marL="0" indent="0" algn="just">
              <a:lnSpc>
                <a:spcPct val="120000"/>
              </a:lnSpc>
              <a:spcBef>
                <a:spcPts val="0"/>
              </a:spcBef>
              <a:buNone/>
            </a:pPr>
            <a:r>
              <a:rPr lang="en-US" dirty="0"/>
              <a:t>A. Science books			B. advertisements		C. manuals</a:t>
            </a:r>
          </a:p>
          <a:p>
            <a:pPr marL="0" indent="0" algn="just">
              <a:lnSpc>
                <a:spcPct val="120000"/>
              </a:lnSpc>
              <a:spcBef>
                <a:spcPts val="0"/>
              </a:spcBef>
              <a:buNone/>
            </a:pPr>
            <a:endParaRPr lang="en-US" b="1" dirty="0"/>
          </a:p>
        </p:txBody>
      </p:sp>
      <p:sp>
        <p:nvSpPr>
          <p:cNvPr id="34" name="Rounded Rectangle 33"/>
          <p:cNvSpPr/>
          <p:nvPr/>
        </p:nvSpPr>
        <p:spPr>
          <a:xfrm>
            <a:off x="438546" y="34572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91331" y="22442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9" name="TextBox 38"/>
          <p:cNvSpPr txBox="1"/>
          <p:nvPr/>
        </p:nvSpPr>
        <p:spPr>
          <a:xfrm>
            <a:off x="993937" y="384439"/>
            <a:ext cx="11399423" cy="492443"/>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Read the passage and choose the correct answer A, B, or  </a:t>
            </a:r>
            <a:r>
              <a:rPr lang="en-US" sz="2600" b="1" dirty="0" smtClean="0">
                <a:effectLst>
                  <a:glow rad="88900">
                    <a:schemeClr val="bg1"/>
                  </a:glow>
                </a:effectLst>
                <a:latin typeface="Arial" panose="020B0604020202020204" pitchFamily="34" charset="0"/>
                <a:cs typeface="Arial" panose="020B0604020202020204" pitchFamily="34" charset="0"/>
              </a:rPr>
              <a:t>C.</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2" name="Oval 1"/>
          <p:cNvSpPr/>
          <p:nvPr/>
        </p:nvSpPr>
        <p:spPr>
          <a:xfrm>
            <a:off x="329621" y="1389409"/>
            <a:ext cx="555585" cy="53437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Oval 12"/>
          <p:cNvSpPr/>
          <p:nvPr/>
        </p:nvSpPr>
        <p:spPr>
          <a:xfrm>
            <a:off x="385567" y="3235945"/>
            <a:ext cx="555585" cy="50928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Oval 13"/>
          <p:cNvSpPr/>
          <p:nvPr/>
        </p:nvSpPr>
        <p:spPr>
          <a:xfrm>
            <a:off x="8036442" y="4631725"/>
            <a:ext cx="555585" cy="50928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Oval 17"/>
          <p:cNvSpPr/>
          <p:nvPr/>
        </p:nvSpPr>
        <p:spPr>
          <a:xfrm>
            <a:off x="4882922" y="5639416"/>
            <a:ext cx="555585" cy="50928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0423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628983" y="76690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81768" y="64560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9" name="TextBox 38"/>
          <p:cNvSpPr txBox="1"/>
          <p:nvPr/>
        </p:nvSpPr>
        <p:spPr>
          <a:xfrm>
            <a:off x="1184375" y="805622"/>
            <a:ext cx="10880706" cy="892552"/>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Work in pairs. Discuss and match the questions in A with the answers in B, and then make a conversation about an invention.</a:t>
            </a:r>
          </a:p>
        </p:txBody>
      </p:sp>
      <p:sp>
        <p:nvSpPr>
          <p:cNvPr id="16" name="Rectangle 15"/>
          <p:cNvSpPr/>
          <p:nvPr/>
        </p:nvSpPr>
        <p:spPr>
          <a:xfrm>
            <a:off x="4640626" y="4346"/>
            <a:ext cx="3393032"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II. SPEAKING</a:t>
            </a:r>
            <a:endParaRPr kumimoji="0" lang="en-US" sz="44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graphicFrame>
        <p:nvGraphicFramePr>
          <p:cNvPr id="4" name="Table 3"/>
          <p:cNvGraphicFramePr>
            <a:graphicFrameLocks noGrp="1"/>
          </p:cNvGraphicFramePr>
          <p:nvPr>
            <p:extLst>
              <p:ext uri="{D42A27DB-BD31-4B8C-83A1-F6EECF244321}">
                <p14:modId xmlns:p14="http://schemas.microsoft.com/office/powerpoint/2010/main" val="2558176881"/>
              </p:ext>
            </p:extLst>
          </p:nvPr>
        </p:nvGraphicFramePr>
        <p:xfrm>
          <a:off x="628983" y="1983344"/>
          <a:ext cx="11099598" cy="4663440"/>
        </p:xfrm>
        <a:graphic>
          <a:graphicData uri="http://schemas.openxmlformats.org/drawingml/2006/table">
            <a:tbl>
              <a:tblPr firstRow="1" bandRow="1">
                <a:tableStyleId>{5C22544A-7EE6-4342-B048-85BDC9FD1C3A}</a:tableStyleId>
              </a:tblPr>
              <a:tblGrid>
                <a:gridCol w="5549799">
                  <a:extLst>
                    <a:ext uri="{9D8B030D-6E8A-4147-A177-3AD203B41FA5}">
                      <a16:colId xmlns:a16="http://schemas.microsoft.com/office/drawing/2014/main" val="2486824169"/>
                    </a:ext>
                  </a:extLst>
                </a:gridCol>
                <a:gridCol w="5549799">
                  <a:extLst>
                    <a:ext uri="{9D8B030D-6E8A-4147-A177-3AD203B41FA5}">
                      <a16:colId xmlns:a16="http://schemas.microsoft.com/office/drawing/2014/main" val="62956639"/>
                    </a:ext>
                  </a:extLst>
                </a:gridCol>
              </a:tblGrid>
              <a:tr h="610563">
                <a:tc>
                  <a:txBody>
                    <a:bodyPr/>
                    <a:lstStyle/>
                    <a:p>
                      <a:pPr algn="ctr">
                        <a:lnSpc>
                          <a:spcPct val="150000"/>
                        </a:lnSpc>
                      </a:pPr>
                      <a:r>
                        <a:rPr lang="en-US" sz="2800" dirty="0" smtClean="0">
                          <a:solidFill>
                            <a:schemeClr val="tx1"/>
                          </a:solidFill>
                        </a:rPr>
                        <a:t>A</a:t>
                      </a:r>
                      <a:endParaRPr lang="en-US" sz="2800" dirty="0">
                        <a:solidFill>
                          <a:schemeClr val="tx1"/>
                        </a:solidFill>
                      </a:endParaRPr>
                    </a:p>
                  </a:txBody>
                  <a:tcPr>
                    <a:solidFill>
                      <a:srgbClr val="FBCDCD"/>
                    </a:solidFill>
                  </a:tcPr>
                </a:tc>
                <a:tc>
                  <a:txBody>
                    <a:bodyPr/>
                    <a:lstStyle/>
                    <a:p>
                      <a:pPr algn="ctr">
                        <a:lnSpc>
                          <a:spcPct val="150000"/>
                        </a:lnSpc>
                      </a:pPr>
                      <a:r>
                        <a:rPr lang="en-US" sz="2800" dirty="0" smtClean="0">
                          <a:solidFill>
                            <a:schemeClr val="tx1"/>
                          </a:solidFill>
                        </a:rPr>
                        <a:t>B</a:t>
                      </a:r>
                      <a:endParaRPr lang="en-US" sz="2800" dirty="0">
                        <a:solidFill>
                          <a:schemeClr val="tx1"/>
                        </a:solidFill>
                      </a:endParaRPr>
                    </a:p>
                  </a:txBody>
                  <a:tcPr>
                    <a:solidFill>
                      <a:srgbClr val="FBCDCD"/>
                    </a:solidFill>
                  </a:tcPr>
                </a:tc>
                <a:extLst>
                  <a:ext uri="{0D108BD9-81ED-4DB2-BD59-A6C34878D82A}">
                    <a16:rowId xmlns:a16="http://schemas.microsoft.com/office/drawing/2014/main" val="3435656361"/>
                  </a:ext>
                </a:extLst>
              </a:tr>
              <a:tr h="2325359">
                <a:tc>
                  <a:txBody>
                    <a:bodyPr/>
                    <a:lstStyle/>
                    <a:p>
                      <a:pPr marL="514350" indent="-514350">
                        <a:lnSpc>
                          <a:spcPct val="150000"/>
                        </a:lnSpc>
                        <a:buAutoNum type="arabicPeriod"/>
                      </a:pPr>
                      <a:r>
                        <a:rPr lang="en-US" sz="2800" dirty="0" smtClean="0">
                          <a:solidFill>
                            <a:schemeClr val="tx1"/>
                          </a:solidFill>
                        </a:rPr>
                        <a:t>What</a:t>
                      </a:r>
                      <a:r>
                        <a:rPr lang="en-US" sz="2800" baseline="0" dirty="0" smtClean="0">
                          <a:solidFill>
                            <a:schemeClr val="tx1"/>
                          </a:solidFill>
                        </a:rPr>
                        <a:t> invention?</a:t>
                      </a:r>
                    </a:p>
                    <a:p>
                      <a:pPr marL="514350" indent="-514350">
                        <a:lnSpc>
                          <a:spcPct val="150000"/>
                        </a:lnSpc>
                        <a:buAutoNum type="arabicPeriod"/>
                      </a:pPr>
                      <a:r>
                        <a:rPr lang="en-US" sz="2800" baseline="0" dirty="0" smtClean="0">
                          <a:solidFill>
                            <a:schemeClr val="tx1"/>
                          </a:solidFill>
                        </a:rPr>
                        <a:t>Who invented it?</a:t>
                      </a:r>
                    </a:p>
                    <a:p>
                      <a:pPr marL="514350" indent="-514350">
                        <a:lnSpc>
                          <a:spcPct val="150000"/>
                        </a:lnSpc>
                        <a:buAutoNum type="arabicPeriod"/>
                      </a:pPr>
                      <a:r>
                        <a:rPr lang="en-US" sz="2800" baseline="0" dirty="0" smtClean="0">
                          <a:solidFill>
                            <a:schemeClr val="tx1"/>
                          </a:solidFill>
                        </a:rPr>
                        <a:t>When invented?</a:t>
                      </a:r>
                    </a:p>
                    <a:p>
                      <a:pPr marL="514350" indent="-514350">
                        <a:lnSpc>
                          <a:spcPct val="150000"/>
                        </a:lnSpc>
                        <a:buAutoNum type="arabicPeriod"/>
                      </a:pPr>
                      <a:r>
                        <a:rPr lang="en-US" sz="2800" baseline="0" dirty="0" smtClean="0">
                          <a:solidFill>
                            <a:schemeClr val="tx1"/>
                          </a:solidFill>
                        </a:rPr>
                        <a:t>What benefit?</a:t>
                      </a:r>
                      <a:endParaRPr lang="en-US" sz="2800" dirty="0">
                        <a:solidFill>
                          <a:schemeClr val="tx1"/>
                        </a:solidFill>
                      </a:endParaRPr>
                    </a:p>
                  </a:txBody>
                  <a:tcPr/>
                </a:tc>
                <a:tc>
                  <a:txBody>
                    <a:bodyPr/>
                    <a:lstStyle/>
                    <a:p>
                      <a:pPr marL="514350" indent="-514350">
                        <a:lnSpc>
                          <a:spcPct val="150000"/>
                        </a:lnSpc>
                        <a:buAutoNum type="alphaLcPeriod"/>
                      </a:pPr>
                      <a:r>
                        <a:rPr lang="en-US" sz="2800" dirty="0" smtClean="0">
                          <a:solidFill>
                            <a:schemeClr val="tx1"/>
                          </a:solidFill>
                        </a:rPr>
                        <a:t>Alphonse Bertillon</a:t>
                      </a:r>
                    </a:p>
                    <a:p>
                      <a:pPr marL="514350" indent="-514350">
                        <a:lnSpc>
                          <a:spcPct val="150000"/>
                        </a:lnSpc>
                        <a:buAutoNum type="alphaLcPeriod"/>
                      </a:pPr>
                      <a:r>
                        <a:rPr lang="en-US" sz="2800" dirty="0" smtClean="0">
                          <a:solidFill>
                            <a:schemeClr val="tx1"/>
                          </a:solidFill>
                        </a:rPr>
                        <a:t>Check identities of people at airports</a:t>
                      </a:r>
                      <a:r>
                        <a:rPr lang="en-US" sz="2800" baseline="0" dirty="0" smtClean="0">
                          <a:solidFill>
                            <a:schemeClr val="tx1"/>
                          </a:solidFill>
                        </a:rPr>
                        <a:t> or offices.</a:t>
                      </a:r>
                    </a:p>
                    <a:p>
                      <a:pPr marL="514350" indent="-514350">
                        <a:lnSpc>
                          <a:spcPct val="150000"/>
                        </a:lnSpc>
                        <a:buAutoNum type="alphaLcPeriod"/>
                      </a:pPr>
                      <a:r>
                        <a:rPr lang="en-US" sz="2800" baseline="0" dirty="0" smtClean="0">
                          <a:solidFill>
                            <a:schemeClr val="tx1"/>
                          </a:solidFill>
                        </a:rPr>
                        <a:t>Biometrics</a:t>
                      </a:r>
                    </a:p>
                    <a:p>
                      <a:pPr marL="514350" indent="-514350">
                        <a:lnSpc>
                          <a:spcPct val="150000"/>
                        </a:lnSpc>
                        <a:buAutoNum type="alphaLcPeriod"/>
                      </a:pPr>
                      <a:r>
                        <a:rPr lang="en-US" sz="2800" baseline="0" dirty="0" smtClean="0">
                          <a:solidFill>
                            <a:schemeClr val="tx1"/>
                          </a:solidFill>
                        </a:rPr>
                        <a:t>1800s</a:t>
                      </a:r>
                    </a:p>
                    <a:p>
                      <a:pPr marL="514350" indent="-514350">
                        <a:lnSpc>
                          <a:spcPct val="150000"/>
                        </a:lnSpc>
                        <a:buAutoNum type="alphaLcPeriod"/>
                      </a:pPr>
                      <a:r>
                        <a:rPr lang="en-US" sz="2800" baseline="0" dirty="0" smtClean="0">
                          <a:solidFill>
                            <a:schemeClr val="tx1"/>
                          </a:solidFill>
                        </a:rPr>
                        <a:t>Check students’ attendance</a:t>
                      </a:r>
                      <a:endParaRPr lang="en-US" sz="2800" dirty="0">
                        <a:solidFill>
                          <a:schemeClr val="tx1"/>
                        </a:solidFill>
                      </a:endParaRPr>
                    </a:p>
                  </a:txBody>
                  <a:tcPr/>
                </a:tc>
                <a:extLst>
                  <a:ext uri="{0D108BD9-81ED-4DB2-BD59-A6C34878D82A}">
                    <a16:rowId xmlns:a16="http://schemas.microsoft.com/office/drawing/2014/main" val="1513604044"/>
                  </a:ext>
                </a:extLst>
              </a:tr>
            </a:tbl>
          </a:graphicData>
        </a:graphic>
      </p:graphicFrame>
      <p:cxnSp>
        <p:nvCxnSpPr>
          <p:cNvPr id="7" name="Straight Arrow Connector 6"/>
          <p:cNvCxnSpPr/>
          <p:nvPr/>
        </p:nvCxnSpPr>
        <p:spPr>
          <a:xfrm>
            <a:off x="3685592" y="3116424"/>
            <a:ext cx="2584579" cy="18194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786166" y="3116424"/>
            <a:ext cx="2484005" cy="5816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94203" y="4436833"/>
            <a:ext cx="2675968" cy="11801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48336" y="3698032"/>
            <a:ext cx="2921835" cy="1328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337973" y="5026931"/>
            <a:ext cx="2932198" cy="1321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7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edg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edge">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edge">
                                      <p:cBhvr>
                                        <p:cTn id="2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389385" y="2474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42170" y="12609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9" name="TextBox 38"/>
          <p:cNvSpPr txBox="1"/>
          <p:nvPr/>
        </p:nvSpPr>
        <p:spPr>
          <a:xfrm>
            <a:off x="944777" y="286116"/>
            <a:ext cx="10880706" cy="892552"/>
          </a:xfrm>
          <a:prstGeom prst="rect">
            <a:avLst/>
          </a:prstGeom>
          <a:noFill/>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Work in pairs. Discuss and match the questions in A with the answers in B, and then make a conversation about an invention.</a:t>
            </a:r>
          </a:p>
        </p:txBody>
      </p:sp>
      <p:graphicFrame>
        <p:nvGraphicFramePr>
          <p:cNvPr id="4" name="Table 3"/>
          <p:cNvGraphicFramePr>
            <a:graphicFrameLocks noGrp="1"/>
          </p:cNvGraphicFramePr>
          <p:nvPr>
            <p:extLst>
              <p:ext uri="{D42A27DB-BD31-4B8C-83A1-F6EECF244321}">
                <p14:modId xmlns:p14="http://schemas.microsoft.com/office/powerpoint/2010/main" val="2986809814"/>
              </p:ext>
            </p:extLst>
          </p:nvPr>
        </p:nvGraphicFramePr>
        <p:xfrm>
          <a:off x="442170" y="1193516"/>
          <a:ext cx="11099598" cy="2743200"/>
        </p:xfrm>
        <a:graphic>
          <a:graphicData uri="http://schemas.openxmlformats.org/drawingml/2006/table">
            <a:tbl>
              <a:tblPr firstRow="1" bandRow="1">
                <a:tableStyleId>{5C22544A-7EE6-4342-B048-85BDC9FD1C3A}</a:tableStyleId>
              </a:tblPr>
              <a:tblGrid>
                <a:gridCol w="3308535">
                  <a:extLst>
                    <a:ext uri="{9D8B030D-6E8A-4147-A177-3AD203B41FA5}">
                      <a16:colId xmlns:a16="http://schemas.microsoft.com/office/drawing/2014/main" val="2486824169"/>
                    </a:ext>
                  </a:extLst>
                </a:gridCol>
                <a:gridCol w="7791063">
                  <a:extLst>
                    <a:ext uri="{9D8B030D-6E8A-4147-A177-3AD203B41FA5}">
                      <a16:colId xmlns:a16="http://schemas.microsoft.com/office/drawing/2014/main" val="62956639"/>
                    </a:ext>
                  </a:extLst>
                </a:gridCol>
              </a:tblGrid>
              <a:tr h="502663">
                <a:tc>
                  <a:txBody>
                    <a:bodyPr/>
                    <a:lstStyle/>
                    <a:p>
                      <a:pPr algn="ctr">
                        <a:lnSpc>
                          <a:spcPct val="100000"/>
                        </a:lnSpc>
                      </a:pPr>
                      <a:r>
                        <a:rPr lang="en-US" sz="2800" dirty="0" smtClean="0">
                          <a:solidFill>
                            <a:schemeClr val="tx1"/>
                          </a:solidFill>
                        </a:rPr>
                        <a:t>A</a:t>
                      </a:r>
                      <a:endParaRPr lang="en-US" sz="2800" dirty="0">
                        <a:solidFill>
                          <a:schemeClr val="tx1"/>
                        </a:solidFill>
                      </a:endParaRPr>
                    </a:p>
                  </a:txBody>
                  <a:tcPr>
                    <a:solidFill>
                      <a:srgbClr val="FBCDCD"/>
                    </a:solidFill>
                  </a:tcPr>
                </a:tc>
                <a:tc>
                  <a:txBody>
                    <a:bodyPr/>
                    <a:lstStyle/>
                    <a:p>
                      <a:pPr algn="ctr">
                        <a:lnSpc>
                          <a:spcPct val="100000"/>
                        </a:lnSpc>
                      </a:pPr>
                      <a:r>
                        <a:rPr lang="en-US" sz="2800" dirty="0" smtClean="0">
                          <a:solidFill>
                            <a:schemeClr val="tx1"/>
                          </a:solidFill>
                        </a:rPr>
                        <a:t>B</a:t>
                      </a:r>
                      <a:endParaRPr lang="en-US" sz="2800" dirty="0">
                        <a:solidFill>
                          <a:schemeClr val="tx1"/>
                        </a:solidFill>
                      </a:endParaRPr>
                    </a:p>
                  </a:txBody>
                  <a:tcPr>
                    <a:solidFill>
                      <a:srgbClr val="FBCDCD"/>
                    </a:solidFill>
                  </a:tcPr>
                </a:tc>
                <a:extLst>
                  <a:ext uri="{0D108BD9-81ED-4DB2-BD59-A6C34878D82A}">
                    <a16:rowId xmlns:a16="http://schemas.microsoft.com/office/drawing/2014/main" val="3435656361"/>
                  </a:ext>
                </a:extLst>
              </a:tr>
              <a:tr h="2182462">
                <a:tc>
                  <a:txBody>
                    <a:bodyPr/>
                    <a:lstStyle/>
                    <a:p>
                      <a:pPr marL="514350" indent="-514350">
                        <a:lnSpc>
                          <a:spcPct val="100000"/>
                        </a:lnSpc>
                        <a:buAutoNum type="arabicPeriod"/>
                      </a:pPr>
                      <a:r>
                        <a:rPr lang="en-US" sz="2800" dirty="0" smtClean="0">
                          <a:solidFill>
                            <a:schemeClr val="tx1"/>
                          </a:solidFill>
                        </a:rPr>
                        <a:t>What</a:t>
                      </a:r>
                      <a:r>
                        <a:rPr lang="en-US" sz="2800" baseline="0" dirty="0" smtClean="0">
                          <a:solidFill>
                            <a:schemeClr val="tx1"/>
                          </a:solidFill>
                        </a:rPr>
                        <a:t> invention?</a:t>
                      </a:r>
                    </a:p>
                    <a:p>
                      <a:pPr marL="514350" indent="-514350">
                        <a:lnSpc>
                          <a:spcPct val="100000"/>
                        </a:lnSpc>
                        <a:buAutoNum type="arabicPeriod"/>
                      </a:pPr>
                      <a:r>
                        <a:rPr lang="en-US" sz="2800" baseline="0" dirty="0" smtClean="0">
                          <a:solidFill>
                            <a:schemeClr val="tx1"/>
                          </a:solidFill>
                        </a:rPr>
                        <a:t>Who invented it?</a:t>
                      </a:r>
                    </a:p>
                    <a:p>
                      <a:pPr marL="514350" indent="-514350">
                        <a:lnSpc>
                          <a:spcPct val="100000"/>
                        </a:lnSpc>
                        <a:buAutoNum type="arabicPeriod"/>
                      </a:pPr>
                      <a:r>
                        <a:rPr lang="en-US" sz="2800" baseline="0" dirty="0" smtClean="0">
                          <a:solidFill>
                            <a:schemeClr val="tx1"/>
                          </a:solidFill>
                        </a:rPr>
                        <a:t>When invented?</a:t>
                      </a:r>
                    </a:p>
                    <a:p>
                      <a:pPr marL="514350" indent="-514350">
                        <a:lnSpc>
                          <a:spcPct val="100000"/>
                        </a:lnSpc>
                        <a:buAutoNum type="arabicPeriod"/>
                      </a:pPr>
                      <a:r>
                        <a:rPr lang="en-US" sz="2800" baseline="0" dirty="0" smtClean="0">
                          <a:solidFill>
                            <a:schemeClr val="tx1"/>
                          </a:solidFill>
                        </a:rPr>
                        <a:t>What benefits?</a:t>
                      </a:r>
                      <a:endParaRPr lang="en-US" sz="2800" dirty="0">
                        <a:solidFill>
                          <a:schemeClr val="tx1"/>
                        </a:solidFill>
                      </a:endParaRPr>
                    </a:p>
                  </a:txBody>
                  <a:tcPr/>
                </a:tc>
                <a:tc>
                  <a:txBody>
                    <a:bodyPr/>
                    <a:lstStyle/>
                    <a:p>
                      <a:pPr marL="514350" indent="-514350">
                        <a:lnSpc>
                          <a:spcPct val="100000"/>
                        </a:lnSpc>
                        <a:buAutoNum type="alphaLcPeriod"/>
                      </a:pPr>
                      <a:r>
                        <a:rPr lang="en-US" sz="2800" dirty="0" smtClean="0">
                          <a:solidFill>
                            <a:schemeClr val="tx1"/>
                          </a:solidFill>
                        </a:rPr>
                        <a:t>Alphonse Bertillon</a:t>
                      </a:r>
                    </a:p>
                    <a:p>
                      <a:pPr marL="514350" indent="-514350">
                        <a:lnSpc>
                          <a:spcPct val="100000"/>
                        </a:lnSpc>
                        <a:buAutoNum type="alphaLcPeriod"/>
                      </a:pPr>
                      <a:r>
                        <a:rPr lang="en-US" sz="2800" dirty="0" smtClean="0">
                          <a:solidFill>
                            <a:schemeClr val="tx1"/>
                          </a:solidFill>
                        </a:rPr>
                        <a:t>Check identities of people at airports</a:t>
                      </a:r>
                      <a:r>
                        <a:rPr lang="en-US" sz="2800" baseline="0" dirty="0" smtClean="0">
                          <a:solidFill>
                            <a:schemeClr val="tx1"/>
                          </a:solidFill>
                        </a:rPr>
                        <a:t> or offices.</a:t>
                      </a:r>
                    </a:p>
                    <a:p>
                      <a:pPr marL="514350" indent="-514350">
                        <a:lnSpc>
                          <a:spcPct val="100000"/>
                        </a:lnSpc>
                        <a:buAutoNum type="alphaLcPeriod"/>
                      </a:pPr>
                      <a:r>
                        <a:rPr lang="en-US" sz="2800" baseline="0" dirty="0" smtClean="0">
                          <a:solidFill>
                            <a:schemeClr val="tx1"/>
                          </a:solidFill>
                        </a:rPr>
                        <a:t>Biometrics</a:t>
                      </a:r>
                    </a:p>
                    <a:p>
                      <a:pPr marL="514350" indent="-514350">
                        <a:lnSpc>
                          <a:spcPct val="100000"/>
                        </a:lnSpc>
                        <a:buAutoNum type="alphaLcPeriod"/>
                      </a:pPr>
                      <a:r>
                        <a:rPr lang="en-US" sz="2800" baseline="0" dirty="0" smtClean="0">
                          <a:solidFill>
                            <a:schemeClr val="tx1"/>
                          </a:solidFill>
                        </a:rPr>
                        <a:t>1800s</a:t>
                      </a:r>
                    </a:p>
                    <a:p>
                      <a:pPr marL="514350" indent="-514350">
                        <a:lnSpc>
                          <a:spcPct val="100000"/>
                        </a:lnSpc>
                        <a:buAutoNum type="alphaLcPeriod"/>
                      </a:pPr>
                      <a:r>
                        <a:rPr lang="en-US" sz="2800" baseline="0" dirty="0" smtClean="0">
                          <a:solidFill>
                            <a:schemeClr val="tx1"/>
                          </a:solidFill>
                        </a:rPr>
                        <a:t>Check students’ attendance</a:t>
                      </a:r>
                      <a:endParaRPr lang="en-US" sz="2800" dirty="0">
                        <a:solidFill>
                          <a:schemeClr val="tx1"/>
                        </a:solidFill>
                      </a:endParaRPr>
                    </a:p>
                  </a:txBody>
                  <a:tcPr/>
                </a:tc>
                <a:extLst>
                  <a:ext uri="{0D108BD9-81ED-4DB2-BD59-A6C34878D82A}">
                    <a16:rowId xmlns:a16="http://schemas.microsoft.com/office/drawing/2014/main" val="1513604044"/>
                  </a:ext>
                </a:extLst>
              </a:tr>
            </a:tbl>
          </a:graphicData>
        </a:graphic>
      </p:graphicFrame>
      <p:cxnSp>
        <p:nvCxnSpPr>
          <p:cNvPr id="7" name="Straight Arrow Connector 6"/>
          <p:cNvCxnSpPr/>
          <p:nvPr/>
        </p:nvCxnSpPr>
        <p:spPr>
          <a:xfrm>
            <a:off x="3407390" y="2034222"/>
            <a:ext cx="473944" cy="77348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334377" y="2034222"/>
            <a:ext cx="546957" cy="38220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34377" y="2939202"/>
            <a:ext cx="546957" cy="31793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237522" y="2451822"/>
            <a:ext cx="643812" cy="8201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237522" y="3286830"/>
            <a:ext cx="643812" cy="38790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0018" y="4046757"/>
            <a:ext cx="10994386" cy="2677656"/>
          </a:xfrm>
          <a:prstGeom prst="rect">
            <a:avLst/>
          </a:prstGeom>
          <a:noFill/>
        </p:spPr>
        <p:txBody>
          <a:bodyPr wrap="square" numCol="2" rtlCol="0">
            <a:spAutoFit/>
          </a:bodyPr>
          <a:lstStyle/>
          <a:p>
            <a:r>
              <a:rPr lang="en-US" sz="2800" dirty="0" smtClean="0">
                <a:solidFill>
                  <a:srgbClr val="7030A0"/>
                </a:solidFill>
              </a:rPr>
              <a:t>A: What technology do you like?</a:t>
            </a:r>
          </a:p>
          <a:p>
            <a:r>
              <a:rPr lang="en-US" sz="2800" dirty="0" smtClean="0">
                <a:solidFill>
                  <a:srgbClr val="7030A0"/>
                </a:solidFill>
              </a:rPr>
              <a:t>B: I like ____________________</a:t>
            </a:r>
          </a:p>
          <a:p>
            <a:r>
              <a:rPr lang="en-US" sz="2800" dirty="0" smtClean="0">
                <a:solidFill>
                  <a:srgbClr val="7030A0"/>
                </a:solidFill>
              </a:rPr>
              <a:t>A: Who invented it?</a:t>
            </a:r>
          </a:p>
          <a:p>
            <a:r>
              <a:rPr lang="en-US" sz="2800" dirty="0" smtClean="0">
                <a:solidFill>
                  <a:srgbClr val="7030A0"/>
                </a:solidFill>
              </a:rPr>
              <a:t>B: ________________________</a:t>
            </a:r>
          </a:p>
          <a:p>
            <a:endParaRPr lang="en-US" sz="2800" dirty="0" smtClean="0">
              <a:solidFill>
                <a:srgbClr val="7030A0"/>
              </a:solidFill>
            </a:endParaRPr>
          </a:p>
          <a:p>
            <a:endParaRPr lang="en-US" sz="2800" dirty="0">
              <a:solidFill>
                <a:srgbClr val="7030A0"/>
              </a:solidFill>
            </a:endParaRPr>
          </a:p>
          <a:p>
            <a:r>
              <a:rPr lang="en-US" sz="2800" dirty="0" smtClean="0">
                <a:solidFill>
                  <a:srgbClr val="7030A0"/>
                </a:solidFill>
              </a:rPr>
              <a:t>A: When did he invent it?</a:t>
            </a:r>
          </a:p>
          <a:p>
            <a:r>
              <a:rPr lang="en-US" sz="2800" dirty="0" smtClean="0">
                <a:solidFill>
                  <a:srgbClr val="7030A0"/>
                </a:solidFill>
              </a:rPr>
              <a:t>B: In ______________________</a:t>
            </a:r>
          </a:p>
          <a:p>
            <a:r>
              <a:rPr lang="en-US" sz="2800" dirty="0" smtClean="0">
                <a:solidFill>
                  <a:srgbClr val="7030A0"/>
                </a:solidFill>
              </a:rPr>
              <a:t>A: How can it help us?</a:t>
            </a:r>
          </a:p>
          <a:p>
            <a:r>
              <a:rPr lang="en-US" sz="2800" dirty="0" smtClean="0">
                <a:solidFill>
                  <a:srgbClr val="7030A0"/>
                </a:solidFill>
              </a:rPr>
              <a:t>B: It can help us________________</a:t>
            </a:r>
            <a:endParaRPr lang="en-US" dirty="0">
              <a:solidFill>
                <a:srgbClr val="7030A0"/>
              </a:solidFill>
            </a:endParaRPr>
          </a:p>
        </p:txBody>
      </p:sp>
    </p:spTree>
    <p:extLst>
      <p:ext uri="{BB962C8B-B14F-4D97-AF65-F5344CB8AC3E}">
        <p14:creationId xmlns:p14="http://schemas.microsoft.com/office/powerpoint/2010/main" val="21471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edge">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edge">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edge">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3435" y="1445503"/>
            <a:ext cx="10962970" cy="3539430"/>
          </a:xfrm>
          <a:prstGeom prst="rect">
            <a:avLst/>
          </a:prstGeom>
        </p:spPr>
        <p:txBody>
          <a:bodyPr wrap="square">
            <a:spAutoFit/>
          </a:bodyPr>
          <a:lstStyle/>
          <a:p>
            <a:r>
              <a:rPr lang="en-US" sz="2800" b="1" dirty="0"/>
              <a:t>A: </a:t>
            </a:r>
            <a:r>
              <a:rPr lang="en-US" sz="2800" dirty="0"/>
              <a:t>What invention do you like</a:t>
            </a:r>
            <a:r>
              <a:rPr lang="en-US" sz="2800" dirty="0" smtClean="0"/>
              <a:t>?</a:t>
            </a:r>
          </a:p>
          <a:p>
            <a:r>
              <a:rPr lang="en-US" sz="2800" b="1" dirty="0" smtClean="0">
                <a:solidFill>
                  <a:srgbClr val="0070C0"/>
                </a:solidFill>
              </a:rPr>
              <a:t>B</a:t>
            </a:r>
            <a:r>
              <a:rPr lang="en-US" sz="2800" b="1" dirty="0">
                <a:solidFill>
                  <a:srgbClr val="0070C0"/>
                </a:solidFill>
              </a:rPr>
              <a:t>: </a:t>
            </a:r>
            <a:endParaRPr lang="en-US" sz="2800" b="1" dirty="0" smtClean="0">
              <a:solidFill>
                <a:srgbClr val="0070C0"/>
              </a:solidFill>
            </a:endParaRPr>
          </a:p>
          <a:p>
            <a:r>
              <a:rPr lang="en-US" sz="2800" b="1" dirty="0" smtClean="0"/>
              <a:t>A</a:t>
            </a:r>
            <a:r>
              <a:rPr lang="en-US" sz="2800" b="1" dirty="0"/>
              <a:t>: </a:t>
            </a:r>
            <a:r>
              <a:rPr lang="en-US" sz="2800" dirty="0"/>
              <a:t>Who invented </a:t>
            </a:r>
            <a:r>
              <a:rPr lang="en-US" sz="2800" dirty="0" smtClean="0"/>
              <a:t>it?</a:t>
            </a:r>
          </a:p>
          <a:p>
            <a:r>
              <a:rPr lang="en-US" sz="2800" b="1" dirty="0" smtClean="0">
                <a:solidFill>
                  <a:srgbClr val="0070C0"/>
                </a:solidFill>
              </a:rPr>
              <a:t>B</a:t>
            </a:r>
            <a:r>
              <a:rPr lang="en-US" sz="2800" b="1" dirty="0">
                <a:solidFill>
                  <a:srgbClr val="0070C0"/>
                </a:solidFill>
              </a:rPr>
              <a:t>: </a:t>
            </a:r>
            <a:endParaRPr lang="en-US" sz="2800" b="1" dirty="0" smtClean="0">
              <a:solidFill>
                <a:srgbClr val="0070C0"/>
              </a:solidFill>
            </a:endParaRPr>
          </a:p>
          <a:p>
            <a:r>
              <a:rPr lang="en-US" sz="2800" b="1" dirty="0" smtClean="0"/>
              <a:t>A</a:t>
            </a:r>
            <a:r>
              <a:rPr lang="en-US" sz="2800" b="1" dirty="0"/>
              <a:t>: </a:t>
            </a:r>
            <a:r>
              <a:rPr lang="en-US" sz="2800" dirty="0"/>
              <a:t>When did biometrics </a:t>
            </a:r>
            <a:r>
              <a:rPr lang="en-US" sz="2800" dirty="0" smtClean="0"/>
              <a:t>invented?</a:t>
            </a:r>
          </a:p>
          <a:p>
            <a:r>
              <a:rPr lang="en-US" sz="2800" b="1" dirty="0" smtClean="0">
                <a:solidFill>
                  <a:srgbClr val="0070C0"/>
                </a:solidFill>
              </a:rPr>
              <a:t>B</a:t>
            </a:r>
            <a:r>
              <a:rPr lang="en-US" sz="2800" b="1" dirty="0">
                <a:solidFill>
                  <a:srgbClr val="0070C0"/>
                </a:solidFill>
              </a:rPr>
              <a:t>: </a:t>
            </a:r>
            <a:endParaRPr lang="en-US" sz="2800" b="1" dirty="0" smtClean="0">
              <a:solidFill>
                <a:srgbClr val="0070C0"/>
              </a:solidFill>
            </a:endParaRPr>
          </a:p>
          <a:p>
            <a:r>
              <a:rPr lang="en-US" sz="2800" b="1" dirty="0" smtClean="0"/>
              <a:t>A</a:t>
            </a:r>
            <a:r>
              <a:rPr lang="en-US" sz="2800" b="1" dirty="0"/>
              <a:t>: </a:t>
            </a:r>
            <a:r>
              <a:rPr lang="en-US" sz="2800" dirty="0"/>
              <a:t>What are the benefits of biometrics</a:t>
            </a:r>
            <a:r>
              <a:rPr lang="en-US" sz="2800" dirty="0" smtClean="0"/>
              <a:t>?</a:t>
            </a:r>
          </a:p>
          <a:p>
            <a:r>
              <a:rPr lang="en-US" sz="2800" b="1" dirty="0" smtClean="0">
                <a:solidFill>
                  <a:srgbClr val="0070C0"/>
                </a:solidFill>
              </a:rPr>
              <a:t>B:</a:t>
            </a:r>
            <a:endParaRPr lang="en-US" sz="2800" dirty="0" smtClean="0"/>
          </a:p>
        </p:txBody>
      </p:sp>
      <p:sp>
        <p:nvSpPr>
          <p:cNvPr id="7" name="Rounded Rectangle 6"/>
          <p:cNvSpPr/>
          <p:nvPr/>
        </p:nvSpPr>
        <p:spPr>
          <a:xfrm>
            <a:off x="389385" y="2474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7"/>
          <p:cNvSpPr txBox="1"/>
          <p:nvPr/>
        </p:nvSpPr>
        <p:spPr>
          <a:xfrm>
            <a:off x="442170" y="12609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9" name="TextBox 8"/>
          <p:cNvSpPr txBox="1"/>
          <p:nvPr/>
        </p:nvSpPr>
        <p:spPr>
          <a:xfrm>
            <a:off x="1023435" y="140764"/>
            <a:ext cx="10880706" cy="830997"/>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Discuss and match the questions in A with the answers in B, and then make a conversation about an invention.</a:t>
            </a:r>
          </a:p>
        </p:txBody>
      </p:sp>
      <p:sp>
        <p:nvSpPr>
          <p:cNvPr id="16" name="Rectangle 15"/>
          <p:cNvSpPr/>
          <p:nvPr/>
        </p:nvSpPr>
        <p:spPr>
          <a:xfrm>
            <a:off x="1469988" y="1889197"/>
            <a:ext cx="2639441" cy="523220"/>
          </a:xfrm>
          <a:prstGeom prst="rect">
            <a:avLst/>
          </a:prstGeom>
        </p:spPr>
        <p:txBody>
          <a:bodyPr wrap="none">
            <a:spAutoFit/>
          </a:bodyPr>
          <a:lstStyle/>
          <a:p>
            <a:pPr lvl="0"/>
            <a:r>
              <a:rPr lang="en-US" sz="2800" b="1" i="1" dirty="0">
                <a:solidFill>
                  <a:srgbClr val="0070C0"/>
                </a:solidFill>
              </a:rPr>
              <a:t>I like biometrics.</a:t>
            </a:r>
          </a:p>
        </p:txBody>
      </p:sp>
      <p:sp>
        <p:nvSpPr>
          <p:cNvPr id="17" name="Rectangle 16"/>
          <p:cNvSpPr/>
          <p:nvPr/>
        </p:nvSpPr>
        <p:spPr>
          <a:xfrm>
            <a:off x="1483815" y="2724938"/>
            <a:ext cx="3047629" cy="523220"/>
          </a:xfrm>
          <a:prstGeom prst="rect">
            <a:avLst/>
          </a:prstGeom>
        </p:spPr>
        <p:txBody>
          <a:bodyPr wrap="none">
            <a:spAutoFit/>
          </a:bodyPr>
          <a:lstStyle/>
          <a:p>
            <a:pPr lvl="0"/>
            <a:r>
              <a:rPr lang="en-US" sz="2800" b="1" i="1" dirty="0">
                <a:solidFill>
                  <a:srgbClr val="0070C0"/>
                </a:solidFill>
              </a:rPr>
              <a:t>Alphonse Bertillon.</a:t>
            </a:r>
          </a:p>
        </p:txBody>
      </p:sp>
      <p:sp>
        <p:nvSpPr>
          <p:cNvPr id="18" name="Rectangle 17"/>
          <p:cNvSpPr/>
          <p:nvPr/>
        </p:nvSpPr>
        <p:spPr>
          <a:xfrm>
            <a:off x="1483815" y="3593517"/>
            <a:ext cx="4574394" cy="523220"/>
          </a:xfrm>
          <a:prstGeom prst="rect">
            <a:avLst/>
          </a:prstGeom>
        </p:spPr>
        <p:txBody>
          <a:bodyPr wrap="none">
            <a:spAutoFit/>
          </a:bodyPr>
          <a:lstStyle/>
          <a:p>
            <a:pPr lvl="0"/>
            <a:r>
              <a:rPr lang="en-US" sz="2800" b="1" i="1" dirty="0">
                <a:solidFill>
                  <a:srgbClr val="0070C0"/>
                </a:solidFill>
              </a:rPr>
              <a:t>Biometrics invented in 1800s.</a:t>
            </a:r>
          </a:p>
        </p:txBody>
      </p:sp>
      <p:sp>
        <p:nvSpPr>
          <p:cNvPr id="19" name="Rectangle 18"/>
          <p:cNvSpPr/>
          <p:nvPr/>
        </p:nvSpPr>
        <p:spPr>
          <a:xfrm>
            <a:off x="1483815" y="4455408"/>
            <a:ext cx="10000262" cy="954107"/>
          </a:xfrm>
          <a:prstGeom prst="rect">
            <a:avLst/>
          </a:prstGeom>
        </p:spPr>
        <p:txBody>
          <a:bodyPr wrap="square">
            <a:spAutoFit/>
          </a:bodyPr>
          <a:lstStyle/>
          <a:p>
            <a:pPr lvl="0"/>
            <a:r>
              <a:rPr lang="en-US" sz="2800" b="1" i="1" dirty="0">
                <a:solidFill>
                  <a:srgbClr val="0070C0"/>
                </a:solidFill>
              </a:rPr>
              <a:t>Check identities of people at airports or offices and check students attendance.</a:t>
            </a:r>
          </a:p>
        </p:txBody>
      </p:sp>
    </p:spTree>
    <p:extLst>
      <p:ext uri="{BB962C8B-B14F-4D97-AF65-F5344CB8AC3E}">
        <p14:creationId xmlns:p14="http://schemas.microsoft.com/office/powerpoint/2010/main" val="35998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1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1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09049" y="26706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461834" y="14576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964441" y="305781"/>
            <a:ext cx="10307741" cy="1292662"/>
          </a:xfrm>
          <a:prstGeom prst="rect">
            <a:avLst/>
          </a:prstGeom>
          <a:noFill/>
          <a:effectLst/>
        </p:spPr>
        <p:txBody>
          <a:bodyPr wrap="square" rtlCol="0">
            <a:spAutoFit/>
          </a:bodyPr>
          <a:lstStyle/>
          <a:p>
            <a:pPr algn="just"/>
            <a:r>
              <a:rPr lang="en-US" sz="2600" b="1" dirty="0">
                <a:effectLst>
                  <a:glow rad="88900">
                    <a:schemeClr val="bg1"/>
                  </a:glow>
                </a:effectLst>
                <a:latin typeface="Arial" panose="020B0604020202020204" pitchFamily="34" charset="0"/>
                <a:cs typeface="Arial" panose="020B0604020202020204" pitchFamily="34" charset="0"/>
              </a:rPr>
              <a:t>Work in groups. Ask and answer questions about a technology or an invention. Use the example in 4 as a cue. Then report your answers to the class.</a:t>
            </a:r>
          </a:p>
        </p:txBody>
      </p:sp>
      <p:sp>
        <p:nvSpPr>
          <p:cNvPr id="22" name="Content Placeholder 2"/>
          <p:cNvSpPr>
            <a:spLocks noGrp="1"/>
          </p:cNvSpPr>
          <p:nvPr>
            <p:ph idx="1"/>
          </p:nvPr>
        </p:nvSpPr>
        <p:spPr>
          <a:xfrm>
            <a:off x="858869" y="1782834"/>
            <a:ext cx="9805521" cy="3105190"/>
          </a:xfrm>
        </p:spPr>
        <p:txBody>
          <a:bodyPr/>
          <a:lstStyle/>
          <a:p>
            <a:r>
              <a:rPr lang="en-US" b="1" dirty="0" smtClean="0"/>
              <a:t>Example:</a:t>
            </a:r>
          </a:p>
          <a:p>
            <a:pPr>
              <a:lnSpc>
                <a:spcPct val="150000"/>
              </a:lnSpc>
              <a:buFontTx/>
              <a:buChar char="-"/>
            </a:pPr>
            <a:r>
              <a:rPr lang="en-US" dirty="0" err="1" smtClean="0"/>
              <a:t>Mi</a:t>
            </a:r>
            <a:r>
              <a:rPr lang="en-US" dirty="0" smtClean="0"/>
              <a:t> likes biometrics. Alphonse Bertillon invented it in 1800s. It is a very important technology. We use it to …</a:t>
            </a:r>
            <a:endParaRPr lang="en-US" dirty="0"/>
          </a:p>
        </p:txBody>
      </p:sp>
      <p:pic>
        <p:nvPicPr>
          <p:cNvPr id="3" name="Picture 2"/>
          <p:cNvPicPr>
            <a:picLocks noChangeAspect="1"/>
          </p:cNvPicPr>
          <p:nvPr/>
        </p:nvPicPr>
        <p:blipFill>
          <a:blip r:embed="rId3"/>
          <a:stretch>
            <a:fillRect/>
          </a:stretch>
        </p:blipFill>
        <p:spPr>
          <a:xfrm>
            <a:off x="9302120" y="3694525"/>
            <a:ext cx="2724539" cy="2784933"/>
          </a:xfrm>
          <a:prstGeom prst="rect">
            <a:avLst/>
          </a:prstGeom>
        </p:spPr>
      </p:pic>
      <p:sp>
        <p:nvSpPr>
          <p:cNvPr id="2" name="Rectangle 1"/>
          <p:cNvSpPr/>
          <p:nvPr/>
        </p:nvSpPr>
        <p:spPr>
          <a:xfrm>
            <a:off x="409049" y="4041363"/>
            <a:ext cx="8967823" cy="2062103"/>
          </a:xfrm>
          <a:prstGeom prst="rect">
            <a:avLst/>
          </a:prstGeom>
        </p:spPr>
        <p:txBody>
          <a:bodyPr wrap="square">
            <a:spAutoFit/>
          </a:bodyPr>
          <a:lstStyle/>
          <a:p>
            <a:r>
              <a:rPr lang="en-US" sz="3200" b="1" dirty="0" err="1">
                <a:solidFill>
                  <a:srgbClr val="7030A0"/>
                </a:solidFill>
                <a:latin typeface="Monotype Corsiva" panose="03010101010201010101" pitchFamily="66" charset="0"/>
              </a:rPr>
              <a:t>Mi</a:t>
            </a:r>
            <a:r>
              <a:rPr lang="en-US" sz="3200" b="1" dirty="0">
                <a:solidFill>
                  <a:srgbClr val="7030A0"/>
                </a:solidFill>
                <a:latin typeface="Monotype Corsiva" panose="03010101010201010101" pitchFamily="66" charset="0"/>
              </a:rPr>
              <a:t> likes biometrics. Alphonse Bertillon invented it in 1800s. It is a very important technology. We use it to check the identities of people at airports or offices and check students attendance.</a:t>
            </a:r>
          </a:p>
        </p:txBody>
      </p:sp>
    </p:spTree>
    <p:extLst>
      <p:ext uri="{BB962C8B-B14F-4D97-AF65-F5344CB8AC3E}">
        <p14:creationId xmlns:p14="http://schemas.microsoft.com/office/powerpoint/2010/main" val="40581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203660" y="63192"/>
            <a:ext cx="4539301" cy="646331"/>
          </a:xfrm>
          <a:prstGeom prst="rect">
            <a:avLst/>
          </a:prstGeom>
          <a:noFill/>
          <a:effectLst/>
        </p:spPr>
        <p:txBody>
          <a:bodyPr wrap="square" rtlCol="0">
            <a:spAutoFit/>
          </a:bodyPr>
          <a:lstStyle/>
          <a:p>
            <a:r>
              <a:rPr lang="en-US" sz="3600" b="1" dirty="0" smtClean="0">
                <a:solidFill>
                  <a:srgbClr val="0070C0"/>
                </a:solidFill>
                <a:effectLst>
                  <a:glow rad="88900">
                    <a:schemeClr val="bg1"/>
                  </a:glow>
                </a:effectLst>
                <a:latin typeface="Arial" panose="020B0604020202020204" pitchFamily="34" charset="0"/>
                <a:cs typeface="Arial" panose="020B0604020202020204" pitchFamily="34" charset="0"/>
              </a:rPr>
              <a:t>* CONSOLIDATION</a:t>
            </a:r>
            <a:endParaRPr lang="en-US" sz="3600" b="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1008182" y="1904716"/>
            <a:ext cx="9770226" cy="1569660"/>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200" dirty="0" smtClean="0">
                <a:solidFill>
                  <a:srgbClr val="0070C0"/>
                </a:solidFill>
              </a:rPr>
              <a:t>Some </a:t>
            </a:r>
            <a:r>
              <a:rPr lang="en-US" sz="3200" dirty="0" smtClean="0">
                <a:solidFill>
                  <a:srgbClr val="0070C0"/>
                </a:solidFill>
              </a:rPr>
              <a:t>new technologies that are applied at schools</a:t>
            </a:r>
            <a:endParaRPr lang="en-US" sz="3200" dirty="0">
              <a:solidFill>
                <a:srgbClr val="0070C0"/>
              </a:solidFill>
            </a:endParaRPr>
          </a:p>
          <a:p>
            <a:pPr marL="457200" indent="-457200">
              <a:lnSpc>
                <a:spcPct val="150000"/>
              </a:lnSpc>
              <a:buFont typeface="Wingdings" panose="05000000000000000000" pitchFamily="2" charset="2"/>
              <a:buChar char="ü"/>
            </a:pPr>
            <a:r>
              <a:rPr lang="en-US" sz="3200" dirty="0" smtClean="0">
                <a:solidFill>
                  <a:srgbClr val="0070C0"/>
                </a:solidFill>
              </a:rPr>
              <a:t>Information about some inventions or technologies</a:t>
            </a:r>
            <a:endParaRPr lang="en-US" sz="3200" dirty="0">
              <a:solidFill>
                <a:srgbClr val="0070C0"/>
              </a:solidFill>
            </a:endParaRP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962" y="4484905"/>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7819" y="1029256"/>
            <a:ext cx="6225230" cy="754694"/>
          </a:xfrm>
          <a:prstGeom prst="rect">
            <a:avLst/>
          </a:prstGeom>
        </p:spPr>
        <p:txBody>
          <a:bodyPr wrap="none">
            <a:spAutoFit/>
          </a:bodyPr>
          <a:lstStyle/>
          <a:p>
            <a:pPr lvl="0">
              <a:lnSpc>
                <a:spcPct val="150000"/>
              </a:lnSpc>
            </a:pPr>
            <a:r>
              <a:rPr lang="en-US" sz="3200" b="1" dirty="0">
                <a:solidFill>
                  <a:prstClr val="black"/>
                </a:solidFill>
              </a:rPr>
              <a:t>What have we learnt in this lesson?</a:t>
            </a:r>
            <a:endParaRPr lang="en-US" sz="3200" b="1" dirty="0">
              <a:solidFill>
                <a:prstClr val="black"/>
              </a:solidFill>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85187" y="142210"/>
            <a:ext cx="4914609" cy="923330"/>
          </a:xfrm>
          <a:prstGeom prst="rect">
            <a:avLst/>
          </a:prstGeom>
          <a:noFill/>
          <a:effectLst/>
        </p:spPr>
        <p:txBody>
          <a:bodyPr wrap="square" rtlCol="0">
            <a:spAutoFit/>
          </a:bodyPr>
          <a:lstStyle/>
          <a:p>
            <a:r>
              <a:rPr lang="en-US" sz="5400" b="1" dirty="0" smtClean="0">
                <a:solidFill>
                  <a:srgbClr val="0070C0"/>
                </a:solidFill>
                <a:effectLst>
                  <a:glow rad="88900">
                    <a:schemeClr val="bg1"/>
                  </a:glow>
                </a:effectLst>
                <a:latin typeface="Arial Black" panose="020B0A04020102020204" pitchFamily="34" charset="0"/>
                <a:cs typeface="Arial" panose="020B0604020202020204" pitchFamily="34" charset="0"/>
              </a:rPr>
              <a:t>* Homework</a:t>
            </a:r>
            <a:endParaRPr lang="en-US" sz="5400" b="1" dirty="0">
              <a:solidFill>
                <a:srgbClr val="0070C0"/>
              </a:solidFill>
              <a:effectLst>
                <a:glow rad="88900">
                  <a:schemeClr val="bg1"/>
                </a:glow>
              </a:effectLst>
              <a:latin typeface="Arial Black" panose="020B0A04020102020204" pitchFamily="34" charset="0"/>
              <a:cs typeface="Arial" panose="020B0604020202020204" pitchFamily="34" charset="0"/>
            </a:endParaRPr>
          </a:p>
        </p:txBody>
      </p:sp>
      <p:sp>
        <p:nvSpPr>
          <p:cNvPr id="2" name="TextBox 1"/>
          <p:cNvSpPr txBox="1"/>
          <p:nvPr/>
        </p:nvSpPr>
        <p:spPr>
          <a:xfrm>
            <a:off x="1444912" y="1686906"/>
            <a:ext cx="9744198" cy="25853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dirty="0" smtClean="0">
                <a:solidFill>
                  <a:srgbClr val="002060"/>
                </a:solidFill>
              </a:rPr>
              <a:t>Learn the new words by heart.</a:t>
            </a:r>
          </a:p>
          <a:p>
            <a:pPr marL="571500" indent="-571500">
              <a:lnSpc>
                <a:spcPct val="150000"/>
              </a:lnSpc>
              <a:buFont typeface="Wingdings" panose="05000000000000000000" pitchFamily="2" charset="2"/>
              <a:buChar char="Ø"/>
            </a:pPr>
            <a:r>
              <a:rPr lang="en-US" sz="3600" dirty="0" smtClean="0">
                <a:solidFill>
                  <a:srgbClr val="002060"/>
                </a:solidFill>
              </a:rPr>
              <a:t>Do </a:t>
            </a:r>
            <a:r>
              <a:rPr lang="en-US" sz="3600" dirty="0" smtClean="0">
                <a:solidFill>
                  <a:srgbClr val="002060"/>
                </a:solidFill>
              </a:rPr>
              <a:t>Exercises in the Workbook</a:t>
            </a:r>
            <a:endParaRPr lang="en-US" sz="3600" dirty="0">
              <a:solidFill>
                <a:srgbClr val="002060"/>
              </a:solidFill>
            </a:endParaRPr>
          </a:p>
          <a:p>
            <a:pPr marL="571500" indent="-571500">
              <a:lnSpc>
                <a:spcPct val="150000"/>
              </a:lnSpc>
              <a:buFont typeface="Wingdings" panose="05000000000000000000" pitchFamily="2" charset="2"/>
              <a:buChar char="Ø"/>
            </a:pPr>
            <a:endParaRPr lang="en-US" sz="3600" dirty="0">
              <a:solidFill>
                <a:srgbClr val="002060"/>
              </a:solidFill>
            </a:endParaRP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072365" y="3583179"/>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4105" y="2549014"/>
            <a:ext cx="7823473" cy="34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587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736" y="91804"/>
            <a:ext cx="2964426" cy="2277929"/>
          </a:xfrm>
          <a:prstGeom prst="rect">
            <a:avLst/>
          </a:prstGeom>
        </p:spPr>
      </p:pic>
      <p:pic>
        <p:nvPicPr>
          <p:cNvPr id="6" name="Picture 5"/>
          <p:cNvPicPr>
            <a:picLocks noChangeAspect="1"/>
          </p:cNvPicPr>
          <p:nvPr/>
        </p:nvPicPr>
        <p:blipFill>
          <a:blip r:embed="rId3"/>
          <a:stretch>
            <a:fillRect/>
          </a:stretch>
        </p:blipFill>
        <p:spPr>
          <a:xfrm>
            <a:off x="3257076" y="117801"/>
            <a:ext cx="2885693" cy="2230146"/>
          </a:xfrm>
          <a:prstGeom prst="rect">
            <a:avLst/>
          </a:prstGeom>
        </p:spPr>
      </p:pic>
      <p:pic>
        <p:nvPicPr>
          <p:cNvPr id="8" name="Picture 7"/>
          <p:cNvPicPr>
            <a:picLocks noChangeAspect="1"/>
          </p:cNvPicPr>
          <p:nvPr/>
        </p:nvPicPr>
        <p:blipFill>
          <a:blip r:embed="rId4"/>
          <a:stretch>
            <a:fillRect/>
          </a:stretch>
        </p:blipFill>
        <p:spPr>
          <a:xfrm>
            <a:off x="6236177" y="137279"/>
            <a:ext cx="2998838" cy="2242127"/>
          </a:xfrm>
          <a:prstGeom prst="rect">
            <a:avLst/>
          </a:prstGeom>
        </p:spPr>
      </p:pic>
      <p:pic>
        <p:nvPicPr>
          <p:cNvPr id="9" name="Picture 8"/>
          <p:cNvPicPr>
            <a:picLocks noChangeAspect="1"/>
          </p:cNvPicPr>
          <p:nvPr/>
        </p:nvPicPr>
        <p:blipFill>
          <a:blip r:embed="rId5"/>
          <a:stretch>
            <a:fillRect/>
          </a:stretch>
        </p:blipFill>
        <p:spPr>
          <a:xfrm>
            <a:off x="9283101" y="150317"/>
            <a:ext cx="2936007" cy="2230146"/>
          </a:xfrm>
          <a:prstGeom prst="rect">
            <a:avLst/>
          </a:prstGeom>
        </p:spPr>
      </p:pic>
      <p:pic>
        <p:nvPicPr>
          <p:cNvPr id="10" name="Picture 9"/>
          <p:cNvPicPr>
            <a:picLocks noChangeAspect="1"/>
          </p:cNvPicPr>
          <p:nvPr/>
        </p:nvPicPr>
        <p:blipFill>
          <a:blip r:embed="rId6"/>
          <a:stretch>
            <a:fillRect/>
          </a:stretch>
        </p:blipFill>
        <p:spPr>
          <a:xfrm>
            <a:off x="6312829" y="2504766"/>
            <a:ext cx="3009600" cy="202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stretch>
            <a:fillRect/>
          </a:stretch>
        </p:blipFill>
        <p:spPr>
          <a:xfrm>
            <a:off x="199172" y="2464210"/>
            <a:ext cx="2964426" cy="2120079"/>
          </a:xfrm>
          <a:prstGeom prst="rect">
            <a:avLst/>
          </a:prstGeom>
        </p:spPr>
      </p:pic>
      <p:pic>
        <p:nvPicPr>
          <p:cNvPr id="3078" name="Picture 6" descr="Canva là gì? Ứng dụng sửa ảnh, thiết kế đồ họa online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076" y="2458679"/>
            <a:ext cx="2885693" cy="21200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stretch>
            <a:fillRect/>
          </a:stretch>
        </p:blipFill>
        <p:spPr>
          <a:xfrm>
            <a:off x="9485739" y="2481722"/>
            <a:ext cx="2772697" cy="2073990"/>
          </a:xfrm>
          <a:prstGeom prst="rect">
            <a:avLst/>
          </a:prstGeom>
        </p:spPr>
      </p:pic>
      <p:pic>
        <p:nvPicPr>
          <p:cNvPr id="13" name="Picture 12"/>
          <p:cNvPicPr>
            <a:picLocks noChangeAspect="1"/>
          </p:cNvPicPr>
          <p:nvPr/>
        </p:nvPicPr>
        <p:blipFill>
          <a:blip r:embed="rId10"/>
          <a:stretch>
            <a:fillRect/>
          </a:stretch>
        </p:blipFill>
        <p:spPr>
          <a:xfrm>
            <a:off x="154856" y="4678766"/>
            <a:ext cx="2998910" cy="2075105"/>
          </a:xfrm>
          <a:prstGeom prst="rect">
            <a:avLst/>
          </a:prstGeom>
        </p:spPr>
      </p:pic>
      <p:pic>
        <p:nvPicPr>
          <p:cNvPr id="14" name="Picture 13"/>
          <p:cNvPicPr>
            <a:picLocks noChangeAspect="1"/>
          </p:cNvPicPr>
          <p:nvPr/>
        </p:nvPicPr>
        <p:blipFill>
          <a:blip r:embed="rId11"/>
          <a:stretch>
            <a:fillRect/>
          </a:stretch>
        </p:blipFill>
        <p:spPr>
          <a:xfrm>
            <a:off x="3153766" y="4678766"/>
            <a:ext cx="2959439" cy="2075105"/>
          </a:xfrm>
          <a:prstGeom prst="rect">
            <a:avLst/>
          </a:prstGeom>
        </p:spPr>
      </p:pic>
      <p:pic>
        <p:nvPicPr>
          <p:cNvPr id="15" name="Picture 14"/>
          <p:cNvPicPr>
            <a:picLocks noChangeAspect="1"/>
          </p:cNvPicPr>
          <p:nvPr/>
        </p:nvPicPr>
        <p:blipFill>
          <a:blip r:embed="rId12"/>
          <a:stretch>
            <a:fillRect/>
          </a:stretch>
        </p:blipFill>
        <p:spPr>
          <a:xfrm>
            <a:off x="6246393" y="4678766"/>
            <a:ext cx="3074586" cy="2201117"/>
          </a:xfrm>
          <a:prstGeom prst="rect">
            <a:avLst/>
          </a:prstGeom>
        </p:spPr>
      </p:pic>
      <p:pic>
        <p:nvPicPr>
          <p:cNvPr id="16" name="Picture 15"/>
          <p:cNvPicPr>
            <a:picLocks noChangeAspect="1"/>
          </p:cNvPicPr>
          <p:nvPr/>
        </p:nvPicPr>
        <p:blipFill rotWithShape="1">
          <a:blip r:embed="rId13"/>
          <a:srcRect l="24290" t="8308" r="24351" b="7046"/>
          <a:stretch/>
        </p:blipFill>
        <p:spPr>
          <a:xfrm>
            <a:off x="9427514" y="4678766"/>
            <a:ext cx="2841523" cy="2179234"/>
          </a:xfrm>
          <a:prstGeom prst="rect">
            <a:avLst/>
          </a:prstGeom>
        </p:spPr>
      </p:pic>
    </p:spTree>
    <p:extLst>
      <p:ext uri="{BB962C8B-B14F-4D97-AF65-F5344CB8AC3E}">
        <p14:creationId xmlns:p14="http://schemas.microsoft.com/office/powerpoint/2010/main" val="31293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750" fill="hold"/>
                                        <p:tgtEl>
                                          <p:spTgt spid="4"/>
                                        </p:tgtEl>
                                        <p:attrNameLst>
                                          <p:attrName>ppt_w</p:attrName>
                                        </p:attrNameLst>
                                      </p:cBhvr>
                                      <p:tavLst>
                                        <p:tav tm="0">
                                          <p:val>
                                            <p:fltVal val="0"/>
                                          </p:val>
                                        </p:tav>
                                        <p:tav tm="100000">
                                          <p:val>
                                            <p:strVal val="#ppt_w"/>
                                          </p:val>
                                        </p:tav>
                                      </p:tavLst>
                                    </p:anim>
                                    <p:anim calcmode="lin" valueType="num">
                                      <p:cBhvr>
                                        <p:cTn id="8" dur="1750" fill="hold"/>
                                        <p:tgtEl>
                                          <p:spTgt spid="4"/>
                                        </p:tgtEl>
                                        <p:attrNameLst>
                                          <p:attrName>ppt_h</p:attrName>
                                        </p:attrNameLst>
                                      </p:cBhvr>
                                      <p:tavLst>
                                        <p:tav tm="0">
                                          <p:val>
                                            <p:fltVal val="0"/>
                                          </p:val>
                                        </p:tav>
                                        <p:tav tm="100000">
                                          <p:val>
                                            <p:strVal val="#ppt_h"/>
                                          </p:val>
                                        </p:tav>
                                      </p:tavLst>
                                    </p:anim>
                                    <p:anim calcmode="lin" valueType="num">
                                      <p:cBhvr>
                                        <p:cTn id="9" dur="175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75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 calcmode="lin" valueType="num">
                                      <p:cBhvr>
                                        <p:cTn id="15" dur="175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75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750" fill="hold"/>
                                        <p:tgtEl>
                                          <p:spTgt spid="8"/>
                                        </p:tgtEl>
                                        <p:attrNameLst>
                                          <p:attrName>ppt_w</p:attrName>
                                        </p:attrNameLst>
                                      </p:cBhvr>
                                      <p:tavLst>
                                        <p:tav tm="0">
                                          <p:val>
                                            <p:fltVal val="0"/>
                                          </p:val>
                                        </p:tav>
                                        <p:tav tm="100000">
                                          <p:val>
                                            <p:strVal val="#ppt_w"/>
                                          </p:val>
                                        </p:tav>
                                      </p:tavLst>
                                    </p:anim>
                                    <p:anim calcmode="lin" valueType="num">
                                      <p:cBhvr>
                                        <p:cTn id="20" dur="1750" fill="hold"/>
                                        <p:tgtEl>
                                          <p:spTgt spid="8"/>
                                        </p:tgtEl>
                                        <p:attrNameLst>
                                          <p:attrName>ppt_h</p:attrName>
                                        </p:attrNameLst>
                                      </p:cBhvr>
                                      <p:tavLst>
                                        <p:tav tm="0">
                                          <p:val>
                                            <p:fltVal val="0"/>
                                          </p:val>
                                        </p:tav>
                                        <p:tav tm="100000">
                                          <p:val>
                                            <p:strVal val="#ppt_h"/>
                                          </p:val>
                                        </p:tav>
                                      </p:tavLst>
                                    </p:anim>
                                    <p:anim calcmode="lin" valueType="num">
                                      <p:cBhvr>
                                        <p:cTn id="21" dur="175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1750" fill="hold"/>
                                        <p:tgtEl>
                                          <p:spTgt spid="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750" fill="hold"/>
                                        <p:tgtEl>
                                          <p:spTgt spid="9"/>
                                        </p:tgtEl>
                                        <p:attrNameLst>
                                          <p:attrName>ppt_w</p:attrName>
                                        </p:attrNameLst>
                                      </p:cBhvr>
                                      <p:tavLst>
                                        <p:tav tm="0">
                                          <p:val>
                                            <p:fltVal val="0"/>
                                          </p:val>
                                        </p:tav>
                                        <p:tav tm="100000">
                                          <p:val>
                                            <p:strVal val="#ppt_w"/>
                                          </p:val>
                                        </p:tav>
                                      </p:tavLst>
                                    </p:anim>
                                    <p:anim calcmode="lin" valueType="num">
                                      <p:cBhvr>
                                        <p:cTn id="26" dur="1750" fill="hold"/>
                                        <p:tgtEl>
                                          <p:spTgt spid="9"/>
                                        </p:tgtEl>
                                        <p:attrNameLst>
                                          <p:attrName>ppt_h</p:attrName>
                                        </p:attrNameLst>
                                      </p:cBhvr>
                                      <p:tavLst>
                                        <p:tav tm="0">
                                          <p:val>
                                            <p:fltVal val="0"/>
                                          </p:val>
                                        </p:tav>
                                        <p:tav tm="100000">
                                          <p:val>
                                            <p:strVal val="#ppt_h"/>
                                          </p:val>
                                        </p:tav>
                                      </p:tavLst>
                                    </p:anim>
                                    <p:anim calcmode="lin" valueType="num">
                                      <p:cBhvr>
                                        <p:cTn id="27" dur="1750" fill="hold"/>
                                        <p:tgtEl>
                                          <p:spTgt spid="9"/>
                                        </p:tgtEl>
                                        <p:attrNameLst>
                                          <p:attrName>ppt_x</p:attrName>
                                        </p:attrNameLst>
                                      </p:cBhvr>
                                      <p:tavLst>
                                        <p:tav tm="0" fmla="#ppt_x+(cos(-2*pi*(1-$))*-#ppt_x-sin(-2*pi*(1-$))*(1-#ppt_y))*(1-$)">
                                          <p:val>
                                            <p:fltVal val="0"/>
                                          </p:val>
                                        </p:tav>
                                        <p:tav tm="100000">
                                          <p:val>
                                            <p:fltVal val="1"/>
                                          </p:val>
                                        </p:tav>
                                      </p:tavLst>
                                    </p:anim>
                                    <p:anim calcmode="lin" valueType="num">
                                      <p:cBhvr>
                                        <p:cTn id="28" dur="1750" fill="hold"/>
                                        <p:tgtEl>
                                          <p:spTgt spid="9"/>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750" fill="hold"/>
                                        <p:tgtEl>
                                          <p:spTgt spid="11"/>
                                        </p:tgtEl>
                                        <p:attrNameLst>
                                          <p:attrName>ppt_w</p:attrName>
                                        </p:attrNameLst>
                                      </p:cBhvr>
                                      <p:tavLst>
                                        <p:tav tm="0">
                                          <p:val>
                                            <p:fltVal val="0"/>
                                          </p:val>
                                        </p:tav>
                                        <p:tav tm="100000">
                                          <p:val>
                                            <p:strVal val="#ppt_w"/>
                                          </p:val>
                                        </p:tav>
                                      </p:tavLst>
                                    </p:anim>
                                    <p:anim calcmode="lin" valueType="num">
                                      <p:cBhvr>
                                        <p:cTn id="32" dur="1750" fill="hold"/>
                                        <p:tgtEl>
                                          <p:spTgt spid="11"/>
                                        </p:tgtEl>
                                        <p:attrNameLst>
                                          <p:attrName>ppt_h</p:attrName>
                                        </p:attrNameLst>
                                      </p:cBhvr>
                                      <p:tavLst>
                                        <p:tav tm="0">
                                          <p:val>
                                            <p:fltVal val="0"/>
                                          </p:val>
                                        </p:tav>
                                        <p:tav tm="100000">
                                          <p:val>
                                            <p:strVal val="#ppt_h"/>
                                          </p:val>
                                        </p:tav>
                                      </p:tavLst>
                                    </p:anim>
                                    <p:anim calcmode="lin" valueType="num">
                                      <p:cBhvr>
                                        <p:cTn id="33" dur="175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1750" fill="hold"/>
                                        <p:tgtEl>
                                          <p:spTgt spid="11"/>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078"/>
                                        </p:tgtEl>
                                        <p:attrNameLst>
                                          <p:attrName>style.visibility</p:attrName>
                                        </p:attrNameLst>
                                      </p:cBhvr>
                                      <p:to>
                                        <p:strVal val="visible"/>
                                      </p:to>
                                    </p:set>
                                    <p:anim calcmode="lin" valueType="num">
                                      <p:cBhvr>
                                        <p:cTn id="37" dur="1750" fill="hold"/>
                                        <p:tgtEl>
                                          <p:spTgt spid="3078"/>
                                        </p:tgtEl>
                                        <p:attrNameLst>
                                          <p:attrName>ppt_w</p:attrName>
                                        </p:attrNameLst>
                                      </p:cBhvr>
                                      <p:tavLst>
                                        <p:tav tm="0">
                                          <p:val>
                                            <p:fltVal val="0"/>
                                          </p:val>
                                        </p:tav>
                                        <p:tav tm="100000">
                                          <p:val>
                                            <p:strVal val="#ppt_w"/>
                                          </p:val>
                                        </p:tav>
                                      </p:tavLst>
                                    </p:anim>
                                    <p:anim calcmode="lin" valueType="num">
                                      <p:cBhvr>
                                        <p:cTn id="38" dur="1750" fill="hold"/>
                                        <p:tgtEl>
                                          <p:spTgt spid="3078"/>
                                        </p:tgtEl>
                                        <p:attrNameLst>
                                          <p:attrName>ppt_h</p:attrName>
                                        </p:attrNameLst>
                                      </p:cBhvr>
                                      <p:tavLst>
                                        <p:tav tm="0">
                                          <p:val>
                                            <p:fltVal val="0"/>
                                          </p:val>
                                        </p:tav>
                                        <p:tav tm="100000">
                                          <p:val>
                                            <p:strVal val="#ppt_h"/>
                                          </p:val>
                                        </p:tav>
                                      </p:tavLst>
                                    </p:anim>
                                    <p:anim calcmode="lin" valueType="num">
                                      <p:cBhvr>
                                        <p:cTn id="39" dur="1750" fill="hold"/>
                                        <p:tgtEl>
                                          <p:spTgt spid="3078"/>
                                        </p:tgtEl>
                                        <p:attrNameLst>
                                          <p:attrName>ppt_x</p:attrName>
                                        </p:attrNameLst>
                                      </p:cBhvr>
                                      <p:tavLst>
                                        <p:tav tm="0" fmla="#ppt_x+(cos(-2*pi*(1-$))*-#ppt_x-sin(-2*pi*(1-$))*(1-#ppt_y))*(1-$)">
                                          <p:val>
                                            <p:fltVal val="0"/>
                                          </p:val>
                                        </p:tav>
                                        <p:tav tm="100000">
                                          <p:val>
                                            <p:fltVal val="1"/>
                                          </p:val>
                                        </p:tav>
                                      </p:tavLst>
                                    </p:anim>
                                    <p:anim calcmode="lin" valueType="num">
                                      <p:cBhvr>
                                        <p:cTn id="40" dur="1750" fill="hold"/>
                                        <p:tgtEl>
                                          <p:spTgt spid="3078"/>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750" fill="hold"/>
                                        <p:tgtEl>
                                          <p:spTgt spid="10"/>
                                        </p:tgtEl>
                                        <p:attrNameLst>
                                          <p:attrName>ppt_w</p:attrName>
                                        </p:attrNameLst>
                                      </p:cBhvr>
                                      <p:tavLst>
                                        <p:tav tm="0">
                                          <p:val>
                                            <p:fltVal val="0"/>
                                          </p:val>
                                        </p:tav>
                                        <p:tav tm="100000">
                                          <p:val>
                                            <p:strVal val="#ppt_w"/>
                                          </p:val>
                                        </p:tav>
                                      </p:tavLst>
                                    </p:anim>
                                    <p:anim calcmode="lin" valueType="num">
                                      <p:cBhvr>
                                        <p:cTn id="44" dur="1750" fill="hold"/>
                                        <p:tgtEl>
                                          <p:spTgt spid="10"/>
                                        </p:tgtEl>
                                        <p:attrNameLst>
                                          <p:attrName>ppt_h</p:attrName>
                                        </p:attrNameLst>
                                      </p:cBhvr>
                                      <p:tavLst>
                                        <p:tav tm="0">
                                          <p:val>
                                            <p:fltVal val="0"/>
                                          </p:val>
                                        </p:tav>
                                        <p:tav tm="100000">
                                          <p:val>
                                            <p:strVal val="#ppt_h"/>
                                          </p:val>
                                        </p:tav>
                                      </p:tavLst>
                                    </p:anim>
                                    <p:anim calcmode="lin" valueType="num">
                                      <p:cBhvr>
                                        <p:cTn id="45" dur="1750" fill="hold"/>
                                        <p:tgtEl>
                                          <p:spTgt spid="10"/>
                                        </p:tgtEl>
                                        <p:attrNameLst>
                                          <p:attrName>ppt_x</p:attrName>
                                        </p:attrNameLst>
                                      </p:cBhvr>
                                      <p:tavLst>
                                        <p:tav tm="0" fmla="#ppt_x+(cos(-2*pi*(1-$))*-#ppt_x-sin(-2*pi*(1-$))*(1-#ppt_y))*(1-$)">
                                          <p:val>
                                            <p:fltVal val="0"/>
                                          </p:val>
                                        </p:tav>
                                        <p:tav tm="100000">
                                          <p:val>
                                            <p:fltVal val="1"/>
                                          </p:val>
                                        </p:tav>
                                      </p:tavLst>
                                    </p:anim>
                                    <p:anim calcmode="lin" valueType="num">
                                      <p:cBhvr>
                                        <p:cTn id="46" dur="1750" fill="hold"/>
                                        <p:tgtEl>
                                          <p:spTgt spid="10"/>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750" fill="hold"/>
                                        <p:tgtEl>
                                          <p:spTgt spid="12"/>
                                        </p:tgtEl>
                                        <p:attrNameLst>
                                          <p:attrName>ppt_w</p:attrName>
                                        </p:attrNameLst>
                                      </p:cBhvr>
                                      <p:tavLst>
                                        <p:tav tm="0">
                                          <p:val>
                                            <p:fltVal val="0"/>
                                          </p:val>
                                        </p:tav>
                                        <p:tav tm="100000">
                                          <p:val>
                                            <p:strVal val="#ppt_w"/>
                                          </p:val>
                                        </p:tav>
                                      </p:tavLst>
                                    </p:anim>
                                    <p:anim calcmode="lin" valueType="num">
                                      <p:cBhvr>
                                        <p:cTn id="50" dur="1750" fill="hold"/>
                                        <p:tgtEl>
                                          <p:spTgt spid="12"/>
                                        </p:tgtEl>
                                        <p:attrNameLst>
                                          <p:attrName>ppt_h</p:attrName>
                                        </p:attrNameLst>
                                      </p:cBhvr>
                                      <p:tavLst>
                                        <p:tav tm="0">
                                          <p:val>
                                            <p:fltVal val="0"/>
                                          </p:val>
                                        </p:tav>
                                        <p:tav tm="100000">
                                          <p:val>
                                            <p:strVal val="#ppt_h"/>
                                          </p:val>
                                        </p:tav>
                                      </p:tavLst>
                                    </p:anim>
                                    <p:anim calcmode="lin" valueType="num">
                                      <p:cBhvr>
                                        <p:cTn id="51" dur="1750" fill="hold"/>
                                        <p:tgtEl>
                                          <p:spTgt spid="12"/>
                                        </p:tgtEl>
                                        <p:attrNameLst>
                                          <p:attrName>ppt_x</p:attrName>
                                        </p:attrNameLst>
                                      </p:cBhvr>
                                      <p:tavLst>
                                        <p:tav tm="0" fmla="#ppt_x+(cos(-2*pi*(1-$))*-#ppt_x-sin(-2*pi*(1-$))*(1-#ppt_y))*(1-$)">
                                          <p:val>
                                            <p:fltVal val="0"/>
                                          </p:val>
                                        </p:tav>
                                        <p:tav tm="100000">
                                          <p:val>
                                            <p:fltVal val="1"/>
                                          </p:val>
                                        </p:tav>
                                      </p:tavLst>
                                    </p:anim>
                                    <p:anim calcmode="lin" valueType="num">
                                      <p:cBhvr>
                                        <p:cTn id="52" dur="1750" fill="hold"/>
                                        <p:tgtEl>
                                          <p:spTgt spid="12"/>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750" fill="hold"/>
                                        <p:tgtEl>
                                          <p:spTgt spid="13"/>
                                        </p:tgtEl>
                                        <p:attrNameLst>
                                          <p:attrName>ppt_w</p:attrName>
                                        </p:attrNameLst>
                                      </p:cBhvr>
                                      <p:tavLst>
                                        <p:tav tm="0">
                                          <p:val>
                                            <p:fltVal val="0"/>
                                          </p:val>
                                        </p:tav>
                                        <p:tav tm="100000">
                                          <p:val>
                                            <p:strVal val="#ppt_w"/>
                                          </p:val>
                                        </p:tav>
                                      </p:tavLst>
                                    </p:anim>
                                    <p:anim calcmode="lin" valueType="num">
                                      <p:cBhvr>
                                        <p:cTn id="56" dur="1750" fill="hold"/>
                                        <p:tgtEl>
                                          <p:spTgt spid="13"/>
                                        </p:tgtEl>
                                        <p:attrNameLst>
                                          <p:attrName>ppt_h</p:attrName>
                                        </p:attrNameLst>
                                      </p:cBhvr>
                                      <p:tavLst>
                                        <p:tav tm="0">
                                          <p:val>
                                            <p:fltVal val="0"/>
                                          </p:val>
                                        </p:tav>
                                        <p:tav tm="100000">
                                          <p:val>
                                            <p:strVal val="#ppt_h"/>
                                          </p:val>
                                        </p:tav>
                                      </p:tavLst>
                                    </p:anim>
                                    <p:anim calcmode="lin" valueType="num">
                                      <p:cBhvr>
                                        <p:cTn id="57" dur="1750" fill="hold"/>
                                        <p:tgtEl>
                                          <p:spTgt spid="13"/>
                                        </p:tgtEl>
                                        <p:attrNameLst>
                                          <p:attrName>ppt_x</p:attrName>
                                        </p:attrNameLst>
                                      </p:cBhvr>
                                      <p:tavLst>
                                        <p:tav tm="0" fmla="#ppt_x+(cos(-2*pi*(1-$))*-#ppt_x-sin(-2*pi*(1-$))*(1-#ppt_y))*(1-$)">
                                          <p:val>
                                            <p:fltVal val="0"/>
                                          </p:val>
                                        </p:tav>
                                        <p:tav tm="100000">
                                          <p:val>
                                            <p:fltVal val="1"/>
                                          </p:val>
                                        </p:tav>
                                      </p:tavLst>
                                    </p:anim>
                                    <p:anim calcmode="lin" valueType="num">
                                      <p:cBhvr>
                                        <p:cTn id="58" dur="1750" fill="hold"/>
                                        <p:tgtEl>
                                          <p:spTgt spid="13"/>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1750" fill="hold"/>
                                        <p:tgtEl>
                                          <p:spTgt spid="14"/>
                                        </p:tgtEl>
                                        <p:attrNameLst>
                                          <p:attrName>ppt_w</p:attrName>
                                        </p:attrNameLst>
                                      </p:cBhvr>
                                      <p:tavLst>
                                        <p:tav tm="0">
                                          <p:val>
                                            <p:fltVal val="0"/>
                                          </p:val>
                                        </p:tav>
                                        <p:tav tm="100000">
                                          <p:val>
                                            <p:strVal val="#ppt_w"/>
                                          </p:val>
                                        </p:tav>
                                      </p:tavLst>
                                    </p:anim>
                                    <p:anim calcmode="lin" valueType="num">
                                      <p:cBhvr>
                                        <p:cTn id="62" dur="1750" fill="hold"/>
                                        <p:tgtEl>
                                          <p:spTgt spid="14"/>
                                        </p:tgtEl>
                                        <p:attrNameLst>
                                          <p:attrName>ppt_h</p:attrName>
                                        </p:attrNameLst>
                                      </p:cBhvr>
                                      <p:tavLst>
                                        <p:tav tm="0">
                                          <p:val>
                                            <p:fltVal val="0"/>
                                          </p:val>
                                        </p:tav>
                                        <p:tav tm="100000">
                                          <p:val>
                                            <p:strVal val="#ppt_h"/>
                                          </p:val>
                                        </p:tav>
                                      </p:tavLst>
                                    </p:anim>
                                    <p:anim calcmode="lin" valueType="num">
                                      <p:cBhvr>
                                        <p:cTn id="63" dur="1750" fill="hold"/>
                                        <p:tgtEl>
                                          <p:spTgt spid="14"/>
                                        </p:tgtEl>
                                        <p:attrNameLst>
                                          <p:attrName>ppt_x</p:attrName>
                                        </p:attrNameLst>
                                      </p:cBhvr>
                                      <p:tavLst>
                                        <p:tav tm="0" fmla="#ppt_x+(cos(-2*pi*(1-$))*-#ppt_x-sin(-2*pi*(1-$))*(1-#ppt_y))*(1-$)">
                                          <p:val>
                                            <p:fltVal val="0"/>
                                          </p:val>
                                        </p:tav>
                                        <p:tav tm="100000">
                                          <p:val>
                                            <p:fltVal val="1"/>
                                          </p:val>
                                        </p:tav>
                                      </p:tavLst>
                                    </p:anim>
                                    <p:anim calcmode="lin" valueType="num">
                                      <p:cBhvr>
                                        <p:cTn id="64" dur="1750" fill="hold"/>
                                        <p:tgtEl>
                                          <p:spTgt spid="14"/>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750" fill="hold"/>
                                        <p:tgtEl>
                                          <p:spTgt spid="15"/>
                                        </p:tgtEl>
                                        <p:attrNameLst>
                                          <p:attrName>ppt_w</p:attrName>
                                        </p:attrNameLst>
                                      </p:cBhvr>
                                      <p:tavLst>
                                        <p:tav tm="0">
                                          <p:val>
                                            <p:fltVal val="0"/>
                                          </p:val>
                                        </p:tav>
                                        <p:tav tm="100000">
                                          <p:val>
                                            <p:strVal val="#ppt_w"/>
                                          </p:val>
                                        </p:tav>
                                      </p:tavLst>
                                    </p:anim>
                                    <p:anim calcmode="lin" valueType="num">
                                      <p:cBhvr>
                                        <p:cTn id="68" dur="1750" fill="hold"/>
                                        <p:tgtEl>
                                          <p:spTgt spid="15"/>
                                        </p:tgtEl>
                                        <p:attrNameLst>
                                          <p:attrName>ppt_h</p:attrName>
                                        </p:attrNameLst>
                                      </p:cBhvr>
                                      <p:tavLst>
                                        <p:tav tm="0">
                                          <p:val>
                                            <p:fltVal val="0"/>
                                          </p:val>
                                        </p:tav>
                                        <p:tav tm="100000">
                                          <p:val>
                                            <p:strVal val="#ppt_h"/>
                                          </p:val>
                                        </p:tav>
                                      </p:tavLst>
                                    </p:anim>
                                    <p:anim calcmode="lin" valueType="num">
                                      <p:cBhvr>
                                        <p:cTn id="69" dur="1750" fill="hold"/>
                                        <p:tgtEl>
                                          <p:spTgt spid="15"/>
                                        </p:tgtEl>
                                        <p:attrNameLst>
                                          <p:attrName>ppt_x</p:attrName>
                                        </p:attrNameLst>
                                      </p:cBhvr>
                                      <p:tavLst>
                                        <p:tav tm="0" fmla="#ppt_x+(cos(-2*pi*(1-$))*-#ppt_x-sin(-2*pi*(1-$))*(1-#ppt_y))*(1-$)">
                                          <p:val>
                                            <p:fltVal val="0"/>
                                          </p:val>
                                        </p:tav>
                                        <p:tav tm="100000">
                                          <p:val>
                                            <p:fltVal val="1"/>
                                          </p:val>
                                        </p:tav>
                                      </p:tavLst>
                                    </p:anim>
                                    <p:anim calcmode="lin" valueType="num">
                                      <p:cBhvr>
                                        <p:cTn id="70" dur="1750" fill="hold"/>
                                        <p:tgtEl>
                                          <p:spTgt spid="15"/>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750" fill="hold"/>
                                        <p:tgtEl>
                                          <p:spTgt spid="16"/>
                                        </p:tgtEl>
                                        <p:attrNameLst>
                                          <p:attrName>ppt_w</p:attrName>
                                        </p:attrNameLst>
                                      </p:cBhvr>
                                      <p:tavLst>
                                        <p:tav tm="0">
                                          <p:val>
                                            <p:fltVal val="0"/>
                                          </p:val>
                                        </p:tav>
                                        <p:tav tm="100000">
                                          <p:val>
                                            <p:strVal val="#ppt_w"/>
                                          </p:val>
                                        </p:tav>
                                      </p:tavLst>
                                    </p:anim>
                                    <p:anim calcmode="lin" valueType="num">
                                      <p:cBhvr>
                                        <p:cTn id="74" dur="1750" fill="hold"/>
                                        <p:tgtEl>
                                          <p:spTgt spid="16"/>
                                        </p:tgtEl>
                                        <p:attrNameLst>
                                          <p:attrName>ppt_h</p:attrName>
                                        </p:attrNameLst>
                                      </p:cBhvr>
                                      <p:tavLst>
                                        <p:tav tm="0">
                                          <p:val>
                                            <p:fltVal val="0"/>
                                          </p:val>
                                        </p:tav>
                                        <p:tav tm="100000">
                                          <p:val>
                                            <p:strVal val="#ppt_h"/>
                                          </p:val>
                                        </p:tav>
                                      </p:tavLst>
                                    </p:anim>
                                    <p:anim calcmode="lin" valueType="num">
                                      <p:cBhvr>
                                        <p:cTn id="75" dur="1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76" dur="1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4439937" y="3244334"/>
            <a:ext cx="3312125" cy="369332"/>
          </a:xfrm>
          <a:prstGeom prst="rect">
            <a:avLst/>
          </a:prstGeom>
        </p:spPr>
        <p:txBody>
          <a:bodyPr wrap="none">
            <a:spAutoFit/>
          </a:bodyPr>
          <a:lstStyle/>
          <a:p>
            <a:pPr algn="just"/>
            <a:r>
              <a:rPr lang="en-US" dirty="0" err="1">
                <a:solidFill>
                  <a:srgbClr val="222222"/>
                </a:solidFill>
                <a:latin typeface="Open Sans" panose="020B0606030504020204" pitchFamily="34" charset="0"/>
              </a:rPr>
              <a:t>Ứng</a:t>
            </a:r>
            <a:r>
              <a:rPr lang="en-US" dirty="0">
                <a:solidFill>
                  <a:srgbClr val="222222"/>
                </a:solidFill>
                <a:latin typeface="Open Sans" panose="020B0606030504020204" pitchFamily="34" charset="0"/>
              </a:rPr>
              <a:t> </a:t>
            </a:r>
            <a:r>
              <a:rPr lang="en-US" dirty="0" err="1">
                <a:solidFill>
                  <a:srgbClr val="222222"/>
                </a:solidFill>
                <a:latin typeface="Open Sans" panose="020B0606030504020204" pitchFamily="34" charset="0"/>
              </a:rPr>
              <a:t>dụng</a:t>
            </a:r>
            <a:r>
              <a:rPr lang="en-US" dirty="0">
                <a:solidFill>
                  <a:srgbClr val="222222"/>
                </a:solidFill>
                <a:latin typeface="Open Sans" panose="020B0606030504020204" pitchFamily="34" charset="0"/>
              </a:rPr>
              <a:t> </a:t>
            </a:r>
            <a:r>
              <a:rPr lang="en-US" dirty="0" err="1">
                <a:solidFill>
                  <a:srgbClr val="222222"/>
                </a:solidFill>
                <a:latin typeface="Open Sans" panose="020B0606030504020204" pitchFamily="34" charset="0"/>
              </a:rPr>
              <a:t>xây</a:t>
            </a:r>
            <a:r>
              <a:rPr lang="en-US" dirty="0">
                <a:solidFill>
                  <a:srgbClr val="222222"/>
                </a:solidFill>
                <a:latin typeface="Open Sans" panose="020B0606030504020204" pitchFamily="34" charset="0"/>
              </a:rPr>
              <a:t> </a:t>
            </a:r>
            <a:r>
              <a:rPr lang="en-US" dirty="0" err="1">
                <a:solidFill>
                  <a:srgbClr val="222222"/>
                </a:solidFill>
                <a:latin typeface="Open Sans" panose="020B0606030504020204" pitchFamily="34" charset="0"/>
              </a:rPr>
              <a:t>dựng</a:t>
            </a:r>
            <a:r>
              <a:rPr lang="en-US" dirty="0">
                <a:solidFill>
                  <a:srgbClr val="222222"/>
                </a:solidFill>
                <a:latin typeface="Open Sans" panose="020B0606030504020204" pitchFamily="34" charset="0"/>
              </a:rPr>
              <a:t> </a:t>
            </a:r>
            <a:r>
              <a:rPr lang="en-US" dirty="0" err="1">
                <a:solidFill>
                  <a:srgbClr val="222222"/>
                </a:solidFill>
                <a:latin typeface="Open Sans" panose="020B0606030504020204" pitchFamily="34" charset="0"/>
              </a:rPr>
              <a:t>bài</a:t>
            </a:r>
            <a:r>
              <a:rPr lang="en-US" dirty="0">
                <a:solidFill>
                  <a:srgbClr val="222222"/>
                </a:solidFill>
                <a:latin typeface="Open Sans" panose="020B0606030504020204" pitchFamily="34" charset="0"/>
              </a:rPr>
              <a:t> </a:t>
            </a:r>
            <a:r>
              <a:rPr lang="en-US" dirty="0" err="1">
                <a:solidFill>
                  <a:srgbClr val="222222"/>
                </a:solidFill>
                <a:latin typeface="Open Sans" panose="020B0606030504020204" pitchFamily="34" charset="0"/>
              </a:rPr>
              <a:t>giảng</a:t>
            </a:r>
            <a:endParaRPr lang="en-US" b="0" i="0" dirty="0">
              <a:solidFill>
                <a:srgbClr val="222222"/>
              </a:solidFill>
              <a:effectLst/>
              <a:latin typeface="Open Sans" panose="020B0606030504020204" pitchFamily="34" charset="0"/>
            </a:endParaRPr>
          </a:p>
        </p:txBody>
      </p:sp>
      <p:pic>
        <p:nvPicPr>
          <p:cNvPr id="4098" name="Picture 2" descr="10 ứng dụng được sử dụng nhiều trên điện th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345" y="1690688"/>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561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635634" y="1382597"/>
            <a:ext cx="3728728" cy="689551"/>
          </a:xfrm>
          <a:prstGeom prst="roundRect">
            <a:avLst>
              <a:gd name="adj" fmla="val 426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076239" y="1236142"/>
            <a:ext cx="1025326" cy="982459"/>
          </a:xfrm>
          <a:prstGeom prst="rect">
            <a:avLst/>
          </a:prstGeom>
        </p:spPr>
      </p:pic>
      <p:sp>
        <p:nvSpPr>
          <p:cNvPr id="36" name="TextBox 35"/>
          <p:cNvSpPr txBox="1"/>
          <p:nvPr/>
        </p:nvSpPr>
        <p:spPr>
          <a:xfrm>
            <a:off x="4101565" y="1465762"/>
            <a:ext cx="3160657" cy="52322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5:  SKILLS 1</a:t>
            </a:r>
            <a:endParaRPr lang="en-US" sz="3200" b="1" dirty="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7841210"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
        <p:nvSpPr>
          <p:cNvPr id="2" name="AutoShape 2" descr="phần mềm quản lý nhà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4"/>
          <a:srcRect l="20493" t="8019" r="25296"/>
          <a:stretch/>
        </p:blipFill>
        <p:spPr>
          <a:xfrm>
            <a:off x="2974100" y="2365057"/>
            <a:ext cx="7064635" cy="4492944"/>
          </a:xfrm>
          <a:prstGeom prst="rect">
            <a:avLst/>
          </a:prstGeom>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241901" y="63087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294686" y="528239"/>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7" name="Rectangle 36"/>
          <p:cNvSpPr/>
          <p:nvPr/>
        </p:nvSpPr>
        <p:spPr>
          <a:xfrm>
            <a:off x="4565979" y="60332"/>
            <a:ext cx="319709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READING</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6" name="TextBox 15"/>
          <p:cNvSpPr txBox="1"/>
          <p:nvPr/>
        </p:nvSpPr>
        <p:spPr>
          <a:xfrm>
            <a:off x="797293" y="616402"/>
            <a:ext cx="10975956" cy="830997"/>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Name the technological applications in the pictures. Can they be used in schools?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846" t="933" r="9554" b="65176"/>
          <a:stretch/>
        </p:blipFill>
        <p:spPr>
          <a:xfrm>
            <a:off x="6599903" y="1502057"/>
            <a:ext cx="4068386" cy="2263698"/>
          </a:xfrm>
          <a:prstGeom prst="rect">
            <a:avLst/>
          </a:prstGeom>
        </p:spPr>
      </p:pic>
      <p:sp>
        <p:nvSpPr>
          <p:cNvPr id="4" name="TextBox 3"/>
          <p:cNvSpPr txBox="1"/>
          <p:nvPr/>
        </p:nvSpPr>
        <p:spPr>
          <a:xfrm>
            <a:off x="2585883" y="3654284"/>
            <a:ext cx="2340078" cy="584775"/>
          </a:xfrm>
          <a:prstGeom prst="rect">
            <a:avLst/>
          </a:prstGeom>
          <a:noFill/>
        </p:spPr>
        <p:txBody>
          <a:bodyPr wrap="square" rtlCol="0">
            <a:spAutoFit/>
          </a:bodyPr>
          <a:lstStyle/>
          <a:p>
            <a:r>
              <a:rPr lang="en-US" sz="3200" b="1" dirty="0">
                <a:solidFill>
                  <a:srgbClr val="FF0000"/>
                </a:solidFill>
              </a:rPr>
              <a:t>e</a:t>
            </a:r>
            <a:r>
              <a:rPr lang="en-US" sz="3200" b="1" dirty="0" smtClean="0">
                <a:solidFill>
                  <a:srgbClr val="FF0000"/>
                </a:solidFill>
              </a:rPr>
              <a:t>ye-tracking</a:t>
            </a:r>
            <a:endParaRPr lang="en-US" sz="3200" b="1" dirty="0">
              <a:solidFill>
                <a:srgbClr val="FF0000"/>
              </a:solidFill>
            </a:endParaRPr>
          </a:p>
        </p:txBody>
      </p:sp>
      <p:sp>
        <p:nvSpPr>
          <p:cNvPr id="28" name="TextBox 27"/>
          <p:cNvSpPr txBox="1"/>
          <p:nvPr/>
        </p:nvSpPr>
        <p:spPr>
          <a:xfrm>
            <a:off x="6796085" y="3647015"/>
            <a:ext cx="3872204" cy="584775"/>
          </a:xfrm>
          <a:prstGeom prst="rect">
            <a:avLst/>
          </a:prstGeom>
          <a:noFill/>
        </p:spPr>
        <p:txBody>
          <a:bodyPr wrap="square" rtlCol="0">
            <a:spAutoFit/>
          </a:bodyPr>
          <a:lstStyle/>
          <a:p>
            <a:r>
              <a:rPr lang="en-US" sz="3200" b="1" dirty="0">
                <a:solidFill>
                  <a:srgbClr val="FF0000"/>
                </a:solidFill>
              </a:rPr>
              <a:t>f</a:t>
            </a:r>
            <a:r>
              <a:rPr lang="en-US" sz="3200" b="1" dirty="0" smtClean="0">
                <a:solidFill>
                  <a:srgbClr val="FF0000"/>
                </a:solidFill>
              </a:rPr>
              <a:t>ingerprint scanner</a:t>
            </a:r>
            <a:endParaRPr lang="en-US" sz="3200" b="1" dirty="0">
              <a:solidFill>
                <a:srgbClr val="FF0000"/>
              </a:solidFill>
            </a:endParaRPr>
          </a:p>
        </p:txBody>
      </p:sp>
      <p:sp>
        <p:nvSpPr>
          <p:cNvPr id="29" name="TextBox 28"/>
          <p:cNvSpPr txBox="1"/>
          <p:nvPr/>
        </p:nvSpPr>
        <p:spPr>
          <a:xfrm>
            <a:off x="4228422" y="6293705"/>
            <a:ext cx="3872204" cy="584775"/>
          </a:xfrm>
          <a:prstGeom prst="rect">
            <a:avLst/>
          </a:prstGeom>
          <a:noFill/>
        </p:spPr>
        <p:txBody>
          <a:bodyPr wrap="square" rtlCol="0">
            <a:spAutoFit/>
          </a:bodyPr>
          <a:lstStyle/>
          <a:p>
            <a:r>
              <a:rPr lang="en-US" sz="3200" b="1" dirty="0">
                <a:solidFill>
                  <a:srgbClr val="FF0000"/>
                </a:solidFill>
              </a:rPr>
              <a:t>f</a:t>
            </a:r>
            <a:r>
              <a:rPr lang="en-US" sz="3200" b="1" dirty="0" smtClean="0">
                <a:solidFill>
                  <a:srgbClr val="FF0000"/>
                </a:solidFill>
              </a:rPr>
              <a:t>ace recognition</a:t>
            </a:r>
            <a:endParaRPr lang="en-US" sz="3200" b="1" dirty="0">
              <a:solidFill>
                <a:srgbClr val="FF0000"/>
              </a:solidFill>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071" t="1612" r="52890" b="64215"/>
          <a:stretch/>
        </p:blipFill>
        <p:spPr>
          <a:xfrm>
            <a:off x="1831957" y="1447399"/>
            <a:ext cx="4212481" cy="2282873"/>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3737" t="47276" r="8493" b="14084"/>
          <a:stretch/>
        </p:blipFill>
        <p:spPr>
          <a:xfrm>
            <a:off x="2359743" y="4273116"/>
            <a:ext cx="6921910" cy="2042922"/>
          </a:xfrm>
          <a:prstGeom prst="rect">
            <a:avLst/>
          </a:prstGeom>
        </p:spPr>
      </p:pic>
      <p:sp>
        <p:nvSpPr>
          <p:cNvPr id="5" name="Oval 4"/>
          <p:cNvSpPr/>
          <p:nvPr/>
        </p:nvSpPr>
        <p:spPr>
          <a:xfrm>
            <a:off x="1251588" y="3139913"/>
            <a:ext cx="501445" cy="471948"/>
          </a:xfrm>
          <a:prstGeom prst="ellipse">
            <a:avLst/>
          </a:prstGeom>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smtClean="0"/>
              <a:t>1</a:t>
            </a:r>
            <a:endParaRPr lang="en-US" sz="3200" b="1" dirty="0"/>
          </a:p>
        </p:txBody>
      </p:sp>
      <p:sp>
        <p:nvSpPr>
          <p:cNvPr id="19" name="Oval 18"/>
          <p:cNvSpPr/>
          <p:nvPr/>
        </p:nvSpPr>
        <p:spPr>
          <a:xfrm>
            <a:off x="10800532" y="2903939"/>
            <a:ext cx="501445" cy="471948"/>
          </a:xfrm>
          <a:prstGeom prst="ellipse">
            <a:avLst/>
          </a:prstGeom>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t>2</a:t>
            </a:r>
            <a:endParaRPr lang="en-US" sz="3200" b="1" dirty="0"/>
          </a:p>
        </p:txBody>
      </p:sp>
      <p:sp>
        <p:nvSpPr>
          <p:cNvPr id="20" name="Oval 19"/>
          <p:cNvSpPr/>
          <p:nvPr/>
        </p:nvSpPr>
        <p:spPr>
          <a:xfrm>
            <a:off x="1581234" y="5844090"/>
            <a:ext cx="501445" cy="471948"/>
          </a:xfrm>
          <a:prstGeom prst="ellipse">
            <a:avLst/>
          </a:prstGeom>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t>3</a:t>
            </a:r>
            <a:endParaRPr lang="en-US" sz="3200" b="1" dirty="0" smtClean="0"/>
          </a:p>
        </p:txBody>
      </p:sp>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630" y="956240"/>
            <a:ext cx="4831601" cy="2364882"/>
          </a:xfrm>
          <a:prstGeom prst="rect">
            <a:avLst/>
          </a:prstGeom>
        </p:spPr>
      </p:pic>
      <p:sp>
        <p:nvSpPr>
          <p:cNvPr id="16" name="Rectangle 15"/>
          <p:cNvSpPr/>
          <p:nvPr/>
        </p:nvSpPr>
        <p:spPr>
          <a:xfrm>
            <a:off x="4640626" y="4346"/>
            <a:ext cx="339303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smtClean="0">
                <a:ln w="6600">
                  <a:solidFill>
                    <a:srgbClr val="ED7D31"/>
                  </a:solidFill>
                  <a:prstDash val="solid"/>
                </a:ln>
                <a:solidFill>
                  <a:srgbClr val="0070C0"/>
                </a:solidFill>
                <a:effectLst>
                  <a:outerShdw dist="38100" dir="2700000" algn="tl" rotWithShape="0">
                    <a:srgbClr val="ED7D31"/>
                  </a:outerShdw>
                </a:effectLst>
                <a:latin typeface="Calibri" panose="020F0502020204030204"/>
              </a:rPr>
              <a:t>I. READING</a:t>
            </a:r>
            <a:endParaRPr kumimoji="0" lang="en-US" sz="3600" b="1" i="0" u="none" strike="noStrike" kern="1200" cap="none" spc="0" normalizeH="0" baseline="0" noProof="0" dirty="0">
              <a:ln w="6600">
                <a:solidFill>
                  <a:srgbClr val="ED7D31"/>
                </a:solidFill>
                <a:prstDash val="solid"/>
              </a:ln>
              <a:solidFill>
                <a:srgbClr val="0070C0"/>
              </a:solidFill>
              <a:effectLst>
                <a:outerShdw dist="38100" dir="2700000" algn="tl" rotWithShape="0">
                  <a:srgbClr val="ED7D31"/>
                </a:outerShdw>
              </a:effectLst>
              <a:uLnTx/>
              <a:uFillTx/>
              <a:latin typeface="Calibri" panose="020F0502020204030204"/>
            </a:endParaRPr>
          </a:p>
        </p:txBody>
      </p:sp>
      <p:sp>
        <p:nvSpPr>
          <p:cNvPr id="12" name="TextBox 11"/>
          <p:cNvSpPr txBox="1"/>
          <p:nvPr/>
        </p:nvSpPr>
        <p:spPr>
          <a:xfrm>
            <a:off x="219120" y="650677"/>
            <a:ext cx="12111134" cy="430887"/>
          </a:xfrm>
          <a:prstGeom prst="rect">
            <a:avLst/>
          </a:prstGeom>
          <a:noFill/>
          <a:effectLst/>
        </p:spPr>
        <p:txBody>
          <a:bodyPr wrap="square" rtlCol="0">
            <a:spAutoFit/>
          </a:bodyPr>
          <a:lstStyle/>
          <a:p>
            <a:r>
              <a:rPr lang="en-US" sz="2200" b="1" dirty="0">
                <a:solidFill>
                  <a:srgbClr val="FF0000"/>
                </a:solidFill>
                <a:effectLst>
                  <a:glow rad="88900">
                    <a:schemeClr val="bg1"/>
                  </a:glow>
                </a:effectLst>
                <a:latin typeface="Arial" panose="020B0604020202020204" pitchFamily="34" charset="0"/>
                <a:cs typeface="Arial" panose="020B0604020202020204" pitchFamily="34" charset="0"/>
              </a:rPr>
              <a:t>Read the passage and </a:t>
            </a:r>
            <a:r>
              <a:rPr lang="en-US" sz="2200" b="1" dirty="0" smtClean="0">
                <a:solidFill>
                  <a:srgbClr val="FF0000"/>
                </a:solidFill>
                <a:effectLst>
                  <a:glow rad="88900">
                    <a:schemeClr val="bg1"/>
                  </a:glow>
                </a:effectLst>
                <a:latin typeface="Arial" panose="020B0604020202020204" pitchFamily="34" charset="0"/>
                <a:cs typeface="Arial" panose="020B0604020202020204" pitchFamily="34" charset="0"/>
              </a:rPr>
              <a:t>pay attention to the underlined words and guess their meaning.</a:t>
            </a:r>
            <a:endParaRPr lang="en-US" sz="2200" b="1" dirty="0">
              <a:solidFill>
                <a:srgbClr val="FF0000"/>
              </a:solidFill>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423" y="1053572"/>
            <a:ext cx="4881732" cy="5444583"/>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25632" y="3253904"/>
            <a:ext cx="4831600" cy="3244252"/>
          </a:xfrm>
          <a:prstGeom prst="rect">
            <a:avLst/>
          </a:prstGeom>
        </p:spPr>
      </p:pic>
      <p:cxnSp>
        <p:nvCxnSpPr>
          <p:cNvPr id="8" name="Straight Connector 7"/>
          <p:cNvCxnSpPr/>
          <p:nvPr/>
        </p:nvCxnSpPr>
        <p:spPr>
          <a:xfrm flipV="1">
            <a:off x="1409290" y="1553135"/>
            <a:ext cx="1137920" cy="1016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34730" y="1419820"/>
            <a:ext cx="1432560" cy="99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47690" y="1917660"/>
            <a:ext cx="751840" cy="1139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85603" y="2162036"/>
            <a:ext cx="751840" cy="1139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461203" y="5006836"/>
            <a:ext cx="751840" cy="1139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34730" y="4346436"/>
            <a:ext cx="751840" cy="1139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Biometrics No more 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5473" y="1081564"/>
            <a:ext cx="406400" cy="406400"/>
          </a:xfrm>
          <a:prstGeom prst="rect">
            <a:avLst/>
          </a:prstGeom>
        </p:spPr>
      </p:pic>
      <p:pic>
        <p:nvPicPr>
          <p:cNvPr id="6" name="Nanolearning Tired 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85600" y="4346"/>
            <a:ext cx="406400" cy="406400"/>
          </a:xfrm>
          <a:prstGeom prst="rect">
            <a:avLst/>
          </a:prstGeom>
        </p:spPr>
      </p:pic>
    </p:spTree>
    <p:extLst>
      <p:ext uri="{BB962C8B-B14F-4D97-AF65-F5344CB8AC3E}">
        <p14:creationId xmlns:p14="http://schemas.microsoft.com/office/powerpoint/2010/main" val="3720582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509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b</a:t>
            </a:r>
            <a:r>
              <a:rPr lang="en-US" sz="4000" b="1" dirty="0" smtClean="0">
                <a:solidFill>
                  <a:srgbClr val="AD4F0F"/>
                </a:solidFill>
              </a:rPr>
              <a:t>iometrics </a:t>
            </a:r>
            <a:r>
              <a:rPr lang="en-US" sz="4000" b="1" dirty="0" smtClean="0">
                <a:solidFill>
                  <a:srgbClr val="AD4F0F"/>
                </a:solidFill>
                <a:cs typeface="Calibri" panose="020F0502020204030204" pitchFamily="34" charset="0"/>
              </a:rPr>
              <a:t>(n)</a:t>
            </a:r>
            <a:endParaRPr lang="en-US" sz="4000" b="1" dirty="0">
              <a:solidFill>
                <a:srgbClr val="AD4F0F"/>
              </a:solidFill>
              <a:cs typeface="Calibri" panose="020F0502020204030204" pitchFamily="34" charset="0"/>
            </a:endParaRP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smtClean="0"/>
              <a:t>Khoa</a:t>
            </a:r>
            <a:r>
              <a:rPr lang="en-US" sz="3200" dirty="0" smtClean="0"/>
              <a:t> </a:t>
            </a:r>
            <a:r>
              <a:rPr lang="en-US" sz="3200" dirty="0" err="1" smtClean="0"/>
              <a:t>học</a:t>
            </a:r>
            <a:r>
              <a:rPr lang="en-US" sz="3200" dirty="0" smtClean="0"/>
              <a:t> </a:t>
            </a:r>
            <a:r>
              <a:rPr lang="en-US" sz="3200" dirty="0" err="1" smtClean="0"/>
              <a:t>sinh</a:t>
            </a:r>
            <a:r>
              <a:rPr lang="en-US" sz="3200" dirty="0" smtClean="0"/>
              <a:t> </a:t>
            </a:r>
            <a:r>
              <a:rPr lang="en-US" sz="3200" dirty="0" err="1" smtClean="0"/>
              <a:t>trắc</a:t>
            </a:r>
            <a:endParaRPr lang="en-US" sz="3200" dirty="0"/>
          </a:p>
        </p:txBody>
      </p:sp>
      <p:sp>
        <p:nvSpPr>
          <p:cNvPr id="2" name="Rectangle 1"/>
          <p:cNvSpPr/>
          <p:nvPr/>
        </p:nvSpPr>
        <p:spPr>
          <a:xfrm>
            <a:off x="758679" y="3008667"/>
            <a:ext cx="3095912" cy="584775"/>
          </a:xfrm>
          <a:prstGeom prst="rect">
            <a:avLst/>
          </a:prstGeom>
        </p:spPr>
        <p:txBody>
          <a:bodyPr wrap="none">
            <a:spAutoFit/>
          </a:bodyPr>
          <a:lstStyle/>
          <a:p>
            <a:pPr algn="ctr"/>
            <a:r>
              <a:rPr lang="en-US" sz="3200" b="1" dirty="0" smtClean="0">
                <a:solidFill>
                  <a:schemeClr val="accent5">
                    <a:lumMod val="50000"/>
                  </a:schemeClr>
                </a:solidFill>
              </a:rPr>
              <a:t>/ˌ</a:t>
            </a:r>
            <a:r>
              <a:rPr lang="en-US" sz="3200" b="1" dirty="0" err="1">
                <a:solidFill>
                  <a:schemeClr val="accent5">
                    <a:lumMod val="50000"/>
                  </a:schemeClr>
                </a:solidFill>
              </a:rPr>
              <a:t>baɪəʊˈ</a:t>
            </a:r>
            <a:r>
              <a:rPr lang="en-US" sz="3200" b="1" dirty="0" err="1" smtClean="0">
                <a:solidFill>
                  <a:schemeClr val="accent5">
                    <a:lumMod val="50000"/>
                  </a:schemeClr>
                </a:solidFill>
              </a:rPr>
              <a:t>metrɪks</a:t>
            </a:r>
            <a:r>
              <a:rPr lang="en-US" sz="3200" b="1" dirty="0" smtClean="0">
                <a:solidFill>
                  <a:schemeClr val="accent5">
                    <a:lumMod val="50000"/>
                  </a:schemeClr>
                </a:solidFill>
              </a:rPr>
              <a:t>/</a:t>
            </a:r>
            <a:endParaRPr lang="en-US" sz="3200" b="1" dirty="0">
              <a:solidFill>
                <a:schemeClr val="accent5">
                  <a:lumMod val="50000"/>
                </a:schemeClr>
              </a:solidFill>
            </a:endParaRPr>
          </a:p>
        </p:txBody>
      </p:sp>
      <p:pic>
        <p:nvPicPr>
          <p:cNvPr id="6" name="Picture 5"/>
          <p:cNvPicPr>
            <a:picLocks noChangeAspect="1"/>
          </p:cNvPicPr>
          <p:nvPr/>
        </p:nvPicPr>
        <p:blipFill>
          <a:blip r:embed="rId5"/>
          <a:stretch>
            <a:fillRect/>
          </a:stretch>
        </p:blipFill>
        <p:spPr>
          <a:xfrm>
            <a:off x="4114790" y="1085214"/>
            <a:ext cx="7897505" cy="5605556"/>
          </a:xfrm>
          <a:prstGeom prst="rect">
            <a:avLst/>
          </a:prstGeom>
        </p:spPr>
      </p:pic>
      <p:pic>
        <p:nvPicPr>
          <p:cNvPr id="3" name="biometr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4" y="4339115"/>
            <a:ext cx="663221" cy="663221"/>
          </a:xfrm>
          <a:prstGeom prst="rect">
            <a:avLst/>
          </a:prstGeom>
        </p:spPr>
      </p:pic>
      <p:sp>
        <p:nvSpPr>
          <p:cNvPr id="13" name="Rectangle 12"/>
          <p:cNvSpPr/>
          <p:nvPr/>
        </p:nvSpPr>
        <p:spPr>
          <a:xfrm>
            <a:off x="-189793" y="115174"/>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Tree>
    <p:extLst>
      <p:ext uri="{BB962C8B-B14F-4D97-AF65-F5344CB8AC3E}">
        <p14:creationId xmlns:p14="http://schemas.microsoft.com/office/powerpoint/2010/main" val="39280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92"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t</a:t>
            </a:r>
            <a:r>
              <a:rPr lang="en-US" sz="4000" b="1" dirty="0" smtClean="0">
                <a:solidFill>
                  <a:srgbClr val="AD4F0F"/>
                </a:solidFill>
              </a:rPr>
              <a:t>ruancy </a:t>
            </a:r>
            <a:r>
              <a:rPr lang="en-US" sz="4000" b="1" dirty="0" smtClean="0">
                <a:solidFill>
                  <a:srgbClr val="AD4F0F"/>
                </a:solidFill>
                <a:cs typeface="Calibri" panose="020F0502020204030204" pitchFamily="34" charset="0"/>
              </a:rPr>
              <a:t>(v)</a:t>
            </a:r>
            <a:endParaRPr lang="en-US" sz="4000" b="1" dirty="0">
              <a:solidFill>
                <a:srgbClr val="AD4F0F"/>
              </a:solidFill>
              <a:cs typeface="Calibri" panose="020F0502020204030204" pitchFamily="34" charset="0"/>
            </a:endParaRPr>
          </a:p>
        </p:txBody>
      </p:sp>
      <p:sp>
        <p:nvSpPr>
          <p:cNvPr id="12" name="Rectangle 11"/>
          <p:cNvSpPr/>
          <p:nvPr/>
        </p:nvSpPr>
        <p:spPr>
          <a:xfrm>
            <a:off x="487067" y="3593442"/>
            <a:ext cx="3675936" cy="1077218"/>
          </a:xfrm>
          <a:prstGeom prst="rect">
            <a:avLst/>
          </a:prstGeom>
        </p:spPr>
        <p:txBody>
          <a:bodyPr wrap="square">
            <a:spAutoFit/>
          </a:bodyPr>
          <a:lstStyle/>
          <a:p>
            <a:pPr lvl="0" algn="ctr"/>
            <a:r>
              <a:rPr lang="en-US" sz="3200" dirty="0" err="1" smtClean="0"/>
              <a:t>Trốn</a:t>
            </a:r>
            <a:r>
              <a:rPr lang="en-US" sz="3200" dirty="0" smtClean="0"/>
              <a:t> </a:t>
            </a:r>
            <a:r>
              <a:rPr lang="en-US" sz="3200" dirty="0" err="1" smtClean="0"/>
              <a:t>học</a:t>
            </a:r>
            <a:r>
              <a:rPr lang="en-US" sz="3200" dirty="0" smtClean="0"/>
              <a:t>, </a:t>
            </a:r>
            <a:r>
              <a:rPr lang="en-US" sz="3200" dirty="0" err="1" smtClean="0"/>
              <a:t>nghỉ</a:t>
            </a:r>
            <a:r>
              <a:rPr lang="en-US" sz="3200" dirty="0" smtClean="0"/>
              <a:t> </a:t>
            </a:r>
            <a:r>
              <a:rPr lang="en-US" sz="3200" dirty="0" err="1" smtClean="0"/>
              <a:t>học</a:t>
            </a:r>
            <a:r>
              <a:rPr lang="en-US" sz="3200" dirty="0" smtClean="0"/>
              <a:t> </a:t>
            </a:r>
            <a:r>
              <a:rPr lang="en-US" sz="3200" dirty="0" err="1" smtClean="0"/>
              <a:t>không</a:t>
            </a:r>
            <a:r>
              <a:rPr lang="en-US" sz="3200" dirty="0" smtClean="0"/>
              <a:t> </a:t>
            </a:r>
            <a:r>
              <a:rPr lang="en-US" sz="3200" dirty="0" err="1" smtClean="0"/>
              <a:t>phép</a:t>
            </a:r>
            <a:endParaRPr lang="en-US" sz="3200" dirty="0"/>
          </a:p>
        </p:txBody>
      </p:sp>
      <p:sp>
        <p:nvSpPr>
          <p:cNvPr id="2" name="Rectangle 1"/>
          <p:cNvSpPr/>
          <p:nvPr/>
        </p:nvSpPr>
        <p:spPr>
          <a:xfrm>
            <a:off x="1322227" y="3008667"/>
            <a:ext cx="1968809"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truːənsi</a:t>
            </a:r>
            <a:r>
              <a:rPr lang="en-US" sz="3200" b="1" dirty="0">
                <a:solidFill>
                  <a:schemeClr val="accent5">
                    <a:lumMod val="50000"/>
                  </a:schemeClr>
                </a:solidFill>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637" y="1351280"/>
            <a:ext cx="7904268" cy="4866640"/>
          </a:xfrm>
          <a:prstGeom prst="rect">
            <a:avLst/>
          </a:prstGeom>
        </p:spPr>
      </p:pic>
      <p:pic>
        <p:nvPicPr>
          <p:cNvPr id="5" name="truanc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1438" y="4768072"/>
            <a:ext cx="749094" cy="749094"/>
          </a:xfrm>
          <a:prstGeom prst="rect">
            <a:avLst/>
          </a:prstGeom>
        </p:spPr>
      </p:pic>
      <p:sp>
        <p:nvSpPr>
          <p:cNvPr id="13" name="Rectangle 12"/>
          <p:cNvSpPr/>
          <p:nvPr/>
        </p:nvSpPr>
        <p:spPr>
          <a:xfrm>
            <a:off x="-189793" y="115174"/>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Tree>
    <p:extLst>
      <p:ext uri="{BB962C8B-B14F-4D97-AF65-F5344CB8AC3E}">
        <p14:creationId xmlns:p14="http://schemas.microsoft.com/office/powerpoint/2010/main" val="39417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8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c</a:t>
            </a:r>
            <a:r>
              <a:rPr lang="en-US" sz="4000" b="1" dirty="0" smtClean="0">
                <a:solidFill>
                  <a:srgbClr val="AD4F0F"/>
                </a:solidFill>
              </a:rPr>
              <a:t>heating (n</a:t>
            </a:r>
            <a:r>
              <a:rPr lang="en-US" sz="4000" b="1" dirty="0" smtClean="0">
                <a:solidFill>
                  <a:srgbClr val="AD4F0F"/>
                </a:solidFill>
                <a:cs typeface="Calibri" panose="020F0502020204030204" pitchFamily="34" charset="0"/>
              </a:rPr>
              <a:t>)</a:t>
            </a:r>
            <a:endParaRPr lang="en-US" sz="4000" b="1" dirty="0">
              <a:solidFill>
                <a:srgbClr val="AD4F0F"/>
              </a:solidFill>
              <a:cs typeface="Calibri" panose="020F0502020204030204" pitchFamily="34" charset="0"/>
            </a:endParaRPr>
          </a:p>
        </p:txBody>
      </p:sp>
      <p:sp>
        <p:nvSpPr>
          <p:cNvPr id="12" name="Rectangle 11"/>
          <p:cNvSpPr/>
          <p:nvPr/>
        </p:nvSpPr>
        <p:spPr>
          <a:xfrm>
            <a:off x="-11801" y="3662983"/>
            <a:ext cx="4897301" cy="584775"/>
          </a:xfrm>
          <a:prstGeom prst="rect">
            <a:avLst/>
          </a:prstGeom>
        </p:spPr>
        <p:txBody>
          <a:bodyPr wrap="square">
            <a:spAutoFit/>
          </a:bodyPr>
          <a:lstStyle/>
          <a:p>
            <a:pPr lvl="0" algn="ctr"/>
            <a:r>
              <a:rPr lang="en-US" sz="3200" dirty="0" err="1" smtClean="0"/>
              <a:t>Gian</a:t>
            </a:r>
            <a:r>
              <a:rPr lang="en-US" sz="3200" dirty="0" smtClean="0"/>
              <a:t> </a:t>
            </a:r>
            <a:r>
              <a:rPr lang="en-US" sz="3200" dirty="0" err="1" smtClean="0"/>
              <a:t>lận</a:t>
            </a:r>
            <a:endParaRPr lang="en-US" sz="3200" dirty="0"/>
          </a:p>
        </p:txBody>
      </p:sp>
      <p:sp>
        <p:nvSpPr>
          <p:cNvPr id="2" name="Rectangle 1"/>
          <p:cNvSpPr/>
          <p:nvPr/>
        </p:nvSpPr>
        <p:spPr>
          <a:xfrm>
            <a:off x="1561074" y="3008667"/>
            <a:ext cx="1491114" cy="584775"/>
          </a:xfrm>
          <a:prstGeom prst="rect">
            <a:avLst/>
          </a:prstGeom>
        </p:spPr>
        <p:txBody>
          <a:bodyPr wrap="none">
            <a:spAutoFit/>
          </a:bodyPr>
          <a:lstStyle/>
          <a:p>
            <a:pPr algn="ctr"/>
            <a:r>
              <a:rPr lang="en-US" sz="3200" b="1" dirty="0" smtClean="0">
                <a:solidFill>
                  <a:schemeClr val="accent5">
                    <a:lumMod val="50000"/>
                  </a:schemeClr>
                </a:solidFill>
              </a:rPr>
              <a:t>/</a:t>
            </a:r>
            <a:r>
              <a:rPr lang="en-US" sz="3200" b="1" dirty="0" err="1">
                <a:solidFill>
                  <a:schemeClr val="accent5">
                    <a:lumMod val="50000"/>
                  </a:schemeClr>
                </a:solidFill>
              </a:rPr>
              <a:t>tʃiːtɪŋ</a:t>
            </a:r>
            <a:r>
              <a:rPr lang="en-US" sz="3200" b="1" dirty="0">
                <a:solidFill>
                  <a:schemeClr val="accent5">
                    <a:lumMod val="50000"/>
                  </a:schemeClr>
                </a:solidFill>
              </a:rPr>
              <a:t>/</a:t>
            </a:r>
          </a:p>
        </p:txBody>
      </p:sp>
      <p:pic>
        <p:nvPicPr>
          <p:cNvPr id="6" name="Picture 5"/>
          <p:cNvPicPr>
            <a:picLocks noChangeAspect="1"/>
          </p:cNvPicPr>
          <p:nvPr/>
        </p:nvPicPr>
        <p:blipFill>
          <a:blip r:embed="rId5"/>
          <a:stretch>
            <a:fillRect/>
          </a:stretch>
        </p:blipFill>
        <p:spPr>
          <a:xfrm>
            <a:off x="4471974" y="1164695"/>
            <a:ext cx="7201866" cy="5407946"/>
          </a:xfrm>
          <a:prstGeom prst="rect">
            <a:avLst/>
          </a:prstGeom>
        </p:spPr>
      </p:pic>
      <p:pic>
        <p:nvPicPr>
          <p:cNvPr id="3" name="cheat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0" y="4317300"/>
            <a:ext cx="690564" cy="690564"/>
          </a:xfrm>
          <a:prstGeom prst="rect">
            <a:avLst/>
          </a:prstGeom>
        </p:spPr>
      </p:pic>
      <p:sp>
        <p:nvSpPr>
          <p:cNvPr id="13" name="Rectangle 12"/>
          <p:cNvSpPr/>
          <p:nvPr/>
        </p:nvSpPr>
        <p:spPr>
          <a:xfrm>
            <a:off x="-189793" y="115174"/>
            <a:ext cx="4158727" cy="707886"/>
          </a:xfrm>
          <a:prstGeom prst="rect">
            <a:avLst/>
          </a:prstGeom>
          <a:noFill/>
        </p:spPr>
        <p:txBody>
          <a:bodyPr wrap="square" lIns="91440" tIns="45720" rIns="91440" bIns="45720">
            <a:spAutoFit/>
          </a:bodyPr>
          <a:lstStyle/>
          <a:p>
            <a:pPr algn="ctr"/>
            <a:r>
              <a:rPr lang="en-US" sz="4000" b="1" dirty="0" smtClean="0">
                <a:ln w="6600">
                  <a:solidFill>
                    <a:schemeClr val="accent2"/>
                  </a:solidFill>
                  <a:prstDash val="solid"/>
                </a:ln>
                <a:solidFill>
                  <a:srgbClr val="0070C0"/>
                </a:solidFill>
                <a:effectLst>
                  <a:outerShdw dist="38100" dir="2700000" algn="tl" rotWithShape="0">
                    <a:schemeClr val="accent2"/>
                  </a:outerShdw>
                </a:effectLst>
              </a:rPr>
              <a:t>* VOCABULARY</a:t>
            </a:r>
            <a:endParaRPr lang="en-US" sz="4000" b="1" cap="none" spc="0" dirty="0">
              <a:ln w="6600">
                <a:solidFill>
                  <a:schemeClr val="accent2"/>
                </a:solidFill>
                <a:prstDash val="solid"/>
              </a:ln>
              <a:solidFill>
                <a:srgbClr val="0070C0"/>
              </a:solidFill>
              <a:effectLst>
                <a:outerShdw dist="38100" dir="2700000" algn="tl" rotWithShape="0">
                  <a:schemeClr val="accent2"/>
                </a:outerShdw>
              </a:effectLst>
            </a:endParaRPr>
          </a:p>
        </p:txBody>
      </p:sp>
    </p:spTree>
    <p:extLst>
      <p:ext uri="{BB962C8B-B14F-4D97-AF65-F5344CB8AC3E}">
        <p14:creationId xmlns:p14="http://schemas.microsoft.com/office/powerpoint/2010/main" val="414661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88"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4765</TotalTime>
  <Words>1229</Words>
  <Application>Microsoft Office PowerPoint</Application>
  <PresentationFormat>Widescreen</PresentationFormat>
  <Paragraphs>237</Paragraphs>
  <Slides>30</Slides>
  <Notes>23</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Arial Black</vt:lpstr>
      <vt:lpstr>Berlin Sans FB</vt:lpstr>
      <vt:lpstr>Calibri</vt:lpstr>
      <vt:lpstr>Calibri Light</vt:lpstr>
      <vt:lpstr>Cooper Black</vt:lpstr>
      <vt:lpstr>Monotype Corsiva</vt:lpstr>
      <vt:lpstr>Myriad Pro</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307</cp:revision>
  <dcterms:created xsi:type="dcterms:W3CDTF">2020-12-09T02:04:09Z</dcterms:created>
  <dcterms:modified xsi:type="dcterms:W3CDTF">2024-03-28T05:25:48Z</dcterms:modified>
</cp:coreProperties>
</file>