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43" r:id="rId2"/>
    <p:sldId id="337" r:id="rId3"/>
    <p:sldId id="256" r:id="rId4"/>
    <p:sldId id="331" r:id="rId5"/>
    <p:sldId id="333" r:id="rId6"/>
    <p:sldId id="334" r:id="rId7"/>
    <p:sldId id="338" r:id="rId8"/>
    <p:sldId id="339" r:id="rId9"/>
    <p:sldId id="340" r:id="rId10"/>
    <p:sldId id="346" r:id="rId11"/>
    <p:sldId id="347" r:id="rId12"/>
    <p:sldId id="276" r:id="rId13"/>
    <p:sldId id="298" r:id="rId14"/>
    <p:sldId id="335" r:id="rId15"/>
    <p:sldId id="342" r:id="rId16"/>
    <p:sldId id="348" r:id="rId17"/>
    <p:sldId id="349" r:id="rId18"/>
    <p:sldId id="350" r:id="rId19"/>
    <p:sldId id="351" r:id="rId20"/>
    <p:sldId id="325" r:id="rId21"/>
    <p:sldId id="336" r:id="rId22"/>
    <p:sldId id="341" r:id="rId23"/>
    <p:sldId id="313" r:id="rId24"/>
    <p:sldId id="314" r:id="rId25"/>
    <p:sldId id="330" r:id="rId26"/>
    <p:sldId id="345" r:id="rId27"/>
    <p:sldId id="344" r:id="rId28"/>
    <p:sldId id="35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5E5"/>
    <a:srgbClr val="7192A9"/>
    <a:srgbClr val="EF4B66"/>
    <a:srgbClr val="FFCCFF"/>
    <a:srgbClr val="FBCDCD"/>
    <a:srgbClr val="F7A5A5"/>
    <a:srgbClr val="F37D91"/>
    <a:srgbClr val="F26649"/>
    <a:srgbClr val="F3F6F6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5274" autoAdjust="0"/>
  </p:normalViewPr>
  <p:slideViewPr>
    <p:cSldViewPr snapToGrid="0" showGuides="1">
      <p:cViewPr varScale="1">
        <p:scale>
          <a:sx n="65" d="100"/>
          <a:sy n="65" d="100"/>
        </p:scale>
        <p:origin x="3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D8E5E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81607" y="2441975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00206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09567" y="130459"/>
            <a:ext cx="4223092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Song </a:t>
            </a:r>
            <a:r>
              <a:rPr lang="en-GB" sz="3200" b="1" i="1" dirty="0" err="1">
                <a:solidFill>
                  <a:srgbClr val="FF0000"/>
                </a:solidFill>
                <a:latin typeface="Bahnschrift SemiBold Condensed" panose="020B0502040204020203" pitchFamily="34" charset="0"/>
              </a:rPr>
              <a:t>Ve</a:t>
            </a:r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0"/>
            <a:ext cx="1289268" cy="1129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125652" y="5679158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2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102081" y="1231827"/>
          <a:ext cx="10085976" cy="22351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recognition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feɪsˌrekəɡˈnɪʃn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nghệ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nhận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diện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dirty="0" err="1" smtClean="0"/>
                        <a:t>nhận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biết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gương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mặt</a:t>
                      </a:r>
                      <a:endParaRPr lang="en-US" sz="24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ɪkˈsperɪmənt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652411" y="121353"/>
            <a:ext cx="45155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102313" y="3477392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4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102081" y="4144793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fɪŋɡəprɪnt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skænə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1102081" y="4812194"/>
          <a:ext cx="10085975" cy="9262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dɪdʒɪtl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kəˌmjuːnɪˈkeɪʃn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7" y="2282933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7" y="299002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6" y="356741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6" y="4274506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4116" y="4981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480751"/>
              </p:ext>
            </p:extLst>
          </p:nvPr>
        </p:nvGraphicFramePr>
        <p:xfrm>
          <a:off x="1002888" y="1383173"/>
          <a:ext cx="10048569" cy="39154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5512">
                  <a:extLst>
                    <a:ext uri="{9D8B030D-6E8A-4147-A177-3AD203B41FA5}">
                      <a16:colId xmlns:a16="http://schemas.microsoft.com/office/drawing/2014/main" val="4334846"/>
                    </a:ext>
                  </a:extLst>
                </a:gridCol>
                <a:gridCol w="5433057">
                  <a:extLst>
                    <a:ext uri="{9D8B030D-6E8A-4147-A177-3AD203B41FA5}">
                      <a16:colId xmlns:a16="http://schemas.microsoft.com/office/drawing/2014/main" val="3329096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2800" b="1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800" dirty="0" err="1" smtClean="0"/>
                        <a:t>Công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nghệ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nhận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diện</a:t>
                      </a:r>
                      <a:r>
                        <a:rPr lang="en-US" sz="2800" baseline="0" dirty="0" smtClean="0"/>
                        <a:t>/</a:t>
                      </a:r>
                      <a:r>
                        <a:rPr lang="en-US" sz="2800" dirty="0" err="1" smtClean="0"/>
                        <a:t>nhận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biết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gương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mặt</a:t>
                      </a:r>
                      <a:endParaRPr lang="en-US" sz="2800" dirty="0" smtClean="0"/>
                    </a:p>
                  </a:txBody>
                  <a:tcPr marL="36195" marR="3619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2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</a:p>
                  </a:txBody>
                  <a:tcPr marL="71755" marR="71755" marT="71755" marB="71755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71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8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716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03722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28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28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28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8645196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52411" y="121353"/>
            <a:ext cx="45155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anose="020B0606020202030204" pitchFamily="34" charset="0"/>
              </a:rPr>
              <a:t>* Checking vocab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0291" y="2129767"/>
            <a:ext cx="307776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recognition (n)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5890" y="2908656"/>
            <a:ext cx="24006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 (n)</a:t>
            </a:r>
          </a:p>
        </p:txBody>
      </p:sp>
      <p:sp>
        <p:nvSpPr>
          <p:cNvPr id="9" name="Rectangle 8"/>
          <p:cNvSpPr/>
          <p:nvPr/>
        </p:nvSpPr>
        <p:spPr>
          <a:xfrm>
            <a:off x="1365890" y="3510856"/>
            <a:ext cx="2569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 tracking (n)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65890" y="4102583"/>
            <a:ext cx="343908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fingerprint scanner(n)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1635" y="4678854"/>
            <a:ext cx="4091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communication (n) 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129" y="29106"/>
            <a:ext cx="1374058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9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2" r="2730" b="20882"/>
          <a:stretch/>
        </p:blipFill>
        <p:spPr>
          <a:xfrm>
            <a:off x="8163170" y="4689987"/>
            <a:ext cx="3185652" cy="180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r="52952" b="17242"/>
          <a:stretch/>
        </p:blipFill>
        <p:spPr>
          <a:xfrm>
            <a:off x="8163170" y="2417739"/>
            <a:ext cx="2963393" cy="1713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9" t="8881" r="2476" b="20334"/>
          <a:stretch/>
        </p:blipFill>
        <p:spPr>
          <a:xfrm>
            <a:off x="4502200" y="2417739"/>
            <a:ext cx="2802193" cy="17841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731" y="671415"/>
            <a:ext cx="95491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0772" y="65818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557" y="5555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0772" y="95509"/>
            <a:ext cx="36899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2074" y="1266001"/>
            <a:ext cx="10815315" cy="10188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2811" y="1342363"/>
            <a:ext cx="2642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ace recognition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2659" y="134236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2659" y="1739430"/>
            <a:ext cx="3701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2174" y="1297326"/>
            <a:ext cx="305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</a:rPr>
              <a:t>ideo conference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546" y="1761512"/>
            <a:ext cx="301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ye tracking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2201" y="1708159"/>
            <a:ext cx="348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</a:rPr>
              <a:t>igital communication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5915" r="50067" b="20137"/>
          <a:stretch/>
        </p:blipFill>
        <p:spPr>
          <a:xfrm>
            <a:off x="855216" y="2361094"/>
            <a:ext cx="2903488" cy="18377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9" r="1110" b="16202"/>
          <a:stretch/>
        </p:blipFill>
        <p:spPr>
          <a:xfrm>
            <a:off x="811731" y="4664338"/>
            <a:ext cx="2831690" cy="17270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r="53288" b="17571"/>
          <a:stretch/>
        </p:blipFill>
        <p:spPr>
          <a:xfrm>
            <a:off x="4456413" y="4621161"/>
            <a:ext cx="2893765" cy="18644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24467" y="4140643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30" name="Oval 29"/>
          <p:cNvSpPr/>
          <p:nvPr/>
        </p:nvSpPr>
        <p:spPr>
          <a:xfrm>
            <a:off x="4141441" y="4205698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819792" y="4198889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32" name="Oval 31"/>
          <p:cNvSpPr/>
          <p:nvPr/>
        </p:nvSpPr>
        <p:spPr>
          <a:xfrm>
            <a:off x="296515" y="6162985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95654" y="6460506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7819792" y="6485637"/>
            <a:ext cx="360759" cy="372363"/>
          </a:xfrm>
          <a:prstGeom prst="ellips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0.00278 L -0.57734 0.34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1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32591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 -0.00023 L 0.65143 0.3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35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4 0.00139 L -0.24323 0.72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277 L 0.03685 0.67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81 L 0.02474 0.743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3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09073" y="10036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173" y="1003644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option that best completes each phrase.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859" y="901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1346" y="172061"/>
            <a:ext cx="30918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PRACTICE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45500" y="1909465"/>
            <a:ext cx="2263509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45500" y="3037225"/>
            <a:ext cx="2263509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45500" y="4114185"/>
            <a:ext cx="2263509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245500" y="5201305"/>
            <a:ext cx="2263509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885" y="1994794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3885" y="3115975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60323" y="4192935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74173" y="5269895"/>
            <a:ext cx="50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326010" y="1602955"/>
            <a:ext cx="401447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device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326010" y="2096570"/>
            <a:ext cx="401447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new area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509009" y="1849763"/>
            <a:ext cx="1817001" cy="400062"/>
          </a:xfrm>
          <a:prstGeom prst="straightConnector1">
            <a:avLst/>
          </a:prstGeom>
          <a:ln w="28575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</p:cNvCxnSpPr>
          <p:nvPr/>
        </p:nvCxnSpPr>
        <p:spPr>
          <a:xfrm flipV="1">
            <a:off x="3509009" y="2977523"/>
            <a:ext cx="1851292" cy="400062"/>
          </a:xfrm>
          <a:prstGeom prst="straightConnector1">
            <a:avLst/>
          </a:prstGeom>
          <a:ln w="28575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</p:cNvCxnSpPr>
          <p:nvPr/>
        </p:nvCxnSpPr>
        <p:spPr>
          <a:xfrm>
            <a:off x="3509009" y="4454545"/>
            <a:ext cx="1851292" cy="193442"/>
          </a:xfrm>
          <a:prstGeom prst="straightConnector1">
            <a:avLst/>
          </a:prstGeom>
          <a:ln w="28575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</p:cNvCxnSpPr>
          <p:nvPr/>
        </p:nvCxnSpPr>
        <p:spPr>
          <a:xfrm>
            <a:off x="3509009" y="5541665"/>
            <a:ext cx="1851292" cy="221845"/>
          </a:xfrm>
          <a:prstGeom prst="straightConnector1">
            <a:avLst/>
          </a:prstGeom>
          <a:ln w="28575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65418"/>
              </p:ext>
            </p:extLst>
          </p:nvPr>
        </p:nvGraphicFramePr>
        <p:xfrm>
          <a:off x="5316751" y="2712298"/>
          <a:ext cx="4000869" cy="1102360"/>
        </p:xfrm>
        <a:graphic>
          <a:graphicData uri="http://schemas.openxmlformats.org/drawingml/2006/table">
            <a:tbl>
              <a:tblPr/>
              <a:tblGrid>
                <a:gridCol w="4000869">
                  <a:extLst>
                    <a:ext uri="{9D8B030D-6E8A-4147-A177-3AD203B41FA5}">
                      <a16:colId xmlns:a16="http://schemas.microsoft.com/office/drawing/2014/main" val="25234763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dirty="0">
                          <a:effectLst/>
                        </a:rPr>
                        <a:t>A. a chemical element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035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dirty="0">
                          <a:effectLst/>
                        </a:rPr>
                        <a:t>B. a technology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F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6291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7107"/>
              </p:ext>
            </p:extLst>
          </p:nvPr>
        </p:nvGraphicFramePr>
        <p:xfrm>
          <a:off x="5360300" y="3876992"/>
          <a:ext cx="3957320" cy="1102360"/>
        </p:xfrm>
        <a:graphic>
          <a:graphicData uri="http://schemas.openxmlformats.org/drawingml/2006/table">
            <a:tbl>
              <a:tblPr/>
              <a:tblGrid>
                <a:gridCol w="3957320">
                  <a:extLst>
                    <a:ext uri="{9D8B030D-6E8A-4147-A177-3AD203B41FA5}">
                      <a16:colId xmlns:a16="http://schemas.microsoft.com/office/drawing/2014/main" val="1385345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>
                          <a:effectLst/>
                        </a:rPr>
                        <a:t>A. the weather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5028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8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8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809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dirty="0">
                          <a:effectLst/>
                        </a:rPr>
                        <a:t>B. a medicine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502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2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2437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1617"/>
              </p:ext>
            </p:extLst>
          </p:nvPr>
        </p:nvGraphicFramePr>
        <p:xfrm>
          <a:off x="5339611" y="5028660"/>
          <a:ext cx="4000869" cy="1102360"/>
        </p:xfrm>
        <a:graphic>
          <a:graphicData uri="http://schemas.openxmlformats.org/drawingml/2006/table">
            <a:tbl>
              <a:tblPr/>
              <a:tblGrid>
                <a:gridCol w="4000869">
                  <a:extLst>
                    <a:ext uri="{9D8B030D-6E8A-4147-A177-3AD203B41FA5}">
                      <a16:colId xmlns:a16="http://schemas.microsoft.com/office/drawing/2014/main" val="1939090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dirty="0">
                          <a:effectLst/>
                        </a:rPr>
                        <a:t>A. a planet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00D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D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D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009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3200" dirty="0">
                          <a:effectLst/>
                        </a:rPr>
                        <a:t>B. a technology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E0D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D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D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DA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1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5869" y="4033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0478" y="41779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263" y="3151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85869" y="883452"/>
            <a:ext cx="10815315" cy="7464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6607" y="100352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invented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4667" y="1021993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created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8395" y="995052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69393" y="9765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discovered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93678" y="97657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68594" y="2044516"/>
            <a:ext cx="11397324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Marie Curie and Pierre </a:t>
            </a:r>
            <a:r>
              <a:rPr lang="en-US" dirty="0" err="1" smtClean="0"/>
              <a:t>Curie_____________radium</a:t>
            </a:r>
            <a:r>
              <a:rPr lang="en-US" dirty="0" smtClean="0"/>
              <a:t> and polonium.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Thomas </a:t>
            </a:r>
            <a:r>
              <a:rPr lang="en-US" dirty="0" err="1" smtClean="0"/>
              <a:t>Edison__________the</a:t>
            </a:r>
            <a:r>
              <a:rPr lang="en-US" dirty="0" smtClean="0"/>
              <a:t> light bulb in 1880.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Sarah Gilbert is the creator of a vaccine. She _________ it in 2020.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Scientists have carried out </a:t>
            </a:r>
            <a:r>
              <a:rPr lang="en-US" dirty="0" err="1" smtClean="0"/>
              <a:t>many</a:t>
            </a:r>
            <a:r>
              <a:rPr lang="en-US" dirty="0" err="1"/>
              <a:t>_____________to</a:t>
            </a:r>
            <a:r>
              <a:rPr lang="en-US" dirty="0"/>
              <a:t> </a:t>
            </a:r>
            <a:r>
              <a:rPr lang="en-US" dirty="0" smtClean="0"/>
              <a:t>find a cure for cancer.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Scan your finger on this _________________to check attendance, please. 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0847 0.1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7.40741E-7 L 0.18698 0.23264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39037 0.313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1.85185E-6 L 0.10976 0.39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278 L -0.34467 0.484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65482" y="129699"/>
            <a:ext cx="10479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4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PRONUNCIATION: Sentence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 stress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82" y="837585"/>
            <a:ext cx="9867112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06761" y="128998"/>
            <a:ext cx="6076336" cy="297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* Some rules about stress in sentences</a:t>
            </a: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5" name="HƯỚNG DẪN PHÁT ÂM LỚP 8 - Unit 11- Science and technology Sentence str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929" y="426522"/>
            <a:ext cx="11051458" cy="64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748" y="1139234"/>
            <a:ext cx="1030420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khoá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(content words).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6695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3856" y="364339"/>
            <a:ext cx="7255512" cy="559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ea typeface="MS UI Gothic" panose="020B0600070205080204" pitchFamily="34" charset="-128"/>
                <a:cs typeface="Calibri" panose="020F0502020204030204" pitchFamily="34" charset="0"/>
              </a:rPr>
              <a:t>* SENTENCE STRESS </a:t>
            </a:r>
            <a:r>
              <a:rPr lang="en-US" sz="2800" b="1" dirty="0" smtClean="0">
                <a:solidFill>
                  <a:srgbClr val="0070C0"/>
                </a:solidFill>
                <a:latin typeface="Palatino Linotype" panose="02040502050505030304" pitchFamily="18" charset="0"/>
                <a:ea typeface="MS UI Gothic" panose="020B0600070205080204" pitchFamily="34" charset="-128"/>
                <a:cs typeface="Calibri" panose="020F0502020204030204" pitchFamily="34" charset="0"/>
              </a:rPr>
              <a:t>– TRỌNG </a:t>
            </a: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ea typeface="MS UI Gothic" panose="020B0600070205080204" pitchFamily="34" charset="-128"/>
                <a:cs typeface="Calibri" panose="020F0502020204030204" pitchFamily="34" charset="0"/>
              </a:rPr>
              <a:t>ÂM CÂU</a:t>
            </a:r>
            <a:endParaRPr lang="en-US" sz="2800" dirty="0">
              <a:solidFill>
                <a:srgbClr val="0070C0"/>
              </a:solidFill>
              <a:latin typeface="Palatino Linotype" panose="02040502050505030304" pitchFamily="18" charset="0"/>
              <a:ea typeface="MS UI 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1213" y="3957118"/>
            <a:ext cx="10048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visited </a:t>
            </a: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famous craft village </a:t>
            </a: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265" y="355395"/>
            <a:ext cx="10363200" cy="1054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9105" lvl="0" indent="-4572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76437"/>
              </p:ext>
            </p:extLst>
          </p:nvPr>
        </p:nvGraphicFramePr>
        <p:xfrm>
          <a:off x="1150372" y="1880968"/>
          <a:ext cx="10235382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7691">
                  <a:extLst>
                    <a:ext uri="{9D8B030D-6E8A-4147-A177-3AD203B41FA5}">
                      <a16:colId xmlns:a16="http://schemas.microsoft.com/office/drawing/2014/main" val="3556276110"/>
                    </a:ext>
                  </a:extLst>
                </a:gridCol>
                <a:gridCol w="5117691">
                  <a:extLst>
                    <a:ext uri="{9D8B030D-6E8A-4147-A177-3AD203B41FA5}">
                      <a16:colId xmlns:a16="http://schemas.microsoft.com/office/drawing/2014/main" val="37789580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chính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dụ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89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sell, give, employ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816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car, music, table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460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Tính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red, small, beautiful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22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quickly, never, why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7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phủ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định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don’t, aren’t, can’t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842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4574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Đáp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hỏi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đảo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</a:rPr>
                        <a:t>yes, no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252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1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122505"/>
              </p:ext>
            </p:extLst>
          </p:nvPr>
        </p:nvGraphicFramePr>
        <p:xfrm>
          <a:off x="1291079" y="1025070"/>
          <a:ext cx="7813592" cy="4069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6796">
                  <a:extLst>
                    <a:ext uri="{9D8B030D-6E8A-4147-A177-3AD203B41FA5}">
                      <a16:colId xmlns:a16="http://schemas.microsoft.com/office/drawing/2014/main" val="2016619672"/>
                    </a:ext>
                  </a:extLst>
                </a:gridCol>
                <a:gridCol w="3906796">
                  <a:extLst>
                    <a:ext uri="{9D8B030D-6E8A-4147-A177-3AD203B41FA5}">
                      <a16:colId xmlns:a16="http://schemas.microsoft.com/office/drawing/2014/main" val="40309921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cấu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trúc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Ví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dụ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6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Đại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</a:rPr>
                        <a:t>he, we, they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410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Giới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</a:rPr>
                        <a:t>on, at, into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1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Mạo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</a:rPr>
                        <a:t>a, an, the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33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Liên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</a:rPr>
                        <a:t>and, but, because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12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24574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Trợ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từ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5745" algn="l"/>
                        </a:tabLst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</a:rPr>
                        <a:t>do, be, have, can, must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5308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99774" y="127508"/>
            <a:ext cx="648927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nhấn</a:t>
            </a:r>
            <a:r>
              <a:rPr lang="en-US" sz="28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endParaRPr lang="en-US" sz="2800" b="1" dirty="0">
              <a:solidFill>
                <a:srgbClr val="7392A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4397" y="85831"/>
            <a:ext cx="28952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</a:t>
            </a:r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Matching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99" y="1772092"/>
            <a:ext cx="2810907" cy="169559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16" y="1800670"/>
            <a:ext cx="3237384" cy="1670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550" y="1814078"/>
            <a:ext cx="2891440" cy="1653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6" y="4242883"/>
            <a:ext cx="2722086" cy="19902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031" y="4242883"/>
            <a:ext cx="3135087" cy="19902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85" y="4232542"/>
            <a:ext cx="3274570" cy="19144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76291" y="1277110"/>
            <a:ext cx="2728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3860" y="802536"/>
            <a:ext cx="256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50647" y="1206118"/>
            <a:ext cx="22963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496" y="1253437"/>
            <a:ext cx="19527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76291" y="870485"/>
            <a:ext cx="27905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0758" y="773279"/>
            <a:ext cx="188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8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83976" y="3542203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76816" y="3556645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486641" y="3609025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8969" y="6403973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76816" y="6347631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341816" y="6284602"/>
            <a:ext cx="289650" cy="272713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69609 0.323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00807 0.38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34453 0.333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1393 0.72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3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5611 0.785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32 -0.00834 L 0.67683 0.79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51" y="3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23" y="78885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3632" y="7479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417" y="6452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81131" y="19415"/>
            <a:ext cx="58669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*  </a:t>
            </a:r>
            <a:r>
              <a:rPr kumimoji="0" lang="en-US" sz="4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PRONUNCIATION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632" y="1826670"/>
            <a:ext cx="736321" cy="736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1989" y="1558297"/>
            <a:ext cx="9888219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1. I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don’t have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a</a:t>
            </a:r>
            <a:r>
              <a:rPr lang="en-US" sz="3600" spc="-5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computer.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2. Do</a:t>
            </a:r>
            <a:r>
              <a:rPr lang="en-US" sz="3600" spc="-85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call</a:t>
            </a:r>
            <a:r>
              <a:rPr lang="en-US" sz="3600" b="1" spc="-1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600" spc="-8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every</a:t>
            </a:r>
            <a:r>
              <a:rPr lang="en-US" sz="3600" spc="-8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day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?</a:t>
            </a:r>
            <a:r>
              <a:rPr lang="en-US" sz="3600" spc="-5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No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600" spc="-7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600" spc="-1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don’t.</a:t>
            </a:r>
            <a:endParaRPr lang="en-US" sz="3600" dirty="0">
              <a:latin typeface="Arial Narrow" panose="020B0606020202030204" pitchFamily="34" charset="0"/>
              <a:ea typeface="Times New Roman" panose="02020603050405020304" pitchFamily="18" charset="0"/>
              <a:cs typeface="DejaVu Serif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3. They</a:t>
            </a:r>
            <a:r>
              <a:rPr lang="en-US" sz="3600" spc="-8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are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not</a:t>
            </a:r>
            <a:r>
              <a:rPr lang="en-US" sz="3600" b="1" spc="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fa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mil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iar</a:t>
            </a:r>
            <a:r>
              <a:rPr lang="en-US" sz="3600" spc="-7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600" spc="-7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that</a:t>
            </a:r>
            <a:r>
              <a:rPr lang="en-US" sz="3600" spc="-6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new</a:t>
            </a:r>
            <a:r>
              <a:rPr lang="en-US" sz="3600" b="1" spc="-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com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pu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4. Did</a:t>
            </a:r>
            <a:r>
              <a:rPr lang="en-US" sz="3600" spc="-1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600" spc="-8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lend</a:t>
            </a:r>
            <a:r>
              <a:rPr lang="en-US" sz="3600" b="1" spc="-1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her</a:t>
            </a:r>
            <a:r>
              <a:rPr lang="en-US" sz="3600" spc="-8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your</a:t>
            </a:r>
            <a:r>
              <a:rPr lang="en-US" sz="3600" spc="-7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lap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top?</a:t>
            </a:r>
            <a:r>
              <a:rPr lang="en-US" sz="3600" spc="-6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–</a:t>
            </a:r>
            <a:r>
              <a:rPr lang="en-US" sz="3600" spc="-9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Yes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,</a:t>
            </a:r>
            <a:r>
              <a:rPr lang="en-US" sz="3600" spc="-9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I</a:t>
            </a:r>
            <a:r>
              <a:rPr lang="en-US" sz="3600" spc="-8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did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36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5.</a:t>
            </a:r>
            <a:r>
              <a:rPr lang="en-US" sz="36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Who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do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you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work</a:t>
            </a:r>
            <a:r>
              <a:rPr lang="en-US" sz="3600" b="1" spc="-1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with</a:t>
            </a:r>
            <a:r>
              <a:rPr lang="en-US" sz="3600" spc="-9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on</a:t>
            </a:r>
            <a:r>
              <a:rPr lang="en-US" sz="3600" spc="-75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 </a:t>
            </a:r>
            <a:r>
              <a:rPr lang="en-US" sz="3600" b="1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Sun</a:t>
            </a:r>
            <a:r>
              <a:rPr lang="en-US" sz="3600" dirty="0">
                <a:latin typeface="Arial Narrow" panose="020B0606020202030204" pitchFamily="34" charset="0"/>
                <a:ea typeface="Times New Roman" panose="02020603050405020304" pitchFamily="18" charset="0"/>
                <a:cs typeface="DejaVu Serif"/>
              </a:rPr>
              <a:t>days?</a:t>
            </a:r>
            <a:endParaRPr lang="en-US" sz="36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DejaVu Serif"/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2596" y="4169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7205" y="36673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90" y="2640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583" y="1247912"/>
            <a:ext cx="811848" cy="811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5647" y="1653836"/>
            <a:ext cx="10382264" cy="399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8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8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8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8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8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28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28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8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28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8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28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28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800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came?</a:t>
            </a:r>
            <a:r>
              <a:rPr lang="en-US" sz="28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No,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8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8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441" y="50540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9050" y="45522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835" y="352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28" y="1336403"/>
            <a:ext cx="710013" cy="653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52" y="1891472"/>
            <a:ext cx="11370706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8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8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8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800" b="1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8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28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28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8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8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8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8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tend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ance</a:t>
            </a:r>
            <a:r>
              <a:rPr lang="en-US" sz="28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800" b="1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8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8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8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8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0774" y="1989445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6916" y="2412887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5079" y="3343151"/>
            <a:ext cx="112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84000" y="3871611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1757" y="4664163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8242" y="79833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5024" y="78457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809" y="6819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6009" y="152004"/>
            <a:ext cx="41326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5024" y="1237525"/>
            <a:ext cx="112736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RULE</a:t>
            </a:r>
            <a:r>
              <a:rPr lang="en-US" sz="2800" dirty="0" smtClean="0">
                <a:solidFill>
                  <a:srgbClr val="00B050"/>
                </a:solidFill>
              </a:rPr>
              <a:t>: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Gather 3 or more players.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The person starting the game thinks of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and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whispers it into the next player’s ear only once, with no repeats allowed.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That listener tries to correctly repeat that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into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next player’s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ear (Paying attention to the sentence’s stress).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last person in the line or at the end of the circle repeats the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Allow a moment for giggles if the message is “broken” or changed. The player who started announces the correct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Players take turns thinking of the next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pass through a whisper.</a:t>
            </a:r>
          </a:p>
          <a:p>
            <a:pPr algn="just"/>
            <a:endParaRPr lang="en-US" sz="2800" dirty="0" smtClean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969" y="5213271"/>
            <a:ext cx="4680857" cy="1418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" y="5185279"/>
            <a:ext cx="4680857" cy="14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21880" y="172699"/>
            <a:ext cx="472403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198782" y="194875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words and phrases related to new technologies.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new verb phrases that are used to talk about inventions, discoveries, </a:t>
            </a:r>
            <a:r>
              <a:rPr lang="en-US" sz="2800" dirty="0" smtClean="0"/>
              <a:t>creation, </a:t>
            </a:r>
            <a:r>
              <a:rPr lang="en-US" sz="2800" dirty="0"/>
              <a:t>and development.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</a:t>
            </a:r>
            <a:r>
              <a:rPr lang="en-US" sz="2800" dirty="0" smtClean="0"/>
              <a:t>entences stress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26" y="49586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032" y="1014558"/>
            <a:ext cx="57372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</a:rPr>
              <a:t>* What </a:t>
            </a:r>
            <a:r>
              <a:rPr lang="en-US" sz="2800" b="1" dirty="0">
                <a:solidFill>
                  <a:srgbClr val="0070C0"/>
                </a:solidFill>
              </a:rPr>
              <a:t>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19773" y="134829"/>
            <a:ext cx="561439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Homework</a:t>
            </a:r>
            <a:endParaRPr lang="en-US" sz="5400" b="1" dirty="0"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4886" y="1151736"/>
            <a:ext cx="81498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Learn by heart words and phrases related to new </a:t>
            </a:r>
            <a:r>
              <a:rPr lang="en-US" sz="2800" dirty="0" smtClean="0"/>
              <a:t>technologies and new </a:t>
            </a:r>
            <a:r>
              <a:rPr lang="en-US" sz="2800" dirty="0"/>
              <a:t>verb phrases that are used to talk about inventions, discoveries, creation, and </a:t>
            </a:r>
            <a:r>
              <a:rPr lang="en-US" sz="2800" dirty="0" smtClean="0"/>
              <a:t>development.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Learn by heart “REMEMBER” about sentence stress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Do </a:t>
            </a:r>
            <a:r>
              <a:rPr lang="en-US" sz="2800" dirty="0"/>
              <a:t>Exercise ………..page ……Unit </a:t>
            </a:r>
            <a:r>
              <a:rPr lang="en-US" sz="2800" dirty="0" smtClean="0"/>
              <a:t>11/Workbook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97" y="864560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713027211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712" y="1630000"/>
            <a:ext cx="1112021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Work in 2 teams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The team with the most correct answers wins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5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149"/>
          <a:stretch/>
        </p:blipFill>
        <p:spPr>
          <a:xfrm>
            <a:off x="3667433" y="1690688"/>
            <a:ext cx="3028335" cy="269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986140" y="1331183"/>
            <a:ext cx="5059836" cy="762084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51" y="1083486"/>
            <a:ext cx="1274265" cy="12028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53495" y="1417958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620" y="-7620"/>
            <a:ext cx="12192000" cy="975807"/>
            <a:chOff x="0" y="-3"/>
            <a:chExt cx="12192000" cy="1083309"/>
          </a:xfr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26" name="Oval 25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hord 26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0251" y="88279"/>
            <a:ext cx="781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17" y="2180042"/>
            <a:ext cx="4735073" cy="4521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61220" y="144324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face recognition 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767" y="3745532"/>
            <a:ext cx="5126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 smtClean="0"/>
              <a:t>Công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biết</a:t>
            </a:r>
            <a:r>
              <a:rPr lang="en-US" sz="3200" b="1" dirty="0" smtClean="0"/>
              <a:t>/ </a:t>
            </a:r>
            <a:r>
              <a:rPr lang="en-US" sz="3200" b="1" dirty="0" err="1" smtClean="0"/>
              <a:t>diện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gương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mặt</a:t>
            </a:r>
            <a:endParaRPr lang="en-US" sz="32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872927" y="2851192"/>
            <a:ext cx="3402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feɪsˌrekəɡˈnɪʃn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760" y="1330303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5440" y="4983249"/>
            <a:ext cx="639128" cy="6391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2" y="95509"/>
            <a:ext cx="3689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355149" y="18568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4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4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/>
              </a:rPr>
              <a:t>Thí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/>
              </a:rPr>
              <a:t>nghiệm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7333" y="2810139"/>
            <a:ext cx="3078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ɪkˈsperɪmənt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926" y="648900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023" y="4372921"/>
            <a:ext cx="663221" cy="663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2" y="95509"/>
            <a:ext cx="3689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1515755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ye tracking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404" y="3437704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prstClr val="black"/>
                </a:solidFill>
                <a:latin typeface="Calibri" panose="020F0502020204030204"/>
              </a:rPr>
              <a:t>Theo </a:t>
            </a:r>
            <a:r>
              <a:rPr lang="en-US" sz="3600" b="1" noProof="0" dirty="0" err="1" smtClean="0">
                <a:solidFill>
                  <a:prstClr val="black"/>
                </a:solidFill>
                <a:latin typeface="Calibri" panose="020F0502020204030204"/>
              </a:rPr>
              <a:t>dõi</a:t>
            </a:r>
            <a:r>
              <a:rPr lang="en-US" sz="3600" b="1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noProof="0" dirty="0" err="1" smtClean="0">
                <a:solidFill>
                  <a:prstClr val="black"/>
                </a:solidFill>
                <a:latin typeface="Calibri" panose="020F0502020204030204"/>
              </a:rPr>
              <a:t>mắt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76120" y="2608829"/>
            <a:ext cx="2521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/’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ai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 ,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987" y="128676"/>
            <a:ext cx="4914762" cy="4089039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6591" y="4820577"/>
            <a:ext cx="700088" cy="7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2" y="95509"/>
            <a:ext cx="3689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296" y="4290549"/>
            <a:ext cx="3930584" cy="24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1188" y="153365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ingerprint scanner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Máy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vân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615" y="2704061"/>
            <a:ext cx="4634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ˈ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skænə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(r)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39" y="1596613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9590" y="4541829"/>
            <a:ext cx="700088" cy="7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2" y="95509"/>
            <a:ext cx="3689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6518" y="193573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225055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tiếp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kỹ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thuật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772" y="3301322"/>
            <a:ext cx="5441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/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kəˌmjuːnɪˈkeɪʃn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460" y="418674"/>
            <a:ext cx="6293635" cy="3839117"/>
          </a:xfrm>
          <a:prstGeom prst="rect">
            <a:avLst/>
          </a:prstGeom>
        </p:spPr>
      </p:pic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3415" y="4990124"/>
            <a:ext cx="620228" cy="6202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772" y="95509"/>
            <a:ext cx="36899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VOCABULARY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481980"/>
              </p:ext>
            </p:extLst>
          </p:nvPr>
        </p:nvGraphicFramePr>
        <p:xfrm>
          <a:off x="1102081" y="1231827"/>
          <a:ext cx="10085976" cy="22351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recognition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feɪsˌrekəɡˈnɪʃn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nghệ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nhận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diện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dirty="0" err="1" smtClean="0"/>
                        <a:t>nhận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biết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gương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mặt</a:t>
                      </a:r>
                      <a:endParaRPr lang="en-US" sz="24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ɪkˈsperɪmənt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652411" y="121353"/>
            <a:ext cx="45155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825529"/>
              </p:ext>
            </p:extLst>
          </p:nvPr>
        </p:nvGraphicFramePr>
        <p:xfrm>
          <a:off x="1102313" y="3477392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4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13236"/>
              </p:ext>
            </p:extLst>
          </p:nvPr>
        </p:nvGraphicFramePr>
        <p:xfrm>
          <a:off x="1102081" y="4144793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fɪŋɡəprɪnt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skænə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412953"/>
              </p:ext>
            </p:extLst>
          </p:nvPr>
        </p:nvGraphicFramePr>
        <p:xfrm>
          <a:off x="1102081" y="4812194"/>
          <a:ext cx="10085975" cy="9262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dɪdʒɪtl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kəˌmjuːnɪˈkeɪʃn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7" y="2282933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7" y="2990029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6" y="3567410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6496" y="4274506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4116" y="4981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5487</TotalTime>
  <Words>1246</Words>
  <Application>Microsoft Office PowerPoint</Application>
  <PresentationFormat>Widescreen</PresentationFormat>
  <Paragraphs>248</Paragraphs>
  <Slides>28</Slides>
  <Notes>17</Notes>
  <HiddenSlides>0</HiddenSlides>
  <MMClips>19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MS UI Gothic</vt:lpstr>
      <vt:lpstr>Arial</vt:lpstr>
      <vt:lpstr>Arial Black</vt:lpstr>
      <vt:lpstr>Arial Narrow</vt:lpstr>
      <vt:lpstr>Bahnschrift SemiBold Condensed</vt:lpstr>
      <vt:lpstr>Calibri</vt:lpstr>
      <vt:lpstr>Calibri Light</vt:lpstr>
      <vt:lpstr>DejaVu Serif</vt:lpstr>
      <vt:lpstr>Myriad Pro</vt:lpstr>
      <vt:lpstr>Palatino Linotype</vt:lpstr>
      <vt:lpstr>system</vt:lpstr>
      <vt:lpstr>Times New Roman</vt:lpstr>
      <vt:lpstr>VNI-Ariston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265</cp:revision>
  <dcterms:created xsi:type="dcterms:W3CDTF">2020-12-09T02:04:09Z</dcterms:created>
  <dcterms:modified xsi:type="dcterms:W3CDTF">2024-03-28T15:02:55Z</dcterms:modified>
</cp:coreProperties>
</file>