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6" r:id="rId11"/>
    <p:sldId id="264"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F2BAB9-310F-49C1-899E-D28E885E1D2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1204019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2BAB9-310F-49C1-899E-D28E885E1D2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57544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2BAB9-310F-49C1-899E-D28E885E1D2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1115248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2BAB9-310F-49C1-899E-D28E885E1D2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0F8C3-8B45-4BC4-9217-AE57FEA3745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86867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2BAB9-310F-49C1-899E-D28E885E1D2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3990782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F2BAB9-310F-49C1-899E-D28E885E1D22}"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2947175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CF2BAB9-310F-49C1-899E-D28E885E1D22}"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4121560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2BAB9-310F-49C1-899E-D28E885E1D2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1999588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2BAB9-310F-49C1-899E-D28E885E1D2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267988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F2BAB9-310F-49C1-899E-D28E885E1D2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274836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F2BAB9-310F-49C1-899E-D28E885E1D22}"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142496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F2BAB9-310F-49C1-899E-D28E885E1D2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2945632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F2BAB9-310F-49C1-899E-D28E885E1D22}"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3008379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F2BAB9-310F-49C1-899E-D28E885E1D22}"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9900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DCF2BAB9-310F-49C1-899E-D28E885E1D22}"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232220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2BAB9-310F-49C1-899E-D28E885E1D2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2902226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F2BAB9-310F-49C1-899E-D28E885E1D22}"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40F8C3-8B45-4BC4-9217-AE57FEA3745D}" type="slidenum">
              <a:rPr lang="en-US" smtClean="0"/>
              <a:t>‹#›</a:t>
            </a:fld>
            <a:endParaRPr lang="en-US"/>
          </a:p>
        </p:txBody>
      </p:sp>
    </p:spTree>
    <p:extLst>
      <p:ext uri="{BB962C8B-B14F-4D97-AF65-F5344CB8AC3E}">
        <p14:creationId xmlns:p14="http://schemas.microsoft.com/office/powerpoint/2010/main" val="2929211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DCF2BAB9-310F-49C1-899E-D28E885E1D22}" type="datetimeFigureOut">
              <a:rPr lang="en-US" smtClean="0"/>
              <a:t>9/7/2023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140F8C3-8B45-4BC4-9217-AE57FEA3745D}" type="slidenum">
              <a:rPr lang="en-US" smtClean="0"/>
              <a:t>‹#›</a:t>
            </a:fld>
            <a:endParaRPr lang="en-US"/>
          </a:p>
        </p:txBody>
      </p:sp>
    </p:spTree>
    <p:extLst>
      <p:ext uri="{BB962C8B-B14F-4D97-AF65-F5344CB8AC3E}">
        <p14:creationId xmlns:p14="http://schemas.microsoft.com/office/powerpoint/2010/main" val="713053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creativecommons.org/licenses/by/3.0/" TargetMode="External"/><Relationship Id="rId2"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hyperlink" Target="https://owl.excelsior.edu/educator-resources/owl-across-disciplines/owl-across-the-disciplines-grammar-and-usage/" TargetMode="External"/><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F3E51F-E8AF-E3C9-2F92-3D8B6FC30635}"/>
              </a:ext>
            </a:extLst>
          </p:cNvPr>
          <p:cNvSpPr/>
          <p:nvPr/>
        </p:nvSpPr>
        <p:spPr>
          <a:xfrm>
            <a:off x="1345340" y="1603325"/>
            <a:ext cx="9501320" cy="2308324"/>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a:ln/>
                <a:solidFill>
                  <a:schemeClr val="accent3"/>
                </a:solidFill>
                <a:latin typeface="Tahoma" panose="020B0604030504040204" pitchFamily="34" charset="0"/>
                <a:ea typeface="Tahoma" panose="020B0604030504040204" pitchFamily="34" charset="0"/>
                <a:cs typeface="Tahoma" panose="020B0604030504040204" pitchFamily="34" charset="0"/>
              </a:rPr>
              <a:t>SỬ DỤNG MỘT SỐ HÓA CHẤT, </a:t>
            </a:r>
          </a:p>
          <a:p>
            <a:pPr algn="ctr"/>
            <a:r>
              <a:rPr lang="en-US" sz="4800" b="1">
                <a:ln/>
                <a:solidFill>
                  <a:schemeClr val="accent3"/>
                </a:solidFill>
                <a:latin typeface="Tahoma" panose="020B0604030504040204" pitchFamily="34" charset="0"/>
                <a:ea typeface="Tahoma" panose="020B0604030504040204" pitchFamily="34" charset="0"/>
                <a:cs typeface="Tahoma" panose="020B0604030504040204" pitchFamily="34" charset="0"/>
              </a:rPr>
              <a:t>THIẾT BỊ CƠ BẢN </a:t>
            </a:r>
          </a:p>
          <a:p>
            <a:pPr algn="ctr"/>
            <a:r>
              <a:rPr lang="en-US" sz="4800" b="1">
                <a:ln/>
                <a:solidFill>
                  <a:schemeClr val="accent3"/>
                </a:solidFill>
                <a:latin typeface="Tahoma" panose="020B0604030504040204" pitchFamily="34" charset="0"/>
                <a:ea typeface="Tahoma" panose="020B0604030504040204" pitchFamily="34" charset="0"/>
                <a:cs typeface="Tahoma" panose="020B0604030504040204" pitchFamily="34" charset="0"/>
              </a:rPr>
              <a:t>TRONG PHÒNG THÍ NGHIỆM</a:t>
            </a:r>
          </a:p>
        </p:txBody>
      </p:sp>
      <p:sp>
        <p:nvSpPr>
          <p:cNvPr id="5" name="TextBox 4">
            <a:extLst>
              <a:ext uri="{FF2B5EF4-FFF2-40B4-BE49-F238E27FC236}">
                <a16:creationId xmlns:a16="http://schemas.microsoft.com/office/drawing/2014/main" id="{B46FE6D1-73EE-061F-4017-9226932C8C82}"/>
              </a:ext>
            </a:extLst>
          </p:cNvPr>
          <p:cNvSpPr txBox="1"/>
          <p:nvPr/>
        </p:nvSpPr>
        <p:spPr>
          <a:xfrm>
            <a:off x="3895725" y="4398407"/>
            <a:ext cx="4400550" cy="369332"/>
          </a:xfrm>
          <a:prstGeom prst="rect">
            <a:avLst/>
          </a:prstGeom>
          <a:noFill/>
        </p:spPr>
        <p:txBody>
          <a:bodyPr wrap="square" rtlCol="0">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Giáo viên: Đinh Công Hoàng</a:t>
            </a:r>
          </a:p>
        </p:txBody>
      </p:sp>
    </p:spTree>
    <p:extLst>
      <p:ext uri="{BB962C8B-B14F-4D97-AF65-F5344CB8AC3E}">
        <p14:creationId xmlns:p14="http://schemas.microsoft.com/office/powerpoint/2010/main" val="150436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sp>
        <p:nvSpPr>
          <p:cNvPr id="7" name="TextBox 6">
            <a:extLst>
              <a:ext uri="{FF2B5EF4-FFF2-40B4-BE49-F238E27FC236}">
                <a16:creationId xmlns:a16="http://schemas.microsoft.com/office/drawing/2014/main" id="{928A64C6-0B86-77CB-F5B7-690D593FC40C}"/>
              </a:ext>
            </a:extLst>
          </p:cNvPr>
          <p:cNvSpPr txBox="1"/>
          <p:nvPr/>
        </p:nvSpPr>
        <p:spPr>
          <a:xfrm>
            <a:off x="4462818" y="1762238"/>
            <a:ext cx="6937612" cy="3877985"/>
          </a:xfrm>
          <a:prstGeom prst="rect">
            <a:avLst/>
          </a:prstGeom>
          <a:noFill/>
        </p:spPr>
        <p:txBody>
          <a:bodyPr wrap="square" rtlCol="0">
            <a:spAutoFit/>
          </a:bodyPr>
          <a:lstStyle/>
          <a:p>
            <a:pPr algn="just">
              <a:spcBef>
                <a:spcPts val="6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Các điểm đặc trưng của vôn kế:</a:t>
            </a:r>
          </a:p>
          <a:p>
            <a:pPr algn="just">
              <a:spcBef>
                <a:spcPts val="600"/>
              </a:spcBef>
            </a:pPr>
            <a:endPar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Trên màn hình của ampe kế có chữ V hoặc mV.</a:t>
            </a:r>
          </a:p>
          <a:p>
            <a:pPr algn="just">
              <a:spcBef>
                <a:spcPts val="600"/>
              </a:spcBef>
            </a:pPr>
            <a:endPar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Có các chốt được ghi dấu (+) với chốt dương và dấu (–) với chốt âm.</a:t>
            </a:r>
          </a:p>
          <a:p>
            <a:pPr algn="just">
              <a:spcBef>
                <a:spcPts val="600"/>
              </a:spcBef>
            </a:pPr>
            <a:endPar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spcBef>
                <a:spcPts val="6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Có nút điều chỉnh kim để có thể đưa vôn kế về chỉ số 0.</a:t>
            </a:r>
          </a:p>
        </p:txBody>
      </p:sp>
      <p:pic>
        <p:nvPicPr>
          <p:cNvPr id="2" name="Picture 4" descr="Tổng hợp Vôn Kế Một Chiều giá rẻ, bán chạy tháng 9/2023 - BeeCost">
            <a:extLst>
              <a:ext uri="{FF2B5EF4-FFF2-40B4-BE49-F238E27FC236}">
                <a16:creationId xmlns:a16="http://schemas.microsoft.com/office/drawing/2014/main" id="{E240977C-BBEA-69D9-A9CE-4B1411A71C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598" y="2120774"/>
            <a:ext cx="3444108" cy="344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320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graphicFrame>
        <p:nvGraphicFramePr>
          <p:cNvPr id="2" name="Table 1">
            <a:extLst>
              <a:ext uri="{FF2B5EF4-FFF2-40B4-BE49-F238E27FC236}">
                <a16:creationId xmlns:a16="http://schemas.microsoft.com/office/drawing/2014/main" id="{736DABC4-7EEB-2C53-B8DE-10EE6E4E5F1C}"/>
              </a:ext>
            </a:extLst>
          </p:cNvPr>
          <p:cNvGraphicFramePr>
            <a:graphicFrameLocks noGrp="1"/>
          </p:cNvGraphicFramePr>
          <p:nvPr>
            <p:extLst>
              <p:ext uri="{D42A27DB-BD31-4B8C-83A1-F6EECF244321}">
                <p14:modId xmlns:p14="http://schemas.microsoft.com/office/powerpoint/2010/main" val="1763525413"/>
              </p:ext>
            </p:extLst>
          </p:nvPr>
        </p:nvGraphicFramePr>
        <p:xfrm>
          <a:off x="423081" y="1744260"/>
          <a:ext cx="11368585" cy="4943143"/>
        </p:xfrm>
        <a:graphic>
          <a:graphicData uri="http://schemas.openxmlformats.org/drawingml/2006/table">
            <a:tbl>
              <a:tblPr/>
              <a:tblGrid>
                <a:gridCol w="1996228">
                  <a:extLst>
                    <a:ext uri="{9D8B030D-6E8A-4147-A177-3AD203B41FA5}">
                      <a16:colId xmlns:a16="http://schemas.microsoft.com/office/drawing/2014/main" val="920215847"/>
                    </a:ext>
                  </a:extLst>
                </a:gridCol>
                <a:gridCol w="4856071">
                  <a:extLst>
                    <a:ext uri="{9D8B030D-6E8A-4147-A177-3AD203B41FA5}">
                      <a16:colId xmlns:a16="http://schemas.microsoft.com/office/drawing/2014/main" val="464900750"/>
                    </a:ext>
                  </a:extLst>
                </a:gridCol>
                <a:gridCol w="4516286">
                  <a:extLst>
                    <a:ext uri="{9D8B030D-6E8A-4147-A177-3AD203B41FA5}">
                      <a16:colId xmlns:a16="http://schemas.microsoft.com/office/drawing/2014/main" val="1256914805"/>
                    </a:ext>
                  </a:extLst>
                </a:gridCol>
              </a:tblGrid>
              <a:tr h="421287">
                <a:tc>
                  <a:txBody>
                    <a:bodyPr/>
                    <a:lstStyle/>
                    <a:p>
                      <a:pPr algn="ctr"/>
                      <a:r>
                        <a:rPr lang="en-US" sz="2000" b="1">
                          <a:solidFill>
                            <a:srgbClr val="000000"/>
                          </a:solidFill>
                          <a:effectLst/>
                        </a:rPr>
                        <a:t>So sánh</a:t>
                      </a:r>
                      <a:endParaRPr lang="en-US" sz="200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a:solidFill>
                            <a:srgbClr val="000000"/>
                          </a:solidFill>
                          <a:effectLst/>
                        </a:rPr>
                        <a:t>Ampe kế</a:t>
                      </a:r>
                      <a:endParaRPr lang="en-US" sz="200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2000" b="1">
                          <a:solidFill>
                            <a:srgbClr val="000000"/>
                          </a:solidFill>
                          <a:effectLst/>
                        </a:rPr>
                        <a:t>Vôn kế</a:t>
                      </a:r>
                      <a:endParaRPr lang="en-US" sz="200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94436113"/>
                  </a:ext>
                </a:extLst>
              </a:tr>
              <a:tr h="745354">
                <a:tc>
                  <a:txBody>
                    <a:bodyPr/>
                    <a:lstStyle/>
                    <a:p>
                      <a:pPr algn="ctr"/>
                      <a:r>
                        <a:rPr lang="en-US" sz="2000" b="1">
                          <a:solidFill>
                            <a:srgbClr val="000000"/>
                          </a:solidFill>
                          <a:effectLst/>
                        </a:rPr>
                        <a:t>Chức năng</a:t>
                      </a:r>
                      <a:endParaRPr lang="en-US" sz="200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vi-VN" sz="2000">
                          <a:solidFill>
                            <a:srgbClr val="000000"/>
                          </a:solidFill>
                          <a:effectLst/>
                        </a:rPr>
                        <a:t>Là dụng cụ đo cường độ dòng điện.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a:solidFill>
                            <a:srgbClr val="000000"/>
                          </a:solidFill>
                          <a:effectLst/>
                        </a:rPr>
                        <a:t>Là dụng cụ đo hiệu điện thế.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38167572"/>
                  </a:ext>
                </a:extLst>
              </a:tr>
              <a:tr h="3089865">
                <a:tc>
                  <a:txBody>
                    <a:bodyPr/>
                    <a:lstStyle/>
                    <a:p>
                      <a:pPr algn="ctr"/>
                      <a:r>
                        <a:rPr lang="en-US" sz="2000" b="1">
                          <a:solidFill>
                            <a:srgbClr val="000000"/>
                          </a:solidFill>
                          <a:effectLst/>
                        </a:rPr>
                        <a:t>Cách mắc</a:t>
                      </a:r>
                      <a:endParaRPr lang="en-US" sz="200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a:solidFill>
                            <a:srgbClr val="000000"/>
                          </a:solidFill>
                          <a:effectLst/>
                        </a:rPr>
                        <a:t>Mắc nối tiếp với thiết bị điện: Cực (+) của ampe kế mắc với cực (+) của nguồn điện, cực (-) của ampe kế mắc với cực (+) của thiết bị điện, cực (-) của thiết bị điện mắc với cực (-) của nguồn điện.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spcBef>
                          <a:spcPts val="600"/>
                        </a:spcBef>
                      </a:pPr>
                      <a:r>
                        <a:rPr lang="en-US" sz="2000">
                          <a:solidFill>
                            <a:srgbClr val="000000"/>
                          </a:solidFill>
                          <a:effectLst/>
                        </a:rPr>
                        <a:t>Mắc song song với thiết bị điện để đo hiệu điện thế của thiết bị.</a:t>
                      </a:r>
                    </a:p>
                    <a:p>
                      <a:pPr algn="just">
                        <a:spcBef>
                          <a:spcPts val="600"/>
                        </a:spcBef>
                      </a:pPr>
                      <a:r>
                        <a:rPr lang="en-US" sz="2000">
                          <a:solidFill>
                            <a:srgbClr val="000000"/>
                          </a:solidFill>
                          <a:effectLst/>
                        </a:rPr>
                        <a:t>Mắc song song với nguồn điện để đo hiệu điện thế của nguồn.</a:t>
                      </a:r>
                    </a:p>
                    <a:p>
                      <a:pPr algn="just">
                        <a:spcBef>
                          <a:spcPts val="600"/>
                        </a:spcBef>
                      </a:pPr>
                      <a:r>
                        <a:rPr lang="en-US" sz="2000">
                          <a:solidFill>
                            <a:srgbClr val="000000"/>
                          </a:solidFill>
                          <a:effectLst/>
                        </a:rPr>
                        <a:t>Cụ thể: cực (+) của vôn kế nối với cực (+) của nguồn điện/thiết bị điện, cực (-) của vôn kế nối với cực (-) của nguồn điện/thiết bị điện.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0269086"/>
                  </a:ext>
                </a:extLst>
              </a:tr>
              <a:tr h="686637">
                <a:tc>
                  <a:txBody>
                    <a:bodyPr/>
                    <a:lstStyle/>
                    <a:p>
                      <a:pPr algn="ctr"/>
                      <a:r>
                        <a:rPr lang="en-US" sz="2000" b="1">
                          <a:solidFill>
                            <a:srgbClr val="000000"/>
                          </a:solidFill>
                          <a:effectLst/>
                        </a:rPr>
                        <a:t>Điện trở</a:t>
                      </a:r>
                      <a:endParaRPr lang="en-US" sz="2000">
                        <a:solidFill>
                          <a:srgbClr val="000000"/>
                        </a:solidFill>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a:solidFill>
                            <a:srgbClr val="000000"/>
                          </a:solidFill>
                          <a:effectLst/>
                        </a:rPr>
                        <a:t>Ampe kế có điện trở không đáng kể.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just"/>
                      <a:r>
                        <a:rPr lang="en-US" sz="2000">
                          <a:solidFill>
                            <a:srgbClr val="000000"/>
                          </a:solidFill>
                          <a:effectLst/>
                        </a:rPr>
                        <a:t>Vôn kế có điện trở vô cùng lớn.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04132370"/>
                  </a:ext>
                </a:extLst>
              </a:tr>
            </a:tbl>
          </a:graphicData>
        </a:graphic>
      </p:graphicFrame>
      <p:sp>
        <p:nvSpPr>
          <p:cNvPr id="7" name="TextBox 6">
            <a:extLst>
              <a:ext uri="{FF2B5EF4-FFF2-40B4-BE49-F238E27FC236}">
                <a16:creationId xmlns:a16="http://schemas.microsoft.com/office/drawing/2014/main" id="{FB31F0C0-1B2F-F62D-7016-E568006D846F}"/>
              </a:ext>
            </a:extLst>
          </p:cNvPr>
          <p:cNvSpPr txBox="1"/>
          <p:nvPr/>
        </p:nvSpPr>
        <p:spPr>
          <a:xfrm>
            <a:off x="3049137" y="1220708"/>
            <a:ext cx="6093724" cy="430887"/>
          </a:xfrm>
          <a:prstGeom prst="rect">
            <a:avLst/>
          </a:prstGeom>
          <a:noFill/>
        </p:spPr>
        <p:txBody>
          <a:bodyPr wrap="square">
            <a:spAutoFit/>
          </a:bodyPr>
          <a:lstStyle/>
          <a:p>
            <a:pPr algn="ctr"/>
            <a:r>
              <a:rPr lang="en-US" sz="2200" b="1">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S</a:t>
            </a:r>
            <a:r>
              <a:rPr kumimoji="0" lang="en-US" sz="2200" b="1" i="0" u="none" strike="noStrike" kern="1200" cap="none" spc="0" normalizeH="0" baseline="0" noProof="0">
                <a:ln>
                  <a:noFill/>
                </a:ln>
                <a:solidFill>
                  <a:schemeClr val="accent3">
                    <a:lumMod val="50000"/>
                  </a:schemeClr>
                </a:solidFill>
                <a:effectLst/>
                <a:uLnTx/>
                <a:uFillTx/>
                <a:latin typeface="Tahoma" panose="020B0604030504040204" pitchFamily="34" charset="0"/>
                <a:ea typeface="Tahoma" panose="020B0604030504040204" pitchFamily="34" charset="0"/>
                <a:cs typeface="Tahoma" panose="020B0604030504040204" pitchFamily="34" charset="0"/>
              </a:rPr>
              <a:t>ự khác nhau giữa hai dụng cụ</a:t>
            </a:r>
            <a:endParaRPr lang="en-US" b="1">
              <a:solidFill>
                <a:schemeClr val="accent3">
                  <a:lumMod val="50000"/>
                </a:schemeClr>
              </a:solidFill>
            </a:endParaRPr>
          </a:p>
        </p:txBody>
      </p:sp>
    </p:spTree>
    <p:extLst>
      <p:ext uri="{BB962C8B-B14F-4D97-AF65-F5344CB8AC3E}">
        <p14:creationId xmlns:p14="http://schemas.microsoft.com/office/powerpoint/2010/main" val="318900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sp>
        <p:nvSpPr>
          <p:cNvPr id="6" name="Rectangle: Rounded Corners 5">
            <a:extLst>
              <a:ext uri="{FF2B5EF4-FFF2-40B4-BE49-F238E27FC236}">
                <a16:creationId xmlns:a16="http://schemas.microsoft.com/office/drawing/2014/main" id="{3704E1E6-D6D7-71D1-6E0A-516B9BC49E79}"/>
              </a:ext>
            </a:extLst>
          </p:cNvPr>
          <p:cNvSpPr/>
          <p:nvPr/>
        </p:nvSpPr>
        <p:spPr>
          <a:xfrm>
            <a:off x="5295331" y="1550840"/>
            <a:ext cx="6509982" cy="4941289"/>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Có chức năng đo dòng điện, điện áp, công suất và năng lượng điện cung cấp cho mạch điện.</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Có các nút:</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Nút Start để khởi động.</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Nút cài đặt để lựa chọn các đại lượng cần đo.</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Nút reset để cài đặt lại thiết bị.</a:t>
            </a:r>
          </a:p>
        </p:txBody>
      </p:sp>
      <p:pic>
        <p:nvPicPr>
          <p:cNvPr id="10242" name="Picture 2" descr="Digital Joulemeter - Standard | School Science Equipment |  brecklandscientific.co.uk">
            <a:extLst>
              <a:ext uri="{FF2B5EF4-FFF2-40B4-BE49-F238E27FC236}">
                <a16:creationId xmlns:a16="http://schemas.microsoft.com/office/drawing/2014/main" id="{F4DE0F12-AF4B-68C9-34A2-03606AFA44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93" b="8498"/>
          <a:stretch/>
        </p:blipFill>
        <p:spPr bwMode="auto">
          <a:xfrm>
            <a:off x="290583" y="2044350"/>
            <a:ext cx="4757951" cy="3954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57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pic>
        <p:nvPicPr>
          <p:cNvPr id="3" name="Picture 2">
            <a:extLst>
              <a:ext uri="{FF2B5EF4-FFF2-40B4-BE49-F238E27FC236}">
                <a16:creationId xmlns:a16="http://schemas.microsoft.com/office/drawing/2014/main" id="{BE8DCC90-E646-E9C3-D7C8-913AC72FD982}"/>
              </a:ext>
            </a:extLst>
          </p:cNvPr>
          <p:cNvPicPr>
            <a:picLocks noChangeAspect="1"/>
          </p:cNvPicPr>
          <p:nvPr/>
        </p:nvPicPr>
        <p:blipFill>
          <a:blip r:embed="rId2"/>
          <a:stretch>
            <a:fillRect/>
          </a:stretch>
        </p:blipFill>
        <p:spPr>
          <a:xfrm>
            <a:off x="829636" y="1209646"/>
            <a:ext cx="10532728" cy="2739933"/>
          </a:xfrm>
          <a:prstGeom prst="rect">
            <a:avLst/>
          </a:prstGeom>
        </p:spPr>
      </p:pic>
      <p:pic>
        <p:nvPicPr>
          <p:cNvPr id="5" name="Picture 4">
            <a:extLst>
              <a:ext uri="{FF2B5EF4-FFF2-40B4-BE49-F238E27FC236}">
                <a16:creationId xmlns:a16="http://schemas.microsoft.com/office/drawing/2014/main" id="{2826CBDA-E4ED-4A1B-962C-B1E6DDDDD52C}"/>
              </a:ext>
            </a:extLst>
          </p:cNvPr>
          <p:cNvPicPr>
            <a:picLocks noChangeAspect="1"/>
          </p:cNvPicPr>
          <p:nvPr/>
        </p:nvPicPr>
        <p:blipFill>
          <a:blip r:embed="rId3"/>
          <a:stretch>
            <a:fillRect/>
          </a:stretch>
        </p:blipFill>
        <p:spPr>
          <a:xfrm>
            <a:off x="1818045" y="4170883"/>
            <a:ext cx="8555908" cy="2257212"/>
          </a:xfrm>
          <a:prstGeom prst="rect">
            <a:avLst/>
          </a:prstGeom>
        </p:spPr>
      </p:pic>
    </p:spTree>
    <p:extLst>
      <p:ext uri="{BB962C8B-B14F-4D97-AF65-F5344CB8AC3E}">
        <p14:creationId xmlns:p14="http://schemas.microsoft.com/office/powerpoint/2010/main" val="4062934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200833A-ADF3-CFBC-651F-A810DFCDACEA}"/>
              </a:ext>
            </a:extLst>
          </p:cNvPr>
          <p:cNvSpPr/>
          <p:nvPr/>
        </p:nvSpPr>
        <p:spPr>
          <a:xfrm>
            <a:off x="951060" y="1690062"/>
            <a:ext cx="10289880" cy="347787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71500" indent="-571500" algn="just">
              <a:spcBef>
                <a:spcPts val="3600"/>
              </a:spcBef>
              <a:buAutoNum type="romanUcPeriod"/>
            </a:pPr>
            <a:r>
              <a:rPr lang="en-US" sz="3200" b="1">
                <a:ln/>
                <a:solidFill>
                  <a:srgbClr val="002060"/>
                </a:solidFill>
                <a:latin typeface="Tahoma" panose="020B0604030504040204" pitchFamily="34" charset="0"/>
                <a:ea typeface="Tahoma" panose="020B0604030504040204" pitchFamily="34" charset="0"/>
                <a:cs typeface="Tahoma" panose="020B0604030504040204" pitchFamily="34" charset="0"/>
              </a:rPr>
              <a:t>Nhận biết hóa chất và quy tắc sử dụng hóa chất an toàn trong phòng thí nghiệm</a:t>
            </a:r>
          </a:p>
          <a:p>
            <a:pPr marL="571500" indent="-571500" algn="just">
              <a:spcBef>
                <a:spcPts val="3600"/>
              </a:spcBef>
              <a:buAutoNum type="romanUcPeriod"/>
            </a:pPr>
            <a:r>
              <a:rPr lang="en-US" sz="3200" b="1">
                <a:ln/>
                <a:solidFill>
                  <a:srgbClr val="002060"/>
                </a:solidFill>
                <a:latin typeface="Tahoma" panose="020B0604030504040204" pitchFamily="34" charset="0"/>
                <a:ea typeface="Tahoma" panose="020B0604030504040204" pitchFamily="34" charset="0"/>
                <a:cs typeface="Tahoma" panose="020B0604030504040204" pitchFamily="34" charset="0"/>
              </a:rPr>
              <a:t>Giới thiệu một số dụng cụ thí nghiệm và cách sử dụng</a:t>
            </a:r>
          </a:p>
          <a:p>
            <a:pPr marL="571500" indent="-571500" algn="just">
              <a:spcBef>
                <a:spcPts val="3600"/>
              </a:spcBef>
              <a:buAutoNum type="romanUcPeriod"/>
            </a:pPr>
            <a:r>
              <a:rPr lang="en-US" sz="3200" b="1">
                <a:ln/>
                <a:solidFill>
                  <a:srgbClr val="002060"/>
                </a:solidFill>
                <a:latin typeface="Tahoma" panose="020B0604030504040204" pitchFamily="34" charset="0"/>
                <a:ea typeface="Tahoma" panose="020B0604030504040204" pitchFamily="34" charset="0"/>
                <a:cs typeface="Tahoma" panose="020B0604030504040204" pitchFamily="34" charset="0"/>
              </a:rPr>
              <a:t> Giới thiệu một số thiết bị và cách sử dụng</a:t>
            </a:r>
          </a:p>
        </p:txBody>
      </p:sp>
    </p:spTree>
    <p:extLst>
      <p:ext uri="{BB962C8B-B14F-4D97-AF65-F5344CB8AC3E}">
        <p14:creationId xmlns:p14="http://schemas.microsoft.com/office/powerpoint/2010/main" val="352396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9" y="947380"/>
            <a:ext cx="4214813"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1. Thiết bị đo pH</a:t>
            </a:r>
          </a:p>
        </p:txBody>
      </p:sp>
      <p:pic>
        <p:nvPicPr>
          <p:cNvPr id="1028" name="Picture 4" descr="Máy đo pH để bàn Mettler Toledo S220K chính hãng | Fact-Depot">
            <a:extLst>
              <a:ext uri="{FF2B5EF4-FFF2-40B4-BE49-F238E27FC236}">
                <a16:creationId xmlns:a16="http://schemas.microsoft.com/office/drawing/2014/main" id="{021B4484-5255-827F-DCC9-DB4520F0FE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2" y="2000249"/>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OP 3 Bút đo pH giúp đo pH đất trực tiếp, nhanh chóng">
            <a:extLst>
              <a:ext uri="{FF2B5EF4-FFF2-40B4-BE49-F238E27FC236}">
                <a16:creationId xmlns:a16="http://schemas.microsoft.com/office/drawing/2014/main" id="{54E03287-F17B-D870-BCB1-5D85ACD9E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837" y="2000249"/>
            <a:ext cx="3429001" cy="34290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F9EFB43-014E-BFF0-A8F8-A095976FF65B}"/>
              </a:ext>
            </a:extLst>
          </p:cNvPr>
          <p:cNvSpPr txBox="1"/>
          <p:nvPr/>
        </p:nvSpPr>
        <p:spPr>
          <a:xfrm>
            <a:off x="1802605" y="5578491"/>
            <a:ext cx="4214813" cy="461665"/>
          </a:xfrm>
          <a:prstGeom prst="rect">
            <a:avLst/>
          </a:prstGeom>
          <a:noFill/>
        </p:spPr>
        <p:txBody>
          <a:bodyPr wrap="square" rtlCol="0">
            <a:spAutoFit/>
          </a:bodyPr>
          <a:lstStyle/>
          <a:p>
            <a:pPr algn="ctr"/>
            <a:r>
              <a:rPr lang="en-US" sz="2400">
                <a:latin typeface="Tahoma" panose="020B0604030504040204" pitchFamily="34" charset="0"/>
                <a:ea typeface="Tahoma" panose="020B0604030504040204" pitchFamily="34" charset="0"/>
                <a:cs typeface="Tahoma" panose="020B0604030504040204" pitchFamily="34" charset="0"/>
              </a:rPr>
              <a:t>Máy đo pH</a:t>
            </a:r>
          </a:p>
        </p:txBody>
      </p:sp>
      <p:sp>
        <p:nvSpPr>
          <p:cNvPr id="11" name="TextBox 10">
            <a:extLst>
              <a:ext uri="{FF2B5EF4-FFF2-40B4-BE49-F238E27FC236}">
                <a16:creationId xmlns:a16="http://schemas.microsoft.com/office/drawing/2014/main" id="{1B16F382-BF25-EA82-9736-6B2D7C0F96B5}"/>
              </a:ext>
            </a:extLst>
          </p:cNvPr>
          <p:cNvSpPr txBox="1"/>
          <p:nvPr/>
        </p:nvSpPr>
        <p:spPr>
          <a:xfrm>
            <a:off x="6688930" y="5581401"/>
            <a:ext cx="4214813" cy="461665"/>
          </a:xfrm>
          <a:prstGeom prst="rect">
            <a:avLst/>
          </a:prstGeom>
          <a:noFill/>
        </p:spPr>
        <p:txBody>
          <a:bodyPr wrap="square" rtlCol="0">
            <a:spAutoFit/>
          </a:bodyPr>
          <a:lstStyle/>
          <a:p>
            <a:pPr algn="ctr"/>
            <a:r>
              <a:rPr lang="en-US" sz="2400">
                <a:latin typeface="Tahoma" panose="020B0604030504040204" pitchFamily="34" charset="0"/>
                <a:ea typeface="Tahoma" panose="020B0604030504040204" pitchFamily="34" charset="0"/>
                <a:cs typeface="Tahoma" panose="020B0604030504040204" pitchFamily="34" charset="0"/>
              </a:rPr>
              <a:t>Bút đo pH</a:t>
            </a:r>
          </a:p>
        </p:txBody>
      </p:sp>
    </p:spTree>
    <p:extLst>
      <p:ext uri="{BB962C8B-B14F-4D97-AF65-F5344CB8AC3E}">
        <p14:creationId xmlns:p14="http://schemas.microsoft.com/office/powerpoint/2010/main" val="155034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4214813"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2. Huyết áp kế</a:t>
            </a:r>
          </a:p>
        </p:txBody>
      </p:sp>
      <p:pic>
        <p:nvPicPr>
          <p:cNvPr id="2050" name="Picture 2" descr="Quy trình kiểm định huyết áp kế">
            <a:extLst>
              <a:ext uri="{FF2B5EF4-FFF2-40B4-BE49-F238E27FC236}">
                <a16:creationId xmlns:a16="http://schemas.microsoft.com/office/drawing/2014/main" id="{09FF487C-C6EF-E6A2-C76F-FD2D54957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120" y="1097279"/>
            <a:ext cx="3779059" cy="242915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uyết Áp Kế Thủy Ngân Là Gì? Cách Sử Dụng Huyết Áp Kế Thủy Ngân">
            <a:extLst>
              <a:ext uri="{FF2B5EF4-FFF2-40B4-BE49-F238E27FC236}">
                <a16:creationId xmlns:a16="http://schemas.microsoft.com/office/drawing/2014/main" id="{C9AF68D9-BEB4-E419-D26F-833980759D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2860" y="1097278"/>
            <a:ext cx="3899890" cy="24291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B43D6F-81EC-324E-D02C-7EA7F9DB5AD2}"/>
              </a:ext>
            </a:extLst>
          </p:cNvPr>
          <p:cNvSpPr txBox="1"/>
          <p:nvPr/>
        </p:nvSpPr>
        <p:spPr>
          <a:xfrm>
            <a:off x="1188242" y="3483912"/>
            <a:ext cx="4214813" cy="461665"/>
          </a:xfrm>
          <a:prstGeom prst="rect">
            <a:avLst/>
          </a:prstGeom>
          <a:noFill/>
        </p:spPr>
        <p:txBody>
          <a:bodyPr wrap="square" rtlCol="0">
            <a:spAutoFit/>
          </a:bodyPr>
          <a:lstStyle/>
          <a:p>
            <a:pPr algn="ctr"/>
            <a:r>
              <a:rPr lang="en-US" sz="2400">
                <a:latin typeface="Tahoma" panose="020B0604030504040204" pitchFamily="34" charset="0"/>
                <a:ea typeface="Tahoma" panose="020B0604030504040204" pitchFamily="34" charset="0"/>
                <a:cs typeface="Tahoma" panose="020B0604030504040204" pitchFamily="34" charset="0"/>
              </a:rPr>
              <a:t>Huyết áp kế đồng hồ</a:t>
            </a:r>
          </a:p>
        </p:txBody>
      </p:sp>
      <p:sp>
        <p:nvSpPr>
          <p:cNvPr id="4" name="TextBox 3">
            <a:extLst>
              <a:ext uri="{FF2B5EF4-FFF2-40B4-BE49-F238E27FC236}">
                <a16:creationId xmlns:a16="http://schemas.microsoft.com/office/drawing/2014/main" id="{1A810BCA-C8FC-C394-E44A-7F2BAD816C32}"/>
              </a:ext>
            </a:extLst>
          </p:cNvPr>
          <p:cNvSpPr txBox="1"/>
          <p:nvPr/>
        </p:nvSpPr>
        <p:spPr>
          <a:xfrm>
            <a:off x="6515398" y="3483911"/>
            <a:ext cx="4214813" cy="461665"/>
          </a:xfrm>
          <a:prstGeom prst="rect">
            <a:avLst/>
          </a:prstGeom>
          <a:noFill/>
        </p:spPr>
        <p:txBody>
          <a:bodyPr wrap="square" rtlCol="0">
            <a:spAutoFit/>
          </a:bodyPr>
          <a:lstStyle/>
          <a:p>
            <a:pPr algn="ctr"/>
            <a:r>
              <a:rPr lang="en-US" sz="2400">
                <a:latin typeface="Tahoma" panose="020B0604030504040204" pitchFamily="34" charset="0"/>
                <a:ea typeface="Tahoma" panose="020B0604030504040204" pitchFamily="34" charset="0"/>
                <a:cs typeface="Tahoma" panose="020B0604030504040204" pitchFamily="34" charset="0"/>
              </a:rPr>
              <a:t>Huyết áp kế thủy ngân</a:t>
            </a:r>
          </a:p>
        </p:txBody>
      </p:sp>
      <p:sp>
        <p:nvSpPr>
          <p:cNvPr id="6" name="Rectangle: Rounded Corners 5">
            <a:extLst>
              <a:ext uri="{FF2B5EF4-FFF2-40B4-BE49-F238E27FC236}">
                <a16:creationId xmlns:a16="http://schemas.microsoft.com/office/drawing/2014/main" id="{3704E1E6-D6D7-71D1-6E0A-516B9BC49E79}"/>
              </a:ext>
            </a:extLst>
          </p:cNvPr>
          <p:cNvSpPr/>
          <p:nvPr/>
        </p:nvSpPr>
        <p:spPr>
          <a:xfrm>
            <a:off x="985838" y="4243388"/>
            <a:ext cx="9901832" cy="2400300"/>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Huyết áp kế đồng hồ gồm một bao làm bằng cao su, được bọc trong băng vải dài để có thể quấn quanh cánh tay, nối với áp kế đồng hồ bằng đoạn ống cao su.</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Áp kế này được nối với bóp cao su có van và một ốc có thể vặn chặt hoặc nới lỏng.</a:t>
            </a:r>
          </a:p>
        </p:txBody>
      </p:sp>
    </p:spTree>
    <p:extLst>
      <p:ext uri="{BB962C8B-B14F-4D97-AF65-F5344CB8AC3E}">
        <p14:creationId xmlns:p14="http://schemas.microsoft.com/office/powerpoint/2010/main" val="1498393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sp>
        <p:nvSpPr>
          <p:cNvPr id="4" name="TextBox 3">
            <a:extLst>
              <a:ext uri="{FF2B5EF4-FFF2-40B4-BE49-F238E27FC236}">
                <a16:creationId xmlns:a16="http://schemas.microsoft.com/office/drawing/2014/main" id="{1A810BCA-C8FC-C394-E44A-7F2BAD816C32}"/>
              </a:ext>
            </a:extLst>
          </p:cNvPr>
          <p:cNvSpPr txBox="1"/>
          <p:nvPr/>
        </p:nvSpPr>
        <p:spPr>
          <a:xfrm>
            <a:off x="316108" y="5124021"/>
            <a:ext cx="4214813" cy="461665"/>
          </a:xfrm>
          <a:prstGeom prst="rect">
            <a:avLst/>
          </a:prstGeom>
          <a:noFill/>
        </p:spPr>
        <p:txBody>
          <a:bodyPr wrap="square" rtlCol="0">
            <a:spAutoFit/>
          </a:bodyPr>
          <a:lstStyle/>
          <a:p>
            <a:pPr algn="ctr"/>
            <a:r>
              <a:rPr lang="en-US" sz="2400">
                <a:latin typeface="Tahoma" panose="020B0604030504040204" pitchFamily="34" charset="0"/>
                <a:ea typeface="Tahoma" panose="020B0604030504040204" pitchFamily="34" charset="0"/>
                <a:cs typeface="Tahoma" panose="020B0604030504040204" pitchFamily="34" charset="0"/>
              </a:rPr>
              <a:t>Nguồn điện</a:t>
            </a:r>
          </a:p>
        </p:txBody>
      </p:sp>
      <p:sp>
        <p:nvSpPr>
          <p:cNvPr id="6" name="Rectangle: Rounded Corners 5">
            <a:extLst>
              <a:ext uri="{FF2B5EF4-FFF2-40B4-BE49-F238E27FC236}">
                <a16:creationId xmlns:a16="http://schemas.microsoft.com/office/drawing/2014/main" id="{3704E1E6-D6D7-71D1-6E0A-516B9BC49E79}"/>
              </a:ext>
            </a:extLst>
          </p:cNvPr>
          <p:cNvSpPr/>
          <p:nvPr/>
        </p:nvSpPr>
        <p:spPr>
          <a:xfrm>
            <a:off x="4771428" y="1561047"/>
            <a:ext cx="6501410" cy="4289828"/>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Thường dùng nguồn điện 1,5 V.</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Bộ nguồn 3 V thì dùng 2 pin. </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Bộ nguồn 6 V thì dùng 4 pin.</a:t>
            </a:r>
          </a:p>
        </p:txBody>
      </p:sp>
      <p:pic>
        <p:nvPicPr>
          <p:cNvPr id="3074" name="Picture 2" descr="Combo Bộ Xe Thực Hành Arduino Điều Khiển Bluetooth - KIT Tự Học Arduino">
            <a:extLst>
              <a:ext uri="{FF2B5EF4-FFF2-40B4-BE49-F238E27FC236}">
                <a16:creationId xmlns:a16="http://schemas.microsoft.com/office/drawing/2014/main" id="{601E8B77-9DA7-D0A0-DF59-B598EF9147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361" t="9717" b="44644"/>
          <a:stretch/>
        </p:blipFill>
        <p:spPr bwMode="auto">
          <a:xfrm>
            <a:off x="1461491" y="1561047"/>
            <a:ext cx="2238375" cy="3129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40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sp>
        <p:nvSpPr>
          <p:cNvPr id="4" name="TextBox 3">
            <a:extLst>
              <a:ext uri="{FF2B5EF4-FFF2-40B4-BE49-F238E27FC236}">
                <a16:creationId xmlns:a16="http://schemas.microsoft.com/office/drawing/2014/main" id="{1A810BCA-C8FC-C394-E44A-7F2BAD816C32}"/>
              </a:ext>
            </a:extLst>
          </p:cNvPr>
          <p:cNvSpPr txBox="1"/>
          <p:nvPr/>
        </p:nvSpPr>
        <p:spPr>
          <a:xfrm>
            <a:off x="622871" y="5620042"/>
            <a:ext cx="4214813" cy="461665"/>
          </a:xfrm>
          <a:prstGeom prst="rect">
            <a:avLst/>
          </a:prstGeom>
          <a:noFill/>
        </p:spPr>
        <p:txBody>
          <a:bodyPr wrap="square" rtlCol="0">
            <a:spAutoFit/>
          </a:bodyPr>
          <a:lstStyle/>
          <a:p>
            <a:pPr algn="ctr"/>
            <a:r>
              <a:rPr lang="en-US" sz="2400">
                <a:latin typeface="Tahoma" panose="020B0604030504040204" pitchFamily="34" charset="0"/>
                <a:ea typeface="Tahoma" panose="020B0604030504040204" pitchFamily="34" charset="0"/>
                <a:cs typeface="Tahoma" panose="020B0604030504040204" pitchFamily="34" charset="0"/>
              </a:rPr>
              <a:t>Biến áp nguồn</a:t>
            </a:r>
          </a:p>
        </p:txBody>
      </p:sp>
      <p:sp>
        <p:nvSpPr>
          <p:cNvPr id="6" name="Rectangle: Rounded Corners 5">
            <a:extLst>
              <a:ext uri="{FF2B5EF4-FFF2-40B4-BE49-F238E27FC236}">
                <a16:creationId xmlns:a16="http://schemas.microsoft.com/office/drawing/2014/main" id="{3704E1E6-D6D7-71D1-6E0A-516B9BC49E79}"/>
              </a:ext>
            </a:extLst>
          </p:cNvPr>
          <p:cNvSpPr/>
          <p:nvPr/>
        </p:nvSpPr>
        <p:spPr>
          <a:xfrm>
            <a:off x="5759354" y="1561047"/>
            <a:ext cx="5513483" cy="4289828"/>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Có chức năng chuyển đổi điện áp đảm bảo an toàn khi tiến hành thí nghiệm.</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Điện áp đầu ra có các giá trị 3, 6, 9, 12, 18, 24 V.</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Chốt màu đỏ là cực dương, chốt màu đen là cực âm.</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Lựa chọn điện áp đầu ra bằng cách vặn nút chỉ.</a:t>
            </a:r>
          </a:p>
        </p:txBody>
      </p:sp>
      <p:pic>
        <p:nvPicPr>
          <p:cNvPr id="4098" name="Picture 2" descr="Biến thế nguồn - Thiết bị thực hành môn vật lý - Dụng cụ thực hành">
            <a:extLst>
              <a:ext uri="{FF2B5EF4-FFF2-40B4-BE49-F238E27FC236}">
                <a16:creationId xmlns:a16="http://schemas.microsoft.com/office/drawing/2014/main" id="{A95D70F7-3452-E9C1-9C9C-FA07535C5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825" y="1755704"/>
            <a:ext cx="4418906" cy="360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44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sp>
        <p:nvSpPr>
          <p:cNvPr id="6" name="Rectangle: Rounded Corners 5">
            <a:extLst>
              <a:ext uri="{FF2B5EF4-FFF2-40B4-BE49-F238E27FC236}">
                <a16:creationId xmlns:a16="http://schemas.microsoft.com/office/drawing/2014/main" id="{3704E1E6-D6D7-71D1-6E0A-516B9BC49E79}"/>
              </a:ext>
            </a:extLst>
          </p:cNvPr>
          <p:cNvSpPr/>
          <p:nvPr/>
        </p:nvSpPr>
        <p:spPr>
          <a:xfrm>
            <a:off x="875838" y="4930082"/>
            <a:ext cx="10440324" cy="1220853"/>
          </a:xfrm>
          <a:prstGeom prst="round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Ampe kế đo cường độ dòng điện, vôn kế do cường độ dòng điện.</a:t>
            </a:r>
          </a:p>
          <a:p>
            <a:pPr algn="just">
              <a:spcBef>
                <a:spcPts val="1200"/>
              </a:spcBef>
            </a:pPr>
            <a:r>
              <a:rPr lang="en-US" sz="2400">
                <a:solidFill>
                  <a:schemeClr val="accent3">
                    <a:lumMod val="50000"/>
                  </a:schemeClr>
                </a:solidFill>
                <a:latin typeface="Tahoma" panose="020B0604030504040204" pitchFamily="34" charset="0"/>
                <a:ea typeface="Tahoma" panose="020B0604030504040204" pitchFamily="34" charset="0"/>
                <a:cs typeface="Tahoma" panose="020B0604030504040204" pitchFamily="34" charset="0"/>
              </a:rPr>
              <a:t>- Chọn thang đo hợp lý.</a:t>
            </a:r>
          </a:p>
        </p:txBody>
      </p:sp>
      <p:pic>
        <p:nvPicPr>
          <p:cNvPr id="5122" name="Picture 2" descr="Cách tính số chỉ ampe kế, số chỉ vôn kế? | VFO.VN">
            <a:extLst>
              <a:ext uri="{FF2B5EF4-FFF2-40B4-BE49-F238E27FC236}">
                <a16:creationId xmlns:a16="http://schemas.microsoft.com/office/drawing/2014/main" id="{EADC2712-9D75-FB93-258E-1B1041509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29" b="5105"/>
          <a:stretch/>
        </p:blipFill>
        <p:spPr bwMode="auto">
          <a:xfrm>
            <a:off x="2552131" y="1317490"/>
            <a:ext cx="2998541" cy="31004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ổng hợp Vôn Kế Một Chiều giá rẻ, bán chạy tháng 9/2023 - BeeCost">
            <a:extLst>
              <a:ext uri="{FF2B5EF4-FFF2-40B4-BE49-F238E27FC236}">
                <a16:creationId xmlns:a16="http://schemas.microsoft.com/office/drawing/2014/main" id="{75DA5804-A797-6106-6A8C-C4DF9C275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568" y="1359904"/>
            <a:ext cx="3026910" cy="3026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6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pic>
        <p:nvPicPr>
          <p:cNvPr id="5122" name="Picture 2" descr="Cách tính số chỉ ampe kế, số chỉ vôn kế? | VFO.VN">
            <a:extLst>
              <a:ext uri="{FF2B5EF4-FFF2-40B4-BE49-F238E27FC236}">
                <a16:creationId xmlns:a16="http://schemas.microsoft.com/office/drawing/2014/main" id="{EADC2712-9D75-FB93-258E-1B1041509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29" b="5105"/>
          <a:stretch/>
        </p:blipFill>
        <p:spPr bwMode="auto">
          <a:xfrm>
            <a:off x="2552131" y="1317490"/>
            <a:ext cx="2998541" cy="310043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ổng hợp Vôn Kế Một Chiều giá rẻ, bán chạy tháng 9/2023 - BeeCost">
            <a:extLst>
              <a:ext uri="{FF2B5EF4-FFF2-40B4-BE49-F238E27FC236}">
                <a16:creationId xmlns:a16="http://schemas.microsoft.com/office/drawing/2014/main" id="{75DA5804-A797-6106-6A8C-C4DF9C275F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568" y="1359904"/>
            <a:ext cx="3026910" cy="302691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A9B92B6-BA93-9F67-90DE-5B70C947A48B}"/>
              </a:ext>
            </a:extLst>
          </p:cNvPr>
          <p:cNvSpPr/>
          <p:nvPr/>
        </p:nvSpPr>
        <p:spPr>
          <a:xfrm>
            <a:off x="1820839" y="4607368"/>
            <a:ext cx="10017457" cy="215634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200">
                <a:latin typeface="Tahoma" panose="020B0604030504040204" pitchFamily="34" charset="0"/>
                <a:ea typeface="Tahoma" panose="020B0604030504040204" pitchFamily="34" charset="0"/>
                <a:cs typeface="Tahoma" panose="020B0604030504040204" pitchFamily="34" charset="0"/>
              </a:rPr>
              <a:t>Quan sát ampe kế và vôn kế cho biết:</a:t>
            </a:r>
          </a:p>
          <a:p>
            <a:pPr marL="342900" indent="-342900" algn="just">
              <a:lnSpc>
                <a:spcPct val="150000"/>
              </a:lnSpc>
              <a:buAutoNum type="arabicPeriod"/>
            </a:pPr>
            <a:r>
              <a:rPr lang="en-US" sz="2200">
                <a:latin typeface="Tahoma" panose="020B0604030504040204" pitchFamily="34" charset="0"/>
                <a:ea typeface="Tahoma" panose="020B0604030504040204" pitchFamily="34" charset="0"/>
                <a:cs typeface="Tahoma" panose="020B0604030504040204" pitchFamily="34" charset="0"/>
              </a:rPr>
              <a:t>Chỉ ra các điểm đặc trưng của ampe kế và vôn kế.</a:t>
            </a:r>
          </a:p>
          <a:p>
            <a:pPr marL="342900" indent="-342900" algn="just">
              <a:lnSpc>
                <a:spcPct val="150000"/>
              </a:lnSpc>
              <a:buAutoNum type="arabicPeriod"/>
            </a:pPr>
            <a:r>
              <a:rPr lang="en-US" sz="2200">
                <a:latin typeface="Tahoma" panose="020B0604030504040204" pitchFamily="34" charset="0"/>
                <a:ea typeface="Tahoma" panose="020B0604030504040204" pitchFamily="34" charset="0"/>
                <a:cs typeface="Tahoma" panose="020B0604030504040204" pitchFamily="34" charset="0"/>
              </a:rPr>
              <a:t>Chỉ ra sự khác nhau giữa hai dụng cụ này.</a:t>
            </a:r>
          </a:p>
        </p:txBody>
      </p:sp>
      <p:pic>
        <p:nvPicPr>
          <p:cNvPr id="4" name="Picture 3" descr="A person leaning on a question mark&#10;&#10;Description automatically generated">
            <a:extLst>
              <a:ext uri="{FF2B5EF4-FFF2-40B4-BE49-F238E27FC236}">
                <a16:creationId xmlns:a16="http://schemas.microsoft.com/office/drawing/2014/main" id="{C958010C-7184-440B-A7B8-604ED8EE5F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4607368"/>
            <a:ext cx="2055236" cy="2055236"/>
          </a:xfrm>
          <a:prstGeom prst="rect">
            <a:avLst/>
          </a:prstGeom>
        </p:spPr>
      </p:pic>
      <p:sp>
        <p:nvSpPr>
          <p:cNvPr id="5" name="TextBox 4">
            <a:extLst>
              <a:ext uri="{FF2B5EF4-FFF2-40B4-BE49-F238E27FC236}">
                <a16:creationId xmlns:a16="http://schemas.microsoft.com/office/drawing/2014/main" id="{F2139DA9-03BF-EBD2-4716-208FF24764FB}"/>
              </a:ext>
            </a:extLst>
          </p:cNvPr>
          <p:cNvSpPr txBox="1"/>
          <p:nvPr/>
        </p:nvSpPr>
        <p:spPr>
          <a:xfrm>
            <a:off x="2667000" y="6858000"/>
            <a:ext cx="6858000" cy="230832"/>
          </a:xfrm>
          <a:prstGeom prst="rect">
            <a:avLst/>
          </a:prstGeom>
          <a:noFill/>
        </p:spPr>
        <p:txBody>
          <a:bodyPr wrap="square" rtlCol="0">
            <a:spAutoFit/>
          </a:bodyPr>
          <a:lstStyle/>
          <a:p>
            <a:r>
              <a:rPr lang="en-US" sz="900">
                <a:hlinkClick r:id="rId6" tooltip="https://owl.excelsior.edu/educator-resources/owl-across-disciplines/owl-across-the-disciplines-grammar-and-usage/"/>
              </a:rPr>
              <a:t>This Photo</a:t>
            </a:r>
            <a:r>
              <a:rPr lang="en-US" sz="900"/>
              <a:t> by Unknown Author is licensed under </a:t>
            </a:r>
            <a:r>
              <a:rPr lang="en-US" sz="900">
                <a:hlinkClick r:id="rId7" tooltip="https://creativecommons.org/licenses/by/3.0/"/>
              </a:rPr>
              <a:t>CC BY</a:t>
            </a:r>
            <a:endParaRPr lang="en-US" sz="900"/>
          </a:p>
        </p:txBody>
      </p:sp>
    </p:spTree>
    <p:extLst>
      <p:ext uri="{BB962C8B-B14F-4D97-AF65-F5344CB8AC3E}">
        <p14:creationId xmlns:p14="http://schemas.microsoft.com/office/powerpoint/2010/main" val="403329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17CB93-B0B1-5074-B222-812C9580E14A}"/>
              </a:ext>
            </a:extLst>
          </p:cNvPr>
          <p:cNvSpPr txBox="1"/>
          <p:nvPr/>
        </p:nvSpPr>
        <p:spPr>
          <a:xfrm>
            <a:off x="1304329" y="0"/>
            <a:ext cx="9583341" cy="584775"/>
          </a:xfrm>
          <a:prstGeom prst="rect">
            <a:avLst/>
          </a:prstGeom>
          <a:noFill/>
        </p:spPr>
        <p:txBody>
          <a:bodyPr wrap="square">
            <a:spAutoFit/>
          </a:bodyPr>
          <a:lstStyle/>
          <a:p>
            <a:pPr marR="0" lvl="0" algn="just" defTabSz="457200" rtl="0" eaLnBrk="1" fontAlgn="auto" latinLnBrk="0" hangingPunct="1">
              <a:lnSpc>
                <a:spcPct val="100000"/>
              </a:lnSpc>
              <a:spcBef>
                <a:spcPts val="3600"/>
              </a:spcBef>
              <a:spcAft>
                <a:spcPts val="0"/>
              </a:spcAft>
              <a:buClrTx/>
              <a:buSzTx/>
              <a:tabLst/>
              <a:defRPr/>
            </a:pPr>
            <a:r>
              <a:rPr kumimoji="0" lang="en-US" sz="3200" b="1" i="0" u="none" strike="noStrike" kern="1200" cap="none" spc="0" normalizeH="0" baseline="0" noProof="0">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III. Giới thiệu một số thiết bị và cách sử dụng</a:t>
            </a:r>
          </a:p>
        </p:txBody>
      </p:sp>
      <p:sp>
        <p:nvSpPr>
          <p:cNvPr id="9" name="TextBox 8">
            <a:extLst>
              <a:ext uri="{FF2B5EF4-FFF2-40B4-BE49-F238E27FC236}">
                <a16:creationId xmlns:a16="http://schemas.microsoft.com/office/drawing/2014/main" id="{3B4FDF8B-EFD9-B0DB-B2D0-ACE27E33CC2D}"/>
              </a:ext>
            </a:extLst>
          </p:cNvPr>
          <p:cNvSpPr txBox="1"/>
          <p:nvPr/>
        </p:nvSpPr>
        <p:spPr>
          <a:xfrm>
            <a:off x="1304328" y="666378"/>
            <a:ext cx="5368532" cy="461665"/>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3. Thiết bị điện và cách sử dụng</a:t>
            </a:r>
          </a:p>
        </p:txBody>
      </p:sp>
      <p:pic>
        <p:nvPicPr>
          <p:cNvPr id="5122" name="Picture 2" descr="Cách tính số chỉ ampe kế, số chỉ vôn kế? | VFO.VN">
            <a:extLst>
              <a:ext uri="{FF2B5EF4-FFF2-40B4-BE49-F238E27FC236}">
                <a16:creationId xmlns:a16="http://schemas.microsoft.com/office/drawing/2014/main" id="{EADC2712-9D75-FB93-258E-1B1041509A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929" b="5105"/>
          <a:stretch/>
        </p:blipFill>
        <p:spPr bwMode="auto">
          <a:xfrm>
            <a:off x="791570" y="2113344"/>
            <a:ext cx="2998541" cy="31004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28A64C6-0B86-77CB-F5B7-690D593FC40C}"/>
              </a:ext>
            </a:extLst>
          </p:cNvPr>
          <p:cNvSpPr txBox="1"/>
          <p:nvPr/>
        </p:nvSpPr>
        <p:spPr>
          <a:xfrm>
            <a:off x="4462818" y="1762238"/>
            <a:ext cx="6937612" cy="3802644"/>
          </a:xfrm>
          <a:prstGeom prst="rect">
            <a:avLst/>
          </a:prstGeom>
          <a:noFill/>
        </p:spPr>
        <p:txBody>
          <a:bodyPr wrap="square" rtlCol="0">
            <a:spAutoFit/>
          </a:bodyPr>
          <a:lstStyle/>
          <a:p>
            <a:pPr algn="just">
              <a:lnSpc>
                <a:spcPct val="150000"/>
              </a:lnSpc>
              <a:spcBef>
                <a:spcPts val="12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Các điểm đặc trưng của ampe kế:</a:t>
            </a:r>
          </a:p>
          <a:p>
            <a:pPr algn="just">
              <a:lnSpc>
                <a:spcPct val="150000"/>
              </a:lnSpc>
              <a:spcBef>
                <a:spcPts val="12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Trên màn hình của ampe kế có chữ A hoặc mA.</a:t>
            </a:r>
          </a:p>
          <a:p>
            <a:pPr algn="just">
              <a:lnSpc>
                <a:spcPct val="150000"/>
              </a:lnSpc>
              <a:spcBef>
                <a:spcPts val="12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Có các chốt được ghi dấu (+) với chốt dương và dấu (–) với chốt âm.</a:t>
            </a:r>
          </a:p>
          <a:p>
            <a:pPr algn="just">
              <a:lnSpc>
                <a:spcPct val="150000"/>
              </a:lnSpc>
              <a:spcBef>
                <a:spcPts val="1200"/>
              </a:spcBef>
            </a:pPr>
            <a:r>
              <a:rPr lang="vi-VN" sz="2400" b="0" i="0">
                <a:solidFill>
                  <a:srgbClr val="000000"/>
                </a:solidFill>
                <a:effectLst/>
                <a:latin typeface="Tahoma" panose="020B0604030504040204" pitchFamily="34" charset="0"/>
                <a:ea typeface="Tahoma" panose="020B0604030504040204" pitchFamily="34" charset="0"/>
                <a:cs typeface="Tahoma" panose="020B0604030504040204" pitchFamily="34" charset="0"/>
              </a:rPr>
              <a:t>+ Có nút điều chỉnh kim để có thể đưa ampe kế về chỉ số 0.</a:t>
            </a:r>
          </a:p>
        </p:txBody>
      </p:sp>
    </p:spTree>
    <p:extLst>
      <p:ext uri="{BB962C8B-B14F-4D97-AF65-F5344CB8AC3E}">
        <p14:creationId xmlns:p14="http://schemas.microsoft.com/office/powerpoint/2010/main" val="3737907337"/>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73</TotalTime>
  <Words>875</Words>
  <Application>Microsoft Office PowerPoint</Application>
  <PresentationFormat>Widescreen</PresentationFormat>
  <Paragraphs>81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Tahoma</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Dinh Cong Hoang</dc:creator>
  <cp:lastModifiedBy>Dinh Cong Hoang</cp:lastModifiedBy>
  <cp:revision>1</cp:revision>
  <dcterms:created xsi:type="dcterms:W3CDTF">2023-09-06T18:15:18Z</dcterms:created>
  <dcterms:modified xsi:type="dcterms:W3CDTF">2023-09-06T19:28:45Z</dcterms:modified>
</cp:coreProperties>
</file>