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8"/>
  </p:notesMasterIdLst>
  <p:sldIdLst>
    <p:sldId id="256" r:id="rId2"/>
    <p:sldId id="257" r:id="rId3"/>
    <p:sldId id="299" r:id="rId4"/>
    <p:sldId id="259" r:id="rId5"/>
    <p:sldId id="258" r:id="rId6"/>
    <p:sldId id="339" r:id="rId7"/>
    <p:sldId id="340" r:id="rId8"/>
    <p:sldId id="341" r:id="rId9"/>
    <p:sldId id="260" r:id="rId10"/>
    <p:sldId id="320" r:id="rId11"/>
    <p:sldId id="321" r:id="rId12"/>
    <p:sldId id="322" r:id="rId13"/>
    <p:sldId id="324" r:id="rId14"/>
    <p:sldId id="262" r:id="rId15"/>
    <p:sldId id="342" r:id="rId16"/>
    <p:sldId id="323" r:id="rId17"/>
    <p:sldId id="325" r:id="rId18"/>
    <p:sldId id="304" r:id="rId19"/>
    <p:sldId id="328" r:id="rId20"/>
    <p:sldId id="329" r:id="rId21"/>
    <p:sldId id="331" r:id="rId22"/>
    <p:sldId id="330" r:id="rId23"/>
    <p:sldId id="326" r:id="rId24"/>
    <p:sldId id="332" r:id="rId25"/>
    <p:sldId id="333" r:id="rId26"/>
    <p:sldId id="334" r:id="rId27"/>
    <p:sldId id="335" r:id="rId28"/>
    <p:sldId id="308" r:id="rId29"/>
    <p:sldId id="309" r:id="rId30"/>
    <p:sldId id="264" r:id="rId31"/>
    <p:sldId id="312" r:id="rId32"/>
    <p:sldId id="336" r:id="rId33"/>
    <p:sldId id="337" r:id="rId34"/>
    <p:sldId id="338" r:id="rId35"/>
    <p:sldId id="313" r:id="rId36"/>
    <p:sldId id="318" r:id="rId37"/>
  </p:sldIdLst>
  <p:sldSz cx="9144000" cy="5143500" type="screen16x9"/>
  <p:notesSz cx="6858000" cy="9144000"/>
  <p:embeddedFontLst>
    <p:embeddedFont>
      <p:font typeface="Varela Round" panose="020B0604020202020204" charset="-79"/>
      <p:regular r:id="rId39"/>
    </p:embeddedFont>
    <p:embeddedFont>
      <p:font typeface="Montserrat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8B1A47"/>
    <a:srgbClr val="C1FEA8"/>
    <a:srgbClr val="CEFEE1"/>
    <a:srgbClr val="B4FED2"/>
    <a:srgbClr val="008968"/>
    <a:srgbClr val="FF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B1718E-1D0B-4DD4-89FC-B77C17434F41}">
  <a:tblStyle styleId="{AFB1718E-1D0B-4DD4-89FC-B77C17434F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47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211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e608e025e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e608e025e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17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e608e025e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e608e025e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867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e608e025e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e608e025e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571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829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63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e608e025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e608e025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e5ca2570a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e5ca2570a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e5ca2570a1_0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e5ca2570a1_0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99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91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700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e608e025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e608e025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53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817484" y="309948"/>
            <a:ext cx="411041" cy="411041"/>
            <a:chOff x="6290200" y="1110775"/>
            <a:chExt cx="189350" cy="189350"/>
          </a:xfrm>
        </p:grpSpPr>
        <p:sp>
          <p:nvSpPr>
            <p:cNvPr id="11" name="Google Shape;11;p2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183360" y="375778"/>
            <a:ext cx="205575" cy="205575"/>
            <a:chOff x="5537425" y="1141100"/>
            <a:chExt cx="94700" cy="94700"/>
          </a:xfrm>
        </p:grpSpPr>
        <p:sp>
          <p:nvSpPr>
            <p:cNvPr id="16" name="Google Shape;16;p2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502425" y="2266979"/>
            <a:ext cx="285623" cy="285623"/>
            <a:chOff x="6605725" y="2012300"/>
            <a:chExt cx="131575" cy="131575"/>
          </a:xfrm>
        </p:grpSpPr>
        <p:sp>
          <p:nvSpPr>
            <p:cNvPr id="21" name="Google Shape;21;p2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739703" y="171571"/>
            <a:ext cx="409876" cy="409822"/>
            <a:chOff x="1335500" y="1010800"/>
            <a:chExt cx="189775" cy="189750"/>
          </a:xfrm>
        </p:grpSpPr>
        <p:sp>
          <p:nvSpPr>
            <p:cNvPr id="26" name="Google Shape;26;p2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31" name="Google Shape;31;p2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652950" y="896975"/>
            <a:ext cx="4926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652950" y="3011800"/>
            <a:ext cx="47844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5"/>
          <p:cNvGrpSpPr/>
          <p:nvPr/>
        </p:nvGrpSpPr>
        <p:grpSpPr>
          <a:xfrm flipH="1">
            <a:off x="462647" y="299573"/>
            <a:ext cx="411041" cy="411041"/>
            <a:chOff x="6290200" y="1110775"/>
            <a:chExt cx="189350" cy="189350"/>
          </a:xfrm>
        </p:grpSpPr>
        <p:sp>
          <p:nvSpPr>
            <p:cNvPr id="685" name="Google Shape;685;p25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5"/>
          <p:cNvGrpSpPr/>
          <p:nvPr/>
        </p:nvGrpSpPr>
        <p:grpSpPr>
          <a:xfrm flipH="1">
            <a:off x="177036" y="1133504"/>
            <a:ext cx="285623" cy="285623"/>
            <a:chOff x="6605725" y="2012300"/>
            <a:chExt cx="131575" cy="131575"/>
          </a:xfrm>
        </p:grpSpPr>
        <p:sp>
          <p:nvSpPr>
            <p:cNvPr id="690" name="Google Shape;690;p25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25"/>
          <p:cNvGrpSpPr/>
          <p:nvPr/>
        </p:nvGrpSpPr>
        <p:grpSpPr>
          <a:xfrm flipH="1">
            <a:off x="8265042" y="4482608"/>
            <a:ext cx="409876" cy="409822"/>
            <a:chOff x="1335500" y="1010800"/>
            <a:chExt cx="189775" cy="189750"/>
          </a:xfrm>
        </p:grpSpPr>
        <p:sp>
          <p:nvSpPr>
            <p:cNvPr id="695" name="Google Shape;695;p25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25"/>
          <p:cNvSpPr/>
          <p:nvPr/>
        </p:nvSpPr>
        <p:spPr>
          <a:xfrm flipH="1">
            <a:off x="1113437" y="29957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25"/>
          <p:cNvGrpSpPr/>
          <p:nvPr/>
        </p:nvGrpSpPr>
        <p:grpSpPr>
          <a:xfrm flipH="1">
            <a:off x="8782590" y="4277065"/>
            <a:ext cx="204533" cy="204479"/>
            <a:chOff x="617150" y="1954525"/>
            <a:chExt cx="94700" cy="94675"/>
          </a:xfrm>
        </p:grpSpPr>
        <p:sp>
          <p:nvSpPr>
            <p:cNvPr id="701" name="Google Shape;701;p25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25"/>
          <p:cNvSpPr/>
          <p:nvPr/>
        </p:nvSpPr>
        <p:spPr>
          <a:xfrm flipH="1">
            <a:off x="8822453" y="4856109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5"/>
          <p:cNvSpPr/>
          <p:nvPr/>
        </p:nvSpPr>
        <p:spPr>
          <a:xfrm flipH="1">
            <a:off x="301678" y="7673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6"/>
          <p:cNvSpPr/>
          <p:nvPr/>
        </p:nvSpPr>
        <p:spPr>
          <a:xfrm rot="10800000">
            <a:off x="8763911" y="394468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26"/>
          <p:cNvGrpSpPr/>
          <p:nvPr/>
        </p:nvGrpSpPr>
        <p:grpSpPr>
          <a:xfrm rot="10800000">
            <a:off x="8352851" y="3558956"/>
            <a:ext cx="204479" cy="204479"/>
            <a:chOff x="1976825" y="1493925"/>
            <a:chExt cx="94675" cy="94675"/>
          </a:xfrm>
        </p:grpSpPr>
        <p:sp>
          <p:nvSpPr>
            <p:cNvPr id="710" name="Google Shape;710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26"/>
          <p:cNvGrpSpPr/>
          <p:nvPr/>
        </p:nvGrpSpPr>
        <p:grpSpPr>
          <a:xfrm rot="10800000" flipH="1">
            <a:off x="8352859" y="4412219"/>
            <a:ext cx="411041" cy="411041"/>
            <a:chOff x="6290200" y="1110775"/>
            <a:chExt cx="189350" cy="189350"/>
          </a:xfrm>
        </p:grpSpPr>
        <p:sp>
          <p:nvSpPr>
            <p:cNvPr id="715" name="Google Shape;715;p26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6"/>
          <p:cNvGrpSpPr/>
          <p:nvPr/>
        </p:nvGrpSpPr>
        <p:grpSpPr>
          <a:xfrm rot="10800000" flipH="1">
            <a:off x="8763912" y="630368"/>
            <a:ext cx="204479" cy="204479"/>
            <a:chOff x="1976825" y="1493925"/>
            <a:chExt cx="94675" cy="94675"/>
          </a:xfrm>
        </p:grpSpPr>
        <p:sp>
          <p:nvSpPr>
            <p:cNvPr id="720" name="Google Shape;720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" name="Google Shape;724;p26"/>
          <p:cNvSpPr/>
          <p:nvPr/>
        </p:nvSpPr>
        <p:spPr>
          <a:xfrm rot="10800000">
            <a:off x="8459111" y="28708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6"/>
          <p:cNvSpPr/>
          <p:nvPr/>
        </p:nvSpPr>
        <p:spPr>
          <a:xfrm flipH="1">
            <a:off x="508736" y="1212584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6"/>
          <p:cNvGrpSpPr/>
          <p:nvPr/>
        </p:nvGrpSpPr>
        <p:grpSpPr>
          <a:xfrm flipH="1">
            <a:off x="97676" y="1430174"/>
            <a:ext cx="204479" cy="204479"/>
            <a:chOff x="1976825" y="1493925"/>
            <a:chExt cx="94675" cy="94675"/>
          </a:xfrm>
        </p:grpSpPr>
        <p:sp>
          <p:nvSpPr>
            <p:cNvPr id="727" name="Google Shape;727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6"/>
          <p:cNvGrpSpPr/>
          <p:nvPr/>
        </p:nvGrpSpPr>
        <p:grpSpPr>
          <a:xfrm>
            <a:off x="97684" y="370348"/>
            <a:ext cx="411041" cy="411041"/>
            <a:chOff x="6290200" y="1110775"/>
            <a:chExt cx="189350" cy="189350"/>
          </a:xfrm>
        </p:grpSpPr>
        <p:sp>
          <p:nvSpPr>
            <p:cNvPr id="732" name="Google Shape;732;p26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6"/>
          <p:cNvGrpSpPr/>
          <p:nvPr/>
        </p:nvGrpSpPr>
        <p:grpSpPr>
          <a:xfrm>
            <a:off x="508737" y="4358761"/>
            <a:ext cx="204479" cy="204479"/>
            <a:chOff x="1976825" y="1493925"/>
            <a:chExt cx="94675" cy="94675"/>
          </a:xfrm>
        </p:grpSpPr>
        <p:sp>
          <p:nvSpPr>
            <p:cNvPr id="737" name="Google Shape;737;p2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26"/>
          <p:cNvSpPr/>
          <p:nvPr/>
        </p:nvSpPr>
        <p:spPr>
          <a:xfrm flipH="1">
            <a:off x="203936" y="4870184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p27"/>
          <p:cNvGrpSpPr/>
          <p:nvPr/>
        </p:nvGrpSpPr>
        <p:grpSpPr>
          <a:xfrm rot="10800000" flipH="1">
            <a:off x="301482" y="2473285"/>
            <a:ext cx="341739" cy="342506"/>
            <a:chOff x="2858675" y="2670400"/>
            <a:chExt cx="189350" cy="189775"/>
          </a:xfrm>
        </p:grpSpPr>
        <p:sp>
          <p:nvSpPr>
            <p:cNvPr id="744" name="Google Shape;744;p27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8" name="Google Shape;748;p27"/>
          <p:cNvSpPr/>
          <p:nvPr/>
        </p:nvSpPr>
        <p:spPr>
          <a:xfrm rot="10800000" flipH="1">
            <a:off x="248368" y="1905121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Google Shape;749;p27"/>
          <p:cNvGrpSpPr/>
          <p:nvPr/>
        </p:nvGrpSpPr>
        <p:grpSpPr>
          <a:xfrm rot="10800000" flipH="1">
            <a:off x="8562361" y="4647182"/>
            <a:ext cx="204479" cy="204479"/>
            <a:chOff x="1976825" y="1493925"/>
            <a:chExt cx="94675" cy="94675"/>
          </a:xfrm>
        </p:grpSpPr>
        <p:sp>
          <p:nvSpPr>
            <p:cNvPr id="750" name="Google Shape;750;p27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27"/>
          <p:cNvGrpSpPr/>
          <p:nvPr/>
        </p:nvGrpSpPr>
        <p:grpSpPr>
          <a:xfrm rot="10800000">
            <a:off x="8766849" y="3290883"/>
            <a:ext cx="205575" cy="205575"/>
            <a:chOff x="5537425" y="1141100"/>
            <a:chExt cx="94700" cy="94700"/>
          </a:xfrm>
        </p:grpSpPr>
        <p:sp>
          <p:nvSpPr>
            <p:cNvPr id="755" name="Google Shape;755;p27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27"/>
          <p:cNvGrpSpPr/>
          <p:nvPr/>
        </p:nvGrpSpPr>
        <p:grpSpPr>
          <a:xfrm rot="10800000" flipH="1">
            <a:off x="248377" y="4471943"/>
            <a:ext cx="409876" cy="409822"/>
            <a:chOff x="1335500" y="1010800"/>
            <a:chExt cx="189775" cy="189750"/>
          </a:xfrm>
        </p:grpSpPr>
        <p:sp>
          <p:nvSpPr>
            <p:cNvPr id="760" name="Google Shape;760;p27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27"/>
          <p:cNvGrpSpPr/>
          <p:nvPr/>
        </p:nvGrpSpPr>
        <p:grpSpPr>
          <a:xfrm rot="10800000">
            <a:off x="6931455" y="4471943"/>
            <a:ext cx="409876" cy="409822"/>
            <a:chOff x="1335500" y="1010800"/>
            <a:chExt cx="189775" cy="189750"/>
          </a:xfrm>
        </p:grpSpPr>
        <p:sp>
          <p:nvSpPr>
            <p:cNvPr id="765" name="Google Shape;765;p27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27"/>
          <p:cNvSpPr/>
          <p:nvPr/>
        </p:nvSpPr>
        <p:spPr>
          <a:xfrm rot="10800000">
            <a:off x="8644078" y="4001975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713225" y="2245200"/>
            <a:ext cx="391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27375"/>
            <a:ext cx="1401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713225" y="3302725"/>
            <a:ext cx="3225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 flipH="1">
            <a:off x="8688290" y="2419378"/>
            <a:ext cx="204533" cy="204479"/>
            <a:chOff x="617150" y="1954525"/>
            <a:chExt cx="94700" cy="94675"/>
          </a:xfrm>
        </p:grpSpPr>
        <p:sp>
          <p:nvSpPr>
            <p:cNvPr id="43" name="Google Shape;43;p3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/>
          <p:nvPr/>
        </p:nvSpPr>
        <p:spPr>
          <a:xfrm flipH="1">
            <a:off x="8644078" y="12245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508291" y="505121"/>
            <a:ext cx="409876" cy="409822"/>
            <a:chOff x="1335500" y="1010800"/>
            <a:chExt cx="189775" cy="189750"/>
          </a:xfrm>
        </p:grpSpPr>
        <p:sp>
          <p:nvSpPr>
            <p:cNvPr id="49" name="Google Shape;49;p3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54" name="Google Shape;54;p3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2754360" y="299578"/>
            <a:ext cx="205575" cy="205575"/>
            <a:chOff x="5537425" y="1141100"/>
            <a:chExt cx="94700" cy="94700"/>
          </a:xfrm>
        </p:grpSpPr>
        <p:sp>
          <p:nvSpPr>
            <p:cNvPr id="59" name="Google Shape;59;p3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3"/>
          <p:cNvSpPr/>
          <p:nvPr/>
        </p:nvSpPr>
        <p:spPr>
          <a:xfrm>
            <a:off x="511455" y="4267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2991418" y="5578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052175"/>
            <a:ext cx="7704600" cy="3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796728" y="190621"/>
            <a:ext cx="409876" cy="409822"/>
            <a:chOff x="1335500" y="1010800"/>
            <a:chExt cx="189775" cy="189750"/>
          </a:xfrm>
        </p:grpSpPr>
        <p:sp>
          <p:nvSpPr>
            <p:cNvPr id="69" name="Google Shape;69;p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150111" y="552940"/>
            <a:ext cx="204533" cy="204479"/>
            <a:chOff x="617150" y="1954525"/>
            <a:chExt cx="94700" cy="94675"/>
          </a:xfrm>
        </p:grpSpPr>
        <p:sp>
          <p:nvSpPr>
            <p:cNvPr id="74" name="Google Shape;74;p4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8122284" y="157548"/>
            <a:ext cx="411041" cy="411041"/>
            <a:chOff x="6290200" y="1110775"/>
            <a:chExt cx="189350" cy="189350"/>
          </a:xfrm>
        </p:grpSpPr>
        <p:sp>
          <p:nvSpPr>
            <p:cNvPr id="80" name="Google Shape;80;p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4"/>
          <p:cNvGrpSpPr/>
          <p:nvPr/>
        </p:nvGrpSpPr>
        <p:grpSpPr>
          <a:xfrm>
            <a:off x="6488160" y="223378"/>
            <a:ext cx="205575" cy="205575"/>
            <a:chOff x="5537425" y="1141100"/>
            <a:chExt cx="94700" cy="94700"/>
          </a:xfrm>
        </p:grpSpPr>
        <p:sp>
          <p:nvSpPr>
            <p:cNvPr id="85" name="Google Shape;85;p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8807225" y="2114579"/>
            <a:ext cx="285623" cy="285623"/>
            <a:chOff x="6605725" y="2012300"/>
            <a:chExt cx="131575" cy="131575"/>
          </a:xfrm>
        </p:grpSpPr>
        <p:sp>
          <p:nvSpPr>
            <p:cNvPr id="90" name="Google Shape;90;p4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/>
          <p:nvPr/>
        </p:nvSpPr>
        <p:spPr>
          <a:xfrm>
            <a:off x="8776393" y="60044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705725" y="7405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2"/>
          </p:nvPr>
        </p:nvSpPr>
        <p:spPr>
          <a:xfrm>
            <a:off x="5696675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6162275" y="3284432"/>
            <a:ext cx="2277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3"/>
          </p:nvPr>
        </p:nvSpPr>
        <p:spPr>
          <a:xfrm>
            <a:off x="705725" y="1456825"/>
            <a:ext cx="22755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731850" y="791700"/>
            <a:ext cx="4892700" cy="26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>
            <a:off x="7817484" y="309948"/>
            <a:ext cx="411041" cy="411041"/>
            <a:chOff x="6290200" y="1110775"/>
            <a:chExt cx="189350" cy="189350"/>
          </a:xfrm>
        </p:grpSpPr>
        <p:sp>
          <p:nvSpPr>
            <p:cNvPr id="157" name="Google Shape;157;p8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6183360" y="375778"/>
            <a:ext cx="205575" cy="205575"/>
            <a:chOff x="5537425" y="1141100"/>
            <a:chExt cx="94700" cy="94700"/>
          </a:xfrm>
        </p:grpSpPr>
        <p:sp>
          <p:nvSpPr>
            <p:cNvPr id="162" name="Google Shape;162;p8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8"/>
          <p:cNvGrpSpPr/>
          <p:nvPr/>
        </p:nvGrpSpPr>
        <p:grpSpPr>
          <a:xfrm>
            <a:off x="8845158" y="4270227"/>
            <a:ext cx="170915" cy="170915"/>
            <a:chOff x="4207675" y="2947000"/>
            <a:chExt cx="94700" cy="94700"/>
          </a:xfrm>
        </p:grpSpPr>
        <p:sp>
          <p:nvSpPr>
            <p:cNvPr id="167" name="Google Shape;167;p8"/>
            <p:cNvSpPr/>
            <p:nvPr/>
          </p:nvSpPr>
          <p:spPr>
            <a:xfrm>
              <a:off x="4252750" y="2947000"/>
              <a:ext cx="4550" cy="41025"/>
            </a:xfrm>
            <a:custGeom>
              <a:avLst/>
              <a:gdLst/>
              <a:ahLst/>
              <a:cxnLst/>
              <a:rect l="l" t="t" r="r" b="b"/>
              <a:pathLst>
                <a:path w="182" h="1641" extrusionOk="0">
                  <a:moveTo>
                    <a:pt x="83" y="1"/>
                  </a:moveTo>
                  <a:cubicBezTo>
                    <a:pt x="34" y="280"/>
                    <a:pt x="1" y="542"/>
                    <a:pt x="1" y="821"/>
                  </a:cubicBezTo>
                  <a:cubicBezTo>
                    <a:pt x="1" y="1099"/>
                    <a:pt x="34" y="1378"/>
                    <a:pt x="83" y="1640"/>
                  </a:cubicBezTo>
                  <a:cubicBezTo>
                    <a:pt x="148" y="1378"/>
                    <a:pt x="181" y="1099"/>
                    <a:pt x="181" y="821"/>
                  </a:cubicBezTo>
                  <a:cubicBezTo>
                    <a:pt x="181" y="542"/>
                    <a:pt x="148" y="280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252750" y="3000700"/>
              <a:ext cx="4550" cy="41000"/>
            </a:xfrm>
            <a:custGeom>
              <a:avLst/>
              <a:gdLst/>
              <a:ahLst/>
              <a:cxnLst/>
              <a:rect l="l" t="t" r="r" b="b"/>
              <a:pathLst>
                <a:path w="182" h="1640" extrusionOk="0">
                  <a:moveTo>
                    <a:pt x="83" y="0"/>
                  </a:moveTo>
                  <a:cubicBezTo>
                    <a:pt x="34" y="263"/>
                    <a:pt x="1" y="541"/>
                    <a:pt x="1" y="820"/>
                  </a:cubicBezTo>
                  <a:cubicBezTo>
                    <a:pt x="1" y="1098"/>
                    <a:pt x="34" y="1377"/>
                    <a:pt x="83" y="1639"/>
                  </a:cubicBezTo>
                  <a:cubicBezTo>
                    <a:pt x="148" y="1377"/>
                    <a:pt x="181" y="1098"/>
                    <a:pt x="181" y="820"/>
                  </a:cubicBezTo>
                  <a:cubicBezTo>
                    <a:pt x="181" y="541"/>
                    <a:pt x="148" y="263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2076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2" y="0"/>
                    <a:pt x="263" y="33"/>
                    <a:pt x="1" y="98"/>
                  </a:cubicBezTo>
                  <a:cubicBezTo>
                    <a:pt x="263" y="148"/>
                    <a:pt x="542" y="180"/>
                    <a:pt x="820" y="180"/>
                  </a:cubicBezTo>
                  <a:cubicBezTo>
                    <a:pt x="1099" y="180"/>
                    <a:pt x="1361" y="148"/>
                    <a:pt x="1640" y="98"/>
                  </a:cubicBezTo>
                  <a:cubicBezTo>
                    <a:pt x="1361" y="33"/>
                    <a:pt x="1099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2613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2" y="33"/>
                    <a:pt x="0" y="98"/>
                  </a:cubicBezTo>
                  <a:cubicBezTo>
                    <a:pt x="262" y="148"/>
                    <a:pt x="541" y="180"/>
                    <a:pt x="820" y="180"/>
                  </a:cubicBezTo>
                  <a:cubicBezTo>
                    <a:pt x="1098" y="180"/>
                    <a:pt x="1361" y="148"/>
                    <a:pt x="1639" y="98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8"/>
          <p:cNvGrpSpPr/>
          <p:nvPr/>
        </p:nvGrpSpPr>
        <p:grpSpPr>
          <a:xfrm>
            <a:off x="1739703" y="171571"/>
            <a:ext cx="409876" cy="409822"/>
            <a:chOff x="1335500" y="1010800"/>
            <a:chExt cx="189775" cy="189750"/>
          </a:xfrm>
        </p:grpSpPr>
        <p:sp>
          <p:nvSpPr>
            <p:cNvPr id="172" name="Google Shape;172;p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177" name="Google Shape;177;p8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8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723322" y="1335200"/>
            <a:ext cx="428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723322" y="2126500"/>
            <a:ext cx="352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86" name="Google Shape;186;p9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6183360" y="451978"/>
            <a:ext cx="205575" cy="205575"/>
            <a:chOff x="5537425" y="1141100"/>
            <a:chExt cx="94700" cy="94700"/>
          </a:xfrm>
        </p:grpSpPr>
        <p:sp>
          <p:nvSpPr>
            <p:cNvPr id="191" name="Google Shape;191;p9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8502425" y="2343179"/>
            <a:ext cx="285623" cy="285623"/>
            <a:chOff x="6605725" y="2012300"/>
            <a:chExt cx="131575" cy="131575"/>
          </a:xfrm>
        </p:grpSpPr>
        <p:sp>
          <p:nvSpPr>
            <p:cNvPr id="196" name="Google Shape;196;p9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9"/>
          <p:cNvGrpSpPr/>
          <p:nvPr/>
        </p:nvGrpSpPr>
        <p:grpSpPr>
          <a:xfrm>
            <a:off x="508291" y="505121"/>
            <a:ext cx="409876" cy="409822"/>
            <a:chOff x="1335500" y="1010800"/>
            <a:chExt cx="189775" cy="189750"/>
          </a:xfrm>
        </p:grpSpPr>
        <p:sp>
          <p:nvSpPr>
            <p:cNvPr id="201" name="Google Shape;201;p9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9"/>
          <p:cNvSpPr/>
          <p:nvPr/>
        </p:nvSpPr>
        <p:spPr>
          <a:xfrm>
            <a:off x="7639357" y="7999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9"/>
          <p:cNvGrpSpPr/>
          <p:nvPr/>
        </p:nvGrpSpPr>
        <p:grpSpPr>
          <a:xfrm>
            <a:off x="188211" y="2209828"/>
            <a:ext cx="204533" cy="204479"/>
            <a:chOff x="617150" y="1954525"/>
            <a:chExt cx="94700" cy="94675"/>
          </a:xfrm>
        </p:grpSpPr>
        <p:sp>
          <p:nvSpPr>
            <p:cNvPr id="207" name="Google Shape;207;p9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9"/>
          <p:cNvSpPr/>
          <p:nvPr/>
        </p:nvSpPr>
        <p:spPr>
          <a:xfrm>
            <a:off x="400618" y="1015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>
            <a:off x="8477818" y="29962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2754360" y="299578"/>
            <a:ext cx="205575" cy="205575"/>
            <a:chOff x="5537425" y="1141100"/>
            <a:chExt cx="94700" cy="94700"/>
          </a:xfrm>
        </p:grpSpPr>
        <p:sp>
          <p:nvSpPr>
            <p:cNvPr id="214" name="Google Shape;214;p9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9"/>
          <p:cNvSpPr/>
          <p:nvPr/>
        </p:nvSpPr>
        <p:spPr>
          <a:xfrm>
            <a:off x="476818" y="42916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2991418" y="5578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>
            <a:spLocks noGrp="1"/>
          </p:cNvSpPr>
          <p:nvPr>
            <p:ph type="title"/>
          </p:nvPr>
        </p:nvSpPr>
        <p:spPr>
          <a:xfrm>
            <a:off x="3455750" y="1249975"/>
            <a:ext cx="2377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2" hasCustomPrompt="1"/>
          </p:nvPr>
        </p:nvSpPr>
        <p:spPr>
          <a:xfrm>
            <a:off x="3455750" y="59017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1"/>
          </p:nvPr>
        </p:nvSpPr>
        <p:spPr>
          <a:xfrm>
            <a:off x="3455750" y="1692000"/>
            <a:ext cx="23763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3"/>
          </p:nvPr>
        </p:nvSpPr>
        <p:spPr>
          <a:xfrm>
            <a:off x="6060500" y="1249975"/>
            <a:ext cx="2140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4" hasCustomPrompt="1"/>
          </p:nvPr>
        </p:nvSpPr>
        <p:spPr>
          <a:xfrm>
            <a:off x="6060500" y="59017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5"/>
          </p:nvPr>
        </p:nvSpPr>
        <p:spPr>
          <a:xfrm>
            <a:off x="6060500" y="1691988"/>
            <a:ext cx="2377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6"/>
          </p:nvPr>
        </p:nvSpPr>
        <p:spPr>
          <a:xfrm>
            <a:off x="3455750" y="3191250"/>
            <a:ext cx="13068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7" hasCustomPrompt="1"/>
          </p:nvPr>
        </p:nvSpPr>
        <p:spPr>
          <a:xfrm>
            <a:off x="3455750" y="2531412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8"/>
          </p:nvPr>
        </p:nvSpPr>
        <p:spPr>
          <a:xfrm>
            <a:off x="3455750" y="3633225"/>
            <a:ext cx="2377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 idx="9"/>
          </p:nvPr>
        </p:nvSpPr>
        <p:spPr>
          <a:xfrm>
            <a:off x="6060500" y="3191952"/>
            <a:ext cx="2377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13" hasCustomPrompt="1"/>
          </p:nvPr>
        </p:nvSpPr>
        <p:spPr>
          <a:xfrm>
            <a:off x="6060500" y="25321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14"/>
          </p:nvPr>
        </p:nvSpPr>
        <p:spPr>
          <a:xfrm>
            <a:off x="6060500" y="3633963"/>
            <a:ext cx="2377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301" name="Google Shape;301;p13"/>
          <p:cNvGrpSpPr/>
          <p:nvPr/>
        </p:nvGrpSpPr>
        <p:grpSpPr>
          <a:xfrm flipH="1">
            <a:off x="646082" y="309948"/>
            <a:ext cx="411041" cy="411041"/>
            <a:chOff x="6290200" y="1110775"/>
            <a:chExt cx="189350" cy="189350"/>
          </a:xfrm>
        </p:grpSpPr>
        <p:sp>
          <p:nvSpPr>
            <p:cNvPr id="302" name="Google Shape;302;p13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3"/>
          <p:cNvGrpSpPr/>
          <p:nvPr/>
        </p:nvGrpSpPr>
        <p:grpSpPr>
          <a:xfrm flipH="1">
            <a:off x="86558" y="2266979"/>
            <a:ext cx="285623" cy="285623"/>
            <a:chOff x="6605725" y="2012300"/>
            <a:chExt cx="131575" cy="131575"/>
          </a:xfrm>
        </p:grpSpPr>
        <p:sp>
          <p:nvSpPr>
            <p:cNvPr id="307" name="Google Shape;307;p13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3"/>
          <p:cNvGrpSpPr/>
          <p:nvPr/>
        </p:nvGrpSpPr>
        <p:grpSpPr>
          <a:xfrm flipH="1">
            <a:off x="7065261" y="264171"/>
            <a:ext cx="409876" cy="409822"/>
            <a:chOff x="1335500" y="1010800"/>
            <a:chExt cx="189775" cy="189750"/>
          </a:xfrm>
        </p:grpSpPr>
        <p:sp>
          <p:nvSpPr>
            <p:cNvPr id="312" name="Google Shape;312;p13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13"/>
          <p:cNvGrpSpPr/>
          <p:nvPr/>
        </p:nvGrpSpPr>
        <p:grpSpPr>
          <a:xfrm flipH="1">
            <a:off x="8822096" y="2302428"/>
            <a:ext cx="204533" cy="204479"/>
            <a:chOff x="617150" y="1954525"/>
            <a:chExt cx="94700" cy="94675"/>
          </a:xfrm>
        </p:grpSpPr>
        <p:sp>
          <p:nvSpPr>
            <p:cNvPr id="317" name="Google Shape;317;p13"/>
            <p:cNvSpPr/>
            <p:nvPr/>
          </p:nvSpPr>
          <p:spPr>
            <a:xfrm>
              <a:off x="662250" y="19545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0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16" y="1361"/>
                    <a:pt x="82" y="1639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662250" y="20082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82" y="1"/>
                  </a:moveTo>
                  <a:cubicBezTo>
                    <a:pt x="16" y="263"/>
                    <a:pt x="0" y="541"/>
                    <a:pt x="0" y="820"/>
                  </a:cubicBezTo>
                  <a:cubicBezTo>
                    <a:pt x="0" y="1099"/>
                    <a:pt x="33" y="1361"/>
                    <a:pt x="82" y="1640"/>
                  </a:cubicBezTo>
                  <a:cubicBezTo>
                    <a:pt x="148" y="1361"/>
                    <a:pt x="180" y="1099"/>
                    <a:pt x="180" y="820"/>
                  </a:cubicBezTo>
                  <a:cubicBezTo>
                    <a:pt x="180" y="541"/>
                    <a:pt x="148" y="263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617150" y="1999600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1" y="0"/>
                  </a:moveTo>
                  <a:cubicBezTo>
                    <a:pt x="542" y="0"/>
                    <a:pt x="263" y="33"/>
                    <a:pt x="1" y="82"/>
                  </a:cubicBezTo>
                  <a:cubicBezTo>
                    <a:pt x="263" y="148"/>
                    <a:pt x="542" y="181"/>
                    <a:pt x="821" y="181"/>
                  </a:cubicBezTo>
                  <a:cubicBezTo>
                    <a:pt x="1099" y="181"/>
                    <a:pt x="1361" y="148"/>
                    <a:pt x="1640" y="82"/>
                  </a:cubicBezTo>
                  <a:cubicBezTo>
                    <a:pt x="1361" y="17"/>
                    <a:pt x="109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670850" y="19996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3" y="17"/>
                    <a:pt x="0" y="82"/>
                  </a:cubicBezTo>
                  <a:cubicBezTo>
                    <a:pt x="263" y="148"/>
                    <a:pt x="541" y="181"/>
                    <a:pt x="820" y="181"/>
                  </a:cubicBezTo>
                  <a:cubicBezTo>
                    <a:pt x="1098" y="181"/>
                    <a:pt x="1361" y="148"/>
                    <a:pt x="1639" y="82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13"/>
          <p:cNvSpPr/>
          <p:nvPr/>
        </p:nvSpPr>
        <p:spPr>
          <a:xfrm flipH="1">
            <a:off x="8777884" y="11076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13"/>
          <p:cNvGrpSpPr/>
          <p:nvPr/>
        </p:nvGrpSpPr>
        <p:grpSpPr>
          <a:xfrm flipH="1">
            <a:off x="8665249" y="4122924"/>
            <a:ext cx="204479" cy="204479"/>
            <a:chOff x="1976825" y="1493925"/>
            <a:chExt cx="94675" cy="94675"/>
          </a:xfrm>
        </p:grpSpPr>
        <p:sp>
          <p:nvSpPr>
            <p:cNvPr id="323" name="Google Shape;323;p13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24"/>
          <p:cNvGrpSpPr/>
          <p:nvPr/>
        </p:nvGrpSpPr>
        <p:grpSpPr>
          <a:xfrm rot="-5400000">
            <a:off x="8067013" y="4416329"/>
            <a:ext cx="341739" cy="342506"/>
            <a:chOff x="2858675" y="2670400"/>
            <a:chExt cx="189350" cy="189775"/>
          </a:xfrm>
        </p:grpSpPr>
        <p:sp>
          <p:nvSpPr>
            <p:cNvPr id="650" name="Google Shape;650;p2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" name="Google Shape;654;p24"/>
          <p:cNvSpPr/>
          <p:nvPr/>
        </p:nvSpPr>
        <p:spPr>
          <a:xfrm rot="-5400000">
            <a:off x="9029947" y="45024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4"/>
          <p:cNvGrpSpPr/>
          <p:nvPr/>
        </p:nvGrpSpPr>
        <p:grpSpPr>
          <a:xfrm rot="-5400000">
            <a:off x="5915029" y="4487432"/>
            <a:ext cx="409876" cy="409822"/>
            <a:chOff x="1335500" y="1010800"/>
            <a:chExt cx="189775" cy="189750"/>
          </a:xfrm>
        </p:grpSpPr>
        <p:sp>
          <p:nvSpPr>
            <p:cNvPr id="656" name="Google Shape;656;p2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24"/>
          <p:cNvGrpSpPr/>
          <p:nvPr/>
        </p:nvGrpSpPr>
        <p:grpSpPr>
          <a:xfrm rot="-5400000">
            <a:off x="7005963" y="4828761"/>
            <a:ext cx="205575" cy="205575"/>
            <a:chOff x="5537425" y="1141100"/>
            <a:chExt cx="94700" cy="94700"/>
          </a:xfrm>
        </p:grpSpPr>
        <p:sp>
          <p:nvSpPr>
            <p:cNvPr id="661" name="Google Shape;661;p2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5" name="Google Shape;665;p24"/>
          <p:cNvSpPr/>
          <p:nvPr/>
        </p:nvSpPr>
        <p:spPr>
          <a:xfrm rot="-5400000">
            <a:off x="7734547" y="48072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 rot="-5400000">
            <a:off x="2228188" y="53879"/>
            <a:ext cx="341739" cy="342506"/>
            <a:chOff x="2858675" y="2670400"/>
            <a:chExt cx="189350" cy="189775"/>
          </a:xfrm>
        </p:grpSpPr>
        <p:sp>
          <p:nvSpPr>
            <p:cNvPr id="667" name="Google Shape;667;p2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24"/>
          <p:cNvSpPr/>
          <p:nvPr/>
        </p:nvSpPr>
        <p:spPr>
          <a:xfrm rot="-5400000">
            <a:off x="3191122" y="13997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24"/>
          <p:cNvGrpSpPr/>
          <p:nvPr/>
        </p:nvGrpSpPr>
        <p:grpSpPr>
          <a:xfrm rot="-5400000">
            <a:off x="76204" y="124982"/>
            <a:ext cx="409876" cy="409822"/>
            <a:chOff x="1335500" y="1010800"/>
            <a:chExt cx="189775" cy="189750"/>
          </a:xfrm>
        </p:grpSpPr>
        <p:sp>
          <p:nvSpPr>
            <p:cNvPr id="673" name="Google Shape;673;p2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24"/>
          <p:cNvGrpSpPr/>
          <p:nvPr/>
        </p:nvGrpSpPr>
        <p:grpSpPr>
          <a:xfrm rot="-5400000">
            <a:off x="1167138" y="466311"/>
            <a:ext cx="205575" cy="205575"/>
            <a:chOff x="5537425" y="1141100"/>
            <a:chExt cx="94700" cy="94700"/>
          </a:xfrm>
        </p:grpSpPr>
        <p:sp>
          <p:nvSpPr>
            <p:cNvPr id="678" name="Google Shape;678;p2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24"/>
          <p:cNvSpPr/>
          <p:nvPr/>
        </p:nvSpPr>
        <p:spPr>
          <a:xfrm rot="-5400000">
            <a:off x="1895722" y="44477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arela Round"/>
              <a:buNone/>
              <a:defRPr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8" r:id="rId7"/>
    <p:sldLayoutId id="214748365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27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svg"/><Relationship Id="rId5" Type="http://schemas.openxmlformats.org/officeDocument/2006/relationships/image" Target="../media/image46.png"/><Relationship Id="rId4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69.sv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sv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9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0"/>
          <p:cNvSpPr/>
          <p:nvPr/>
        </p:nvSpPr>
        <p:spPr>
          <a:xfrm>
            <a:off x="296535" y="4784532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30"/>
          <p:cNvGrpSpPr/>
          <p:nvPr/>
        </p:nvGrpSpPr>
        <p:grpSpPr>
          <a:xfrm>
            <a:off x="2945233" y="3662557"/>
            <a:ext cx="341739" cy="342506"/>
            <a:chOff x="2858675" y="2670400"/>
            <a:chExt cx="189350" cy="189775"/>
          </a:xfrm>
        </p:grpSpPr>
        <p:sp>
          <p:nvSpPr>
            <p:cNvPr id="782" name="Google Shape;782;p30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0"/>
          <p:cNvGrpSpPr/>
          <p:nvPr/>
        </p:nvGrpSpPr>
        <p:grpSpPr>
          <a:xfrm>
            <a:off x="5266458" y="4082552"/>
            <a:ext cx="170915" cy="170915"/>
            <a:chOff x="4207675" y="2947000"/>
            <a:chExt cx="94700" cy="94700"/>
          </a:xfrm>
        </p:grpSpPr>
        <p:sp>
          <p:nvSpPr>
            <p:cNvPr id="787" name="Google Shape;787;p30"/>
            <p:cNvSpPr/>
            <p:nvPr/>
          </p:nvSpPr>
          <p:spPr>
            <a:xfrm>
              <a:off x="4252750" y="2947000"/>
              <a:ext cx="4550" cy="41025"/>
            </a:xfrm>
            <a:custGeom>
              <a:avLst/>
              <a:gdLst/>
              <a:ahLst/>
              <a:cxnLst/>
              <a:rect l="l" t="t" r="r" b="b"/>
              <a:pathLst>
                <a:path w="182" h="1641" extrusionOk="0">
                  <a:moveTo>
                    <a:pt x="83" y="1"/>
                  </a:moveTo>
                  <a:cubicBezTo>
                    <a:pt x="34" y="280"/>
                    <a:pt x="1" y="542"/>
                    <a:pt x="1" y="821"/>
                  </a:cubicBezTo>
                  <a:cubicBezTo>
                    <a:pt x="1" y="1099"/>
                    <a:pt x="34" y="1378"/>
                    <a:pt x="83" y="1640"/>
                  </a:cubicBezTo>
                  <a:cubicBezTo>
                    <a:pt x="148" y="1378"/>
                    <a:pt x="181" y="1099"/>
                    <a:pt x="181" y="821"/>
                  </a:cubicBezTo>
                  <a:cubicBezTo>
                    <a:pt x="181" y="542"/>
                    <a:pt x="148" y="280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4252750" y="3000700"/>
              <a:ext cx="4550" cy="41000"/>
            </a:xfrm>
            <a:custGeom>
              <a:avLst/>
              <a:gdLst/>
              <a:ahLst/>
              <a:cxnLst/>
              <a:rect l="l" t="t" r="r" b="b"/>
              <a:pathLst>
                <a:path w="182" h="1640" extrusionOk="0">
                  <a:moveTo>
                    <a:pt x="83" y="0"/>
                  </a:moveTo>
                  <a:cubicBezTo>
                    <a:pt x="34" y="263"/>
                    <a:pt x="1" y="541"/>
                    <a:pt x="1" y="820"/>
                  </a:cubicBezTo>
                  <a:cubicBezTo>
                    <a:pt x="1" y="1098"/>
                    <a:pt x="34" y="1377"/>
                    <a:pt x="83" y="1639"/>
                  </a:cubicBezTo>
                  <a:cubicBezTo>
                    <a:pt x="148" y="1377"/>
                    <a:pt x="181" y="1098"/>
                    <a:pt x="181" y="820"/>
                  </a:cubicBezTo>
                  <a:cubicBezTo>
                    <a:pt x="181" y="541"/>
                    <a:pt x="148" y="263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42076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2" y="0"/>
                    <a:pt x="263" y="33"/>
                    <a:pt x="1" y="98"/>
                  </a:cubicBezTo>
                  <a:cubicBezTo>
                    <a:pt x="263" y="148"/>
                    <a:pt x="542" y="180"/>
                    <a:pt x="820" y="180"/>
                  </a:cubicBezTo>
                  <a:cubicBezTo>
                    <a:pt x="1099" y="180"/>
                    <a:pt x="1361" y="148"/>
                    <a:pt x="1640" y="98"/>
                  </a:cubicBezTo>
                  <a:cubicBezTo>
                    <a:pt x="1361" y="33"/>
                    <a:pt x="1099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42613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2" y="33"/>
                    <a:pt x="0" y="98"/>
                  </a:cubicBezTo>
                  <a:cubicBezTo>
                    <a:pt x="262" y="148"/>
                    <a:pt x="541" y="180"/>
                    <a:pt x="820" y="180"/>
                  </a:cubicBezTo>
                  <a:cubicBezTo>
                    <a:pt x="1098" y="180"/>
                    <a:pt x="1361" y="148"/>
                    <a:pt x="1639" y="98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30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0"/>
          <p:cNvSpPr/>
          <p:nvPr/>
        </p:nvSpPr>
        <p:spPr>
          <a:xfrm>
            <a:off x="4388893" y="784956"/>
            <a:ext cx="36338" cy="36338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3" name="Google Shape;793;p30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794" name="Google Shape;794;p30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30"/>
          <p:cNvSpPr/>
          <p:nvPr/>
        </p:nvSpPr>
        <p:spPr>
          <a:xfrm>
            <a:off x="7792018" y="17770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9" name="Google Shape;799;p30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800" name="Google Shape;800;p30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30"/>
          <p:cNvSpPr/>
          <p:nvPr/>
        </p:nvSpPr>
        <p:spPr>
          <a:xfrm>
            <a:off x="6267757" y="2247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5C506-5095-4DD2-946E-2202211073C3}"/>
              </a:ext>
            </a:extLst>
          </p:cNvPr>
          <p:cNvSpPr txBox="1"/>
          <p:nvPr/>
        </p:nvSpPr>
        <p:spPr>
          <a:xfrm>
            <a:off x="0" y="1063700"/>
            <a:ext cx="913673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8B1A47"/>
                </a:solidFill>
              </a:rPr>
              <a:t>CHÀO MỪNG CÁC EM ĐẾN VỚI BUỔI HỌC NGÀY HÔM NAY!</a:t>
            </a:r>
          </a:p>
        </p:txBody>
      </p:sp>
      <p:pic>
        <p:nvPicPr>
          <p:cNvPr id="222" name="Picture 8">
            <a:extLst>
              <a:ext uri="{FF2B5EF4-FFF2-40B4-BE49-F238E27FC236}">
                <a16:creationId xmlns:a16="http://schemas.microsoft.com/office/drawing/2014/main" id="{0FFA1D67-337E-4DA3-8FF6-5A4F47CC9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41359" y="3357113"/>
            <a:ext cx="2821761" cy="1718709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3B4BB28-7996-4E6E-A733-BF913981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49074" y="3049892"/>
            <a:ext cx="1086246" cy="1762348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0B4B3886-9D87-4497-8CA7-E544E28C6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7553" y="3587680"/>
            <a:ext cx="888553" cy="136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950448E4-1835-4DD1-B1BB-B33A8053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C3E75-1834-4504-B551-43376C1C5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3" t="38023" r="42588" b="17924"/>
          <a:stretch/>
        </p:blipFill>
        <p:spPr>
          <a:xfrm>
            <a:off x="1422168" y="2799056"/>
            <a:ext cx="2026169" cy="2264740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207257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xỉ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D613-E106-4516-B29A-1B6CF242004E}"/>
              </a:ext>
            </a:extLst>
          </p:cNvPr>
          <p:cNvSpPr txBox="1"/>
          <p:nvPr/>
        </p:nvSpPr>
        <p:spPr>
          <a:xfrm>
            <a:off x="4658724" y="1634406"/>
            <a:ext cx="394744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tổ</a:t>
            </a:r>
            <a:r>
              <a:rPr lang="en-US" sz="2200" dirty="0"/>
              <a:t> </a:t>
            </a:r>
            <a:r>
              <a:rPr lang="en-US" sz="2200" dirty="0" err="1"/>
              <a:t>chức</a:t>
            </a:r>
            <a:r>
              <a:rPr lang="en-US" sz="2200" dirty="0"/>
              <a:t>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: </a:t>
            </a:r>
            <a:r>
              <a:rPr lang="en-US" sz="2200" dirty="0" err="1"/>
              <a:t>rễ</a:t>
            </a:r>
            <a:r>
              <a:rPr lang="en-US" sz="2200" dirty="0"/>
              <a:t>, </a:t>
            </a:r>
            <a:r>
              <a:rPr lang="en-US" sz="2200" dirty="0" err="1"/>
              <a:t>thân</a:t>
            </a:r>
            <a:r>
              <a:rPr lang="en-US" sz="2200" dirty="0"/>
              <a:t>, </a:t>
            </a:r>
            <a:r>
              <a:rPr lang="en-US" sz="2200" dirty="0" err="1"/>
              <a:t>lá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mạch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r>
              <a:rPr lang="en-US" sz="2200" dirty="0"/>
              <a:t> </a:t>
            </a:r>
            <a:r>
              <a:rPr lang="en-US" sz="2200" dirty="0" err="1"/>
              <a:t>ẩm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: </a:t>
            </a:r>
            <a:r>
              <a:rPr lang="en-US" sz="2200" dirty="0" err="1"/>
              <a:t>dương</a:t>
            </a:r>
            <a:r>
              <a:rPr lang="en-US" sz="2200" dirty="0"/>
              <a:t> </a:t>
            </a:r>
            <a:r>
              <a:rPr lang="en-US" sz="2200" dirty="0" err="1"/>
              <a:t>xỉ</a:t>
            </a:r>
            <a:r>
              <a:rPr lang="en-US" sz="2200" dirty="0"/>
              <a:t>, </a:t>
            </a:r>
            <a:r>
              <a:rPr lang="en-US" sz="2200" dirty="0" err="1"/>
              <a:t>cỏ</a:t>
            </a:r>
            <a:r>
              <a:rPr lang="en-US" sz="2200" dirty="0"/>
              <a:t> </a:t>
            </a:r>
            <a:r>
              <a:rPr lang="en-US" sz="2200" dirty="0" err="1"/>
              <a:t>bợ</a:t>
            </a:r>
            <a:r>
              <a:rPr lang="en-US" sz="2200" dirty="0"/>
              <a:t>,…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2A38BC9-6FFD-4ECF-92D6-6625F5E5B0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6" t="37594" r="34905" b="23401"/>
          <a:stretch/>
        </p:blipFill>
        <p:spPr>
          <a:xfrm>
            <a:off x="248222" y="932308"/>
            <a:ext cx="4383127" cy="19278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D4A0D1A-D930-4419-AE32-E418653D7660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2.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950448E4-1835-4DD1-B1BB-B33A8053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207257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Hạt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trần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D613-E106-4516-B29A-1B6CF242004E}"/>
              </a:ext>
            </a:extLst>
          </p:cNvPr>
          <p:cNvSpPr txBox="1"/>
          <p:nvPr/>
        </p:nvSpPr>
        <p:spPr>
          <a:xfrm>
            <a:off x="4779377" y="1632597"/>
            <a:ext cx="3740208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thân</a:t>
            </a:r>
            <a:r>
              <a:rPr lang="en-US" sz="2200" dirty="0"/>
              <a:t> </a:t>
            </a:r>
            <a:r>
              <a:rPr lang="en-US" sz="2200" dirty="0" err="1"/>
              <a:t>gỗ</a:t>
            </a:r>
            <a:r>
              <a:rPr lang="en-US" sz="2200" dirty="0"/>
              <a:t>,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mạch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triển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Chưa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hoa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nằm</a:t>
            </a:r>
            <a:r>
              <a:rPr lang="en-US" sz="2200" dirty="0"/>
              <a:t> </a:t>
            </a:r>
            <a:r>
              <a:rPr lang="en-US" sz="2200" dirty="0" err="1"/>
              <a:t>lộ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noãn</a:t>
            </a:r>
            <a:r>
              <a:rPr lang="en-US" sz="2200" dirty="0"/>
              <a:t> </a:t>
            </a:r>
            <a:r>
              <a:rPr lang="en-US" sz="2200" dirty="0" err="1"/>
              <a:t>hở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=&gt; </a:t>
            </a: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trần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2F7EC-C847-449D-8434-10D936B25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02" y="1632597"/>
            <a:ext cx="4181137" cy="28375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272ADD6-0E8E-47B1-B4FF-CC29B570AB08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2.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950448E4-1835-4DD1-B1BB-B33A8053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207257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Hạt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kín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E1DD8-B13D-4215-859E-F1507BAC8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89" y="1072591"/>
            <a:ext cx="3947449" cy="309789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B287CB-E540-4430-8CEA-95C79C71F446}"/>
              </a:ext>
            </a:extLst>
          </p:cNvPr>
          <p:cNvSpPr txBox="1"/>
          <p:nvPr/>
        </p:nvSpPr>
        <p:spPr>
          <a:xfrm>
            <a:off x="4658724" y="1634406"/>
            <a:ext cx="394744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cấu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thiện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: </a:t>
            </a:r>
            <a:r>
              <a:rPr lang="en-US" sz="2200" dirty="0" err="1"/>
              <a:t>hoa</a:t>
            </a:r>
            <a:r>
              <a:rPr lang="en-US" sz="2200" dirty="0"/>
              <a:t>, </a:t>
            </a:r>
            <a:r>
              <a:rPr lang="en-US" sz="2200" dirty="0" err="1"/>
              <a:t>quả</a:t>
            </a:r>
            <a:r>
              <a:rPr lang="en-US" sz="2200" dirty="0"/>
              <a:t> (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r>
              <a:rPr lang="en-US" sz="2200" dirty="0"/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: </a:t>
            </a:r>
            <a:r>
              <a:rPr lang="en-US" sz="2200" dirty="0" err="1"/>
              <a:t>phong</a:t>
            </a:r>
            <a:r>
              <a:rPr lang="en-US" sz="2200" dirty="0"/>
              <a:t> </a:t>
            </a:r>
            <a:r>
              <a:rPr lang="en-US" sz="2200" dirty="0" err="1"/>
              <a:t>phú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thái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A8342C-80D2-46B6-93EC-F4CAC864F3F8}"/>
              </a:ext>
            </a:extLst>
          </p:cNvPr>
          <p:cNvCxnSpPr>
            <a:cxnSpLocks/>
          </p:cNvCxnSpPr>
          <p:nvPr/>
        </p:nvCxnSpPr>
        <p:spPr>
          <a:xfrm flipV="1">
            <a:off x="2325647" y="2985397"/>
            <a:ext cx="675619" cy="1402583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46B4F6E-C3F2-4577-B1C0-44DBAD729021}"/>
              </a:ext>
            </a:extLst>
          </p:cNvPr>
          <p:cNvSpPr txBox="1"/>
          <p:nvPr/>
        </p:nvSpPr>
        <p:spPr>
          <a:xfrm>
            <a:off x="577918" y="4274391"/>
            <a:ext cx="356426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vệ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endParaRPr lang="en-US" sz="2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82783D-4A33-455A-94F3-54CE29B6998C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2.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">
            <a:extLst>
              <a:ext uri="{FF2B5EF4-FFF2-40B4-BE49-F238E27FC236}">
                <a16:creationId xmlns:a16="http://schemas.microsoft.com/office/drawing/2014/main" id="{AD6701A5-1FAE-4D47-BCDE-4B836CB70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52" y="516466"/>
            <a:ext cx="6748693" cy="4110567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8B5E6E6-4D0F-46EF-851F-1E2DAB15168C}"/>
              </a:ext>
            </a:extLst>
          </p:cNvPr>
          <p:cNvSpPr/>
          <p:nvPr/>
        </p:nvSpPr>
        <p:spPr>
          <a:xfrm>
            <a:off x="1467556" y="413951"/>
            <a:ext cx="3747911" cy="575734"/>
          </a:xfrm>
          <a:prstGeom prst="homePlate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6"/>
                </a:solidFill>
              </a:rPr>
              <a:t>HOẠT ĐỘNG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898EE-E665-4D3B-9006-77C1170063A1}"/>
              </a:ext>
            </a:extLst>
          </p:cNvPr>
          <p:cNvSpPr txBox="1"/>
          <p:nvPr/>
        </p:nvSpPr>
        <p:spPr>
          <a:xfrm>
            <a:off x="1365438" y="1794493"/>
            <a:ext cx="641312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1. So </a:t>
            </a:r>
            <a:r>
              <a:rPr lang="en-US" sz="2200" dirty="0" err="1">
                <a:solidFill>
                  <a:srgbClr val="191919"/>
                </a:solidFill>
              </a:rPr>
              <a:t>sánh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về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quan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dưỡng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quan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sản</a:t>
            </a:r>
            <a:r>
              <a:rPr lang="en-US" sz="2200" dirty="0">
                <a:solidFill>
                  <a:srgbClr val="19191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2. </a:t>
            </a:r>
            <a:r>
              <a:rPr lang="en-US" sz="2200" dirty="0" err="1">
                <a:solidFill>
                  <a:srgbClr val="191919"/>
                </a:solidFill>
              </a:rPr>
              <a:t>Sắp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xếp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: </a:t>
            </a:r>
            <a:r>
              <a:rPr lang="en-US" sz="2200" dirty="0" err="1">
                <a:solidFill>
                  <a:srgbClr val="191919"/>
                </a:solidFill>
              </a:rPr>
              <a:t>rêu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tường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lúa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đậu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tương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bèo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ong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hoa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hồng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vạn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tuế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bưởi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thông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cau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bảng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phân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D050E-D956-41F8-976A-593F0CFFD5EA}"/>
              </a:ext>
            </a:extLst>
          </p:cNvPr>
          <p:cNvSpPr txBox="1"/>
          <p:nvPr/>
        </p:nvSpPr>
        <p:spPr>
          <a:xfrm>
            <a:off x="1642531" y="1144942"/>
            <a:ext cx="585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luận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3-4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trả</a:t>
            </a:r>
            <a:r>
              <a:rPr lang="en-US" sz="2200" dirty="0"/>
              <a:t> </a:t>
            </a:r>
            <a:r>
              <a:rPr lang="en-US" sz="2200" dirty="0" err="1"/>
              <a:t>lời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 </a:t>
            </a:r>
            <a:r>
              <a:rPr lang="en-US" sz="2200" dirty="0" err="1"/>
              <a:t>hỏi</a:t>
            </a:r>
            <a:r>
              <a:rPr lang="en-US" sz="2200" dirty="0"/>
              <a:t>:</a:t>
            </a: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83CD67A4-4B52-4A80-B0B8-08C754EAC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64778" y="4330378"/>
            <a:ext cx="3063133" cy="813122"/>
          </a:xfrm>
          <a:prstGeom prst="rect">
            <a:avLst/>
          </a:prstGeom>
        </p:spPr>
      </p:pic>
      <p:pic>
        <p:nvPicPr>
          <p:cNvPr id="56" name="Picture 9">
            <a:extLst>
              <a:ext uri="{FF2B5EF4-FFF2-40B4-BE49-F238E27FC236}">
                <a16:creationId xmlns:a16="http://schemas.microsoft.com/office/drawing/2014/main" id="{5E1012C3-5733-45AE-A85C-A6F1DA4B6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731633">
            <a:off x="110364" y="2639112"/>
            <a:ext cx="1839599" cy="26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E7AC5DC-9F7C-4113-8B99-B0012FC11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34022"/>
              </p:ext>
            </p:extLst>
          </p:nvPr>
        </p:nvGraphicFramePr>
        <p:xfrm>
          <a:off x="711198" y="325261"/>
          <a:ext cx="7721601" cy="3975805"/>
        </p:xfrm>
        <a:graphic>
          <a:graphicData uri="http://schemas.openxmlformats.org/drawingml/2006/table">
            <a:tbl>
              <a:tblPr firstRow="1" bandRow="1">
                <a:tableStyleId>{AFB1718E-1D0B-4DD4-89FC-B77C17434F41}</a:tableStyleId>
              </a:tblPr>
              <a:tblGrid>
                <a:gridCol w="1948048">
                  <a:extLst>
                    <a:ext uri="{9D8B030D-6E8A-4147-A177-3AD203B41FA5}">
                      <a16:colId xmlns:a16="http://schemas.microsoft.com/office/drawing/2014/main" val="111810296"/>
                    </a:ext>
                  </a:extLst>
                </a:gridCol>
                <a:gridCol w="2996996">
                  <a:extLst>
                    <a:ext uri="{9D8B030D-6E8A-4147-A177-3AD203B41FA5}">
                      <a16:colId xmlns:a16="http://schemas.microsoft.com/office/drawing/2014/main" val="1538203901"/>
                    </a:ext>
                  </a:extLst>
                </a:gridCol>
                <a:gridCol w="2776557">
                  <a:extLst>
                    <a:ext uri="{9D8B030D-6E8A-4147-A177-3AD203B41FA5}">
                      <a16:colId xmlns:a16="http://schemas.microsoft.com/office/drawing/2014/main" val="3913527300"/>
                    </a:ext>
                  </a:extLst>
                </a:gridCol>
              </a:tblGrid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Ngành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dưỡng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quan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sản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20938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Rêu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300824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Dương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xỉ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98931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Hạt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trần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86105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Hạt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kín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4489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5ABF75-83C7-45DC-AAD1-3BC280C50507}"/>
              </a:ext>
            </a:extLst>
          </p:cNvPr>
          <p:cNvSpPr txBox="1"/>
          <p:nvPr/>
        </p:nvSpPr>
        <p:spPr>
          <a:xfrm>
            <a:off x="2641598" y="1309510"/>
            <a:ext cx="311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Rễ, thân, lá, túi bao tử</a:t>
            </a:r>
            <a:endParaRPr lang="en-US" sz="2200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5E7DA4-83F1-4342-A88D-12E6E97359F8}"/>
              </a:ext>
            </a:extLst>
          </p:cNvPr>
          <p:cNvSpPr txBox="1"/>
          <p:nvPr/>
        </p:nvSpPr>
        <p:spPr>
          <a:xfrm>
            <a:off x="2968974" y="2113117"/>
            <a:ext cx="246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Rễ, thân, lá</a:t>
            </a:r>
            <a:endParaRPr lang="en-US" sz="2200" dirty="0"/>
          </a:p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6624D6-D4E5-445D-A8E4-8FC7C32C5E05}"/>
              </a:ext>
            </a:extLst>
          </p:cNvPr>
          <p:cNvSpPr txBox="1"/>
          <p:nvPr/>
        </p:nvSpPr>
        <p:spPr>
          <a:xfrm>
            <a:off x="2968971" y="2883926"/>
            <a:ext cx="246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Rễ, thân, lá</a:t>
            </a:r>
            <a:endParaRPr lang="en-US" sz="2200" dirty="0"/>
          </a:p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E7DB68-A3B4-41A6-8D17-6F663DF4EF8A}"/>
              </a:ext>
            </a:extLst>
          </p:cNvPr>
          <p:cNvSpPr txBox="1"/>
          <p:nvPr/>
        </p:nvSpPr>
        <p:spPr>
          <a:xfrm>
            <a:off x="2706504" y="3654735"/>
            <a:ext cx="2985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Đa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thái</a:t>
            </a:r>
            <a:endParaRPr lang="en-US" sz="22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C7AC0-190D-431F-8CE7-B357767E5FA3}"/>
              </a:ext>
            </a:extLst>
          </p:cNvPr>
          <p:cNvSpPr txBox="1"/>
          <p:nvPr/>
        </p:nvSpPr>
        <p:spPr>
          <a:xfrm>
            <a:off x="5841996" y="1309510"/>
            <a:ext cx="2415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endParaRPr lang="en-US" sz="2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A612B6-A95B-4BE7-B730-7507FEB3EE0C}"/>
              </a:ext>
            </a:extLst>
          </p:cNvPr>
          <p:cNvSpPr txBox="1"/>
          <p:nvPr/>
        </p:nvSpPr>
        <p:spPr>
          <a:xfrm>
            <a:off x="5841997" y="2097719"/>
            <a:ext cx="2415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endParaRPr lang="en-US" sz="2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5189F9-4650-438E-989E-29162BDA7155}"/>
              </a:ext>
            </a:extLst>
          </p:cNvPr>
          <p:cNvSpPr txBox="1"/>
          <p:nvPr/>
        </p:nvSpPr>
        <p:spPr>
          <a:xfrm>
            <a:off x="5729105" y="2743733"/>
            <a:ext cx="2641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r>
              <a:rPr lang="en-US" sz="2200" dirty="0"/>
              <a:t> </a:t>
            </a:r>
            <a:r>
              <a:rPr lang="en-US" sz="2200" dirty="0" err="1"/>
              <a:t>nằm</a:t>
            </a:r>
            <a:r>
              <a:rPr lang="en-US" sz="2200" dirty="0"/>
              <a:t> </a:t>
            </a:r>
            <a:r>
              <a:rPr lang="en-US" sz="2200" dirty="0" err="1"/>
              <a:t>lộ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noãn</a:t>
            </a:r>
            <a:endParaRPr lang="en-US" sz="2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38BC31-C761-414A-AD94-790FA8E8091B}"/>
              </a:ext>
            </a:extLst>
          </p:cNvPr>
          <p:cNvSpPr txBox="1"/>
          <p:nvPr/>
        </p:nvSpPr>
        <p:spPr>
          <a:xfrm>
            <a:off x="5556948" y="3637653"/>
            <a:ext cx="2985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Hoa</a:t>
            </a:r>
            <a:r>
              <a:rPr lang="en-US" sz="2200" dirty="0"/>
              <a:t>, </a:t>
            </a:r>
            <a:r>
              <a:rPr lang="en-US" sz="2200" dirty="0" err="1"/>
              <a:t>quả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hạt</a:t>
            </a:r>
            <a:endParaRPr lang="en-US" sz="2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FAE174-AC15-47A5-9BB5-4FB164B62768}"/>
              </a:ext>
            </a:extLst>
          </p:cNvPr>
          <p:cNvSpPr txBox="1"/>
          <p:nvPr/>
        </p:nvSpPr>
        <p:spPr>
          <a:xfrm>
            <a:off x="-294118" y="4442944"/>
            <a:ext cx="9732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Bảng</a:t>
            </a:r>
            <a:r>
              <a:rPr lang="en-US" sz="2200" dirty="0">
                <a:solidFill>
                  <a:srgbClr val="191919"/>
                </a:solidFill>
              </a:rPr>
              <a:t> so </a:t>
            </a:r>
            <a:r>
              <a:rPr lang="en-US" sz="2200" dirty="0" err="1">
                <a:solidFill>
                  <a:srgbClr val="191919"/>
                </a:solidFill>
              </a:rPr>
              <a:t>sánh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về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quan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dưỡng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sinh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sản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4" grpId="0"/>
      <p:bldP spid="55" grpId="0"/>
      <p:bldP spid="5" grpId="0"/>
      <p:bldP spid="56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5074E0-6C17-4DA6-A638-8B9C78B47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86118"/>
              </p:ext>
            </p:extLst>
          </p:nvPr>
        </p:nvGraphicFramePr>
        <p:xfrm>
          <a:off x="976489" y="472017"/>
          <a:ext cx="7191022" cy="3806470"/>
        </p:xfrm>
        <a:graphic>
          <a:graphicData uri="http://schemas.openxmlformats.org/drawingml/2006/table">
            <a:tbl>
              <a:tblPr firstRow="1" bandRow="1">
                <a:tableStyleId>{AFB1718E-1D0B-4DD4-89FC-B77C17434F41}</a:tableStyleId>
              </a:tblPr>
              <a:tblGrid>
                <a:gridCol w="1924755">
                  <a:extLst>
                    <a:ext uri="{9D8B030D-6E8A-4147-A177-3AD203B41FA5}">
                      <a16:colId xmlns:a16="http://schemas.microsoft.com/office/drawing/2014/main" val="103939917"/>
                    </a:ext>
                  </a:extLst>
                </a:gridCol>
                <a:gridCol w="5266267">
                  <a:extLst>
                    <a:ext uri="{9D8B030D-6E8A-4147-A177-3AD203B41FA5}">
                      <a16:colId xmlns:a16="http://schemas.microsoft.com/office/drawing/2014/main" val="1408889878"/>
                    </a:ext>
                  </a:extLst>
                </a:gridCol>
              </a:tblGrid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Ngành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Loài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957768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Rêu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426998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Dương</a:t>
                      </a:r>
                      <a:r>
                        <a:rPr lang="en-US" sz="2200" dirty="0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xỉ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507248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trần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374324"/>
                  </a:ext>
                </a:extLst>
              </a:tr>
              <a:tr h="7612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191919"/>
                          </a:solidFill>
                        </a:rPr>
                        <a:t>kín</a:t>
                      </a:r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19191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6773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27C7B7-A6BC-403B-B78F-458A965F1872}"/>
              </a:ext>
            </a:extLst>
          </p:cNvPr>
          <p:cNvSpPr txBox="1"/>
          <p:nvPr/>
        </p:nvSpPr>
        <p:spPr>
          <a:xfrm>
            <a:off x="3973683" y="1411110"/>
            <a:ext cx="3115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Rêu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tường</a:t>
            </a: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B1F54-7CEE-44EF-BA5F-04B7B7BFC373}"/>
              </a:ext>
            </a:extLst>
          </p:cNvPr>
          <p:cNvSpPr txBox="1"/>
          <p:nvPr/>
        </p:nvSpPr>
        <p:spPr>
          <a:xfrm>
            <a:off x="4651016" y="2159808"/>
            <a:ext cx="1761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Bèo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ong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9D31A-1A97-4B10-BCC6-4DE6ADC18073}"/>
              </a:ext>
            </a:extLst>
          </p:cNvPr>
          <p:cNvSpPr txBox="1"/>
          <p:nvPr/>
        </p:nvSpPr>
        <p:spPr>
          <a:xfrm>
            <a:off x="4447816" y="2908506"/>
            <a:ext cx="2167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Vạn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tuế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thông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AAB3A-80E6-4205-B9A4-13216BDF5CA7}"/>
              </a:ext>
            </a:extLst>
          </p:cNvPr>
          <p:cNvSpPr txBox="1"/>
          <p:nvPr/>
        </p:nvSpPr>
        <p:spPr>
          <a:xfrm>
            <a:off x="2602081" y="3657204"/>
            <a:ext cx="5858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Lúa, đậu tương, hoa hồng, cây bưởi, cau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5953B-E69F-4DEC-AACE-E58F824A824A}"/>
              </a:ext>
            </a:extLst>
          </p:cNvPr>
          <p:cNvSpPr txBox="1"/>
          <p:nvPr/>
        </p:nvSpPr>
        <p:spPr>
          <a:xfrm>
            <a:off x="1839782" y="4456039"/>
            <a:ext cx="5464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phân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ngành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2" name="Google Shape;1602;p36"/>
          <p:cNvGrpSpPr/>
          <p:nvPr/>
        </p:nvGrpSpPr>
        <p:grpSpPr>
          <a:xfrm>
            <a:off x="4921025" y="3486179"/>
            <a:ext cx="285623" cy="285623"/>
            <a:chOff x="6605725" y="2012300"/>
            <a:chExt cx="131575" cy="131575"/>
          </a:xfrm>
        </p:grpSpPr>
        <p:sp>
          <p:nvSpPr>
            <p:cNvPr id="1603" name="Google Shape;1603;p36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6"/>
          <p:cNvGrpSpPr/>
          <p:nvPr/>
        </p:nvGrpSpPr>
        <p:grpSpPr>
          <a:xfrm>
            <a:off x="3171955" y="3650375"/>
            <a:ext cx="341739" cy="342506"/>
            <a:chOff x="2858675" y="2670400"/>
            <a:chExt cx="189350" cy="189775"/>
          </a:xfrm>
        </p:grpSpPr>
        <p:sp>
          <p:nvSpPr>
            <p:cNvPr id="1608" name="Google Shape;1608;p36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36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6"/>
          <p:cNvSpPr/>
          <p:nvPr/>
        </p:nvSpPr>
        <p:spPr>
          <a:xfrm>
            <a:off x="7230043" y="14912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36"/>
          <p:cNvGrpSpPr/>
          <p:nvPr/>
        </p:nvGrpSpPr>
        <p:grpSpPr>
          <a:xfrm>
            <a:off x="879684" y="4053567"/>
            <a:ext cx="204479" cy="204479"/>
            <a:chOff x="1976825" y="1493925"/>
            <a:chExt cx="94675" cy="94675"/>
          </a:xfrm>
        </p:grpSpPr>
        <p:sp>
          <p:nvSpPr>
            <p:cNvPr id="1621" name="Google Shape;1621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36"/>
          <p:cNvSpPr/>
          <p:nvPr/>
        </p:nvSpPr>
        <p:spPr>
          <a:xfrm>
            <a:off x="5915332" y="188584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BCBDD-32AB-4BA1-8F50-44F463BF0218}"/>
              </a:ext>
            </a:extLst>
          </p:cNvPr>
          <p:cNvSpPr txBox="1"/>
          <p:nvPr/>
        </p:nvSpPr>
        <p:spPr>
          <a:xfrm>
            <a:off x="1937408" y="301778"/>
            <a:ext cx="5967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B1A47"/>
                </a:solidFill>
              </a:rPr>
              <a:t>III. VAI TRÒ CỦA THỰC VẬT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15832-66DB-4C18-8BAE-2E17AEF4DAAE}"/>
              </a:ext>
            </a:extLst>
          </p:cNvPr>
          <p:cNvSpPr txBox="1"/>
          <p:nvPr/>
        </p:nvSpPr>
        <p:spPr>
          <a:xfrm>
            <a:off x="614924" y="1050213"/>
            <a:ext cx="6886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8B1A47"/>
                </a:solidFill>
              </a:rPr>
              <a:t>1.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môi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trường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82F233BF-0A3D-4FAF-AAE3-0EB9C6D3BCE3}"/>
              </a:ext>
            </a:extLst>
          </p:cNvPr>
          <p:cNvSpPr/>
          <p:nvPr/>
        </p:nvSpPr>
        <p:spPr>
          <a:xfrm>
            <a:off x="4257816" y="1535169"/>
            <a:ext cx="4055364" cy="2230760"/>
          </a:xfrm>
          <a:prstGeom prst="wedgeEllipseCallout">
            <a:avLst>
              <a:gd name="adj1" fmla="val -58744"/>
              <a:gd name="adj2" fmla="val 32645"/>
            </a:avLst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đối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? </a:t>
            </a:r>
          </a:p>
          <a:p>
            <a:endParaRPr lang="en-US" dirty="0"/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9B5D1256-7148-4AC5-AE64-69B4C2F2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923927">
            <a:off x="1456329" y="2375528"/>
            <a:ext cx="313818" cy="493143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363D0C6E-926E-4085-B223-04399CED4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989118">
            <a:off x="1935358" y="1962344"/>
            <a:ext cx="325782" cy="511944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7155F0E9-0B0D-40D5-9C4B-C34FA62EC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8680676">
            <a:off x="1631872" y="2124268"/>
            <a:ext cx="313818" cy="493143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A094FC5C-2FBE-4DCA-97DA-AB642B6BB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60264" y="1963778"/>
            <a:ext cx="2038159" cy="285238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C1FE388A-C4A4-4BA4-8E7D-6B21E17FC1AA}"/>
              </a:ext>
            </a:extLst>
          </p:cNvPr>
          <p:cNvSpPr/>
          <p:nvPr/>
        </p:nvSpPr>
        <p:spPr>
          <a:xfrm>
            <a:off x="3324193" y="3153332"/>
            <a:ext cx="180622" cy="328442"/>
          </a:xfrm>
          <a:prstGeom prst="ellipse">
            <a:avLst/>
          </a:prstGeom>
          <a:solidFill>
            <a:srgbClr val="191919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B996413-0435-47BC-8CDA-3AAAF76AEACC}"/>
              </a:ext>
            </a:extLst>
          </p:cNvPr>
          <p:cNvSpPr/>
          <p:nvPr/>
        </p:nvSpPr>
        <p:spPr>
          <a:xfrm>
            <a:off x="2745734" y="3199552"/>
            <a:ext cx="180622" cy="328442"/>
          </a:xfrm>
          <a:prstGeom prst="ellipse">
            <a:avLst/>
          </a:prstGeom>
          <a:solidFill>
            <a:srgbClr val="191919"/>
          </a:solidFill>
          <a:ln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88BADA6-3B75-4BAC-9BFA-0675FDDB315B}"/>
              </a:ext>
            </a:extLst>
          </p:cNvPr>
          <p:cNvSpPr/>
          <p:nvPr/>
        </p:nvSpPr>
        <p:spPr>
          <a:xfrm>
            <a:off x="3395955" y="3199552"/>
            <a:ext cx="75064" cy="1448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4A9395B-F76C-4850-B113-DDF4F5D86683}"/>
              </a:ext>
            </a:extLst>
          </p:cNvPr>
          <p:cNvSpPr/>
          <p:nvPr/>
        </p:nvSpPr>
        <p:spPr>
          <a:xfrm>
            <a:off x="2830658" y="3245134"/>
            <a:ext cx="75064" cy="1448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9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3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2" name="Google Shape;1602;p36"/>
          <p:cNvGrpSpPr/>
          <p:nvPr/>
        </p:nvGrpSpPr>
        <p:grpSpPr>
          <a:xfrm>
            <a:off x="4921025" y="3486179"/>
            <a:ext cx="285623" cy="285623"/>
            <a:chOff x="6605725" y="2012300"/>
            <a:chExt cx="131575" cy="131575"/>
          </a:xfrm>
        </p:grpSpPr>
        <p:sp>
          <p:nvSpPr>
            <p:cNvPr id="1603" name="Google Shape;1603;p36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6"/>
          <p:cNvGrpSpPr/>
          <p:nvPr/>
        </p:nvGrpSpPr>
        <p:grpSpPr>
          <a:xfrm>
            <a:off x="2945233" y="3662557"/>
            <a:ext cx="341739" cy="342506"/>
            <a:chOff x="2858675" y="2670400"/>
            <a:chExt cx="189350" cy="189775"/>
          </a:xfrm>
        </p:grpSpPr>
        <p:sp>
          <p:nvSpPr>
            <p:cNvPr id="1608" name="Google Shape;1608;p36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36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6"/>
          <p:cNvSpPr/>
          <p:nvPr/>
        </p:nvSpPr>
        <p:spPr>
          <a:xfrm>
            <a:off x="7230043" y="14912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36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1621" name="Google Shape;1621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36"/>
          <p:cNvSpPr/>
          <p:nvPr/>
        </p:nvSpPr>
        <p:spPr>
          <a:xfrm>
            <a:off x="5915332" y="188584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BCBDD-32AB-4BA1-8F50-44F463BF0218}"/>
              </a:ext>
            </a:extLst>
          </p:cNvPr>
          <p:cNvSpPr txBox="1"/>
          <p:nvPr/>
        </p:nvSpPr>
        <p:spPr>
          <a:xfrm>
            <a:off x="1937408" y="301778"/>
            <a:ext cx="59672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B1A47"/>
                </a:solidFill>
              </a:rPr>
              <a:t>III. VAI TRÒ CỦA THỰC VẬT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2055C5-4C83-479E-8519-FFF51585FCC3}"/>
              </a:ext>
            </a:extLst>
          </p:cNvPr>
          <p:cNvSpPr txBox="1"/>
          <p:nvPr/>
        </p:nvSpPr>
        <p:spPr>
          <a:xfrm>
            <a:off x="506760" y="1673576"/>
            <a:ext cx="81304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vi-VN" sz="2200" dirty="0">
                <a:latin typeface="+mn-lt"/>
              </a:rPr>
              <a:t>Cân bằng khí </a:t>
            </a:r>
            <a:r>
              <a:rPr lang="en-US" sz="2200" dirty="0" smtClean="0">
                <a:latin typeface="+mn-lt"/>
              </a:rPr>
              <a:t>oxygen</a:t>
            </a:r>
            <a:r>
              <a:rPr lang="vi-VN" sz="2200" dirty="0" smtClean="0">
                <a:latin typeface="+mn-lt"/>
              </a:rPr>
              <a:t> </a:t>
            </a:r>
            <a:r>
              <a:rPr lang="vi-VN" sz="2200" dirty="0">
                <a:latin typeface="+mn-lt"/>
              </a:rPr>
              <a:t>và </a:t>
            </a:r>
            <a:r>
              <a:rPr lang="vi-VN" sz="2200" dirty="0" smtClean="0">
                <a:latin typeface="+mn-lt"/>
              </a:rPr>
              <a:t>carbon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dioxide</a:t>
            </a:r>
            <a:r>
              <a:rPr lang="en-US" sz="2200" dirty="0" smtClean="0">
                <a:latin typeface="+mn-lt"/>
              </a:rPr>
              <a:t> </a:t>
            </a:r>
            <a:r>
              <a:rPr lang="vi-VN" sz="2200" dirty="0">
                <a:latin typeface="+mn-lt"/>
              </a:rPr>
              <a:t>trong khí quyển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</a:rPr>
              <a:t>- </a:t>
            </a:r>
            <a:r>
              <a:rPr lang="vi-VN" sz="2200" dirty="0">
                <a:latin typeface="+mn-lt"/>
              </a:rPr>
              <a:t>Giảm nhiệt độ môi trường điều hòa không khí, giảm hiệu ứng nhà kính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</a:rPr>
              <a:t>- </a:t>
            </a:r>
            <a:r>
              <a:rPr lang="en-US" sz="2200" dirty="0" err="1">
                <a:latin typeface="+mn-lt"/>
              </a:rPr>
              <a:t>Đem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lại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tính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thẩm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mĩ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cho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các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công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trình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xây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dựng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+mn-lt"/>
              </a:rPr>
              <a:t>-</a:t>
            </a:r>
            <a:r>
              <a:rPr lang="vi-VN" sz="2200" dirty="0">
                <a:latin typeface="+mn-lt"/>
              </a:rPr>
              <a:t> Bảo vệ đất</a:t>
            </a:r>
            <a:r>
              <a:rPr lang="en-US" sz="2200" dirty="0">
                <a:latin typeface="+mn-lt"/>
              </a:rPr>
              <a:t>,</a:t>
            </a:r>
            <a:r>
              <a:rPr lang="vi-VN" sz="2200" dirty="0">
                <a:latin typeface="+mn-lt"/>
              </a:rPr>
              <a:t> nguồn nước, hạn chế </a:t>
            </a:r>
            <a:r>
              <a:rPr lang="en-US" sz="2200" dirty="0" err="1">
                <a:latin typeface="+mn-lt"/>
              </a:rPr>
              <a:t>và</a:t>
            </a:r>
            <a:r>
              <a:rPr lang="en-US" sz="2200" dirty="0">
                <a:latin typeface="+mn-lt"/>
              </a:rPr>
              <a:t> </a:t>
            </a:r>
            <a:r>
              <a:rPr lang="vi-VN" sz="2200" dirty="0">
                <a:latin typeface="+mn-lt"/>
              </a:rPr>
              <a:t>giảm nhẹ mức độ nguy hiểm của thiên tai như sạt lở, lũ quét</a:t>
            </a:r>
            <a:r>
              <a:rPr lang="en-US" sz="2200" dirty="0">
                <a:latin typeface="+mn-lt"/>
              </a:rPr>
              <a:t>,…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15832-66DB-4C18-8BAE-2E17AEF4DAAE}"/>
              </a:ext>
            </a:extLst>
          </p:cNvPr>
          <p:cNvSpPr txBox="1"/>
          <p:nvPr/>
        </p:nvSpPr>
        <p:spPr>
          <a:xfrm>
            <a:off x="614924" y="1049232"/>
            <a:ext cx="6886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8B1A47"/>
                </a:solidFill>
              </a:rPr>
              <a:t>1.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môi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trường</a:t>
            </a:r>
            <a:endParaRPr lang="en-US" sz="2600" b="1" dirty="0">
              <a:solidFill>
                <a:srgbClr val="8B1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F3B43-9F21-42B7-835C-CE3B2255F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6" t="18445" r="18149" b="9531"/>
          <a:stretch/>
        </p:blipFill>
        <p:spPr>
          <a:xfrm>
            <a:off x="1772355" y="302683"/>
            <a:ext cx="5599289" cy="37027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E9E4A9-8246-4EE8-B887-EAB6E15914FC}"/>
              </a:ext>
            </a:extLst>
          </p:cNvPr>
          <p:cNvSpPr txBox="1"/>
          <p:nvPr/>
        </p:nvSpPr>
        <p:spPr>
          <a:xfrm>
            <a:off x="620734" y="4152194"/>
            <a:ext cx="7902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191919"/>
                </a:solidFill>
              </a:rPr>
              <a:t>So </a:t>
            </a:r>
            <a:r>
              <a:rPr lang="en-US" sz="2200" dirty="0" err="1">
                <a:solidFill>
                  <a:srgbClr val="191919"/>
                </a:solidFill>
              </a:rPr>
              <a:t>sánh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lượng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chảy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của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dòng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nước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mưa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mặt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đất</a:t>
            </a:r>
            <a:r>
              <a:rPr lang="en-US" sz="2200" dirty="0">
                <a:solidFill>
                  <a:srgbClr val="191919"/>
                </a:solidFill>
              </a:rPr>
              <a:t> ở </a:t>
            </a:r>
            <a:r>
              <a:rPr lang="en-US" sz="2200" dirty="0" err="1">
                <a:solidFill>
                  <a:srgbClr val="191919"/>
                </a:solidFill>
              </a:rPr>
              <a:t>nơi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có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rừng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đồi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trọc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giải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thích</a:t>
            </a:r>
            <a:r>
              <a:rPr lang="en-US" sz="2200" dirty="0">
                <a:solidFill>
                  <a:srgbClr val="19191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21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47D4DD-DE6F-4B71-B12A-580939306CA5}"/>
              </a:ext>
            </a:extLst>
          </p:cNvPr>
          <p:cNvSpPr/>
          <p:nvPr/>
        </p:nvSpPr>
        <p:spPr>
          <a:xfrm>
            <a:off x="915082" y="584056"/>
            <a:ext cx="7313833" cy="1334094"/>
          </a:xfrm>
          <a:prstGeom prst="round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dirty="0"/>
              <a:t>Lượng chảy của dòng nước ở nơi có rừng nhỏ hơn ở đồi trọc</a:t>
            </a:r>
            <a:r>
              <a:rPr lang="en-US" sz="2200" dirty="0"/>
              <a:t> v</a:t>
            </a:r>
            <a:r>
              <a:rPr lang="vi-VN" sz="2200" dirty="0"/>
              <a:t>ì ở nơi có rừng, cây giúp ngăn dòng chảy và giữ lại nước mưa nên dòng chảy sẽ nhỏ hơn.</a:t>
            </a:r>
            <a:endParaRPr lang="en-US" sz="2200" dirty="0">
              <a:solidFill>
                <a:schemeClr val="accent6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5A2C75-72E3-4BCE-B512-B27547F00D82}"/>
              </a:ext>
            </a:extLst>
          </p:cNvPr>
          <p:cNvSpPr/>
          <p:nvPr/>
        </p:nvSpPr>
        <p:spPr>
          <a:xfrm>
            <a:off x="915082" y="2075039"/>
            <a:ext cx="7313833" cy="993422"/>
          </a:xfrm>
          <a:prstGeom prst="round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/>
              <a:t>Lượng chảy của dòng nước mưa ảnh hưởng đến độ màu mỡ và khả năng giữ nước của đất.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0CE5A5-0D2B-4119-BCC8-D745A1B0F82E}"/>
              </a:ext>
            </a:extLst>
          </p:cNvPr>
          <p:cNvSpPr/>
          <p:nvPr/>
        </p:nvSpPr>
        <p:spPr>
          <a:xfrm>
            <a:off x="915082" y="3225350"/>
            <a:ext cx="7313833" cy="1530686"/>
          </a:xfrm>
          <a:prstGeom prst="round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vi-VN" sz="2200" dirty="0"/>
              <a:t>Lượng chảy càng nhỏ, đất càng màu mỡ và càng giữ được nhiều nước.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=&gt; Đ</a:t>
            </a:r>
            <a:r>
              <a:rPr lang="vi-VN" sz="2200" dirty="0"/>
              <a:t>ất trên đồi, núi trọc dễ bị xói mòn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sạt</a:t>
            </a:r>
            <a:r>
              <a:rPr lang="en-US" sz="2200" dirty="0"/>
              <a:t> </a:t>
            </a:r>
            <a:r>
              <a:rPr lang="en-US" sz="2200" dirty="0" err="1"/>
              <a:t>lở</a:t>
            </a:r>
            <a:r>
              <a:rPr lang="en-US" sz="2200" dirty="0"/>
              <a:t> </a:t>
            </a:r>
            <a:r>
              <a:rPr lang="en-US" sz="2200" dirty="0" err="1"/>
              <a:t>hơn</a:t>
            </a:r>
            <a:r>
              <a:rPr lang="en-US" sz="2200" dirty="0"/>
              <a:t>.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60391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title"/>
          </p:nvPr>
        </p:nvSpPr>
        <p:spPr>
          <a:xfrm>
            <a:off x="719700" y="326294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8968"/>
                </a:solidFill>
                <a:latin typeface="+mj-lt"/>
              </a:rPr>
              <a:t>KHỞI ĐỘNG</a:t>
            </a:r>
            <a:endParaRPr sz="3600" dirty="0">
              <a:solidFill>
                <a:srgbClr val="008968"/>
              </a:solidFill>
              <a:latin typeface="+mj-lt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AC9DC86C-3CDC-41B8-98D7-E9A9D7F7691A}"/>
              </a:ext>
            </a:extLst>
          </p:cNvPr>
          <p:cNvSpPr/>
          <p:nvPr/>
        </p:nvSpPr>
        <p:spPr>
          <a:xfrm>
            <a:off x="609600" y="1151074"/>
            <a:ext cx="4085364" cy="2381693"/>
          </a:xfrm>
          <a:prstGeom prst="cloudCallout">
            <a:avLst>
              <a:gd name="adj1" fmla="val 73630"/>
              <a:gd name="adj2" fmla="val 27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8B1A47"/>
                </a:solidFill>
              </a:rPr>
              <a:t>Kể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tên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các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loài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thực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vật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có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trong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vườn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trường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mà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em</a:t>
            </a:r>
            <a:r>
              <a:rPr lang="en-US" sz="2200" dirty="0">
                <a:solidFill>
                  <a:srgbClr val="8B1A47"/>
                </a:solidFill>
              </a:rPr>
              <a:t> </a:t>
            </a:r>
            <a:r>
              <a:rPr lang="en-US" sz="2200" dirty="0" err="1">
                <a:solidFill>
                  <a:srgbClr val="8B1A47"/>
                </a:solidFill>
              </a:rPr>
              <a:t>biết</a:t>
            </a:r>
            <a:r>
              <a:rPr lang="en-US" sz="2200" dirty="0">
                <a:solidFill>
                  <a:srgbClr val="8B1A47"/>
                </a:solidFill>
              </a:rPr>
              <a:t>?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04DDFEB-7243-4AF8-BFA3-129E4A99C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47281" y="1878709"/>
            <a:ext cx="3346114" cy="2938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D0C74-7318-49A9-B11B-1ADB6F8F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5" y="386997"/>
            <a:ext cx="3974942" cy="2235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21194-D0A1-427F-B7F5-3E8D308F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14" y="386996"/>
            <a:ext cx="3974942" cy="2235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18A20-C6E5-47D6-A6E7-52E2849D4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529" y="2008540"/>
            <a:ext cx="3974942" cy="2235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5B280C-5593-4018-8B62-D7744F48E30F}"/>
              </a:ext>
            </a:extLst>
          </p:cNvPr>
          <p:cNvSpPr txBox="1"/>
          <p:nvPr/>
        </p:nvSpPr>
        <p:spPr>
          <a:xfrm>
            <a:off x="472921" y="4431344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Một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số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hậu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quả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của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việc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khai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rừng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mức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88314-728E-4152-ACF6-6952E7448D28}"/>
              </a:ext>
            </a:extLst>
          </p:cNvPr>
          <p:cNvSpPr txBox="1"/>
          <p:nvPr/>
        </p:nvSpPr>
        <p:spPr>
          <a:xfrm>
            <a:off x="509410" y="447898"/>
            <a:ext cx="8125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8B1A47"/>
                </a:solidFill>
              </a:rPr>
              <a:t>Các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biện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pháp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bảo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vệ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rừng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môi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trường</a:t>
            </a:r>
            <a:endParaRPr lang="en-US" sz="2600" b="1" dirty="0">
              <a:solidFill>
                <a:srgbClr val="8B1A47"/>
              </a:solidFill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38A5D1CB-7B3B-4D5B-B0D6-CACDA399B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413" y="1126316"/>
            <a:ext cx="832073" cy="79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A29AF-55E2-46B0-878C-0BB0415569F0}"/>
              </a:ext>
            </a:extLst>
          </p:cNvPr>
          <p:cNvSpPr txBox="1"/>
          <p:nvPr/>
        </p:nvSpPr>
        <p:spPr>
          <a:xfrm>
            <a:off x="1501425" y="1309512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Nghiêm</a:t>
            </a:r>
            <a:r>
              <a:rPr lang="en-US" sz="2200" dirty="0"/>
              <a:t> </a:t>
            </a:r>
            <a:r>
              <a:rPr lang="en-US" sz="2200" dirty="0" err="1"/>
              <a:t>cấm</a:t>
            </a:r>
            <a:r>
              <a:rPr lang="en-US" sz="2200" dirty="0"/>
              <a:t> </a:t>
            </a:r>
            <a:r>
              <a:rPr lang="en-US" sz="2200" dirty="0" err="1"/>
              <a:t>chặt</a:t>
            </a:r>
            <a:r>
              <a:rPr lang="en-US" sz="2200" dirty="0"/>
              <a:t>, </a:t>
            </a:r>
            <a:r>
              <a:rPr lang="en-US" sz="2200" dirty="0" err="1"/>
              <a:t>phá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bừa</a:t>
            </a:r>
            <a:r>
              <a:rPr lang="en-US" sz="2200" dirty="0"/>
              <a:t> </a:t>
            </a:r>
            <a:r>
              <a:rPr lang="en-US" sz="2200" dirty="0" err="1"/>
              <a:t>bãi</a:t>
            </a:r>
            <a:r>
              <a:rPr lang="en-US" sz="2200" dirty="0"/>
              <a:t>, </a:t>
            </a:r>
            <a:r>
              <a:rPr lang="en-US" sz="2200" dirty="0" err="1"/>
              <a:t>khai</a:t>
            </a:r>
            <a:r>
              <a:rPr lang="en-US" sz="2200" dirty="0"/>
              <a:t> </a:t>
            </a:r>
            <a:r>
              <a:rPr lang="en-US" sz="2200" dirty="0" err="1"/>
              <a:t>thác</a:t>
            </a:r>
            <a:r>
              <a:rPr lang="en-US" sz="2200" dirty="0"/>
              <a:t> </a:t>
            </a:r>
            <a:r>
              <a:rPr lang="en-US" sz="2200" dirty="0" err="1"/>
              <a:t>gỗ</a:t>
            </a:r>
            <a:r>
              <a:rPr lang="en-US" sz="2200" dirty="0"/>
              <a:t> </a:t>
            </a:r>
            <a:r>
              <a:rPr lang="en-US" sz="2200" dirty="0" err="1"/>
              <a:t>lậu</a:t>
            </a:r>
            <a:r>
              <a:rPr lang="en-US" sz="2200" dirty="0"/>
              <a:t>.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2C61D5CC-97E9-4947-8FC2-465871D8C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410" y="2019591"/>
            <a:ext cx="832073" cy="797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A636F-0944-417F-82C8-F4FC2CC64B4A}"/>
              </a:ext>
            </a:extLst>
          </p:cNvPr>
          <p:cNvSpPr txBox="1"/>
          <p:nvPr/>
        </p:nvSpPr>
        <p:spPr>
          <a:xfrm>
            <a:off x="1501425" y="1860548"/>
            <a:ext cx="696524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Trồng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xanh</a:t>
            </a:r>
            <a:r>
              <a:rPr lang="en-US" sz="2200" dirty="0"/>
              <a:t>,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biện</a:t>
            </a:r>
            <a:r>
              <a:rPr lang="en-US" sz="2200" dirty="0"/>
              <a:t> </a:t>
            </a:r>
            <a:r>
              <a:rPr lang="en-US" sz="2200" dirty="0" err="1"/>
              <a:t>pháp</a:t>
            </a:r>
            <a:r>
              <a:rPr lang="en-US" sz="2200" dirty="0"/>
              <a:t> </a:t>
            </a:r>
            <a:r>
              <a:rPr lang="en-US" sz="2200" dirty="0" err="1"/>
              <a:t>khoanh</a:t>
            </a:r>
            <a:r>
              <a:rPr lang="en-US" sz="2200" dirty="0"/>
              <a:t> </a:t>
            </a:r>
            <a:r>
              <a:rPr lang="en-US" sz="2200" dirty="0" err="1"/>
              <a:t>nuôi</a:t>
            </a:r>
            <a:r>
              <a:rPr lang="en-US" sz="2200" dirty="0"/>
              <a:t> </a:t>
            </a:r>
            <a:r>
              <a:rPr lang="en-US" sz="2200" dirty="0" err="1"/>
              <a:t>phục</a:t>
            </a:r>
            <a:r>
              <a:rPr lang="en-US" sz="2200" dirty="0"/>
              <a:t>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00454F8B-3F51-498D-8E67-B065AF33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410" y="2912866"/>
            <a:ext cx="832073" cy="797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A8F01-8EC6-4B4F-B42D-1F7BA51F8A5A}"/>
              </a:ext>
            </a:extLst>
          </p:cNvPr>
          <p:cNvSpPr txBox="1"/>
          <p:nvPr/>
        </p:nvSpPr>
        <p:spPr>
          <a:xfrm>
            <a:off x="1501422" y="2838905"/>
            <a:ext cx="696524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Xử</a:t>
            </a:r>
            <a:r>
              <a:rPr lang="en-US" sz="2200" dirty="0"/>
              <a:t> </a:t>
            </a:r>
            <a:r>
              <a:rPr lang="en-US" sz="2200" dirty="0" err="1"/>
              <a:t>phạt</a:t>
            </a:r>
            <a:r>
              <a:rPr lang="en-US" sz="2200" dirty="0"/>
              <a:t> </a:t>
            </a:r>
            <a:r>
              <a:rPr lang="en-US" sz="2200" dirty="0" err="1"/>
              <a:t>nghiêm</a:t>
            </a:r>
            <a:r>
              <a:rPr lang="en-US" sz="2200" dirty="0"/>
              <a:t> </a:t>
            </a:r>
            <a:r>
              <a:rPr lang="en-US" sz="2200" dirty="0" err="1"/>
              <a:t>khắc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hành</a:t>
            </a:r>
            <a:r>
              <a:rPr lang="en-US" sz="2200" dirty="0"/>
              <a:t> vi </a:t>
            </a:r>
            <a:r>
              <a:rPr lang="en-US" sz="2200" dirty="0" err="1"/>
              <a:t>vi</a:t>
            </a:r>
            <a:r>
              <a:rPr lang="en-US" sz="2200" dirty="0"/>
              <a:t> </a:t>
            </a:r>
            <a:r>
              <a:rPr lang="en-US" sz="2200" dirty="0" err="1"/>
              <a:t>phạm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tuyên</a:t>
            </a:r>
            <a:r>
              <a:rPr lang="en-US" sz="2200" dirty="0"/>
              <a:t> </a:t>
            </a:r>
            <a:r>
              <a:rPr lang="en-US" sz="2200" dirty="0" err="1"/>
              <a:t>dương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đóng</a:t>
            </a:r>
            <a:r>
              <a:rPr lang="en-US" sz="2200" dirty="0"/>
              <a:t> </a:t>
            </a:r>
            <a:r>
              <a:rPr lang="en-US" sz="2200" dirty="0" err="1"/>
              <a:t>góp</a:t>
            </a:r>
            <a:r>
              <a:rPr lang="en-US" sz="2200" dirty="0"/>
              <a:t>.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98BE8B08-7F91-4967-ABBE-A72E14DF0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410" y="3806141"/>
            <a:ext cx="832073" cy="797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DCE17-97EA-41C5-AFC3-BA6EBFAEDB58}"/>
              </a:ext>
            </a:extLst>
          </p:cNvPr>
          <p:cNvSpPr txBox="1"/>
          <p:nvPr/>
        </p:nvSpPr>
        <p:spPr>
          <a:xfrm>
            <a:off x="1501422" y="4021665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Tuyên</a:t>
            </a:r>
            <a:r>
              <a:rPr lang="en-US" sz="2200" dirty="0"/>
              <a:t> </a:t>
            </a:r>
            <a:r>
              <a:rPr lang="en-US" sz="2200" dirty="0" err="1"/>
              <a:t>truyền</a:t>
            </a:r>
            <a:r>
              <a:rPr lang="en-US" sz="2200" dirty="0"/>
              <a:t>, </a:t>
            </a:r>
            <a:r>
              <a:rPr lang="en-US" sz="2200" dirty="0" err="1"/>
              <a:t>nâng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ý </a:t>
            </a:r>
            <a:r>
              <a:rPr lang="en-US" sz="2200" dirty="0" err="1"/>
              <a:t>thức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dân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4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4181EC-FCAF-40A0-AD60-266ADDCFB5F7}"/>
              </a:ext>
            </a:extLst>
          </p:cNvPr>
          <p:cNvSpPr txBox="1"/>
          <p:nvPr/>
        </p:nvSpPr>
        <p:spPr>
          <a:xfrm>
            <a:off x="502351" y="858198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ở,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nhiều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loài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CB646-A04C-4149-AC5C-35EFC1D1275F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89013-DCAC-4B1C-A59E-DFA1B0E7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819" y="1581893"/>
            <a:ext cx="4297541" cy="2798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BAB52-560E-40B2-A448-4CB07CA7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40" y="1581893"/>
            <a:ext cx="3817649" cy="27981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1F5208-5234-4F40-A6C8-CDAAB56BFFFF}"/>
              </a:ext>
            </a:extLst>
          </p:cNvPr>
          <p:cNvSpPr txBox="1"/>
          <p:nvPr/>
        </p:nvSpPr>
        <p:spPr>
          <a:xfrm>
            <a:off x="472916" y="4566393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Sóc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sống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sồi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dẻ</a:t>
            </a:r>
            <a:r>
              <a:rPr lang="en-US" sz="2200" dirty="0">
                <a:solidFill>
                  <a:srgbClr val="191919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479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0CD7CD3-BC0D-46EF-B9B9-A35887B2C403}"/>
              </a:ext>
            </a:extLst>
          </p:cNvPr>
          <p:cNvSpPr txBox="1"/>
          <p:nvPr/>
        </p:nvSpPr>
        <p:spPr>
          <a:xfrm>
            <a:off x="472921" y="4422292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Gấu</a:t>
            </a:r>
            <a:r>
              <a:rPr lang="en-US" sz="2200" dirty="0">
                <a:solidFill>
                  <a:srgbClr val="191919"/>
                </a:solidFill>
              </a:rPr>
              <a:t> koala </a:t>
            </a:r>
            <a:r>
              <a:rPr lang="en-US" sz="2200" dirty="0" err="1">
                <a:solidFill>
                  <a:srgbClr val="191919"/>
                </a:solidFill>
              </a:rPr>
              <a:t>ôm</a:t>
            </a:r>
            <a:r>
              <a:rPr lang="en-US" sz="2200" dirty="0">
                <a:solidFill>
                  <a:srgbClr val="191919"/>
                </a:solidFill>
              </a:rPr>
              <a:t> con </a:t>
            </a:r>
            <a:r>
              <a:rPr lang="en-US" sz="2200" dirty="0" err="1">
                <a:solidFill>
                  <a:srgbClr val="191919"/>
                </a:solidFill>
              </a:rPr>
              <a:t>ngủ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endParaRPr lang="en-US" sz="2200" dirty="0">
              <a:solidFill>
                <a:srgbClr val="19191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8108C-0E01-476D-9C9E-035CCE1A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1" y="505764"/>
            <a:ext cx="2459391" cy="3602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1327C-07BE-471C-9757-220F590A7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42" y="505764"/>
            <a:ext cx="5444337" cy="36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0455-4662-446F-A643-15EF5A262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742" y="1603022"/>
            <a:ext cx="2336516" cy="227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02124-3A08-46FD-831B-10830022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1603022"/>
            <a:ext cx="3182747" cy="2279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AF409-5DD8-417F-9C2F-D17E1C0C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919" y="1603022"/>
            <a:ext cx="3182747" cy="2279140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ED6097B-1662-4234-A215-829C873DCC70}"/>
              </a:ext>
            </a:extLst>
          </p:cNvPr>
          <p:cNvSpPr/>
          <p:nvPr/>
        </p:nvSpPr>
        <p:spPr>
          <a:xfrm>
            <a:off x="1405462" y="4250096"/>
            <a:ext cx="6333066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lương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phẩm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quả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8E65A-5F69-4E77-ADA6-2EBDFE3CCC4C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CD510-D59B-4F81-BF5F-A7823E776F7D}"/>
              </a:ext>
            </a:extLst>
          </p:cNvPr>
          <p:cNvSpPr txBox="1"/>
          <p:nvPr/>
        </p:nvSpPr>
        <p:spPr>
          <a:xfrm>
            <a:off x="502350" y="844049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60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270DB-B791-4BFB-9EA2-B23826D2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1" y="1490133"/>
            <a:ext cx="3385333" cy="2637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C5D3A2-C0AB-41BB-B748-0E741DCE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133" y="1490134"/>
            <a:ext cx="4611507" cy="263752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27EADF-3109-48A3-B221-7AD56610F920}"/>
              </a:ext>
            </a:extLst>
          </p:cNvPr>
          <p:cNvSpPr/>
          <p:nvPr/>
        </p:nvSpPr>
        <p:spPr>
          <a:xfrm>
            <a:off x="1405462" y="4410308"/>
            <a:ext cx="6333066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dược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liệu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làm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thuốc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455CF-D28D-47C1-999B-70DBEFB10679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A6023-4A62-4002-8B03-AAADECF66D4D}"/>
              </a:ext>
            </a:extLst>
          </p:cNvPr>
          <p:cNvSpPr txBox="1"/>
          <p:nvPr/>
        </p:nvSpPr>
        <p:spPr>
          <a:xfrm>
            <a:off x="502351" y="763970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42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407970-6F9D-486F-91AC-ECFE8EF4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5" y="1404305"/>
            <a:ext cx="3928533" cy="2752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6A612-EA97-4519-97AA-6D162DFA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72" y="1404305"/>
            <a:ext cx="3748270" cy="2747016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27EADF-3109-48A3-B221-7AD56610F920}"/>
              </a:ext>
            </a:extLst>
          </p:cNvPr>
          <p:cNvSpPr/>
          <p:nvPr/>
        </p:nvSpPr>
        <p:spPr>
          <a:xfrm>
            <a:off x="1405462" y="4406337"/>
            <a:ext cx="6333066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gỗ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nguyên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liệu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cho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nông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nghiệp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47EEC-8FEE-4E86-97E1-9473282220EB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318F8-A761-4639-A950-C7535A3B02BE}"/>
              </a:ext>
            </a:extLst>
          </p:cNvPr>
          <p:cNvSpPr txBox="1"/>
          <p:nvPr/>
        </p:nvSpPr>
        <p:spPr>
          <a:xfrm>
            <a:off x="502351" y="763970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528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27EADF-3109-48A3-B221-7AD56610F920}"/>
              </a:ext>
            </a:extLst>
          </p:cNvPr>
          <p:cNvSpPr/>
          <p:nvPr/>
        </p:nvSpPr>
        <p:spPr>
          <a:xfrm>
            <a:off x="2111017" y="4410308"/>
            <a:ext cx="4944533" cy="461665"/>
          </a:xfrm>
          <a:prstGeom prst="homePlate">
            <a:avLst/>
          </a:pr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191919"/>
                </a:solidFill>
              </a:rPr>
              <a:t>Cung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cấp</a:t>
            </a:r>
            <a:r>
              <a:rPr lang="en-US" sz="2200" dirty="0">
                <a:solidFill>
                  <a:srgbClr val="191919"/>
                </a:solidFill>
              </a:rPr>
              <a:t> oxy </a:t>
            </a:r>
            <a:r>
              <a:rPr lang="en-US" sz="2200" dirty="0" err="1">
                <a:solidFill>
                  <a:srgbClr val="191919"/>
                </a:solidFill>
              </a:rPr>
              <a:t>và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dùng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để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làm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cảnh</a:t>
            </a:r>
            <a:endParaRPr lang="en-US" sz="2200" dirty="0">
              <a:solidFill>
                <a:srgbClr val="19191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7821F-42BF-46CF-A7B3-0991B0E2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45" y="1444643"/>
            <a:ext cx="4129958" cy="2822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76590-4949-4E24-B2F2-5A07172D3E0F}"/>
              </a:ext>
            </a:extLst>
          </p:cNvPr>
          <p:cNvSpPr txBox="1"/>
          <p:nvPr/>
        </p:nvSpPr>
        <p:spPr>
          <a:xfrm>
            <a:off x="283629" y="271527"/>
            <a:ext cx="8576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B1A47"/>
                </a:solidFill>
              </a:rPr>
              <a:t>2</a:t>
            </a:r>
            <a:r>
              <a:rPr lang="en-US" sz="2600" b="1" dirty="0">
                <a:solidFill>
                  <a:srgbClr val="8B1A47"/>
                </a:solidFill>
              </a:rPr>
              <a:t>. </a:t>
            </a:r>
            <a:r>
              <a:rPr lang="en-US" sz="2600" b="1" dirty="0" err="1">
                <a:solidFill>
                  <a:srgbClr val="8B1A47"/>
                </a:solidFill>
              </a:rPr>
              <a:t>Vai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trò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của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thực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đối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với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động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vật</a:t>
            </a:r>
            <a:r>
              <a:rPr lang="en-US" sz="2600" b="1" dirty="0">
                <a:solidFill>
                  <a:srgbClr val="8B1A47"/>
                </a:solidFill>
              </a:rPr>
              <a:t> </a:t>
            </a:r>
            <a:r>
              <a:rPr lang="en-US" sz="2600" b="1" dirty="0" err="1">
                <a:solidFill>
                  <a:srgbClr val="8B1A47"/>
                </a:solidFill>
              </a:rPr>
              <a:t>và</a:t>
            </a:r>
            <a:r>
              <a:rPr lang="en-US" sz="2600" b="1" dirty="0">
                <a:solidFill>
                  <a:srgbClr val="8B1A47"/>
                </a:solidFill>
              </a:rPr>
              <a:t> con </a:t>
            </a:r>
            <a:r>
              <a:rPr lang="en-US" sz="2600" b="1" dirty="0" err="1">
                <a:solidFill>
                  <a:srgbClr val="8B1A47"/>
                </a:solidFill>
              </a:rPr>
              <a:t>người</a:t>
            </a:r>
            <a:endParaRPr lang="en-US" sz="2600" b="1" dirty="0">
              <a:solidFill>
                <a:srgbClr val="8B1A4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F1E18-8CAE-4B00-B07F-55AC3C6FE7F0}"/>
              </a:ext>
            </a:extLst>
          </p:cNvPr>
          <p:cNvSpPr txBox="1"/>
          <p:nvPr/>
        </p:nvSpPr>
        <p:spPr>
          <a:xfrm>
            <a:off x="502351" y="763970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7B303-FAB4-409A-AA7E-3E2A4AA7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98" y="1444643"/>
            <a:ext cx="3621360" cy="28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8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38"/>
          <p:cNvGrpSpPr/>
          <p:nvPr/>
        </p:nvGrpSpPr>
        <p:grpSpPr>
          <a:xfrm flipH="1">
            <a:off x="3455286" y="4107104"/>
            <a:ext cx="285623" cy="285623"/>
            <a:chOff x="6605725" y="2012300"/>
            <a:chExt cx="131575" cy="131575"/>
          </a:xfrm>
        </p:grpSpPr>
        <p:sp>
          <p:nvSpPr>
            <p:cNvPr id="1938" name="Google Shape;1938;p38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 flipH="1">
            <a:off x="5070162" y="2795782"/>
            <a:ext cx="341739" cy="342506"/>
            <a:chOff x="2858675" y="2670400"/>
            <a:chExt cx="189350" cy="189775"/>
          </a:xfrm>
        </p:grpSpPr>
        <p:sp>
          <p:nvSpPr>
            <p:cNvPr id="1943" name="Google Shape;1943;p38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7" name="Google Shape;1947;p38"/>
          <p:cNvSpPr/>
          <p:nvPr/>
        </p:nvSpPr>
        <p:spPr>
          <a:xfrm flipH="1">
            <a:off x="4906987" y="33027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8" name="Google Shape;1948;p38"/>
          <p:cNvGrpSpPr/>
          <p:nvPr/>
        </p:nvGrpSpPr>
        <p:grpSpPr>
          <a:xfrm flipH="1">
            <a:off x="6931455" y="381121"/>
            <a:ext cx="409876" cy="409822"/>
            <a:chOff x="1335500" y="1010800"/>
            <a:chExt cx="189775" cy="189750"/>
          </a:xfrm>
        </p:grpSpPr>
        <p:sp>
          <p:nvSpPr>
            <p:cNvPr id="1949" name="Google Shape;1949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38"/>
          <p:cNvSpPr/>
          <p:nvPr/>
        </p:nvSpPr>
        <p:spPr>
          <a:xfrm flipH="1">
            <a:off x="4937352" y="1651731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38"/>
          <p:cNvGrpSpPr/>
          <p:nvPr/>
        </p:nvGrpSpPr>
        <p:grpSpPr>
          <a:xfrm flipH="1">
            <a:off x="5537418" y="881649"/>
            <a:ext cx="204479" cy="204479"/>
            <a:chOff x="1976825" y="1493925"/>
            <a:chExt cx="94675" cy="94675"/>
          </a:xfrm>
        </p:grpSpPr>
        <p:sp>
          <p:nvSpPr>
            <p:cNvPr id="1955" name="Google Shape;1955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8"/>
          <p:cNvGrpSpPr/>
          <p:nvPr/>
        </p:nvGrpSpPr>
        <p:grpSpPr>
          <a:xfrm flipH="1">
            <a:off x="8213418" y="3086999"/>
            <a:ext cx="204479" cy="204479"/>
            <a:chOff x="1976825" y="1493925"/>
            <a:chExt cx="94675" cy="94675"/>
          </a:xfrm>
        </p:grpSpPr>
        <p:sp>
          <p:nvSpPr>
            <p:cNvPr id="1960" name="Google Shape;1960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8"/>
          <p:cNvGrpSpPr/>
          <p:nvPr/>
        </p:nvGrpSpPr>
        <p:grpSpPr>
          <a:xfrm flipH="1">
            <a:off x="3702480" y="1086121"/>
            <a:ext cx="409876" cy="409822"/>
            <a:chOff x="1335500" y="1010800"/>
            <a:chExt cx="189775" cy="189750"/>
          </a:xfrm>
        </p:grpSpPr>
        <p:sp>
          <p:nvSpPr>
            <p:cNvPr id="1965" name="Google Shape;1965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22F0628-1752-480D-99D3-21E5725CAABA}"/>
              </a:ext>
            </a:extLst>
          </p:cNvPr>
          <p:cNvSpPr txBox="1"/>
          <p:nvPr/>
        </p:nvSpPr>
        <p:spPr>
          <a:xfrm>
            <a:off x="885263" y="986200"/>
            <a:ext cx="737347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0" dirty="0">
                <a:solidFill>
                  <a:srgbClr val="191919"/>
                </a:solidFill>
                <a:effectLst/>
                <a:latin typeface="+mn-lt"/>
              </a:rPr>
              <a:t>Câu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1. </a:t>
            </a:r>
            <a:r>
              <a:rPr lang="vi-VN" sz="2200" b="0" i="0" dirty="0">
                <a:solidFill>
                  <a:srgbClr val="191919"/>
                </a:solidFill>
                <a:effectLst/>
                <a:latin typeface="+mn-lt"/>
              </a:rPr>
              <a:t>Trong các thực vật sau, loại nào cơ thể có cả hoa, quả và hạt?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01FE9E80-D5AA-432F-86E5-539EDDB50CF3}"/>
              </a:ext>
            </a:extLst>
          </p:cNvPr>
          <p:cNvSpPr/>
          <p:nvPr/>
        </p:nvSpPr>
        <p:spPr>
          <a:xfrm>
            <a:off x="402370" y="2354947"/>
            <a:ext cx="1764078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bưởi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0" name="Star: 7 Points 39">
            <a:extLst>
              <a:ext uri="{FF2B5EF4-FFF2-40B4-BE49-F238E27FC236}">
                <a16:creationId xmlns:a16="http://schemas.microsoft.com/office/drawing/2014/main" id="{66DD7128-5CB0-4EA4-B6E7-16006514A487}"/>
              </a:ext>
            </a:extLst>
          </p:cNvPr>
          <p:cNvSpPr/>
          <p:nvPr/>
        </p:nvSpPr>
        <p:spPr>
          <a:xfrm>
            <a:off x="2516708" y="2362028"/>
            <a:ext cx="1942403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thông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id="{E257D359-1D87-4969-BD97-766A14D19C4C}"/>
              </a:ext>
            </a:extLst>
          </p:cNvPr>
          <p:cNvSpPr/>
          <p:nvPr/>
        </p:nvSpPr>
        <p:spPr>
          <a:xfrm>
            <a:off x="4751041" y="2359212"/>
            <a:ext cx="1893159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Rêu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tường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2" name="Star: 7 Points 41">
            <a:extLst>
              <a:ext uri="{FF2B5EF4-FFF2-40B4-BE49-F238E27FC236}">
                <a16:creationId xmlns:a16="http://schemas.microsoft.com/office/drawing/2014/main" id="{92CD0F41-1ABC-4F4E-8681-BA990B45C756}"/>
              </a:ext>
            </a:extLst>
          </p:cNvPr>
          <p:cNvSpPr/>
          <p:nvPr/>
        </p:nvSpPr>
        <p:spPr>
          <a:xfrm>
            <a:off x="6931455" y="2354947"/>
            <a:ext cx="1942403" cy="1530694"/>
          </a:xfrm>
          <a:prstGeom prst="star7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xỉ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86743E-43F4-4ECC-886F-7386987E5696}"/>
              </a:ext>
            </a:extLst>
          </p:cNvPr>
          <p:cNvSpPr txBox="1"/>
          <p:nvPr/>
        </p:nvSpPr>
        <p:spPr>
          <a:xfrm>
            <a:off x="3083471" y="273341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45" name="Star: 7 Points 44">
            <a:extLst>
              <a:ext uri="{FF2B5EF4-FFF2-40B4-BE49-F238E27FC236}">
                <a16:creationId xmlns:a16="http://schemas.microsoft.com/office/drawing/2014/main" id="{00F5D59D-9724-44EF-A036-81F9452C7F98}"/>
              </a:ext>
            </a:extLst>
          </p:cNvPr>
          <p:cNvSpPr/>
          <p:nvPr/>
        </p:nvSpPr>
        <p:spPr>
          <a:xfrm>
            <a:off x="402370" y="2362028"/>
            <a:ext cx="1764078" cy="1530694"/>
          </a:xfrm>
          <a:prstGeom prst="star7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/>
                </a:solidFill>
              </a:rPr>
              <a:t>Cây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bưởi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0" grpId="0" animBg="1"/>
      <p:bldP spid="41" grpId="0" animBg="1"/>
      <p:bldP spid="42" grpId="0" animBg="1"/>
      <p:bldP spid="44" grpId="0"/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8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38"/>
          <p:cNvGrpSpPr/>
          <p:nvPr/>
        </p:nvGrpSpPr>
        <p:grpSpPr>
          <a:xfrm flipH="1">
            <a:off x="3455286" y="4107104"/>
            <a:ext cx="285623" cy="285623"/>
            <a:chOff x="6605725" y="2012300"/>
            <a:chExt cx="131575" cy="131575"/>
          </a:xfrm>
        </p:grpSpPr>
        <p:sp>
          <p:nvSpPr>
            <p:cNvPr id="1938" name="Google Shape;1938;p38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 flipH="1">
            <a:off x="5070162" y="2795782"/>
            <a:ext cx="341739" cy="342506"/>
            <a:chOff x="2858675" y="2670400"/>
            <a:chExt cx="189350" cy="189775"/>
          </a:xfrm>
        </p:grpSpPr>
        <p:sp>
          <p:nvSpPr>
            <p:cNvPr id="1943" name="Google Shape;1943;p38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7" name="Google Shape;1947;p38"/>
          <p:cNvSpPr/>
          <p:nvPr/>
        </p:nvSpPr>
        <p:spPr>
          <a:xfrm flipH="1">
            <a:off x="4906987" y="330272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8" name="Google Shape;1948;p38"/>
          <p:cNvGrpSpPr/>
          <p:nvPr/>
        </p:nvGrpSpPr>
        <p:grpSpPr>
          <a:xfrm flipH="1">
            <a:off x="6931455" y="381121"/>
            <a:ext cx="409876" cy="409822"/>
            <a:chOff x="1335500" y="1010800"/>
            <a:chExt cx="189775" cy="189750"/>
          </a:xfrm>
        </p:grpSpPr>
        <p:sp>
          <p:nvSpPr>
            <p:cNvPr id="1949" name="Google Shape;1949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38"/>
          <p:cNvSpPr/>
          <p:nvPr/>
        </p:nvSpPr>
        <p:spPr>
          <a:xfrm flipH="1">
            <a:off x="4937352" y="1651731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38"/>
          <p:cNvGrpSpPr/>
          <p:nvPr/>
        </p:nvGrpSpPr>
        <p:grpSpPr>
          <a:xfrm flipH="1">
            <a:off x="5537418" y="881649"/>
            <a:ext cx="204479" cy="204479"/>
            <a:chOff x="1976825" y="1493925"/>
            <a:chExt cx="94675" cy="94675"/>
          </a:xfrm>
        </p:grpSpPr>
        <p:sp>
          <p:nvSpPr>
            <p:cNvPr id="1955" name="Google Shape;1955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8"/>
          <p:cNvGrpSpPr/>
          <p:nvPr/>
        </p:nvGrpSpPr>
        <p:grpSpPr>
          <a:xfrm flipH="1">
            <a:off x="8213418" y="3086999"/>
            <a:ext cx="204479" cy="204479"/>
            <a:chOff x="1976825" y="1493925"/>
            <a:chExt cx="94675" cy="94675"/>
          </a:xfrm>
        </p:grpSpPr>
        <p:sp>
          <p:nvSpPr>
            <p:cNvPr id="1960" name="Google Shape;1960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8"/>
          <p:cNvGrpSpPr/>
          <p:nvPr/>
        </p:nvGrpSpPr>
        <p:grpSpPr>
          <a:xfrm flipH="1">
            <a:off x="3702480" y="1086121"/>
            <a:ext cx="409876" cy="409822"/>
            <a:chOff x="1335500" y="1010800"/>
            <a:chExt cx="189775" cy="189750"/>
          </a:xfrm>
        </p:grpSpPr>
        <p:sp>
          <p:nvSpPr>
            <p:cNvPr id="1965" name="Google Shape;1965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D49A04-F0FB-4909-804C-F3693CC28997}"/>
              </a:ext>
            </a:extLst>
          </p:cNvPr>
          <p:cNvSpPr/>
          <p:nvPr/>
        </p:nvSpPr>
        <p:spPr>
          <a:xfrm>
            <a:off x="1914639" y="1854884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A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8EF6226-B150-48EA-8C70-7600358C0E65}"/>
              </a:ext>
            </a:extLst>
          </p:cNvPr>
          <p:cNvSpPr/>
          <p:nvPr/>
        </p:nvSpPr>
        <p:spPr>
          <a:xfrm>
            <a:off x="2585073" y="1854883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Rau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cải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rau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muống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60C68F-EDA0-48E1-AD48-0F00C009F3A7}"/>
              </a:ext>
            </a:extLst>
          </p:cNvPr>
          <p:cNvSpPr txBox="1"/>
          <p:nvPr/>
        </p:nvSpPr>
        <p:spPr>
          <a:xfrm>
            <a:off x="635195" y="997576"/>
            <a:ext cx="787361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0" dirty="0">
                <a:solidFill>
                  <a:srgbClr val="191919"/>
                </a:solidFill>
                <a:effectLst/>
                <a:latin typeface="+mn-lt"/>
              </a:rPr>
              <a:t>Câu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2.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Nhóm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thực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vật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nào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dưới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đây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có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hạt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nằm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lộ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trên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</a:t>
            </a:r>
            <a:r>
              <a:rPr lang="en-US" sz="2200" i="0" dirty="0" err="1">
                <a:solidFill>
                  <a:srgbClr val="191919"/>
                </a:solidFill>
                <a:effectLst/>
                <a:latin typeface="+mn-lt"/>
              </a:rPr>
              <a:t>noãn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?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BFFE1A-E682-42FB-960F-C5E0572E2486}"/>
              </a:ext>
            </a:extLst>
          </p:cNvPr>
          <p:cNvSpPr txBox="1"/>
          <p:nvPr/>
        </p:nvSpPr>
        <p:spPr>
          <a:xfrm>
            <a:off x="3083471" y="273341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12747DB-7307-4F13-91F2-CE4109C121B2}"/>
              </a:ext>
            </a:extLst>
          </p:cNvPr>
          <p:cNvSpPr/>
          <p:nvPr/>
        </p:nvSpPr>
        <p:spPr>
          <a:xfrm>
            <a:off x="2585073" y="2513032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Rêu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tường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rêu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tản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A98EC14-D5D3-47ED-AD64-0735CA6FCD86}"/>
              </a:ext>
            </a:extLst>
          </p:cNvPr>
          <p:cNvSpPr/>
          <p:nvPr/>
        </p:nvSpPr>
        <p:spPr>
          <a:xfrm>
            <a:off x="2585073" y="3172052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xỉ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vua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dương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xỉ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lá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nho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DE535F4-AB2F-4262-AFB3-AC886D808611}"/>
              </a:ext>
            </a:extLst>
          </p:cNvPr>
          <p:cNvSpPr/>
          <p:nvPr/>
        </p:nvSpPr>
        <p:spPr>
          <a:xfrm>
            <a:off x="2585073" y="3834084"/>
            <a:ext cx="4346382" cy="526462"/>
          </a:xfrm>
          <a:prstGeom prst="roundRect">
            <a:avLst/>
          </a:prstGeom>
          <a:ln w="190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thông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cây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vạn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tuế</a:t>
            </a:r>
            <a:endParaRPr lang="en-US" sz="2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319BE3F-F4BA-42BB-9AA6-485A7F7A3746}"/>
              </a:ext>
            </a:extLst>
          </p:cNvPr>
          <p:cNvSpPr/>
          <p:nvPr/>
        </p:nvSpPr>
        <p:spPr>
          <a:xfrm>
            <a:off x="1908858" y="2532551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B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76EF149-D3F8-446F-8FAD-2BE2F6A73273}"/>
              </a:ext>
            </a:extLst>
          </p:cNvPr>
          <p:cNvSpPr/>
          <p:nvPr/>
        </p:nvSpPr>
        <p:spPr>
          <a:xfrm>
            <a:off x="1908858" y="3830957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D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D87CFF5-01F9-45F2-A0C0-6721286B1B41}"/>
              </a:ext>
            </a:extLst>
          </p:cNvPr>
          <p:cNvSpPr/>
          <p:nvPr/>
        </p:nvSpPr>
        <p:spPr>
          <a:xfrm>
            <a:off x="1908858" y="3172237"/>
            <a:ext cx="595812" cy="526462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C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1466C4-0619-4797-98F4-EDFED3526A92}"/>
              </a:ext>
            </a:extLst>
          </p:cNvPr>
          <p:cNvSpPr/>
          <p:nvPr/>
        </p:nvSpPr>
        <p:spPr>
          <a:xfrm>
            <a:off x="1908858" y="3830957"/>
            <a:ext cx="595812" cy="52646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148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8" grpId="0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094C5-DDAB-4359-BEB7-7D4F5A68B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38" y="2724149"/>
            <a:ext cx="3514191" cy="2167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9AC2F-CE0D-4B5F-B6A3-868734F4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" y="2733320"/>
            <a:ext cx="3514193" cy="2158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ADE06-B9D6-43E9-BDAE-C6FAEFB68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9" y="356802"/>
            <a:ext cx="3514193" cy="2158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2FDE7A-175D-450B-BCE7-A1D098C8D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40" y="356802"/>
            <a:ext cx="3514191" cy="21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8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38"/>
          <p:cNvGrpSpPr/>
          <p:nvPr/>
        </p:nvGrpSpPr>
        <p:grpSpPr>
          <a:xfrm flipH="1">
            <a:off x="3455286" y="4107104"/>
            <a:ext cx="285623" cy="285623"/>
            <a:chOff x="6605725" y="2012300"/>
            <a:chExt cx="131575" cy="131575"/>
          </a:xfrm>
        </p:grpSpPr>
        <p:sp>
          <p:nvSpPr>
            <p:cNvPr id="1938" name="Google Shape;1938;p38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8"/>
          <p:cNvGrpSpPr/>
          <p:nvPr/>
        </p:nvGrpSpPr>
        <p:grpSpPr>
          <a:xfrm flipH="1">
            <a:off x="5070164" y="2816222"/>
            <a:ext cx="341739" cy="342506"/>
            <a:chOff x="2858675" y="2670400"/>
            <a:chExt cx="189350" cy="189775"/>
          </a:xfrm>
        </p:grpSpPr>
        <p:sp>
          <p:nvSpPr>
            <p:cNvPr id="1943" name="Google Shape;1943;p38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7" name="Google Shape;1947;p38"/>
          <p:cNvSpPr/>
          <p:nvPr/>
        </p:nvSpPr>
        <p:spPr>
          <a:xfrm flipH="1">
            <a:off x="4906989" y="332316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8" name="Google Shape;1948;p38"/>
          <p:cNvGrpSpPr/>
          <p:nvPr/>
        </p:nvGrpSpPr>
        <p:grpSpPr>
          <a:xfrm flipH="1">
            <a:off x="6931455" y="381121"/>
            <a:ext cx="409876" cy="409822"/>
            <a:chOff x="1335500" y="1010800"/>
            <a:chExt cx="189775" cy="189750"/>
          </a:xfrm>
        </p:grpSpPr>
        <p:sp>
          <p:nvSpPr>
            <p:cNvPr id="1949" name="Google Shape;1949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38"/>
          <p:cNvSpPr/>
          <p:nvPr/>
        </p:nvSpPr>
        <p:spPr>
          <a:xfrm flipH="1">
            <a:off x="4937354" y="1672171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38"/>
          <p:cNvGrpSpPr/>
          <p:nvPr/>
        </p:nvGrpSpPr>
        <p:grpSpPr>
          <a:xfrm flipH="1">
            <a:off x="5537418" y="881649"/>
            <a:ext cx="204479" cy="204479"/>
            <a:chOff x="1976825" y="1493925"/>
            <a:chExt cx="94675" cy="94675"/>
          </a:xfrm>
        </p:grpSpPr>
        <p:sp>
          <p:nvSpPr>
            <p:cNvPr id="1955" name="Google Shape;1955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8"/>
          <p:cNvGrpSpPr/>
          <p:nvPr/>
        </p:nvGrpSpPr>
        <p:grpSpPr>
          <a:xfrm flipH="1">
            <a:off x="8213420" y="3107439"/>
            <a:ext cx="204479" cy="204479"/>
            <a:chOff x="1976825" y="1493925"/>
            <a:chExt cx="94675" cy="94675"/>
          </a:xfrm>
        </p:grpSpPr>
        <p:sp>
          <p:nvSpPr>
            <p:cNvPr id="1960" name="Google Shape;1960;p38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8"/>
          <p:cNvGrpSpPr/>
          <p:nvPr/>
        </p:nvGrpSpPr>
        <p:grpSpPr>
          <a:xfrm flipH="1">
            <a:off x="3702480" y="1086121"/>
            <a:ext cx="409876" cy="409822"/>
            <a:chOff x="1335500" y="1010800"/>
            <a:chExt cx="189775" cy="189750"/>
          </a:xfrm>
        </p:grpSpPr>
        <p:sp>
          <p:nvSpPr>
            <p:cNvPr id="1965" name="Google Shape;1965;p38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F83F4F-0F16-407B-9A15-42422FAB4EFD}"/>
              </a:ext>
            </a:extLst>
          </p:cNvPr>
          <p:cNvSpPr txBox="1"/>
          <p:nvPr/>
        </p:nvSpPr>
        <p:spPr>
          <a:xfrm>
            <a:off x="3083471" y="273341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5CD0B0-E247-4E70-BB1D-BE533122A3F5}"/>
              </a:ext>
            </a:extLst>
          </p:cNvPr>
          <p:cNvSpPr txBox="1"/>
          <p:nvPr/>
        </p:nvSpPr>
        <p:spPr>
          <a:xfrm>
            <a:off x="201330" y="996277"/>
            <a:ext cx="87413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i="0" dirty="0">
                <a:solidFill>
                  <a:srgbClr val="191919"/>
                </a:solidFill>
                <a:effectLst/>
                <a:latin typeface="+mn-lt"/>
              </a:rPr>
              <a:t>Câu</a:t>
            </a:r>
            <a:r>
              <a:rPr lang="en-US" sz="2200" i="0" dirty="0">
                <a:solidFill>
                  <a:srgbClr val="191919"/>
                </a:solidFill>
                <a:effectLst/>
                <a:latin typeface="+mn-lt"/>
              </a:rPr>
              <a:t> 3. </a:t>
            </a:r>
            <a:r>
              <a:rPr lang="vi-VN" sz="2200" dirty="0"/>
              <a:t>Thực vật góp phần làm giảm </a:t>
            </a:r>
            <a:r>
              <a:rPr lang="en-US" sz="2200" dirty="0"/>
              <a:t>ô</a:t>
            </a:r>
            <a:r>
              <a:rPr lang="vi-VN" sz="2200" dirty="0"/>
              <a:t> nhiễm môi trường bằng cách</a:t>
            </a:r>
            <a:r>
              <a:rPr lang="en-US" sz="2200" dirty="0"/>
              <a:t>: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AFD34D0C-9A50-4EAF-8AF4-712D51E7DBD7}"/>
              </a:ext>
            </a:extLst>
          </p:cNvPr>
          <p:cNvSpPr/>
          <p:nvPr/>
        </p:nvSpPr>
        <p:spPr>
          <a:xfrm>
            <a:off x="1012258" y="1745960"/>
            <a:ext cx="7119483" cy="560978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khí độc, tăng hàm lượng CO2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5136A9E4-5EF2-49B1-A8D9-3B60232A9EEB}"/>
              </a:ext>
            </a:extLst>
          </p:cNvPr>
          <p:cNvSpPr/>
          <p:nvPr/>
        </p:nvSpPr>
        <p:spPr>
          <a:xfrm>
            <a:off x="1012258" y="2434067"/>
            <a:ext cx="7119483" cy="563535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khí độc, cân bằng hàm lượng CO2 và O2</a:t>
            </a:r>
            <a:endParaRPr lang="en-US" sz="2200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A2CB4104-290E-4ADE-9873-EEDF7828B29B}"/>
              </a:ext>
            </a:extLst>
          </p:cNvPr>
          <p:cNvSpPr/>
          <p:nvPr/>
        </p:nvSpPr>
        <p:spPr>
          <a:xfrm>
            <a:off x="1012258" y="3126831"/>
            <a:ext cx="7119482" cy="563535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khí độc, giảm hàm lượng O2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C88E5640-1C89-40DE-949F-E908613C2F00}"/>
              </a:ext>
            </a:extLst>
          </p:cNvPr>
          <p:cNvSpPr/>
          <p:nvPr/>
        </p:nvSpPr>
        <p:spPr>
          <a:xfrm>
            <a:off x="1012258" y="3806463"/>
            <a:ext cx="7119482" cy="563535"/>
          </a:xfrm>
          <a:prstGeom prst="homePlate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91919"/>
                </a:solidFill>
              </a:rPr>
              <a:t>G</a:t>
            </a:r>
            <a:r>
              <a:rPr lang="vi-VN" sz="2200" dirty="0">
                <a:solidFill>
                  <a:srgbClr val="191919"/>
                </a:solidFill>
              </a:rPr>
              <a:t>iảm bụi và sinh vật gây bệnh, tăng hàm lượng CO2</a:t>
            </a:r>
            <a:endParaRPr lang="en-US" sz="2200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08B34DB5-D688-460F-BB68-3F68365ED3B2}"/>
              </a:ext>
            </a:extLst>
          </p:cNvPr>
          <p:cNvSpPr/>
          <p:nvPr/>
        </p:nvSpPr>
        <p:spPr>
          <a:xfrm>
            <a:off x="1012258" y="2436830"/>
            <a:ext cx="7119482" cy="56353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6"/>
                </a:solidFill>
              </a:rPr>
              <a:t>G</a:t>
            </a:r>
            <a:r>
              <a:rPr lang="vi-VN" sz="2200" dirty="0">
                <a:solidFill>
                  <a:schemeClr val="accent6"/>
                </a:solidFill>
              </a:rPr>
              <a:t>iảm bụi và </a:t>
            </a:r>
            <a:r>
              <a:rPr lang="en-US" sz="2200" dirty="0" err="1">
                <a:solidFill>
                  <a:schemeClr val="accent6"/>
                </a:solidFill>
              </a:rPr>
              <a:t>khí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độc</a:t>
            </a:r>
            <a:r>
              <a:rPr lang="en-US" sz="2200" dirty="0">
                <a:solidFill>
                  <a:schemeClr val="accent6"/>
                </a:solidFill>
              </a:rPr>
              <a:t>, </a:t>
            </a:r>
            <a:r>
              <a:rPr lang="en-US" sz="2200" dirty="0" err="1">
                <a:solidFill>
                  <a:schemeClr val="accent6"/>
                </a:solidFill>
              </a:rPr>
              <a:t>cân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bằng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hàm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err="1">
                <a:solidFill>
                  <a:schemeClr val="accent6"/>
                </a:solidFill>
              </a:rPr>
              <a:t>lượng</a:t>
            </a:r>
            <a:r>
              <a:rPr lang="en-US" sz="2200" dirty="0">
                <a:solidFill>
                  <a:schemeClr val="accent6"/>
                </a:solidFill>
              </a:rPr>
              <a:t> CO2 VÀ O2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601858-4F9A-4D19-9595-EFF2695EB999}"/>
              </a:ext>
            </a:extLst>
          </p:cNvPr>
          <p:cNvSpPr txBox="1"/>
          <p:nvPr/>
        </p:nvSpPr>
        <p:spPr>
          <a:xfrm>
            <a:off x="3318291" y="370323"/>
            <a:ext cx="2507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6E7970C4-ACF5-47A6-90DB-3AF84BF78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200000">
            <a:off x="2555258" y="-581012"/>
            <a:ext cx="4040626" cy="6754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D2D1E-220D-4A9E-A703-2A73B68A9CB1}"/>
              </a:ext>
            </a:extLst>
          </p:cNvPr>
          <p:cNvSpPr txBox="1"/>
          <p:nvPr/>
        </p:nvSpPr>
        <p:spPr>
          <a:xfrm>
            <a:off x="1198105" y="1811165"/>
            <a:ext cx="6212135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Theo em, cơ quan sinh dưỡng và cơ quan sinh sản của thực vật hạt kín có đặc điểm nào giúp chúng có mặt ở nhiều nơi và thích ngh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+mn-lt"/>
              </a:rPr>
              <a:t>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 với nhiều điều kiện môi trư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ờ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ng khác nhau?</a:t>
            </a:r>
            <a:endParaRPr lang="en-US" sz="2200" dirty="0">
              <a:latin typeface="+mn-lt"/>
            </a:endParaRP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05FAC1BD-8E4B-4FC8-A142-EE275D21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0526" y="2995457"/>
            <a:ext cx="1089644" cy="2148043"/>
          </a:xfrm>
          <a:prstGeom prst="rect">
            <a:avLst/>
          </a:prstGeom>
        </p:spPr>
      </p:pic>
      <p:pic>
        <p:nvPicPr>
          <p:cNvPr id="52" name="Picture 7">
            <a:extLst>
              <a:ext uri="{FF2B5EF4-FFF2-40B4-BE49-F238E27FC236}">
                <a16:creationId xmlns:a16="http://schemas.microsoft.com/office/drawing/2014/main" id="{320941ED-5FB3-4352-B1EA-047C6815F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55943" y="3179551"/>
            <a:ext cx="1206936" cy="19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>
            <a:extLst>
              <a:ext uri="{FF2B5EF4-FFF2-40B4-BE49-F238E27FC236}">
                <a16:creationId xmlns:a16="http://schemas.microsoft.com/office/drawing/2014/main" id="{CDE3BCF0-CB8C-439F-BCF4-5B23BBCC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200000">
            <a:off x="2555258" y="-581012"/>
            <a:ext cx="4040626" cy="6754930"/>
          </a:xfrm>
          <a:prstGeom prst="rect">
            <a:avLst/>
          </a:prstGeom>
        </p:spPr>
      </p:pic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601858-4F9A-4D19-9595-EFF2695EB999}"/>
              </a:ext>
            </a:extLst>
          </p:cNvPr>
          <p:cNvSpPr txBox="1"/>
          <p:nvPr/>
        </p:nvSpPr>
        <p:spPr>
          <a:xfrm>
            <a:off x="3318291" y="364322"/>
            <a:ext cx="2507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756ABC-F255-4588-9429-8720FFB2DE29}"/>
              </a:ext>
            </a:extLst>
          </p:cNvPr>
          <p:cNvSpPr txBox="1"/>
          <p:nvPr/>
        </p:nvSpPr>
        <p:spPr>
          <a:xfrm>
            <a:off x="1190964" y="1628127"/>
            <a:ext cx="630834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C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ơ quan sinh dưỡng đa dạng về hình thái, trong thân có mạch dẫn phát triển. </a:t>
            </a:r>
            <a:endParaRPr lang="en-US" sz="2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S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inh sản bằng hạt, được bao bọc trong quả nên tránh được các tác động của môi trường.</a:t>
            </a:r>
            <a:endParaRPr lang="en-US" sz="2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Quả và hạt đa dạng, nhiều kiểu phát tán khác nhau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+mn-lt"/>
              </a:rPr>
              <a:t> =&gt; T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+mn-lt"/>
              </a:rPr>
              <a:t>hực vật hạt kín có mặt ở nhiều nơi.</a:t>
            </a:r>
            <a:endParaRPr lang="en-US" sz="2200" dirty="0">
              <a:latin typeface="+mn-lt"/>
            </a:endParaRPr>
          </a:p>
        </p:txBody>
      </p:sp>
      <p:pic>
        <p:nvPicPr>
          <p:cNvPr id="49" name="Google Shape;1000;p62">
            <a:extLst>
              <a:ext uri="{FF2B5EF4-FFF2-40B4-BE49-F238E27FC236}">
                <a16:creationId xmlns:a16="http://schemas.microsoft.com/office/drawing/2014/main" id="{DCF251FC-EE80-4869-B322-E221B58A69B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15080" flipH="1">
            <a:off x="7293123" y="2690206"/>
            <a:ext cx="1334107" cy="2711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D143628-9629-4624-A584-381EC88D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15384" y="3525231"/>
            <a:ext cx="1188439" cy="133669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1499369-9A7D-44FD-859F-4053F311B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5111" y="2434592"/>
            <a:ext cx="3598466" cy="2427329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F25DD274-0BA3-43AF-9AED-D80F650D45B3}"/>
              </a:ext>
            </a:extLst>
          </p:cNvPr>
          <p:cNvSpPr/>
          <p:nvPr/>
        </p:nvSpPr>
        <p:spPr>
          <a:xfrm flipH="1">
            <a:off x="2934469" y="1269404"/>
            <a:ext cx="5678311" cy="1067232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42150-18D3-4E05-8446-8EF377EB276C}"/>
              </a:ext>
            </a:extLst>
          </p:cNvPr>
          <p:cNvSpPr txBox="1"/>
          <p:nvPr/>
        </p:nvSpPr>
        <p:spPr>
          <a:xfrm>
            <a:off x="3070578" y="1191359"/>
            <a:ext cx="5678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Lập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bản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nhóm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Rêu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Dương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xỉ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Hạt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kín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06BFD-7B0D-4A7E-A51A-35B648B49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9803" y="2827804"/>
            <a:ext cx="1250057" cy="2034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4DAB6-3179-4662-ABFF-4C0FD2107DDC}"/>
              </a:ext>
            </a:extLst>
          </p:cNvPr>
          <p:cNvSpPr txBox="1"/>
          <p:nvPr/>
        </p:nvSpPr>
        <p:spPr>
          <a:xfrm>
            <a:off x="3318291" y="364322"/>
            <a:ext cx="2507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851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6BFCB7-0AD5-43CE-8983-0B41D3E4D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64276"/>
              </p:ext>
            </p:extLst>
          </p:nvPr>
        </p:nvGraphicFramePr>
        <p:xfrm>
          <a:off x="870362" y="785937"/>
          <a:ext cx="7403273" cy="30297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99792">
                  <a:extLst>
                    <a:ext uri="{9D8B030D-6E8A-4147-A177-3AD203B41FA5}">
                      <a16:colId xmlns:a16="http://schemas.microsoft.com/office/drawing/2014/main" val="3502750776"/>
                    </a:ext>
                  </a:extLst>
                </a:gridCol>
                <a:gridCol w="1260861">
                  <a:extLst>
                    <a:ext uri="{9D8B030D-6E8A-4147-A177-3AD203B41FA5}">
                      <a16:colId xmlns:a16="http://schemas.microsoft.com/office/drawing/2014/main" val="1705684484"/>
                    </a:ext>
                  </a:extLst>
                </a:gridCol>
                <a:gridCol w="1480326">
                  <a:extLst>
                    <a:ext uri="{9D8B030D-6E8A-4147-A177-3AD203B41FA5}">
                      <a16:colId xmlns:a16="http://schemas.microsoft.com/office/drawing/2014/main" val="2008778799"/>
                    </a:ext>
                  </a:extLst>
                </a:gridCol>
                <a:gridCol w="1481147">
                  <a:extLst>
                    <a:ext uri="{9D8B030D-6E8A-4147-A177-3AD203B41FA5}">
                      <a16:colId xmlns:a16="http://schemas.microsoft.com/office/drawing/2014/main" val="445318228"/>
                    </a:ext>
                  </a:extLst>
                </a:gridCol>
                <a:gridCol w="1481147">
                  <a:extLst>
                    <a:ext uri="{9D8B030D-6E8A-4147-A177-3AD203B41FA5}">
                      <a16:colId xmlns:a16="http://schemas.microsoft.com/office/drawing/2014/main" val="1300811410"/>
                    </a:ext>
                  </a:extLst>
                </a:gridCol>
              </a:tblGrid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Đặc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Rêu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Dương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xỉ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Hạt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trần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Hạt kín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236516"/>
                  </a:ext>
                </a:extLst>
              </a:tr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effectLst/>
                        </a:rPr>
                        <a:t>Mạch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dẫn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528990"/>
                  </a:ext>
                </a:extLst>
              </a:tr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Hạt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754470"/>
                  </a:ext>
                </a:extLst>
              </a:tr>
              <a:tr h="757440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</a:rPr>
                        <a:t>Hoa/quả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191919"/>
                          </a:solidFill>
                          <a:effectLst/>
                        </a:rPr>
                        <a:t>-</a:t>
                      </a:r>
                      <a:endParaRPr lang="en-US" sz="220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191919"/>
                          </a:solidFill>
                          <a:effectLst/>
                        </a:rPr>
                        <a:t>+</a:t>
                      </a:r>
                      <a:endParaRPr lang="en-US" sz="2200" dirty="0"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983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BF2E2C-B19C-45A4-BFCF-FE4846404E92}"/>
              </a:ext>
            </a:extLst>
          </p:cNvPr>
          <p:cNvSpPr txBox="1"/>
          <p:nvPr/>
        </p:nvSpPr>
        <p:spPr>
          <a:xfrm>
            <a:off x="824088" y="4131733"/>
            <a:ext cx="7495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biệt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4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715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6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2" name="Google Shape;1602;p36"/>
          <p:cNvGrpSpPr/>
          <p:nvPr/>
        </p:nvGrpSpPr>
        <p:grpSpPr>
          <a:xfrm>
            <a:off x="4921025" y="3486179"/>
            <a:ext cx="285623" cy="285623"/>
            <a:chOff x="6605725" y="2012300"/>
            <a:chExt cx="131575" cy="131575"/>
          </a:xfrm>
        </p:grpSpPr>
        <p:sp>
          <p:nvSpPr>
            <p:cNvPr id="1603" name="Google Shape;1603;p36"/>
            <p:cNvSpPr/>
            <p:nvPr/>
          </p:nvSpPr>
          <p:spPr>
            <a:xfrm>
              <a:off x="6668425" y="2012300"/>
              <a:ext cx="6175" cy="56975"/>
            </a:xfrm>
            <a:custGeom>
              <a:avLst/>
              <a:gdLst/>
              <a:ahLst/>
              <a:cxnLst/>
              <a:rect l="l" t="t" r="r" b="b"/>
              <a:pathLst>
                <a:path w="247" h="2279" extrusionOk="0">
                  <a:moveTo>
                    <a:pt x="132" y="1"/>
                  </a:moveTo>
                  <a:cubicBezTo>
                    <a:pt x="33" y="377"/>
                    <a:pt x="1" y="754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4"/>
                    <a:pt x="214" y="377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6668425" y="2086875"/>
              <a:ext cx="6175" cy="57000"/>
            </a:xfrm>
            <a:custGeom>
              <a:avLst/>
              <a:gdLst/>
              <a:ahLst/>
              <a:cxnLst/>
              <a:rect l="l" t="t" r="r" b="b"/>
              <a:pathLst>
                <a:path w="247" h="2280" extrusionOk="0">
                  <a:moveTo>
                    <a:pt x="132" y="1"/>
                  </a:moveTo>
                  <a:cubicBezTo>
                    <a:pt x="33" y="378"/>
                    <a:pt x="1" y="755"/>
                    <a:pt x="1" y="1148"/>
                  </a:cubicBezTo>
                  <a:cubicBezTo>
                    <a:pt x="1" y="1525"/>
                    <a:pt x="33" y="1902"/>
                    <a:pt x="132" y="2279"/>
                  </a:cubicBezTo>
                  <a:cubicBezTo>
                    <a:pt x="214" y="1902"/>
                    <a:pt x="247" y="1525"/>
                    <a:pt x="247" y="1148"/>
                  </a:cubicBezTo>
                  <a:cubicBezTo>
                    <a:pt x="247" y="755"/>
                    <a:pt x="214" y="378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6605725" y="2075000"/>
              <a:ext cx="57000" cy="6575"/>
            </a:xfrm>
            <a:custGeom>
              <a:avLst/>
              <a:gdLst/>
              <a:ahLst/>
              <a:cxnLst/>
              <a:rect l="l" t="t" r="r" b="b"/>
              <a:pathLst>
                <a:path w="2280" h="263" extrusionOk="0">
                  <a:moveTo>
                    <a:pt x="1148" y="0"/>
                  </a:moveTo>
                  <a:cubicBezTo>
                    <a:pt x="755" y="0"/>
                    <a:pt x="378" y="33"/>
                    <a:pt x="1" y="131"/>
                  </a:cubicBezTo>
                  <a:cubicBezTo>
                    <a:pt x="378" y="213"/>
                    <a:pt x="755" y="263"/>
                    <a:pt x="1148" y="263"/>
                  </a:cubicBezTo>
                  <a:cubicBezTo>
                    <a:pt x="1525" y="263"/>
                    <a:pt x="1902" y="213"/>
                    <a:pt x="2279" y="131"/>
                  </a:cubicBezTo>
                  <a:cubicBezTo>
                    <a:pt x="1902" y="33"/>
                    <a:pt x="1525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6680325" y="2075000"/>
              <a:ext cx="56975" cy="6250"/>
            </a:xfrm>
            <a:custGeom>
              <a:avLst/>
              <a:gdLst/>
              <a:ahLst/>
              <a:cxnLst/>
              <a:rect l="l" t="t" r="r" b="b"/>
              <a:pathLst>
                <a:path w="2279" h="250" extrusionOk="0">
                  <a:moveTo>
                    <a:pt x="1131" y="0"/>
                  </a:moveTo>
                  <a:cubicBezTo>
                    <a:pt x="754" y="0"/>
                    <a:pt x="377" y="33"/>
                    <a:pt x="0" y="131"/>
                  </a:cubicBezTo>
                  <a:cubicBezTo>
                    <a:pt x="328" y="203"/>
                    <a:pt x="657" y="249"/>
                    <a:pt x="985" y="249"/>
                  </a:cubicBezTo>
                  <a:cubicBezTo>
                    <a:pt x="1034" y="249"/>
                    <a:pt x="1082" y="248"/>
                    <a:pt x="1131" y="246"/>
                  </a:cubicBezTo>
                  <a:cubicBezTo>
                    <a:pt x="1182" y="248"/>
                    <a:pt x="1232" y="249"/>
                    <a:pt x="1283" y="249"/>
                  </a:cubicBezTo>
                  <a:cubicBezTo>
                    <a:pt x="1622" y="249"/>
                    <a:pt x="1950" y="203"/>
                    <a:pt x="2278" y="131"/>
                  </a:cubicBezTo>
                  <a:cubicBezTo>
                    <a:pt x="1901" y="33"/>
                    <a:pt x="1524" y="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36"/>
          <p:cNvGrpSpPr/>
          <p:nvPr/>
        </p:nvGrpSpPr>
        <p:grpSpPr>
          <a:xfrm>
            <a:off x="2945233" y="3662557"/>
            <a:ext cx="341739" cy="342506"/>
            <a:chOff x="2858675" y="2670400"/>
            <a:chExt cx="189350" cy="189775"/>
          </a:xfrm>
        </p:grpSpPr>
        <p:sp>
          <p:nvSpPr>
            <p:cNvPr id="1608" name="Google Shape;1608;p36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36"/>
          <p:cNvSpPr/>
          <p:nvPr/>
        </p:nvSpPr>
        <p:spPr>
          <a:xfrm>
            <a:off x="4057957" y="41527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6"/>
          <p:cNvSpPr/>
          <p:nvPr/>
        </p:nvSpPr>
        <p:spPr>
          <a:xfrm>
            <a:off x="4388893" y="784956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8" y="0"/>
                </a:moveTo>
                <a:cubicBezTo>
                  <a:pt x="148" y="0"/>
                  <a:pt x="0" y="164"/>
                  <a:pt x="0" y="344"/>
                </a:cubicBezTo>
                <a:cubicBezTo>
                  <a:pt x="0" y="525"/>
                  <a:pt x="148" y="672"/>
                  <a:pt x="328" y="672"/>
                </a:cubicBezTo>
                <a:cubicBezTo>
                  <a:pt x="508" y="672"/>
                  <a:pt x="672" y="525"/>
                  <a:pt x="672" y="344"/>
                </a:cubicBezTo>
                <a:cubicBezTo>
                  <a:pt x="672" y="164"/>
                  <a:pt x="508" y="0"/>
                  <a:pt x="3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36"/>
          <p:cNvGrpSpPr/>
          <p:nvPr/>
        </p:nvGrpSpPr>
        <p:grpSpPr>
          <a:xfrm>
            <a:off x="3339137" y="672099"/>
            <a:ext cx="204479" cy="204479"/>
            <a:chOff x="1976825" y="1493925"/>
            <a:chExt cx="94675" cy="94675"/>
          </a:xfrm>
        </p:grpSpPr>
        <p:sp>
          <p:nvSpPr>
            <p:cNvPr id="1615" name="Google Shape;1615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6"/>
          <p:cNvSpPr/>
          <p:nvPr/>
        </p:nvSpPr>
        <p:spPr>
          <a:xfrm>
            <a:off x="7230043" y="149127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36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1621" name="Google Shape;1621;p36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36"/>
          <p:cNvSpPr/>
          <p:nvPr/>
        </p:nvSpPr>
        <p:spPr>
          <a:xfrm>
            <a:off x="5915332" y="188584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80B99-315C-4997-83D3-1DA0BE56E444}"/>
              </a:ext>
            </a:extLst>
          </p:cNvPr>
          <p:cNvSpPr txBox="1"/>
          <p:nvPr/>
        </p:nvSpPr>
        <p:spPr>
          <a:xfrm>
            <a:off x="2213021" y="289727"/>
            <a:ext cx="47179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HƯỚNG DẪN VỀ NHÀ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4CE0D3F5-6682-45FF-A214-AC1FB393D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3320" y="930118"/>
            <a:ext cx="1636952" cy="4001439"/>
          </a:xfrm>
          <a:prstGeom prst="rect">
            <a:avLst/>
          </a:prstGeom>
        </p:spPr>
      </p:pic>
      <p:grpSp>
        <p:nvGrpSpPr>
          <p:cNvPr id="41" name="Google Shape;551;p23">
            <a:extLst>
              <a:ext uri="{FF2B5EF4-FFF2-40B4-BE49-F238E27FC236}">
                <a16:creationId xmlns:a16="http://schemas.microsoft.com/office/drawing/2014/main" id="{679F15FE-18DC-4E2D-93FC-A41CA46B80E4}"/>
              </a:ext>
            </a:extLst>
          </p:cNvPr>
          <p:cNvGrpSpPr/>
          <p:nvPr/>
        </p:nvGrpSpPr>
        <p:grpSpPr>
          <a:xfrm rot="2280236">
            <a:off x="2991917" y="1526430"/>
            <a:ext cx="590111" cy="696349"/>
            <a:chOff x="8490510" y="1991557"/>
            <a:chExt cx="536463" cy="705466"/>
          </a:xfrm>
        </p:grpSpPr>
        <p:grpSp>
          <p:nvGrpSpPr>
            <p:cNvPr id="42" name="Google Shape;552;p23">
              <a:extLst>
                <a:ext uri="{FF2B5EF4-FFF2-40B4-BE49-F238E27FC236}">
                  <a16:creationId xmlns:a16="http://schemas.microsoft.com/office/drawing/2014/main" id="{D1B2A6DA-FF75-4369-8E92-CEF90E11B694}"/>
                </a:ext>
              </a:extLst>
            </p:cNvPr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5" name="Google Shape;553;p23">
                <a:extLst>
                  <a:ext uri="{FF2B5EF4-FFF2-40B4-BE49-F238E27FC236}">
                    <a16:creationId xmlns:a16="http://schemas.microsoft.com/office/drawing/2014/main" id="{298B3BEB-2033-4A05-AEF6-9536524EA161}"/>
                  </a:ext>
                </a:extLst>
              </p:cNvPr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6" name="Google Shape;554;p23">
                <a:extLst>
                  <a:ext uri="{FF2B5EF4-FFF2-40B4-BE49-F238E27FC236}">
                    <a16:creationId xmlns:a16="http://schemas.microsoft.com/office/drawing/2014/main" id="{7B4B3A62-5566-4929-A96A-7ED000871219}"/>
                  </a:ext>
                </a:extLst>
              </p:cNvPr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43" name="Google Shape;555;p23">
              <a:extLst>
                <a:ext uri="{FF2B5EF4-FFF2-40B4-BE49-F238E27FC236}">
                  <a16:creationId xmlns:a16="http://schemas.microsoft.com/office/drawing/2014/main" id="{D7AC766C-27D6-497E-92FF-F74D843B45D5}"/>
                </a:ext>
              </a:extLst>
            </p:cNvPr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" name="Google Shape;556;p23">
              <a:extLst>
                <a:ext uri="{FF2B5EF4-FFF2-40B4-BE49-F238E27FC236}">
                  <a16:creationId xmlns:a16="http://schemas.microsoft.com/office/drawing/2014/main" id="{5F8A4D09-5ED2-45D8-82BA-775548F1775D}"/>
                </a:ext>
              </a:extLst>
            </p:cNvPr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7" name="Google Shape;425;p23">
            <a:extLst>
              <a:ext uri="{FF2B5EF4-FFF2-40B4-BE49-F238E27FC236}">
                <a16:creationId xmlns:a16="http://schemas.microsoft.com/office/drawing/2014/main" id="{69BE52EB-9036-4155-83F9-AD4B28F22743}"/>
              </a:ext>
            </a:extLst>
          </p:cNvPr>
          <p:cNvGrpSpPr/>
          <p:nvPr/>
        </p:nvGrpSpPr>
        <p:grpSpPr>
          <a:xfrm>
            <a:off x="3120570" y="2354652"/>
            <a:ext cx="551638" cy="645131"/>
            <a:chOff x="1004821" y="2303619"/>
            <a:chExt cx="413557" cy="605096"/>
          </a:xfrm>
        </p:grpSpPr>
        <p:grpSp>
          <p:nvGrpSpPr>
            <p:cNvPr id="48" name="Google Shape;426;p23">
              <a:extLst>
                <a:ext uri="{FF2B5EF4-FFF2-40B4-BE49-F238E27FC236}">
                  <a16:creationId xmlns:a16="http://schemas.microsoft.com/office/drawing/2014/main" id="{3AEDDA2F-3856-463B-A385-C47F4A033E50}"/>
                </a:ext>
              </a:extLst>
            </p:cNvPr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52" name="Google Shape;427;p23">
                <a:extLst>
                  <a:ext uri="{FF2B5EF4-FFF2-40B4-BE49-F238E27FC236}">
                    <a16:creationId xmlns:a16="http://schemas.microsoft.com/office/drawing/2014/main" id="{C812071D-943C-44F5-AD02-A805FDDB55A0}"/>
                  </a:ext>
                </a:extLst>
              </p:cNvPr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428;p23">
                <a:extLst>
                  <a:ext uri="{FF2B5EF4-FFF2-40B4-BE49-F238E27FC236}">
                    <a16:creationId xmlns:a16="http://schemas.microsoft.com/office/drawing/2014/main" id="{BEA9F8A9-DC27-43EB-AD0B-DB7FC1018B46}"/>
                  </a:ext>
                </a:extLst>
              </p:cNvPr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429;p23">
                <a:extLst>
                  <a:ext uri="{FF2B5EF4-FFF2-40B4-BE49-F238E27FC236}">
                    <a16:creationId xmlns:a16="http://schemas.microsoft.com/office/drawing/2014/main" id="{33910696-0FD7-4D71-B07D-2D9C3DD4F6AE}"/>
                  </a:ext>
                </a:extLst>
              </p:cNvPr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9" name="Google Shape;430;p23">
              <a:extLst>
                <a:ext uri="{FF2B5EF4-FFF2-40B4-BE49-F238E27FC236}">
                  <a16:creationId xmlns:a16="http://schemas.microsoft.com/office/drawing/2014/main" id="{C23C4A5C-B06D-4110-A101-65536B697E96}"/>
                </a:ext>
              </a:extLst>
            </p:cNvPr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50" name="Google Shape;431;p23">
                <a:extLst>
                  <a:ext uri="{FF2B5EF4-FFF2-40B4-BE49-F238E27FC236}">
                    <a16:creationId xmlns:a16="http://schemas.microsoft.com/office/drawing/2014/main" id="{11F5F5E4-5038-4135-BD70-1F1F7A91E619}"/>
                  </a:ext>
                </a:extLst>
              </p:cNvPr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1" name="Google Shape;432;p23">
                <a:extLst>
                  <a:ext uri="{FF2B5EF4-FFF2-40B4-BE49-F238E27FC236}">
                    <a16:creationId xmlns:a16="http://schemas.microsoft.com/office/drawing/2014/main" id="{09C91A80-EE5A-464C-9C73-AB379909A76C}"/>
                  </a:ext>
                </a:extLst>
              </p:cNvPr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55" name="Google Shape;543;p23">
            <a:extLst>
              <a:ext uri="{FF2B5EF4-FFF2-40B4-BE49-F238E27FC236}">
                <a16:creationId xmlns:a16="http://schemas.microsoft.com/office/drawing/2014/main" id="{9E2C5C1C-7F29-4DDE-BD28-4249F1EE0DA2}"/>
              </a:ext>
            </a:extLst>
          </p:cNvPr>
          <p:cNvGrpSpPr/>
          <p:nvPr/>
        </p:nvGrpSpPr>
        <p:grpSpPr>
          <a:xfrm>
            <a:off x="3036479" y="3366756"/>
            <a:ext cx="689320" cy="699129"/>
            <a:chOff x="7346204" y="3514142"/>
            <a:chExt cx="540037" cy="623992"/>
          </a:xfrm>
        </p:grpSpPr>
        <p:sp>
          <p:nvSpPr>
            <p:cNvPr id="56" name="Google Shape;544;p23">
              <a:extLst>
                <a:ext uri="{FF2B5EF4-FFF2-40B4-BE49-F238E27FC236}">
                  <a16:creationId xmlns:a16="http://schemas.microsoft.com/office/drawing/2014/main" id="{1CDB0B47-C355-421A-B182-27B00AC7F433}"/>
                </a:ext>
              </a:extLst>
            </p:cNvPr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" name="Google Shape;545;p23">
              <a:extLst>
                <a:ext uri="{FF2B5EF4-FFF2-40B4-BE49-F238E27FC236}">
                  <a16:creationId xmlns:a16="http://schemas.microsoft.com/office/drawing/2014/main" id="{E10CC899-B833-4E52-B2B7-CD9C75A25F51}"/>
                </a:ext>
              </a:extLst>
            </p:cNvPr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" name="Google Shape;546;p23">
              <a:extLst>
                <a:ext uri="{FF2B5EF4-FFF2-40B4-BE49-F238E27FC236}">
                  <a16:creationId xmlns:a16="http://schemas.microsoft.com/office/drawing/2014/main" id="{B5EF1693-95E7-4BBA-A377-F5D3A65790DE}"/>
                </a:ext>
              </a:extLst>
            </p:cNvPr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42FC28-CDD9-458C-A589-AB5594FD3A37}"/>
              </a:ext>
            </a:extLst>
          </p:cNvPr>
          <p:cNvSpPr/>
          <p:nvPr/>
        </p:nvSpPr>
        <p:spPr>
          <a:xfrm>
            <a:off x="3820724" y="1405719"/>
            <a:ext cx="4529444" cy="659819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Vẽ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sơ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đồ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tư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cho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học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D0BB11D-6865-43F1-8EC4-08CCD2ADCCA2}"/>
              </a:ext>
            </a:extLst>
          </p:cNvPr>
          <p:cNvSpPr/>
          <p:nvPr/>
        </p:nvSpPr>
        <p:spPr>
          <a:xfrm>
            <a:off x="3820724" y="2327677"/>
            <a:ext cx="4529444" cy="659819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trả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lời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câu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hỏi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sgk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4D02F51-5764-41FD-9658-225647AF5EC5}"/>
              </a:ext>
            </a:extLst>
          </p:cNvPr>
          <p:cNvSpPr/>
          <p:nvPr/>
        </p:nvSpPr>
        <p:spPr>
          <a:xfrm>
            <a:off x="3820724" y="3246284"/>
            <a:ext cx="4529444" cy="847206"/>
          </a:xfrm>
          <a:prstGeom prst="round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Chuẩn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30: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9" grpId="0" animBg="1"/>
      <p:bldP spid="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D05908-55D2-4B5C-8D13-19536A7D0F6D}"/>
              </a:ext>
            </a:extLst>
          </p:cNvPr>
          <p:cNvSpPr txBox="1"/>
          <p:nvPr/>
        </p:nvSpPr>
        <p:spPr>
          <a:xfrm>
            <a:off x="674511" y="1848475"/>
            <a:ext cx="7794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968"/>
                </a:solidFill>
              </a:rPr>
              <a:t>CẢM ƠN CÁC EM ĐÃ LẮNG NGHE BÀI GIẢNG!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BA4A8FCC-37F0-40F2-AB79-A9570CC82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67975" y="0"/>
            <a:ext cx="1527758" cy="171833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EFFCCB7-65AE-4A0A-8F59-5551F143C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415" y="2740703"/>
            <a:ext cx="1218874" cy="2402797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D9B3A91-5679-4CC8-AFCF-258C18CC5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7244" y="3696950"/>
            <a:ext cx="733796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33"/>
          <p:cNvSpPr txBox="1">
            <a:spLocks noGrp="1"/>
          </p:cNvSpPr>
          <p:nvPr>
            <p:ph type="title"/>
          </p:nvPr>
        </p:nvSpPr>
        <p:spPr>
          <a:xfrm>
            <a:off x="1271998" y="2153461"/>
            <a:ext cx="660899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8B1A47"/>
                </a:solidFill>
                <a:latin typeface="+mj-lt"/>
              </a:rPr>
              <a:t>BÀI 34: THỰC VẬT</a:t>
            </a:r>
            <a:endParaRPr sz="4400" dirty="0">
              <a:solidFill>
                <a:srgbClr val="8B1A47"/>
              </a:solidFill>
              <a:latin typeface="+mj-lt"/>
            </a:endParaRPr>
          </a:p>
        </p:txBody>
      </p:sp>
      <p:grpSp>
        <p:nvGrpSpPr>
          <p:cNvPr id="1120" name="Google Shape;1120;p33"/>
          <p:cNvGrpSpPr/>
          <p:nvPr/>
        </p:nvGrpSpPr>
        <p:grpSpPr>
          <a:xfrm>
            <a:off x="4969987" y="4083049"/>
            <a:ext cx="204479" cy="204479"/>
            <a:chOff x="1976825" y="1493925"/>
            <a:chExt cx="94675" cy="94675"/>
          </a:xfrm>
        </p:grpSpPr>
        <p:sp>
          <p:nvSpPr>
            <p:cNvPr id="1121" name="Google Shape;1121;p33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3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5" name="Google Shape;1125;p33"/>
          <p:cNvSpPr/>
          <p:nvPr/>
        </p:nvSpPr>
        <p:spPr>
          <a:xfrm>
            <a:off x="300167" y="4735366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33"/>
          <p:cNvGrpSpPr/>
          <p:nvPr/>
        </p:nvGrpSpPr>
        <p:grpSpPr>
          <a:xfrm>
            <a:off x="4832733" y="1015032"/>
            <a:ext cx="341739" cy="342506"/>
            <a:chOff x="2858675" y="2670400"/>
            <a:chExt cx="189350" cy="189775"/>
          </a:xfrm>
        </p:grpSpPr>
        <p:sp>
          <p:nvSpPr>
            <p:cNvPr id="1127" name="Google Shape;1127;p33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33"/>
          <p:cNvGrpSpPr/>
          <p:nvPr/>
        </p:nvGrpSpPr>
        <p:grpSpPr>
          <a:xfrm>
            <a:off x="652962" y="4065749"/>
            <a:ext cx="204479" cy="204479"/>
            <a:chOff x="1976825" y="1493925"/>
            <a:chExt cx="94675" cy="94675"/>
          </a:xfrm>
        </p:grpSpPr>
        <p:sp>
          <p:nvSpPr>
            <p:cNvPr id="1132" name="Google Shape;1132;p33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6" name="Google Shape;1136;p33"/>
          <p:cNvSpPr/>
          <p:nvPr/>
        </p:nvSpPr>
        <p:spPr>
          <a:xfrm>
            <a:off x="5201218" y="38344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A22272C3-12B2-42C8-AEE0-35D5FBA7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470975" y="-3223089"/>
            <a:ext cx="6820039" cy="7988155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2A714298-39C0-4DAC-919B-E44C6813C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28534">
            <a:off x="242252" y="2990678"/>
            <a:ext cx="1978128" cy="2150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32"/>
          <p:cNvSpPr/>
          <p:nvPr/>
        </p:nvSpPr>
        <p:spPr>
          <a:xfrm>
            <a:off x="301475" y="4607775"/>
            <a:ext cx="8543665" cy="29700"/>
          </a:xfrm>
          <a:custGeom>
            <a:avLst/>
            <a:gdLst/>
            <a:ahLst/>
            <a:cxnLst/>
            <a:rect l="l" t="t" r="r" b="b"/>
            <a:pathLst>
              <a:path w="266573" h="280" extrusionOk="0">
                <a:moveTo>
                  <a:pt x="0" y="1"/>
                </a:moveTo>
                <a:lnTo>
                  <a:pt x="0" y="279"/>
                </a:lnTo>
                <a:lnTo>
                  <a:pt x="266572" y="279"/>
                </a:lnTo>
                <a:lnTo>
                  <a:pt x="266572" y="1"/>
                </a:lnTo>
                <a:close/>
              </a:path>
            </a:pathLst>
          </a:custGeom>
          <a:solidFill>
            <a:srgbClr val="8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32"/>
          <p:cNvGrpSpPr/>
          <p:nvPr/>
        </p:nvGrpSpPr>
        <p:grpSpPr>
          <a:xfrm flipH="1">
            <a:off x="2601067" y="3941847"/>
            <a:ext cx="170915" cy="170915"/>
            <a:chOff x="4207675" y="2947000"/>
            <a:chExt cx="94700" cy="94700"/>
          </a:xfrm>
        </p:grpSpPr>
        <p:sp>
          <p:nvSpPr>
            <p:cNvPr id="1107" name="Google Shape;1107;p32"/>
            <p:cNvSpPr/>
            <p:nvPr/>
          </p:nvSpPr>
          <p:spPr>
            <a:xfrm>
              <a:off x="4252750" y="2947000"/>
              <a:ext cx="4550" cy="41025"/>
            </a:xfrm>
            <a:custGeom>
              <a:avLst/>
              <a:gdLst/>
              <a:ahLst/>
              <a:cxnLst/>
              <a:rect l="l" t="t" r="r" b="b"/>
              <a:pathLst>
                <a:path w="182" h="1641" extrusionOk="0">
                  <a:moveTo>
                    <a:pt x="83" y="1"/>
                  </a:moveTo>
                  <a:cubicBezTo>
                    <a:pt x="34" y="280"/>
                    <a:pt x="1" y="542"/>
                    <a:pt x="1" y="821"/>
                  </a:cubicBezTo>
                  <a:cubicBezTo>
                    <a:pt x="1" y="1099"/>
                    <a:pt x="34" y="1378"/>
                    <a:pt x="83" y="1640"/>
                  </a:cubicBezTo>
                  <a:cubicBezTo>
                    <a:pt x="148" y="1378"/>
                    <a:pt x="181" y="1099"/>
                    <a:pt x="181" y="821"/>
                  </a:cubicBezTo>
                  <a:cubicBezTo>
                    <a:pt x="181" y="542"/>
                    <a:pt x="148" y="280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4252750" y="3000700"/>
              <a:ext cx="4550" cy="41000"/>
            </a:xfrm>
            <a:custGeom>
              <a:avLst/>
              <a:gdLst/>
              <a:ahLst/>
              <a:cxnLst/>
              <a:rect l="l" t="t" r="r" b="b"/>
              <a:pathLst>
                <a:path w="182" h="1640" extrusionOk="0">
                  <a:moveTo>
                    <a:pt x="83" y="0"/>
                  </a:moveTo>
                  <a:cubicBezTo>
                    <a:pt x="34" y="263"/>
                    <a:pt x="1" y="541"/>
                    <a:pt x="1" y="820"/>
                  </a:cubicBezTo>
                  <a:cubicBezTo>
                    <a:pt x="1" y="1098"/>
                    <a:pt x="34" y="1377"/>
                    <a:pt x="83" y="1639"/>
                  </a:cubicBezTo>
                  <a:cubicBezTo>
                    <a:pt x="148" y="1377"/>
                    <a:pt x="181" y="1098"/>
                    <a:pt x="181" y="820"/>
                  </a:cubicBezTo>
                  <a:cubicBezTo>
                    <a:pt x="181" y="541"/>
                    <a:pt x="148" y="263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42076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2" y="0"/>
                    <a:pt x="263" y="33"/>
                    <a:pt x="1" y="98"/>
                  </a:cubicBezTo>
                  <a:cubicBezTo>
                    <a:pt x="263" y="148"/>
                    <a:pt x="542" y="180"/>
                    <a:pt x="820" y="180"/>
                  </a:cubicBezTo>
                  <a:cubicBezTo>
                    <a:pt x="1099" y="180"/>
                    <a:pt x="1361" y="148"/>
                    <a:pt x="1640" y="98"/>
                  </a:cubicBezTo>
                  <a:cubicBezTo>
                    <a:pt x="1361" y="33"/>
                    <a:pt x="1099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4261375" y="29921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0"/>
                  </a:moveTo>
                  <a:cubicBezTo>
                    <a:pt x="541" y="0"/>
                    <a:pt x="262" y="33"/>
                    <a:pt x="0" y="98"/>
                  </a:cubicBezTo>
                  <a:cubicBezTo>
                    <a:pt x="262" y="148"/>
                    <a:pt x="541" y="180"/>
                    <a:pt x="820" y="180"/>
                  </a:cubicBezTo>
                  <a:cubicBezTo>
                    <a:pt x="1098" y="180"/>
                    <a:pt x="1361" y="148"/>
                    <a:pt x="1639" y="98"/>
                  </a:cubicBezTo>
                  <a:cubicBezTo>
                    <a:pt x="1361" y="33"/>
                    <a:pt x="1098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32"/>
          <p:cNvSpPr/>
          <p:nvPr/>
        </p:nvSpPr>
        <p:spPr>
          <a:xfrm flipH="1">
            <a:off x="2423692" y="3494994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6A7A9-7985-4E9F-9A64-7E27AFFD6325}"/>
              </a:ext>
            </a:extLst>
          </p:cNvPr>
          <p:cNvSpPr txBox="1"/>
          <p:nvPr/>
        </p:nvSpPr>
        <p:spPr>
          <a:xfrm>
            <a:off x="2175835" y="310255"/>
            <a:ext cx="479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968"/>
                </a:solidFill>
              </a:rPr>
              <a:t>NỘI DUNG BÀI HỌC</a:t>
            </a:r>
          </a:p>
        </p:txBody>
      </p:sp>
      <p:sp>
        <p:nvSpPr>
          <p:cNvPr id="28" name="Star: 8 Points 27">
            <a:extLst>
              <a:ext uri="{FF2B5EF4-FFF2-40B4-BE49-F238E27FC236}">
                <a16:creationId xmlns:a16="http://schemas.microsoft.com/office/drawing/2014/main" id="{16331516-F224-4400-AD18-DC8AE3BDEB79}"/>
              </a:ext>
            </a:extLst>
          </p:cNvPr>
          <p:cNvSpPr/>
          <p:nvPr/>
        </p:nvSpPr>
        <p:spPr>
          <a:xfrm>
            <a:off x="1666583" y="1163222"/>
            <a:ext cx="1008481" cy="83939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B1A47"/>
                </a:solidFill>
              </a:rPr>
              <a:t>I</a:t>
            </a:r>
          </a:p>
        </p:txBody>
      </p:sp>
      <p:sp>
        <p:nvSpPr>
          <p:cNvPr id="139" name="Star: 8 Points 138">
            <a:extLst>
              <a:ext uri="{FF2B5EF4-FFF2-40B4-BE49-F238E27FC236}">
                <a16:creationId xmlns:a16="http://schemas.microsoft.com/office/drawing/2014/main" id="{AE5FE517-B252-4607-B3F1-5A35E458F08B}"/>
              </a:ext>
            </a:extLst>
          </p:cNvPr>
          <p:cNvSpPr/>
          <p:nvPr/>
        </p:nvSpPr>
        <p:spPr>
          <a:xfrm>
            <a:off x="1655862" y="2256253"/>
            <a:ext cx="1008481" cy="83939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B1A47"/>
                </a:solidFill>
              </a:rPr>
              <a:t>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6E58E-6650-4034-A838-E9EA48533F43}"/>
              </a:ext>
            </a:extLst>
          </p:cNvPr>
          <p:cNvSpPr txBox="1"/>
          <p:nvPr/>
        </p:nvSpPr>
        <p:spPr>
          <a:xfrm>
            <a:off x="2734983" y="1324925"/>
            <a:ext cx="424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B1A47"/>
                </a:solidFill>
              </a:rPr>
              <a:t>ĐA DẠNG THỰC VẬT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AE00624-6F80-4990-8952-4A3BEA4ED4AD}"/>
              </a:ext>
            </a:extLst>
          </p:cNvPr>
          <p:cNvSpPr txBox="1"/>
          <p:nvPr/>
        </p:nvSpPr>
        <p:spPr>
          <a:xfrm>
            <a:off x="2732339" y="2442243"/>
            <a:ext cx="592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B1A47"/>
                </a:solidFill>
              </a:rPr>
              <a:t>CÁC NHÓM THỰC VẬT</a:t>
            </a:r>
          </a:p>
        </p:txBody>
      </p:sp>
      <p:pic>
        <p:nvPicPr>
          <p:cNvPr id="143" name="Picture 9">
            <a:extLst>
              <a:ext uri="{FF2B5EF4-FFF2-40B4-BE49-F238E27FC236}">
                <a16:creationId xmlns:a16="http://schemas.microsoft.com/office/drawing/2014/main" id="{AE7FBD60-3E85-4EFE-8C5B-9A0C029AB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599603" y="1005112"/>
            <a:ext cx="1777069" cy="3554136"/>
          </a:xfrm>
          <a:prstGeom prst="rect">
            <a:avLst/>
          </a:prstGeom>
        </p:spPr>
      </p:pic>
      <p:pic>
        <p:nvPicPr>
          <p:cNvPr id="144" name="Google Shape;999;p62">
            <a:extLst>
              <a:ext uri="{FF2B5EF4-FFF2-40B4-BE49-F238E27FC236}">
                <a16:creationId xmlns:a16="http://schemas.microsoft.com/office/drawing/2014/main" id="{B2146455-6257-45DD-9D9A-8E150BCF022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6939" y="3474579"/>
            <a:ext cx="1289529" cy="14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999;p62">
            <a:extLst>
              <a:ext uri="{FF2B5EF4-FFF2-40B4-BE49-F238E27FC236}">
                <a16:creationId xmlns:a16="http://schemas.microsoft.com/office/drawing/2014/main" id="{F357FC65-8D75-4499-970C-1828DC5574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1129" flipH="1">
            <a:off x="905700" y="3873039"/>
            <a:ext cx="815249" cy="8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6">
            <a:extLst>
              <a:ext uri="{FF2B5EF4-FFF2-40B4-BE49-F238E27FC236}">
                <a16:creationId xmlns:a16="http://schemas.microsoft.com/office/drawing/2014/main" id="{91F66D09-B7BA-4BD4-8100-C282B734E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3725" y="4244765"/>
            <a:ext cx="1394785" cy="755720"/>
          </a:xfrm>
          <a:prstGeom prst="rect">
            <a:avLst/>
          </a:prstGeom>
        </p:spPr>
      </p:pic>
      <p:sp>
        <p:nvSpPr>
          <p:cNvPr id="18" name="Star: 8 Points 17">
            <a:extLst>
              <a:ext uri="{FF2B5EF4-FFF2-40B4-BE49-F238E27FC236}">
                <a16:creationId xmlns:a16="http://schemas.microsoft.com/office/drawing/2014/main" id="{575105AE-0401-4102-B61A-FF2A9B7FC86F}"/>
              </a:ext>
            </a:extLst>
          </p:cNvPr>
          <p:cNvSpPr/>
          <p:nvPr/>
        </p:nvSpPr>
        <p:spPr>
          <a:xfrm>
            <a:off x="1666583" y="3312876"/>
            <a:ext cx="1008481" cy="83939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8B1A47"/>
                </a:solidFill>
              </a:rPr>
              <a:t>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A2CF97-CAE5-4B73-AF50-60EF6D8780B2}"/>
              </a:ext>
            </a:extLst>
          </p:cNvPr>
          <p:cNvSpPr txBox="1"/>
          <p:nvPr/>
        </p:nvSpPr>
        <p:spPr>
          <a:xfrm>
            <a:off x="2734983" y="3474579"/>
            <a:ext cx="452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B1A47"/>
                </a:solidFill>
              </a:rPr>
              <a:t>VAI TRÒ CỦA THỰC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139" grpId="0" animBg="1"/>
      <p:bldP spid="29" grpId="0"/>
      <p:bldP spid="141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4BE77-A42C-4119-8586-2EF1913E0ED8}"/>
              </a:ext>
            </a:extLst>
          </p:cNvPr>
          <p:cNvSpPr txBox="1"/>
          <p:nvPr/>
        </p:nvSpPr>
        <p:spPr>
          <a:xfrm>
            <a:off x="1912408" y="356292"/>
            <a:ext cx="5319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8B1A47"/>
                </a:solidFill>
              </a:rPr>
              <a:t>I. ĐA DẠNG THỰC VẬT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B5DCF-F4CD-41F3-808C-7F0BA424D11E}"/>
              </a:ext>
            </a:extLst>
          </p:cNvPr>
          <p:cNvSpPr txBox="1"/>
          <p:nvPr/>
        </p:nvSpPr>
        <p:spPr>
          <a:xfrm>
            <a:off x="491064" y="1088590"/>
            <a:ext cx="816186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G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ồm nhiều loài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 kích thước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 trong những môi trường khác nhau: trên cạn, dưới nước (nước mặn, nước ng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ọ</a:t>
            </a:r>
            <a:r>
              <a:rPr lang="vi-VN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t)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-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thế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giới</a:t>
            </a:r>
            <a:r>
              <a:rPr lang="en-US" sz="2200" dirty="0">
                <a:solidFill>
                  <a:srgbClr val="191919"/>
                </a:solidFill>
              </a:rPr>
              <a:t>: </a:t>
            </a:r>
            <a:r>
              <a:rPr lang="en-US" sz="2200" dirty="0" err="1">
                <a:solidFill>
                  <a:srgbClr val="191919"/>
                </a:solidFill>
              </a:rPr>
              <a:t>khoảng</a:t>
            </a:r>
            <a:r>
              <a:rPr lang="en-US" sz="2200" dirty="0">
                <a:solidFill>
                  <a:srgbClr val="191919"/>
                </a:solidFill>
              </a:rPr>
              <a:t> 400.000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đã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được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hiện</a:t>
            </a:r>
            <a:r>
              <a:rPr lang="en-US" sz="2200" dirty="0">
                <a:solidFill>
                  <a:srgbClr val="191919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91919"/>
                </a:solidFill>
              </a:rPr>
              <a:t>- Ở </a:t>
            </a:r>
            <a:r>
              <a:rPr lang="en-US" sz="2200" dirty="0" err="1">
                <a:solidFill>
                  <a:srgbClr val="191919"/>
                </a:solidFill>
              </a:rPr>
              <a:t>Việt</a:t>
            </a:r>
            <a:r>
              <a:rPr lang="en-US" sz="2200" dirty="0">
                <a:solidFill>
                  <a:srgbClr val="191919"/>
                </a:solidFill>
              </a:rPr>
              <a:t> Nam: </a:t>
            </a:r>
            <a:r>
              <a:rPr lang="en-US" sz="2200" dirty="0" err="1">
                <a:solidFill>
                  <a:srgbClr val="191919"/>
                </a:solidFill>
              </a:rPr>
              <a:t>khoảng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gần</a:t>
            </a:r>
            <a:r>
              <a:rPr lang="en-US" sz="2200" dirty="0">
                <a:solidFill>
                  <a:srgbClr val="191919"/>
                </a:solidFill>
              </a:rPr>
              <a:t> 12.000 </a:t>
            </a:r>
            <a:r>
              <a:rPr lang="en-US" sz="2200" dirty="0" err="1">
                <a:solidFill>
                  <a:srgbClr val="191919"/>
                </a:solidFill>
              </a:rPr>
              <a:t>loài</a:t>
            </a:r>
            <a:r>
              <a:rPr lang="en-US" sz="2200" dirty="0">
                <a:solidFill>
                  <a:srgbClr val="191919"/>
                </a:solidFill>
              </a:rPr>
              <a:t>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0BA1481-B1E5-44F5-9F1A-38C6900C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200151"/>
              </p:ext>
            </p:extLst>
          </p:nvPr>
        </p:nvGraphicFramePr>
        <p:xfrm>
          <a:off x="654754" y="3382965"/>
          <a:ext cx="7834489" cy="1253258"/>
        </p:xfrm>
        <a:graphic>
          <a:graphicData uri="http://schemas.openxmlformats.org/drawingml/2006/table">
            <a:tbl>
              <a:tblPr firstRow="1" bandRow="1">
                <a:tableStyleId>{AFB1718E-1D0B-4DD4-89FC-B77C17434F41}</a:tableStyleId>
              </a:tblPr>
              <a:tblGrid>
                <a:gridCol w="2508029">
                  <a:extLst>
                    <a:ext uri="{9D8B030D-6E8A-4147-A177-3AD203B41FA5}">
                      <a16:colId xmlns:a16="http://schemas.microsoft.com/office/drawing/2014/main" val="949256268"/>
                    </a:ext>
                  </a:extLst>
                </a:gridCol>
                <a:gridCol w="1391543">
                  <a:extLst>
                    <a:ext uri="{9D8B030D-6E8A-4147-A177-3AD203B41FA5}">
                      <a16:colId xmlns:a16="http://schemas.microsoft.com/office/drawing/2014/main" val="4054096345"/>
                    </a:ext>
                  </a:extLst>
                </a:gridCol>
                <a:gridCol w="1366619">
                  <a:extLst>
                    <a:ext uri="{9D8B030D-6E8A-4147-A177-3AD203B41FA5}">
                      <a16:colId xmlns:a16="http://schemas.microsoft.com/office/drawing/2014/main" val="3098887994"/>
                    </a:ext>
                  </a:extLst>
                </a:gridCol>
                <a:gridCol w="1366618">
                  <a:extLst>
                    <a:ext uri="{9D8B030D-6E8A-4147-A177-3AD203B41FA5}">
                      <a16:colId xmlns:a16="http://schemas.microsoft.com/office/drawing/2014/main" val="3146112851"/>
                    </a:ext>
                  </a:extLst>
                </a:gridCol>
                <a:gridCol w="1201680">
                  <a:extLst>
                    <a:ext uri="{9D8B030D-6E8A-4147-A177-3AD203B41FA5}">
                      <a16:colId xmlns:a16="http://schemas.microsoft.com/office/drawing/2014/main" val="1483261991"/>
                    </a:ext>
                  </a:extLst>
                </a:gridCol>
              </a:tblGrid>
              <a:tr h="62662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Ngành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thực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vật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kín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Hạt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trần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Dương</a:t>
                      </a:r>
                      <a:r>
                        <a:rPr lang="en-US" sz="22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xỉ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6"/>
                          </a:solidFill>
                        </a:rPr>
                        <a:t>Rêu</a:t>
                      </a:r>
                      <a:endParaRPr lang="en-US" sz="2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038436"/>
                  </a:ext>
                </a:extLst>
              </a:tr>
              <a:tr h="62662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Số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lượng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loài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10.300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9251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C00DC3-3973-4F13-B9CD-04D258D7D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5" y="248444"/>
            <a:ext cx="4437065" cy="2722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9983D-C41F-4C00-9B86-CF639F02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946" y="2147436"/>
            <a:ext cx="4269119" cy="2722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C2B2B-118C-4F4D-A183-DECC6C26318D}"/>
              </a:ext>
            </a:extLst>
          </p:cNvPr>
          <p:cNvSpPr txBox="1"/>
          <p:nvPr/>
        </p:nvSpPr>
        <p:spPr>
          <a:xfrm>
            <a:off x="4362009" y="1667861"/>
            <a:ext cx="4878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Bèo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tấm</a:t>
            </a:r>
            <a:r>
              <a:rPr lang="en-US" sz="2200" dirty="0">
                <a:solidFill>
                  <a:srgbClr val="191919"/>
                </a:solidFill>
              </a:rPr>
              <a:t> (</a:t>
            </a:r>
            <a:r>
              <a:rPr lang="en-US" sz="2200" dirty="0" err="1">
                <a:solidFill>
                  <a:srgbClr val="191919"/>
                </a:solidFill>
              </a:rPr>
              <a:t>đường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kính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vài</a:t>
            </a:r>
            <a:r>
              <a:rPr lang="en-US" sz="2200" dirty="0">
                <a:solidFill>
                  <a:srgbClr val="191919"/>
                </a:solidFill>
              </a:rPr>
              <a:t> 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55E9-A73B-4401-A107-CD75C32765D0}"/>
              </a:ext>
            </a:extLst>
          </p:cNvPr>
          <p:cNvSpPr txBox="1"/>
          <p:nvPr/>
        </p:nvSpPr>
        <p:spPr>
          <a:xfrm>
            <a:off x="-85539" y="4439444"/>
            <a:ext cx="4878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191919"/>
                </a:solidFill>
              </a:rPr>
              <a:t>Nong </a:t>
            </a:r>
            <a:r>
              <a:rPr lang="en-US" sz="2200" dirty="0" err="1">
                <a:solidFill>
                  <a:srgbClr val="191919"/>
                </a:solidFill>
              </a:rPr>
              <a:t>tằm</a:t>
            </a:r>
            <a:r>
              <a:rPr lang="en-US" sz="2200" dirty="0">
                <a:solidFill>
                  <a:srgbClr val="191919"/>
                </a:solidFill>
              </a:rPr>
              <a:t> (</a:t>
            </a:r>
            <a:r>
              <a:rPr lang="en-US" sz="2200" dirty="0" err="1">
                <a:solidFill>
                  <a:srgbClr val="191919"/>
                </a:solidFill>
              </a:rPr>
              <a:t>đường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kính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hơn</a:t>
            </a:r>
            <a:r>
              <a:rPr lang="en-US" sz="2200" dirty="0">
                <a:solidFill>
                  <a:srgbClr val="191919"/>
                </a:solidFill>
              </a:rPr>
              <a:t> 1m)</a:t>
            </a:r>
          </a:p>
        </p:txBody>
      </p:sp>
    </p:spTree>
    <p:extLst>
      <p:ext uri="{BB962C8B-B14F-4D97-AF65-F5344CB8AC3E}">
        <p14:creationId xmlns:p14="http://schemas.microsoft.com/office/powerpoint/2010/main" val="27202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1910E-7A68-4240-B361-A961F47081B6}"/>
              </a:ext>
            </a:extLst>
          </p:cNvPr>
          <p:cNvSpPr txBox="1"/>
          <p:nvPr/>
        </p:nvSpPr>
        <p:spPr>
          <a:xfrm>
            <a:off x="1622248" y="307280"/>
            <a:ext cx="5899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8B1A47"/>
                </a:solidFill>
              </a:rPr>
              <a:t>II. CÁC NHÓM THỰC VẬT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E35EF-5B60-4B58-AEB8-E5313C7CD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8" t="16225" r="12470" b="28878"/>
          <a:stretch/>
        </p:blipFill>
        <p:spPr>
          <a:xfrm>
            <a:off x="1073591" y="1173260"/>
            <a:ext cx="6996814" cy="297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68B4B-79CF-4E0C-A178-31E5850740D2}"/>
              </a:ext>
            </a:extLst>
          </p:cNvPr>
          <p:cNvSpPr txBox="1"/>
          <p:nvPr/>
        </p:nvSpPr>
        <p:spPr>
          <a:xfrm>
            <a:off x="1658859" y="4398524"/>
            <a:ext cx="5826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Sơ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đồ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phân</a:t>
            </a:r>
            <a:r>
              <a:rPr lang="en-US" sz="2200" dirty="0">
                <a:solidFill>
                  <a:srgbClr val="191919"/>
                </a:solidFill>
              </a:rPr>
              <a:t> chia </a:t>
            </a:r>
            <a:r>
              <a:rPr lang="en-US" sz="2200" dirty="0" err="1">
                <a:solidFill>
                  <a:srgbClr val="191919"/>
                </a:solidFill>
              </a:rPr>
              <a:t>các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nhóm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6">
            <a:extLst>
              <a:ext uri="{FF2B5EF4-FFF2-40B4-BE49-F238E27FC236}">
                <a16:creationId xmlns:a16="http://schemas.microsoft.com/office/drawing/2014/main" id="{E7F28DD3-C229-4F88-A3DE-7499A746D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00555" y="1052268"/>
            <a:ext cx="4366687" cy="4011528"/>
          </a:xfrm>
          <a:prstGeom prst="rect">
            <a:avLst/>
          </a:prstGeom>
        </p:spPr>
      </p:pic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5356DF0B-D759-4489-AA5C-EB99CFDAEF75}"/>
              </a:ext>
            </a:extLst>
          </p:cNvPr>
          <p:cNvSpPr txBox="1"/>
          <p:nvPr/>
        </p:nvSpPr>
        <p:spPr>
          <a:xfrm>
            <a:off x="1390903" y="249179"/>
            <a:ext cx="6362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B1A47"/>
                </a:solidFill>
              </a:rPr>
              <a:t>1. </a:t>
            </a:r>
            <a:r>
              <a:rPr lang="en-US" sz="3000" b="1" dirty="0" err="1">
                <a:solidFill>
                  <a:srgbClr val="8B1A47"/>
                </a:solidFill>
              </a:rPr>
              <a:t>Thực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vật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không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có</a:t>
            </a:r>
            <a:r>
              <a:rPr lang="en-US" sz="3000" b="1" dirty="0">
                <a:solidFill>
                  <a:srgbClr val="8B1A47"/>
                </a:solidFill>
              </a:rPr>
              <a:t> </a:t>
            </a:r>
            <a:r>
              <a:rPr lang="en-US" sz="3000" b="1" dirty="0" err="1">
                <a:solidFill>
                  <a:srgbClr val="8B1A47"/>
                </a:solidFill>
              </a:rPr>
              <a:t>mạch</a:t>
            </a:r>
            <a:endParaRPr lang="en-US" sz="3000" b="1" dirty="0">
              <a:solidFill>
                <a:srgbClr val="8B1A47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D374C1-B595-4756-855F-50F89515CF59}"/>
              </a:ext>
            </a:extLst>
          </p:cNvPr>
          <p:cNvSpPr/>
          <p:nvPr/>
        </p:nvSpPr>
        <p:spPr>
          <a:xfrm>
            <a:off x="5749997" y="1176555"/>
            <a:ext cx="1888026" cy="486568"/>
          </a:xfrm>
          <a:prstGeom prst="roundRect">
            <a:avLst/>
          </a:prstGeom>
          <a:ln w="285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Rêu</a:t>
            </a: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D613-E106-4516-B29A-1B6CF242004E}"/>
              </a:ext>
            </a:extLst>
          </p:cNvPr>
          <p:cNvSpPr txBox="1"/>
          <p:nvPr/>
        </p:nvSpPr>
        <p:spPr>
          <a:xfrm>
            <a:off x="4717649" y="1609277"/>
            <a:ext cx="386366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cạn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tiên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bé</a:t>
            </a:r>
            <a:r>
              <a:rPr lang="en-US" sz="2200" dirty="0"/>
              <a:t>,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rễ</a:t>
            </a:r>
            <a:r>
              <a:rPr lang="en-US" sz="2200" dirty="0"/>
              <a:t> </a:t>
            </a:r>
            <a:r>
              <a:rPr lang="en-US" sz="2200" dirty="0" err="1"/>
              <a:t>giả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Thân</a:t>
            </a:r>
            <a:r>
              <a:rPr lang="en-US" sz="2200" dirty="0"/>
              <a:t>,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chưa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mạch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Sống</a:t>
            </a:r>
            <a:r>
              <a:rPr lang="en-US" sz="2200" dirty="0"/>
              <a:t> ở </a:t>
            </a:r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ẩm</a:t>
            </a:r>
            <a:r>
              <a:rPr lang="en-US" sz="2200" dirty="0"/>
              <a:t> </a:t>
            </a:r>
            <a:r>
              <a:rPr lang="en-US" sz="2200" dirty="0" err="1"/>
              <a:t>ướt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90F61-6FE1-408E-97B5-E6EE249E85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9" t="33640" r="23833" b="22861"/>
          <a:stretch/>
        </p:blipFill>
        <p:spPr>
          <a:xfrm>
            <a:off x="335590" y="1743241"/>
            <a:ext cx="4107856" cy="2406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1" grpId="0" animBg="1"/>
    </p:bldLst>
  </p:timing>
</p:sld>
</file>

<file path=ppt/theme/theme1.xml><?xml version="1.0" encoding="utf-8"?>
<a:theme xmlns:a="http://schemas.openxmlformats.org/drawingml/2006/main" name="Pet Caring Workshop by Slidesgo">
  <a:themeElements>
    <a:clrScheme name="Simple Light">
      <a:dk1>
        <a:srgbClr val="8B1A47"/>
      </a:dk1>
      <a:lt1>
        <a:srgbClr val="FFE8E9"/>
      </a:lt1>
      <a:dk2>
        <a:srgbClr val="008968"/>
      </a:dk2>
      <a:lt2>
        <a:srgbClr val="FFC98F"/>
      </a:lt2>
      <a:accent1>
        <a:srgbClr val="FFE0B2"/>
      </a:accent1>
      <a:accent2>
        <a:srgbClr val="FF6041"/>
      </a:accent2>
      <a:accent3>
        <a:srgbClr val="FFA2A1"/>
      </a:accent3>
      <a:accent4>
        <a:srgbClr val="6BAA80"/>
      </a:accent4>
      <a:accent5>
        <a:srgbClr val="B14570"/>
      </a:accent5>
      <a:accent6>
        <a:srgbClr val="FFFFFF"/>
      </a:accent6>
      <a:hlink>
        <a:srgbClr val="8B1A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1410</Words>
  <Application>Microsoft Office PowerPoint</Application>
  <PresentationFormat>On-screen Show (16:9)</PresentationFormat>
  <Paragraphs>182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Varela Round</vt:lpstr>
      <vt:lpstr>Montserrat</vt:lpstr>
      <vt:lpstr>Arial</vt:lpstr>
      <vt:lpstr>Times New Roman</vt:lpstr>
      <vt:lpstr>Calibri</vt:lpstr>
      <vt:lpstr>Wingdings</vt:lpstr>
      <vt:lpstr>Pet Caring Workshop by Slidesgo</vt:lpstr>
      <vt:lpstr>PowerPoint Presentation</vt:lpstr>
      <vt:lpstr>KHỞI ĐỘNG</vt:lpstr>
      <vt:lpstr>PowerPoint Presentation</vt:lpstr>
      <vt:lpstr>BÀI 34: THỰC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2</cp:revision>
  <dcterms:modified xsi:type="dcterms:W3CDTF">2024-01-29T08:35:33Z</dcterms:modified>
</cp:coreProperties>
</file>