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7" r:id="rId2"/>
    <p:sldMasterId id="2147483753" r:id="rId3"/>
    <p:sldMasterId id="2147483755" r:id="rId4"/>
    <p:sldMasterId id="2147483768" r:id="rId5"/>
    <p:sldMasterId id="2147483808" r:id="rId6"/>
    <p:sldMasterId id="2147483820" r:id="rId7"/>
  </p:sldMasterIdLst>
  <p:notesMasterIdLst>
    <p:notesMasterId r:id="rId34"/>
  </p:notesMasterIdLst>
  <p:sldIdLst>
    <p:sldId id="261" r:id="rId8"/>
    <p:sldId id="11088672" r:id="rId9"/>
    <p:sldId id="635" r:id="rId10"/>
    <p:sldId id="322" r:id="rId11"/>
    <p:sldId id="11088659" r:id="rId12"/>
    <p:sldId id="11088673" r:id="rId13"/>
    <p:sldId id="11088674" r:id="rId14"/>
    <p:sldId id="11088675" r:id="rId15"/>
    <p:sldId id="643" r:id="rId16"/>
    <p:sldId id="11088676" r:id="rId17"/>
    <p:sldId id="11088668" r:id="rId18"/>
    <p:sldId id="11088677" r:id="rId19"/>
    <p:sldId id="11088687" r:id="rId20"/>
    <p:sldId id="11088679" r:id="rId21"/>
    <p:sldId id="11088683" r:id="rId22"/>
    <p:sldId id="11088684" r:id="rId23"/>
    <p:sldId id="11088681" r:id="rId24"/>
    <p:sldId id="11088685" r:id="rId25"/>
    <p:sldId id="11088682" r:id="rId26"/>
    <p:sldId id="286" r:id="rId27"/>
    <p:sldId id="280" r:id="rId28"/>
    <p:sldId id="11088666" r:id="rId29"/>
    <p:sldId id="11088541" r:id="rId30"/>
    <p:sldId id="679" r:id="rId31"/>
    <p:sldId id="323" r:id="rId32"/>
    <p:sldId id="274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2FD"/>
    <a:srgbClr val="9DB3DA"/>
    <a:srgbClr val="F8F855"/>
    <a:srgbClr val="FFFDE3"/>
    <a:srgbClr val="A5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55" autoAdjust="0"/>
    <p:restoredTop sz="94444"/>
  </p:normalViewPr>
  <p:slideViewPr>
    <p:cSldViewPr>
      <p:cViewPr varScale="1">
        <p:scale>
          <a:sx n="92" d="100"/>
          <a:sy n="92" d="100"/>
        </p:scale>
        <p:origin x="3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5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023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6877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72185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306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189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45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39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2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9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8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8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3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3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733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69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57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84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47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64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90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7" indent="0">
              <a:buNone/>
              <a:defRPr sz="1500"/>
            </a:lvl4pPr>
            <a:lvl5pPr marL="1371463" indent="0">
              <a:buNone/>
              <a:defRPr sz="1500"/>
            </a:lvl5pPr>
            <a:lvl6pPr marL="1714328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8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1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05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7" y="130626"/>
            <a:ext cx="6207794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2" y="162941"/>
            <a:ext cx="2292983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4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5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1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271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9090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295150" y="1863498"/>
            <a:ext cx="4553700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000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562900" y="3751396"/>
            <a:ext cx="4018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408000" y="1008450"/>
            <a:ext cx="23280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2711292" y="-592228"/>
            <a:ext cx="13355634" cy="7734619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49636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322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89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944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515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111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431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140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51221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414025" y="2609663"/>
            <a:ext cx="2614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5115173" y="2609682"/>
            <a:ext cx="2614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414050" y="290592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5115175" y="2905952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370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8194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3870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19395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56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93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8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52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60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99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5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10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0069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75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670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034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716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5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7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785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.xml"/><Relationship Id="rId16" Type="http://schemas.openxmlformats.org/officeDocument/2006/relationships/image" Target="../media/image4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9.xml"/><Relationship Id="rId5" Type="http://schemas.openxmlformats.org/officeDocument/2006/relationships/tags" Target="../tags/tag5.xml"/><Relationship Id="rId15" Type="http://schemas.openxmlformats.org/officeDocument/2006/relationships/image" Target="../media/image43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993531" y="122491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063346" y="-26279"/>
            <a:ext cx="1080655" cy="31560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5265174" y="3601059"/>
            <a:ext cx="3878825" cy="154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266649" y="1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1" y="1487427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450709" y="296814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283110" y="146446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989257" y="3425854"/>
            <a:ext cx="484472" cy="58161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679309" y="3196742"/>
            <a:ext cx="1063337" cy="118190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793609" y="3311042"/>
            <a:ext cx="852445" cy="856313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2887579" y="-97455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endParaRPr lang="en-VN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5122719" y="1755648"/>
            <a:ext cx="2489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VN" sz="5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21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72E7B-E388-7346-A37B-42EA43BDA392}"/>
              </a:ext>
            </a:extLst>
          </p:cNvPr>
          <p:cNvSpPr/>
          <p:nvPr/>
        </p:nvSpPr>
        <p:spPr>
          <a:xfrm>
            <a:off x="999012" y="-27729"/>
            <a:ext cx="7770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Hoạt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nl-NL" sz="4000" b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tế thủ công nghiệp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43E889-8489-7F44-96FE-8CC4DC8CE5E0}"/>
              </a:ext>
            </a:extLst>
          </p:cNvPr>
          <p:cNvSpPr/>
          <p:nvPr/>
        </p:nvSpPr>
        <p:spPr>
          <a:xfrm>
            <a:off x="2318764" y="1395232"/>
            <a:ext cx="2220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 xuất gốm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64CC3-401A-4F4D-90CC-3E6ACE08A9F6}"/>
              </a:ext>
            </a:extLst>
          </p:cNvPr>
          <p:cNvSpPr/>
          <p:nvPr/>
        </p:nvSpPr>
        <p:spPr>
          <a:xfrm>
            <a:off x="2252547" y="3333044"/>
            <a:ext cx="1953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 tác đồ trang sức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F4896-41D8-CB46-AE31-9F3D77354DBC}"/>
              </a:ext>
            </a:extLst>
          </p:cNvPr>
          <p:cNvSpPr/>
          <p:nvPr/>
        </p:nvSpPr>
        <p:spPr>
          <a:xfrm>
            <a:off x="6493902" y="1133622"/>
            <a:ext cx="2600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 thuyền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3D27-8DC0-0C42-A456-5C20D5055C8F}"/>
              </a:ext>
            </a:extLst>
          </p:cNvPr>
          <p:cNvSpPr/>
          <p:nvPr/>
        </p:nvSpPr>
        <p:spPr>
          <a:xfrm>
            <a:off x="6522476" y="3225049"/>
            <a:ext cx="2600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 vải</a:t>
            </a:r>
            <a:endParaRPr lang="en-VN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6C76E-EFBE-4432-E2FC-6B5A63055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3" t="18421" r="21994" b="20526"/>
          <a:stretch/>
        </p:blipFill>
        <p:spPr>
          <a:xfrm>
            <a:off x="5029200" y="1062504"/>
            <a:ext cx="1692166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C9D45-12B4-FE94-AF3D-A50C49CDF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5" t="13174" r="7691" b="16564"/>
          <a:stretch/>
        </p:blipFill>
        <p:spPr>
          <a:xfrm>
            <a:off x="576147" y="3075256"/>
            <a:ext cx="1676400" cy="1469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70477-BC26-9935-F518-1A027592B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12" t="19804" r="9112" b="19803"/>
          <a:stretch/>
        </p:blipFill>
        <p:spPr>
          <a:xfrm>
            <a:off x="31997" y="856349"/>
            <a:ext cx="2220550" cy="1639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962CB0-23BF-53EC-16D5-1BFE2A51F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798" y="2844760"/>
            <a:ext cx="1365655" cy="12837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6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D4FAE-54F5-F449-8B42-949DFEC49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3" r="2114"/>
          <a:stretch/>
        </p:blipFill>
        <p:spPr>
          <a:xfrm>
            <a:off x="3073400" y="2076450"/>
            <a:ext cx="2362200" cy="2667000"/>
          </a:xfrm>
          <a:prstGeom prst="round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ACB592-8040-FB45-B83C-E626CC5DCDEF}"/>
              </a:ext>
            </a:extLst>
          </p:cNvPr>
          <p:cNvGrpSpPr/>
          <p:nvPr/>
        </p:nvGrpSpPr>
        <p:grpSpPr>
          <a:xfrm>
            <a:off x="5251920" y="273049"/>
            <a:ext cx="2038055" cy="2750065"/>
            <a:chOff x="4946650" y="304802"/>
            <a:chExt cx="2038055" cy="2750065"/>
          </a:xfrm>
        </p:grpSpPr>
        <p:pic>
          <p:nvPicPr>
            <p:cNvPr id="1026" name="Picture 2" descr="Giải thích: Vì sao ngà voi và vòi voi lại dài thế? - Tech12h">
              <a:extLst>
                <a:ext uri="{FF2B5EF4-FFF2-40B4-BE49-F238E27FC236}">
                  <a16:creationId xmlns:a16="http://schemas.microsoft.com/office/drawing/2014/main" id="{50A34D37-85D6-E34C-BDF3-21BA474059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1" t="8824" r="26497" b="6863"/>
            <a:stretch/>
          </p:blipFill>
          <p:spPr bwMode="auto">
            <a:xfrm>
              <a:off x="4946650" y="304802"/>
              <a:ext cx="2038055" cy="26606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0DE98-1662-8345-9252-A2B3F5651A1A}"/>
                </a:ext>
              </a:extLst>
            </p:cNvPr>
            <p:cNvSpPr txBox="1"/>
            <p:nvPr/>
          </p:nvSpPr>
          <p:spPr>
            <a:xfrm>
              <a:off x="5410200" y="268553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 voi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1DF098-FEF2-664A-9317-580093106B3B}"/>
              </a:ext>
            </a:extLst>
          </p:cNvPr>
          <p:cNvGrpSpPr/>
          <p:nvPr/>
        </p:nvGrpSpPr>
        <p:grpSpPr>
          <a:xfrm>
            <a:off x="6248400" y="2870201"/>
            <a:ext cx="2483496" cy="2019300"/>
            <a:chOff x="6248400" y="2870201"/>
            <a:chExt cx="2483496" cy="2019300"/>
          </a:xfrm>
        </p:grpSpPr>
        <p:pic>
          <p:nvPicPr>
            <p:cNvPr id="1028" name="Picture 4" descr="Giá 1 Viên Ngọc Trai Tự Nhiên HÀNG THẬT Bao Nhiêu Tiền?">
              <a:extLst>
                <a:ext uri="{FF2B5EF4-FFF2-40B4-BE49-F238E27FC236}">
                  <a16:creationId xmlns:a16="http://schemas.microsoft.com/office/drawing/2014/main" id="{60F1C46F-F3E3-104E-8F4C-91C9DAD1D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7" t="5555" r="2373" b="7037"/>
            <a:stretch/>
          </p:blipFill>
          <p:spPr bwMode="auto">
            <a:xfrm>
              <a:off x="6248400" y="2870201"/>
              <a:ext cx="2483496" cy="20193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6A007E-1DF5-524C-B3F5-2B5D0028C1A5}"/>
                </a:ext>
              </a:extLst>
            </p:cNvPr>
            <p:cNvSpPr txBox="1"/>
            <p:nvPr/>
          </p:nvSpPr>
          <p:spPr>
            <a:xfrm>
              <a:off x="6270948" y="452016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</a:t>
              </a:r>
              <a:r>
                <a:rPr kumimoji="0" lang="en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gọc trai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0889A1-9160-6347-94D6-CCDC5791C2BC}"/>
              </a:ext>
            </a:extLst>
          </p:cNvPr>
          <p:cNvSpPr txBox="1"/>
          <p:nvPr/>
        </p:nvSpPr>
        <p:spPr>
          <a:xfrm>
            <a:off x="447352" y="3173790"/>
            <a:ext cx="2438401" cy="156966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sản vật của Chăm-pa mà người nước ngoài ưa thích.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197FEE-879A-4C43-AEC2-64BD20350B14}"/>
              </a:ext>
            </a:extLst>
          </p:cNvPr>
          <p:cNvGrpSpPr/>
          <p:nvPr/>
        </p:nvGrpSpPr>
        <p:grpSpPr>
          <a:xfrm>
            <a:off x="381001" y="400049"/>
            <a:ext cx="2692400" cy="2510255"/>
            <a:chOff x="381001" y="400049"/>
            <a:chExt cx="2692400" cy="2510255"/>
          </a:xfrm>
        </p:grpSpPr>
        <p:pic>
          <p:nvPicPr>
            <p:cNvPr id="2" name="Picture 2" descr="Kỳ nam là gì? Tại sao lại đắt gấp nhiều lần trầm hương">
              <a:extLst>
                <a:ext uri="{FF2B5EF4-FFF2-40B4-BE49-F238E27FC236}">
                  <a16:creationId xmlns:a16="http://schemas.microsoft.com/office/drawing/2014/main" id="{2BAC7730-586D-0645-A158-FB6C21174A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5394"/>
            <a:stretch/>
          </p:blipFill>
          <p:spPr bwMode="auto">
            <a:xfrm>
              <a:off x="381001" y="400049"/>
              <a:ext cx="2692400" cy="247015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887432-991C-894C-9FCA-6668169418D5}"/>
                </a:ext>
              </a:extLst>
            </p:cNvPr>
            <p:cNvSpPr txBox="1"/>
            <p:nvPr/>
          </p:nvSpPr>
          <p:spPr>
            <a:xfrm>
              <a:off x="635000" y="2571750"/>
              <a:ext cx="965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Kì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9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199" y="2362339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Nông nghiệp giữ vai trò chủ yếu trong hoạt động kinh tế.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A5600-E891-0E35-51D9-EC2BB486BF98}"/>
              </a:ext>
            </a:extLst>
          </p:cNvPr>
          <p:cNvSpPr/>
          <p:nvPr/>
        </p:nvSpPr>
        <p:spPr>
          <a:xfrm>
            <a:off x="507853" y="3303379"/>
            <a:ext cx="8382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Các nghành kinh tế khác tiếp tục có sự phát triển.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3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1" y="2008701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605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02990"/>
              </p:ext>
            </p:extLst>
          </p:nvPr>
        </p:nvGraphicFramePr>
        <p:xfrm>
          <a:off x="0" y="0"/>
          <a:ext cx="9144000" cy="51435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61084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140579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93349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109668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109668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96D5B6B-2EB4-E46D-611C-B70C1E63A21E}"/>
              </a:ext>
            </a:extLst>
          </p:cNvPr>
          <p:cNvSpPr/>
          <p:nvPr/>
        </p:nvSpPr>
        <p:spPr>
          <a:xfrm>
            <a:off x="2286000" y="590550"/>
            <a:ext cx="7093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giáo có vị trí quan trọng nhất.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giáo tiếp tục có sự phát triển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ngưỡng phồn thực được phổ biến rộng rãi</a:t>
            </a:r>
            <a:endParaRPr kumimoji="0" lang="en-V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7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5F3FF-E407-AB86-BD00-1356016D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3429000" cy="4476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3621C-F750-DD46-CE8D-4010DD00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0"/>
            <a:ext cx="2876550" cy="4476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B8F01A-D0DB-115E-FACD-DBB199817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0"/>
            <a:ext cx="3019425" cy="447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BCED9-18A6-7536-743C-C99A73B1DCBB}"/>
              </a:ext>
            </a:extLst>
          </p:cNvPr>
          <p:cNvSpPr txBox="1"/>
          <p:nvPr/>
        </p:nvSpPr>
        <p:spPr>
          <a:xfrm>
            <a:off x="685800" y="451485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Hin-đu giáo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F5E72-F3A5-71A6-0AE2-A9B345ABF188}"/>
              </a:ext>
            </a:extLst>
          </p:cNvPr>
          <p:cNvSpPr txBox="1"/>
          <p:nvPr/>
        </p:nvSpPr>
        <p:spPr>
          <a:xfrm>
            <a:off x="3810002" y="4514850"/>
            <a:ext cx="1828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Phật giáo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8776C-CDF4-AE27-D59B-7744FEC82EB2}"/>
              </a:ext>
            </a:extLst>
          </p:cNvPr>
          <p:cNvSpPr txBox="1"/>
          <p:nvPr/>
        </p:nvSpPr>
        <p:spPr>
          <a:xfrm>
            <a:off x="5715002" y="4476750"/>
            <a:ext cx="3428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 ngưỡng phồn thực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8AE18-0A24-73DA-AA6D-CCDCFDAC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E12FD-52AE-BAB2-E129-BF6C4BF65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0" y="0"/>
            <a:ext cx="44386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903004"/>
              </p:ext>
            </p:extLst>
          </p:nvPr>
        </p:nvGraphicFramePr>
        <p:xfrm>
          <a:off x="0" y="0"/>
          <a:ext cx="8991600" cy="51191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743700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69736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111238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5733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148404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125202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96D5B6B-2EB4-E46D-611C-B70C1E63A21E}"/>
              </a:ext>
            </a:extLst>
          </p:cNvPr>
          <p:cNvSpPr/>
          <p:nvPr/>
        </p:nvSpPr>
        <p:spPr>
          <a:xfrm>
            <a:off x="2286000" y="590550"/>
            <a:ext cx="7093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giáo có vị trí quan trọng nhất.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giáo tiếp tục có sự phát triển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ngưỡng phồn thực được phổ biến rộng rãi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72000D-EA88-0BF6-BD99-0B08109DB74A}"/>
              </a:ext>
            </a:extLst>
          </p:cNvPr>
          <p:cNvSpPr/>
          <p:nvPr/>
        </p:nvSpPr>
        <p:spPr>
          <a:xfrm>
            <a:off x="2319728" y="1889471"/>
            <a:ext cx="667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Chăm không ngừng được cải tiến và hoàn thiện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19C5A9-3ACC-0859-EA05-EC85080DF7D2}"/>
              </a:ext>
            </a:extLst>
          </p:cNvPr>
          <p:cNvSpPr/>
          <p:nvPr/>
        </p:nvSpPr>
        <p:spPr>
          <a:xfrm>
            <a:off x="2319728" y="2500920"/>
            <a:ext cx="6671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đền tháp được xây dựng bằng gạch nung và trang trí phù điêu…</a:t>
            </a:r>
            <a:endParaRPr kumimoji="0" lang="en-V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9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27FB1F-C046-1F30-D35D-7EC92610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9142003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72A2C-7103-7A84-5143-88AEF7DD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80" y="0"/>
            <a:ext cx="915878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196CD6-8FB8-60BD-4DF9-E18C728A8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198" y="-95250"/>
            <a:ext cx="9245517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2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77425"/>
              </p:ext>
            </p:extLst>
          </p:nvPr>
        </p:nvGraphicFramePr>
        <p:xfrm>
          <a:off x="0" y="0"/>
          <a:ext cx="8991600" cy="51434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743700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76939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122727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63257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113290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13813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96D5B6B-2EB4-E46D-611C-B70C1E63A21E}"/>
              </a:ext>
            </a:extLst>
          </p:cNvPr>
          <p:cNvSpPr/>
          <p:nvPr/>
        </p:nvSpPr>
        <p:spPr>
          <a:xfrm>
            <a:off x="2286000" y="739454"/>
            <a:ext cx="7093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giáo có vị trí quan trọng nhất.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giáo tiếp tục có sự phát triển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ngưỡng phồn thực được phổ biến rộng rãi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72000D-EA88-0BF6-BD99-0B08109DB74A}"/>
              </a:ext>
            </a:extLst>
          </p:cNvPr>
          <p:cNvSpPr/>
          <p:nvPr/>
        </p:nvSpPr>
        <p:spPr>
          <a:xfrm>
            <a:off x="2319728" y="2027193"/>
            <a:ext cx="667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Chăm không ngừng được cải tiến và hoàn thiện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19C5A9-3ACC-0859-EA05-EC85080DF7D2}"/>
              </a:ext>
            </a:extLst>
          </p:cNvPr>
          <p:cNvSpPr/>
          <p:nvPr/>
        </p:nvSpPr>
        <p:spPr>
          <a:xfrm>
            <a:off x="2319728" y="2738736"/>
            <a:ext cx="6671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đền tháp được xây dựng bằng gạch nung và trang trí phù điêu…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182AA-8316-04ED-9806-5BB851C93A3F}"/>
              </a:ext>
            </a:extLst>
          </p:cNvPr>
          <p:cNvSpPr/>
          <p:nvPr/>
        </p:nvSpPr>
        <p:spPr>
          <a:xfrm>
            <a:off x="2286000" y="3967311"/>
            <a:ext cx="6671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điệu múa nổi tiếng như: múa lụa, múa quạt, vũ điệu Áp-sa-ra.</a:t>
            </a:r>
            <a:endParaRPr kumimoji="0" lang="en-V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60F46-8176-DD07-E02B-1919BE922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7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2050" name="Picture 2" descr="Độc đáo trang phục dân tộc Chăm">
            <a:extLst>
              <a:ext uri="{FF2B5EF4-FFF2-40B4-BE49-F238E27FC236}">
                <a16:creationId xmlns:a16="http://schemas.microsoft.com/office/drawing/2014/main" id="{7CFF7D3C-048B-5498-DB27-EE6FF2DA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5BAED3-F4E3-64E6-E502-542E8B41388F}"/>
              </a:ext>
            </a:extLst>
          </p:cNvPr>
          <p:cNvSpPr/>
          <p:nvPr/>
        </p:nvSpPr>
        <p:spPr>
          <a:xfrm>
            <a:off x="4572000" y="4324350"/>
            <a:ext cx="4572000" cy="819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dân tộc nào trên đất nước ta?</a:t>
            </a:r>
          </a:p>
        </p:txBody>
      </p:sp>
    </p:spTree>
    <p:extLst>
      <p:ext uri="{BB962C8B-B14F-4D97-AF65-F5344CB8AC3E}">
        <p14:creationId xmlns:p14="http://schemas.microsoft.com/office/powerpoint/2010/main" val="40018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3147" y="1207201"/>
            <a:ext cx="1320998" cy="268484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47190" y="1645537"/>
            <a:ext cx="1255254" cy="2321456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06396" y="2196331"/>
            <a:ext cx="1189613" cy="2072710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86287" y="2476474"/>
            <a:ext cx="1074797" cy="1677075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878890" y="3425919"/>
            <a:ext cx="3268571" cy="1455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79" y="1519600"/>
            <a:ext cx="826129" cy="775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7933402" y="4070841"/>
            <a:ext cx="403825" cy="396399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5382090" y="2356894"/>
            <a:ext cx="306250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99872" y="4407954"/>
            <a:ext cx="306250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5600842" y="1245773"/>
            <a:ext cx="2481548" cy="997274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2400" kern="1200">
              <a:solidFill>
                <a:srgbClr val="A5A5A5"/>
              </a:solidFill>
              <a:latin typeface="华康方圆体W7(P)" pitchFamily="82" charset="-122"/>
              <a:ea typeface="华康方圆体W7(P)" pitchFamily="82" charset="-122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376724" y="462"/>
            <a:ext cx="762624" cy="2227264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6722771" y="4370239"/>
            <a:ext cx="2421227" cy="716235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27426" y="128304"/>
            <a:ext cx="3473489" cy="85614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9238" y="3718774"/>
            <a:ext cx="762624" cy="14247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5024813" y="2818898"/>
            <a:ext cx="377706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9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B07234A5-9CB3-D947-B7D8-A3DE3F750C61}"/>
              </a:ext>
            </a:extLst>
          </p:cNvPr>
          <p:cNvSpPr/>
          <p:nvPr/>
        </p:nvSpPr>
        <p:spPr>
          <a:xfrm>
            <a:off x="1764381" y="1824988"/>
            <a:ext cx="52607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EB155E8-8671-D649-8460-14383CB5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" y="-83230"/>
            <a:ext cx="1705799" cy="1614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4793">
            <a:off x="-444937" y="1448607"/>
            <a:ext cx="3571384" cy="3577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297615" y="43722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x-none">
                <a:solidFill>
                  <a:srgbClr val="E7DCD2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84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lang="x-none" sz="4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UYỆN TẬP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C96C8-115E-C24E-B2F6-FA55A919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04" y="8424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19536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6913" y="1513267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 triều Vi-giay-a được thành lập vào năm nào?</a:t>
            </a:r>
            <a:endParaRPr lang="en-US" sz="3200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79890" y="4128714"/>
            <a:ext cx="418701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79890" y="2945844"/>
            <a:ext cx="4187019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050763" y="4278480"/>
            <a:ext cx="400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988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257912" y="3077252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986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24849" y="2955330"/>
            <a:ext cx="4187019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24849" y="4138199"/>
            <a:ext cx="418701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985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987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10" y="151119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97916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" y="-1742"/>
            <a:ext cx="1434376" cy="14343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338157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1932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2320" y="1203191"/>
            <a:ext cx="8919361" cy="13979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32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21437" y="135102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giáo có vị trí quan trọng nhất ở Chăm - pa là:</a:t>
            </a:r>
            <a:endParaRPr lang="en-US" altLang="x-none" sz="3200" b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957609" y="2912806"/>
            <a:ext cx="3839135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4258263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131783" y="3129537"/>
            <a:ext cx="35192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Hin-đu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8739" y="4385773"/>
            <a:ext cx="32621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Hồi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1" y="2864344"/>
            <a:ext cx="3937330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957609" y="4286991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2896" y="3100873"/>
            <a:ext cx="3320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Phật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48682" y="4452985"/>
            <a:ext cx="3375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Thiên Chúa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1754648" y="-77690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6118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" y="-1742"/>
            <a:ext cx="1434376" cy="14343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338157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1932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79433" y="1474543"/>
            <a:ext cx="8154143" cy="11265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32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580556" y="1668033"/>
            <a:ext cx="7649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  <a:defRPr/>
            </a:pPr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 đô của Vương triều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Vi-giay-a ở đâu?</a:t>
            </a:r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x-none" sz="3000" b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9433" y="2914471"/>
            <a:ext cx="4142955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4258263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85800" y="3120318"/>
            <a:ext cx="29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Đồ Bàn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10600" y="4307562"/>
            <a:ext cx="38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Huế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853189" y="2911791"/>
            <a:ext cx="3937330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859414" y="4286991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188037" y="3080307"/>
            <a:ext cx="325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Thăng Long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423520" y="4400126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Hội An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1706710" y="151119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5393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1" y="1516745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400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86518" y="1477787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  <a:defRPr/>
            </a:pPr>
            <a:r>
              <a:rPr lang="en-US" sz="32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trong những công trình kiến trúc của Chăm-pa?</a:t>
            </a:r>
            <a:endParaRPr lang="vi-VN" sz="3200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53350" y="4097268"/>
            <a:ext cx="405209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14745" y="2909607"/>
            <a:ext cx="4052098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928720" y="4195180"/>
            <a:ext cx="40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Tháp Po-no-ga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96885" y="3017555"/>
            <a:ext cx="3198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Đền Hùng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9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92781" y="411375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8418" y="303541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Chùa Thiên Mụ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05990" y="4232741"/>
            <a:ext cx="393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Chùa Hương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10" y="151119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5221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2676522" y="1366772"/>
            <a:ext cx="3386411" cy="324547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606AB2-F7A0-43CC-9A85-D2351EE4B477}"/>
              </a:ext>
            </a:extLst>
          </p:cNvPr>
          <p:cNvGrpSpPr/>
          <p:nvPr/>
        </p:nvGrpSpPr>
        <p:grpSpPr>
          <a:xfrm>
            <a:off x="6164707" y="1746124"/>
            <a:ext cx="2842601" cy="1636660"/>
            <a:chOff x="536218" y="1676931"/>
            <a:chExt cx="3594273" cy="106696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5854427-FACB-442E-ADF2-670B9D9DD8F3}"/>
                </a:ext>
              </a:extLst>
            </p:cNvPr>
            <p:cNvGrpSpPr/>
            <p:nvPr/>
          </p:nvGrpSpPr>
          <p:grpSpPr>
            <a:xfrm>
              <a:off x="536218" y="1739570"/>
              <a:ext cx="3477881" cy="1004328"/>
              <a:chOff x="356313" y="4328643"/>
              <a:chExt cx="3477881" cy="100432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FFCFFC9-631B-46C1-86F4-92DABC0AAD8E}"/>
                  </a:ext>
                </a:extLst>
              </p:cNvPr>
              <p:cNvSpPr/>
              <p:nvPr/>
            </p:nvSpPr>
            <p:spPr>
              <a:xfrm>
                <a:off x="356313" y="4678618"/>
                <a:ext cx="3477881" cy="654353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en-US" altLang="zh-CN" sz="2100" b="1" kern="120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Chuẩn bị trước phần 2 của bài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12CD5F7-2FB0-4C3B-AF5A-272D69263583}"/>
                  </a:ext>
                </a:extLst>
              </p:cNvPr>
              <p:cNvSpPr/>
              <p:nvPr/>
            </p:nvSpPr>
            <p:spPr>
              <a:xfrm>
                <a:off x="542923" y="4328643"/>
                <a:ext cx="2870197" cy="27087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CHUẨN BỊ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2646AC-6632-4F9A-8F72-B84EA5B3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3721710" y="1676931"/>
              <a:ext cx="408781" cy="810585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FF27159-FF5E-463F-A9E4-25D0D3F01EA5}"/>
              </a:ext>
            </a:extLst>
          </p:cNvPr>
          <p:cNvGrpSpPr/>
          <p:nvPr/>
        </p:nvGrpSpPr>
        <p:grpSpPr>
          <a:xfrm>
            <a:off x="200386" y="1706399"/>
            <a:ext cx="2484458" cy="2042029"/>
            <a:chOff x="717129" y="1691859"/>
            <a:chExt cx="3312611" cy="235073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94A6C93-346F-477D-9988-8E0C6E540BBF}"/>
                </a:ext>
              </a:extLst>
            </p:cNvPr>
            <p:cNvGrpSpPr/>
            <p:nvPr/>
          </p:nvGrpSpPr>
          <p:grpSpPr>
            <a:xfrm>
              <a:off x="793514" y="2229832"/>
              <a:ext cx="3236226" cy="1812766"/>
              <a:chOff x="613609" y="4818905"/>
              <a:chExt cx="3236226" cy="181276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A03A502-A603-416C-A5C3-D336F8CF5CCF}"/>
                  </a:ext>
                </a:extLst>
              </p:cNvPr>
              <p:cNvSpPr/>
              <p:nvPr/>
            </p:nvSpPr>
            <p:spPr>
              <a:xfrm>
                <a:off x="613609" y="5409317"/>
                <a:ext cx="3236226" cy="1222354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cũ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trả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lời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hỏi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trong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sách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giáo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khoa.</a:t>
                </a:r>
                <a:endParaRPr lang="zh-CN" altLang="en-US" sz="21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B638929-5968-4B31-A7DB-50FFC5525290}"/>
                  </a:ext>
                </a:extLst>
              </p:cNvPr>
              <p:cNvSpPr/>
              <p:nvPr/>
            </p:nvSpPr>
            <p:spPr>
              <a:xfrm>
                <a:off x="960778" y="4818905"/>
                <a:ext cx="2376148" cy="47831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4A459E-3E47-4327-ACE7-80C3980EC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717129" y="1691859"/>
              <a:ext cx="408781" cy="130803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409598" y="66557"/>
            <a:ext cx="201002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2734542" y="1500338"/>
            <a:ext cx="3363825" cy="309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78" y="1522039"/>
            <a:ext cx="1323671" cy="1323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3696835" y="415744"/>
            <a:ext cx="21727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1518443" y="1139136"/>
            <a:ext cx="6287365" cy="1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Chăm -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đất Nam Bộ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kỷ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 X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8003A2-7C42-E44B-A1C0-4A4C1818A4D8}"/>
              </a:ext>
            </a:extLst>
          </p:cNvPr>
          <p:cNvGrpSpPr/>
          <p:nvPr/>
        </p:nvGrpSpPr>
        <p:grpSpPr>
          <a:xfrm>
            <a:off x="0" y="2393732"/>
            <a:ext cx="9143999" cy="2747924"/>
            <a:chOff x="249743" y="2186026"/>
            <a:chExt cx="8589457" cy="27479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4A847-11AE-FA48-9EB2-4D9DFFA4A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>
              <a:off x="249743" y="2202496"/>
              <a:ext cx="4379389" cy="27314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F3CFD8-E099-0C4D-BA38-072C809DC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 flipH="1">
              <a:off x="4459811" y="2186026"/>
              <a:ext cx="4379389" cy="273145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C90C2-957F-154E-B31B-B3CD01965A6F}"/>
              </a:ext>
            </a:extLst>
          </p:cNvPr>
          <p:cNvSpPr/>
          <p:nvPr/>
        </p:nvSpPr>
        <p:spPr>
          <a:xfrm>
            <a:off x="3650113" y="284836"/>
            <a:ext cx="1843774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48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673" y="1742219"/>
            <a:ext cx="6014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. Vương quốc Chăm-pa</a:t>
            </a:r>
            <a:r>
              <a:rPr lang="en-US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từ thế kỉ X đến đầu thế kỉ XVI.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vi-VN" altLang="vi-VN" sz="28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779358" y="3104037"/>
            <a:ext cx="6155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Lược sử vùng đất Nam Bộ từ đầu thế kỉ X đến đầu thế kỉ XVI.</a:t>
            </a:r>
            <a:endParaRPr lang="en-US" altLang="vi-VN" sz="28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80495" y="1749843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23368" y="3045022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49666" y="1816806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8007" y="3045022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660085" y="1513975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B3CAC0-2C25-B044-8C71-9B406E70B597}"/>
              </a:ext>
            </a:extLst>
          </p:cNvPr>
          <p:cNvSpPr txBox="1"/>
          <p:nvPr/>
        </p:nvSpPr>
        <p:spPr>
          <a:xfrm>
            <a:off x="958784" y="72155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685800">
              <a:buClrTx/>
              <a:buSzTx/>
              <a:defRPr/>
            </a:pPr>
            <a:r>
              <a:rPr lang="vi-VN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biến cơ bản về chính trị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20;p29">
            <a:extLst>
              <a:ext uri="{FF2B5EF4-FFF2-40B4-BE49-F238E27FC236}">
                <a16:creationId xmlns:a16="http://schemas.microsoft.com/office/drawing/2014/main" id="{959DFEA3-E1A4-788D-B963-621C728AF1DF}"/>
              </a:ext>
            </a:extLst>
          </p:cNvPr>
          <p:cNvSpPr txBox="1">
            <a:spLocks/>
          </p:cNvSpPr>
          <p:nvPr/>
        </p:nvSpPr>
        <p:spPr>
          <a:xfrm>
            <a:off x="295274" y="2073159"/>
            <a:ext cx="87630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defTabSz="685800">
              <a:buClrTx/>
              <a:buSzTx/>
              <a:defRPr/>
            </a:pPr>
            <a:r>
              <a:rPr lang="en-US" sz="2400" b="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Năm 988, một quý tộc người Chăm đã lập ra vương triều Vi-giay-a</a:t>
            </a:r>
            <a:endParaRPr lang="en-US" sz="2400" b="0" kern="12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320;p29">
            <a:extLst>
              <a:ext uri="{FF2B5EF4-FFF2-40B4-BE49-F238E27FC236}">
                <a16:creationId xmlns:a16="http://schemas.microsoft.com/office/drawing/2014/main" id="{E90DAA59-C057-5F7D-68BA-A6307B98EC89}"/>
              </a:ext>
            </a:extLst>
          </p:cNvPr>
          <p:cNvSpPr txBox="1">
            <a:spLocks/>
          </p:cNvSpPr>
          <p:nvPr/>
        </p:nvSpPr>
        <p:spPr>
          <a:xfrm>
            <a:off x="317354" y="2581002"/>
            <a:ext cx="87630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defTabSz="685800">
              <a:buClrTx/>
              <a:buSzTx/>
              <a:defRPr/>
            </a:pPr>
            <a:r>
              <a:rPr lang="en-US" sz="2400" b="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Kinh đô được chuyển về Vi-giay-a.</a:t>
            </a:r>
            <a:endParaRPr lang="en-US" sz="2400" b="0" kern="12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3C7F03B-9320-C5B5-CB55-35D193CBEDE5}"/>
              </a:ext>
            </a:extLst>
          </p:cNvPr>
          <p:cNvSpPr/>
          <p:nvPr/>
        </p:nvSpPr>
        <p:spPr>
          <a:xfrm>
            <a:off x="647700" y="2218997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thời gian, kinh đô của Vương triều </a:t>
            </a:r>
            <a:r>
              <a:rPr lang="en-US" sz="2800" b="1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Vi-giay-a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" grpId="0"/>
      <p:bldP spid="3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0691CA-9D6B-8861-8B8F-FC7D7B68A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92" y="3046340"/>
            <a:ext cx="8401016" cy="2316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667AD9-EF46-DEE6-C330-4805C9A5107D}"/>
              </a:ext>
            </a:extLst>
          </p:cNvPr>
          <p:cNvSpPr txBox="1"/>
          <p:nvPr/>
        </p:nvSpPr>
        <p:spPr>
          <a:xfrm>
            <a:off x="295274" y="234091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988 - 1220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6916A7-00BD-DE99-430F-9A3BD97129D4}"/>
              </a:ext>
            </a:extLst>
          </p:cNvPr>
          <p:cNvSpPr txBox="1"/>
          <p:nvPr/>
        </p:nvSpPr>
        <p:spPr>
          <a:xfrm>
            <a:off x="2245641" y="234091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1220 - 1353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F2D673-DDD9-AA5C-3980-C0DF9AC3CF4D}"/>
              </a:ext>
            </a:extLst>
          </p:cNvPr>
          <p:cNvSpPr txBox="1"/>
          <p:nvPr/>
        </p:nvSpPr>
        <p:spPr>
          <a:xfrm>
            <a:off x="4383161" y="2340917"/>
            <a:ext cx="22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XIV - 1471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EBDEA5-6903-D4A2-BDD1-006C3328E781}"/>
              </a:ext>
            </a:extLst>
          </p:cNvPr>
          <p:cNvSpPr txBox="1"/>
          <p:nvPr/>
        </p:nvSpPr>
        <p:spPr>
          <a:xfrm>
            <a:off x="6727431" y="2340917"/>
            <a:ext cx="22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1471 - TK XVI</a:t>
            </a:r>
          </a:p>
        </p:txBody>
      </p:sp>
      <p:pic>
        <p:nvPicPr>
          <p:cNvPr id="1026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2D2FE86D-63B8-DDE4-2A25-7ADC54907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442612" y="3484059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474491B2-CF56-1FC4-2E98-7C4E4DFDE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2590800" y="3545817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29923E6C-D971-6B0E-4991-3CBAF05C0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4938734" y="3521766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3ECDD956-FB74-94C0-B620-5011EC7BF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7315200" y="3484059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D774CB-C0D1-8D9D-90BD-EE666074D066}"/>
              </a:ext>
            </a:extLst>
          </p:cNvPr>
          <p:cNvSpPr txBox="1"/>
          <p:nvPr/>
        </p:nvSpPr>
        <p:spPr>
          <a:xfrm>
            <a:off x="349080" y="1600097"/>
            <a:ext cx="85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tình hình chính trị của Vương quốc Chăm - pa</a:t>
            </a:r>
          </a:p>
        </p:txBody>
      </p:sp>
    </p:spTree>
    <p:extLst>
      <p:ext uri="{BB962C8B-B14F-4D97-AF65-F5344CB8AC3E}">
        <p14:creationId xmlns:p14="http://schemas.microsoft.com/office/powerpoint/2010/main" val="19956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  <p:bldP spid="26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F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CF1F6-4271-8C20-4B47-1985248C1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r="2000"/>
          <a:stretch/>
        </p:blipFill>
        <p:spPr>
          <a:xfrm>
            <a:off x="1676400" y="0"/>
            <a:ext cx="5715000" cy="5143500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A6A07049-690C-EBBD-1C9A-2E755A02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48200" y="742950"/>
            <a:ext cx="685800" cy="685800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775306B5-0211-E603-DEB0-092F645D2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91100" y="165735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a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Diễn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biến cơ bản về chính trị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E526D91D-4B39-3172-8057-860A83C4B42F}"/>
              </a:ext>
            </a:extLst>
          </p:cNvPr>
          <p:cNvSpPr txBox="1">
            <a:spLocks/>
          </p:cNvSpPr>
          <p:nvPr/>
        </p:nvSpPr>
        <p:spPr>
          <a:xfrm>
            <a:off x="457200" y="197872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43FCE87B-0332-FEA8-FB1F-97B0C889BA15}"/>
              </a:ext>
            </a:extLst>
          </p:cNvPr>
          <p:cNvSpPr txBox="1">
            <a:spLocks/>
          </p:cNvSpPr>
          <p:nvPr/>
        </p:nvSpPr>
        <p:spPr>
          <a:xfrm>
            <a:off x="685800" y="2467706"/>
            <a:ext cx="3200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E602F13-90CA-70A6-1417-2D1393E6ECE1}"/>
              </a:ext>
            </a:extLst>
          </p:cNvPr>
          <p:cNvSpPr/>
          <p:nvPr/>
        </p:nvSpPr>
        <p:spPr>
          <a:xfrm>
            <a:off x="485773" y="3181350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những hoạt động kinh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của Vương quốc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Chăm-pa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Hoạt động nào khiến em ấn tượng nhất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sao?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72E7B-E388-7346-A37B-42EA43BDA392}"/>
              </a:ext>
            </a:extLst>
          </p:cNvPr>
          <p:cNvSpPr/>
          <p:nvPr/>
        </p:nvSpPr>
        <p:spPr>
          <a:xfrm>
            <a:off x="1213802" y="17663"/>
            <a:ext cx="6957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Hoạt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nl-NL" sz="4000" b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tế nông nghiệp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18C1EA-1F75-6945-9574-E63C9D7D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8" y="526673"/>
            <a:ext cx="1946557" cy="18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43E889-8489-7F44-96FE-8CC4DC8CE5E0}"/>
              </a:ext>
            </a:extLst>
          </p:cNvPr>
          <p:cNvSpPr/>
          <p:nvPr/>
        </p:nvSpPr>
        <p:spPr>
          <a:xfrm>
            <a:off x="1784071" y="1312667"/>
            <a:ext cx="1881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64CC3-401A-4F4D-90CC-3E6ACE08A9F6}"/>
              </a:ext>
            </a:extLst>
          </p:cNvPr>
          <p:cNvSpPr/>
          <p:nvPr/>
        </p:nvSpPr>
        <p:spPr>
          <a:xfrm>
            <a:off x="2306560" y="3221049"/>
            <a:ext cx="1698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F4896-41D8-CB46-AE31-9F3D77354DBC}"/>
              </a:ext>
            </a:extLst>
          </p:cNvPr>
          <p:cNvSpPr/>
          <p:nvPr/>
        </p:nvSpPr>
        <p:spPr>
          <a:xfrm>
            <a:off x="6493902" y="1133622"/>
            <a:ext cx="2600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3D27-8DC0-0C42-A456-5C20D5055C8F}"/>
              </a:ext>
            </a:extLst>
          </p:cNvPr>
          <p:cNvSpPr/>
          <p:nvPr/>
        </p:nvSpPr>
        <p:spPr>
          <a:xfrm>
            <a:off x="6519302" y="3014196"/>
            <a:ext cx="2600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VN" dirty="0">
              <a:solidFill>
                <a:srgbClr val="0070C0"/>
              </a:solidFill>
            </a:endParaRPr>
          </a:p>
        </p:txBody>
      </p:sp>
      <p:pic>
        <p:nvPicPr>
          <p:cNvPr id="3076" name="Picture 4" descr="Cute Duck PNG, Transparent Png Image - PngNice">
            <a:extLst>
              <a:ext uri="{FF2B5EF4-FFF2-40B4-BE49-F238E27FC236}">
                <a16:creationId xmlns:a16="http://schemas.microsoft.com/office/drawing/2014/main" id="{8B2D6DCF-306C-6E4F-8038-972899F2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" y="3050430"/>
            <a:ext cx="1192213" cy="13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F356349-FF42-7448-B52D-F99608074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5704"/>
          <a:stretch/>
        </p:blipFill>
        <p:spPr bwMode="auto">
          <a:xfrm>
            <a:off x="805218" y="3079791"/>
            <a:ext cx="1505037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51D6B31-5485-FA43-9F2C-954848219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5704" r="12778" b="14445"/>
          <a:stretch/>
        </p:blipFill>
        <p:spPr bwMode="auto">
          <a:xfrm>
            <a:off x="4629098" y="1133622"/>
            <a:ext cx="1719685" cy="1238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7436777F-0BF2-6D48-AE74-8A6F8F3B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50" y="2994408"/>
            <a:ext cx="1505037" cy="10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91ABA1-5A27-C346-B026-517CAAAF8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7"/>
          <a:stretch/>
        </p:blipFill>
        <p:spPr bwMode="auto">
          <a:xfrm>
            <a:off x="4692479" y="3921126"/>
            <a:ext cx="1888180" cy="12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905</Words>
  <Application>Microsoft Office PowerPoint</Application>
  <PresentationFormat>On-screen Show (16:9)</PresentationFormat>
  <Paragraphs>119</Paragraphs>
  <Slides>26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微软雅黑</vt:lpstr>
      <vt:lpstr>#9Slide05 Pattaya</vt:lpstr>
      <vt:lpstr>Arial</vt:lpstr>
      <vt:lpstr>Assistant Medium</vt:lpstr>
      <vt:lpstr>Calibri</vt:lpstr>
      <vt:lpstr>Calibri Light</vt:lpstr>
      <vt:lpstr>Cambria</vt:lpstr>
      <vt:lpstr>等线</vt:lpstr>
      <vt:lpstr>Livvic</vt:lpstr>
      <vt:lpstr>Nunito</vt:lpstr>
      <vt:lpstr>Open Sans</vt:lpstr>
      <vt:lpstr>PT Serif</vt:lpstr>
      <vt:lpstr>Rajdhani</vt:lpstr>
      <vt:lpstr>Roboto Condensed Light</vt:lpstr>
      <vt:lpstr>Tahoma</vt:lpstr>
      <vt:lpstr>Times New Roman</vt:lpstr>
      <vt:lpstr>Wingdings</vt:lpstr>
      <vt:lpstr>华康方圆体W7(P)</vt:lpstr>
      <vt:lpstr>印品丫丫体-D版</vt:lpstr>
      <vt:lpstr>小白</vt:lpstr>
      <vt:lpstr>Lección de Historia de España by Slidesgo</vt:lpstr>
      <vt:lpstr>Office Theme</vt:lpstr>
      <vt:lpstr>1_Office Theme</vt:lpstr>
      <vt:lpstr>4_Office Theme</vt:lpstr>
      <vt:lpstr>2_Office Theme</vt:lpstr>
      <vt:lpstr>World War II D-Day Invasion by Slidesgo</vt:lpstr>
      <vt:lpstr>6_Office Theme</vt:lpstr>
      <vt:lpstr>PowerPoint Presentation</vt:lpstr>
      <vt:lpstr>PowerPoint Presentation</vt:lpstr>
      <vt:lpstr>Vương quốc Chăm - pa  và vùng đất Nam Bộ từ đầu thế kỷ X đến đầu thế kỷ XVI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PC</dc:creator>
  <cp:lastModifiedBy>PC</cp:lastModifiedBy>
  <cp:revision>77</cp:revision>
  <cp:lastPrinted>2021-10-01T02:56:10Z</cp:lastPrinted>
  <dcterms:modified xsi:type="dcterms:W3CDTF">2024-06-15T06:47:55Z</dcterms:modified>
</cp:coreProperties>
</file>