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5" r:id="rId4"/>
    <p:sldMasterId id="2147483712" r:id="rId5"/>
    <p:sldMasterId id="2147483724" r:id="rId6"/>
    <p:sldMasterId id="2147483736" r:id="rId7"/>
    <p:sldMasterId id="2147483749" r:id="rId8"/>
    <p:sldMasterId id="2147483754" r:id="rId9"/>
    <p:sldMasterId id="2147483772" r:id="rId10"/>
  </p:sldMasterIdLst>
  <p:notesMasterIdLst>
    <p:notesMasterId r:id="rId44"/>
  </p:notesMasterIdLst>
  <p:sldIdLst>
    <p:sldId id="259" r:id="rId11"/>
    <p:sldId id="283" r:id="rId12"/>
    <p:sldId id="2007577243" r:id="rId13"/>
    <p:sldId id="2007577259" r:id="rId14"/>
    <p:sldId id="2007577244" r:id="rId15"/>
    <p:sldId id="2007577245" r:id="rId16"/>
    <p:sldId id="2007577247" r:id="rId17"/>
    <p:sldId id="2007577260" r:id="rId18"/>
    <p:sldId id="316" r:id="rId19"/>
    <p:sldId id="292" r:id="rId20"/>
    <p:sldId id="270" r:id="rId21"/>
    <p:sldId id="298" r:id="rId22"/>
    <p:sldId id="2007577250" r:id="rId23"/>
    <p:sldId id="286" r:id="rId24"/>
    <p:sldId id="2007577241" r:id="rId25"/>
    <p:sldId id="2007577251" r:id="rId26"/>
    <p:sldId id="2007577254" r:id="rId27"/>
    <p:sldId id="2007577255" r:id="rId28"/>
    <p:sldId id="257" r:id="rId29"/>
    <p:sldId id="258" r:id="rId30"/>
    <p:sldId id="2007577253" r:id="rId31"/>
    <p:sldId id="318" r:id="rId32"/>
    <p:sldId id="11088714" r:id="rId33"/>
    <p:sldId id="263" r:id="rId34"/>
    <p:sldId id="11088804" r:id="rId35"/>
    <p:sldId id="688" r:id="rId36"/>
    <p:sldId id="268" r:id="rId37"/>
    <p:sldId id="11088715" r:id="rId38"/>
    <p:sldId id="2007577256" r:id="rId39"/>
    <p:sldId id="2007577257" r:id="rId40"/>
    <p:sldId id="260" r:id="rId41"/>
    <p:sldId id="2007577258" r:id="rId42"/>
    <p:sldId id="26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73" d="100"/>
          <a:sy n="73" d="100"/>
        </p:scale>
        <p:origin x="4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146A5-E039-48EE-B68A-E2EA3CD12EF9}" type="datetimeFigureOut">
              <a:rPr lang="en-US" smtClean="0"/>
              <a:t>6/15/2024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D72527-008B-4D38-B235-2059BEAD8DC1}" type="slidenum">
              <a:rPr lang="en-US" smtClean="0"/>
              <a:t>‹#›</a:t>
            </a:fld>
            <a:endParaRPr lang="en-US"/>
          </a:p>
        </p:txBody>
      </p:sp>
    </p:spTree>
    <p:extLst>
      <p:ext uri="{BB962C8B-B14F-4D97-AF65-F5344CB8AC3E}">
        <p14:creationId xmlns:p14="http://schemas.microsoft.com/office/powerpoint/2010/main" val="482070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6126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1443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726831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99582-C047-F47F-BBCC-26D2551949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566994-7EC7-E720-57EB-86D0C75041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B62A72-AF58-6518-B35D-7772971485ED}"/>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5" name="Footer Placeholder 4">
            <a:extLst>
              <a:ext uri="{FF2B5EF4-FFF2-40B4-BE49-F238E27FC236}">
                <a16:creationId xmlns:a16="http://schemas.microsoft.com/office/drawing/2014/main" id="{F3CE2A02-9319-7BEA-FE7A-CE159B761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E730AC-65CC-8822-2804-34D7A74D77BC}"/>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341989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F4A50-6C59-EC5D-4954-5A3095302E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BDB1B3-F69A-B1A7-ABC1-BE557E03AA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8A20A-45DF-A86F-EB9F-45F058079FB9}"/>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5" name="Footer Placeholder 4">
            <a:extLst>
              <a:ext uri="{FF2B5EF4-FFF2-40B4-BE49-F238E27FC236}">
                <a16:creationId xmlns:a16="http://schemas.microsoft.com/office/drawing/2014/main" id="{9C46EDA9-F5D8-7A30-4EAE-7D9A262E87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663CA-E503-2BB1-84DD-D067EE152039}"/>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1698111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24B527-0C94-45ED-FB1E-3A63697C7F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969458-745E-46F1-1D1D-DA6FB3FDB9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A9E94-CDD8-4880-51DE-C302149E1027}"/>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5" name="Footer Placeholder 4">
            <a:extLst>
              <a:ext uri="{FF2B5EF4-FFF2-40B4-BE49-F238E27FC236}">
                <a16:creationId xmlns:a16="http://schemas.microsoft.com/office/drawing/2014/main" id="{C097E534-8A15-CEB1-1165-96D5DE7C6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72070-930B-9D61-2798-2A67EA9ACCDB}"/>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1156253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479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719273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 name="任意多边形 8"/>
          <p:cNvSpPr/>
          <p:nvPr userDrawn="1"/>
        </p:nvSpPr>
        <p:spPr>
          <a:xfrm>
            <a:off x="0" y="6235644"/>
            <a:ext cx="12193587"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
        <p:nvSpPr>
          <p:cNvPr id="10" name="任意多边形 9"/>
          <p:cNvSpPr/>
          <p:nvPr userDrawn="1"/>
        </p:nvSpPr>
        <p:spPr>
          <a:xfrm flipH="1">
            <a:off x="0" y="6165305"/>
            <a:ext cx="12193587"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Tree>
    <p:extLst>
      <p:ext uri="{BB962C8B-B14F-4D97-AF65-F5344CB8AC3E}">
        <p14:creationId xmlns:p14="http://schemas.microsoft.com/office/powerpoint/2010/main" val="1159229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060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711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84739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3434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72146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FAF7B-188C-7BE4-D2CD-29E5A5C07E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0511D0-D526-3733-C3CF-1A884F4441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3B8EF-8EF6-FDFD-066A-9F266C9D2A85}"/>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5" name="Footer Placeholder 4">
            <a:extLst>
              <a:ext uri="{FF2B5EF4-FFF2-40B4-BE49-F238E27FC236}">
                <a16:creationId xmlns:a16="http://schemas.microsoft.com/office/drawing/2014/main" id="{E4D68086-3BA5-41B8-08DB-9AD915CD9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4A341-8865-09D0-2D9F-C684C514BAAD}"/>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3391154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7481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84454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207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92200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352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536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948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208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841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984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013A9-7D0F-83DB-B6C7-062423CF2A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6F92A8-709F-2AE2-177F-538F1D442B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F3C460-2F27-20D3-EE2D-E4F8510C167A}"/>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5" name="Footer Placeholder 4">
            <a:extLst>
              <a:ext uri="{FF2B5EF4-FFF2-40B4-BE49-F238E27FC236}">
                <a16:creationId xmlns:a16="http://schemas.microsoft.com/office/drawing/2014/main" id="{604A165E-4EF0-E98F-AD66-E10E4B40F2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5C9AC-E44E-8EEB-4D22-8CF05A48F918}"/>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1610623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301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293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773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460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11396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2823299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045033-D46F-4B7F-8534-68ABDEE7812B}"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311819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576622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45033-D46F-4B7F-8534-68ABDEE7812B}"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6275707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045033-D46F-4B7F-8534-68ABDEE7812B}"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565839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C176E-5EAB-ADF8-DDDB-AC17C5381E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37ECE0-3246-79B9-AAB4-391E116A70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D76960-B9AE-58B1-2CF2-AE9A237BCB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27AED4-62F3-3A03-8FAC-32A0E90E61DF}"/>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6" name="Footer Placeholder 5">
            <a:extLst>
              <a:ext uri="{FF2B5EF4-FFF2-40B4-BE49-F238E27FC236}">
                <a16:creationId xmlns:a16="http://schemas.microsoft.com/office/drawing/2014/main" id="{3AB2EDDD-E05E-6FA1-6F81-F0B26E0664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A76A3-9725-D597-5722-73F6C9270BAF}"/>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2823495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045033-D46F-4B7F-8534-68ABDEE7812B}" type="datetimeFigureOut">
              <a:rPr lang="en-US" smtClean="0"/>
              <a:t>6/15/2024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487690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45033-D46F-4B7F-8534-68ABDEE7812B}" type="datetimeFigureOut">
              <a:rPr lang="en-US" smtClean="0"/>
              <a:t>6/15/2024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35317744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45033-D46F-4B7F-8534-68ABDEE7812B}" type="datetimeFigureOut">
              <a:rPr lang="en-US" smtClean="0"/>
              <a:t>6/15/2024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39944944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204708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995807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1689766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869161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643897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2940888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10233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37057-1942-4A4B-11F2-85E05B338C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29A9A1-DF74-DEFC-A09F-FEA838B858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464045-2412-6F5F-E835-6C97434E7A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068D9C-E711-417F-9DEF-D747B5C3B5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F95570-44CB-7651-FEB8-9FBDB3A483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927A0E-F0C6-DE8F-7F2D-1381C711673E}"/>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8" name="Footer Placeholder 7">
            <a:extLst>
              <a:ext uri="{FF2B5EF4-FFF2-40B4-BE49-F238E27FC236}">
                <a16:creationId xmlns:a16="http://schemas.microsoft.com/office/drawing/2014/main" id="{073A01C5-E3DA-55C9-66E9-84617C6C15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FCBC01-CD91-EA71-E02A-2EED8E5D8BCF}"/>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9164273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8730407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6/15/2024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9581403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6/15/2024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7788784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6/15/2024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5376742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762719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6636295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5131780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0789752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31" indent="0" algn="ctr">
              <a:buNone/>
              <a:defRPr sz="2000"/>
            </a:lvl2pPr>
            <a:lvl3pPr marL="914264" indent="0" algn="ctr">
              <a:buNone/>
              <a:defRPr sz="1800"/>
            </a:lvl3pPr>
            <a:lvl4pPr marL="1371395" indent="0" algn="ctr">
              <a:buNone/>
              <a:defRPr sz="1600"/>
            </a:lvl4pPr>
            <a:lvl5pPr marL="1828525" indent="0" algn="ctr">
              <a:buNone/>
              <a:defRPr sz="1600"/>
            </a:lvl5pPr>
            <a:lvl6pPr marL="2285656"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0162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6547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9DB52-12D5-F6B7-D47F-2123AEE402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E60AB3-E019-78A5-1E9E-EA40BBEAEA9B}"/>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4" name="Footer Placeholder 3">
            <a:extLst>
              <a:ext uri="{FF2B5EF4-FFF2-40B4-BE49-F238E27FC236}">
                <a16:creationId xmlns:a16="http://schemas.microsoft.com/office/drawing/2014/main" id="{523CF330-2CE7-5AB8-EBAB-D0AD25150B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3C0518-A63E-CC46-F9BF-649B49C3CAFC}"/>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30812981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800">
                <a:solidFill>
                  <a:schemeClr val="tx1">
                    <a:tint val="75000"/>
                  </a:schemeClr>
                </a:solidFill>
              </a:defRPr>
            </a:lvl3pPr>
            <a:lvl4pPr marL="1371395" indent="0">
              <a:buNone/>
              <a:defRPr sz="1600">
                <a:solidFill>
                  <a:schemeClr val="tx1">
                    <a:tint val="75000"/>
                  </a:schemeClr>
                </a:solidFill>
              </a:defRPr>
            </a:lvl4pPr>
            <a:lvl5pPr marL="1828525" indent="0">
              <a:buNone/>
              <a:defRPr sz="1600">
                <a:solidFill>
                  <a:schemeClr val="tx1">
                    <a:tint val="75000"/>
                  </a:schemeClr>
                </a:solidFill>
              </a:defRPr>
            </a:lvl5pPr>
            <a:lvl6pPr marL="2285656" indent="0">
              <a:buNone/>
              <a:defRPr sz="1600">
                <a:solidFill>
                  <a:schemeClr val="tx1">
                    <a:tint val="75000"/>
                  </a:schemeClr>
                </a:solidFill>
              </a:defRPr>
            </a:lvl6pPr>
            <a:lvl7pPr marL="2742789"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8698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0826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1" y="1681164"/>
            <a:ext cx="5157787"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4"/>
            <a:ext cx="5183188"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3474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4458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31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9702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31" indent="0">
              <a:buNone/>
              <a:defRPr sz="2800"/>
            </a:lvl2pPr>
            <a:lvl3pPr marL="914264" indent="0">
              <a:buNone/>
              <a:defRPr sz="2400"/>
            </a:lvl3pPr>
            <a:lvl4pPr marL="1371395" indent="0">
              <a:buNone/>
              <a:defRPr sz="2000"/>
            </a:lvl4pPr>
            <a:lvl5pPr marL="1828525" indent="0">
              <a:buNone/>
              <a:defRPr sz="2000"/>
            </a:lvl5pPr>
            <a:lvl6pPr marL="2285656"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8229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572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7"/>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8199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2" y="174169"/>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4" y="217256"/>
            <a:ext cx="3057309"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7"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57826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5C32FC-EF7F-325A-A66A-FA2FB0F6EE08}"/>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3" name="Footer Placeholder 2">
            <a:extLst>
              <a:ext uri="{FF2B5EF4-FFF2-40B4-BE49-F238E27FC236}">
                <a16:creationId xmlns:a16="http://schemas.microsoft.com/office/drawing/2014/main" id="{E0F02B8E-4EC9-4265-FBBE-B2F32FFBF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741E9A-E531-B8D9-3088-9434A242542D}"/>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1054724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751017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225109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739924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5853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4C4113F7-91E4-4B9A-9060-B0327D1715AC}"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83928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37275987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89903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508E24-D87B-49FA-B9B2-569D50BE4BDF}"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41333579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508E24-D87B-49FA-B9B2-569D50BE4BDF}" type="datetimeFigureOut">
              <a:rPr lang="en-US" smtClean="0"/>
              <a:t>6/15/2024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4113F7-91E4-4B9A-9060-B0327D1715AC}"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89092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508E24-D87B-49FA-B9B2-569D50BE4BDF}" type="datetimeFigureOut">
              <a:rPr lang="en-US" smtClean="0"/>
              <a:t>6/15/2024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098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9D11C-B938-0700-6A85-18525D8D7B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77488D-08B0-2383-D641-7A2BE26BCC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5C2B41-CB10-59B4-0F55-F3CD3BE73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85003F-A8F7-6A83-3C00-76B432F23CF1}"/>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6" name="Footer Placeholder 5">
            <a:extLst>
              <a:ext uri="{FF2B5EF4-FFF2-40B4-BE49-F238E27FC236}">
                <a16:creationId xmlns:a16="http://schemas.microsoft.com/office/drawing/2014/main" id="{98E9713B-29A4-3BD9-9E62-3B696620F0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27018A-12DB-4EA3-DFD7-7BB21D85AB62}"/>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20061170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08E24-D87B-49FA-B9B2-569D50BE4BDF}" type="datetimeFigureOut">
              <a:rPr lang="en-US" smtClean="0"/>
              <a:t>6/15/2024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39623705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07956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6027505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40047310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19061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32528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1772841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64326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55835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665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6215E-8C73-4808-C1E6-C58E6FC274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D81276-ABFD-EDEA-F763-AFCAA61F97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A8DF2A-0CB6-5BAA-9CEA-116C466660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29C34C-7497-CAFD-80DF-D8076DB7D737}"/>
              </a:ext>
            </a:extLst>
          </p:cNvPr>
          <p:cNvSpPr>
            <a:spLocks noGrp="1"/>
          </p:cNvSpPr>
          <p:nvPr>
            <p:ph type="dt" sz="half" idx="10"/>
          </p:nvPr>
        </p:nvSpPr>
        <p:spPr/>
        <p:txBody>
          <a:bodyPr/>
          <a:lstStyle/>
          <a:p>
            <a:fld id="{D79A4C98-B162-4C7F-BA8E-BCB2BA0258B0}" type="datetimeFigureOut">
              <a:rPr lang="en-US" smtClean="0"/>
              <a:t>6/15/2024</a:t>
            </a:fld>
            <a:endParaRPr lang="en-US"/>
          </a:p>
        </p:txBody>
      </p:sp>
      <p:sp>
        <p:nvSpPr>
          <p:cNvPr id="6" name="Footer Placeholder 5">
            <a:extLst>
              <a:ext uri="{FF2B5EF4-FFF2-40B4-BE49-F238E27FC236}">
                <a16:creationId xmlns:a16="http://schemas.microsoft.com/office/drawing/2014/main" id="{952845FE-3AFC-CA13-38E0-D81DF3A5DE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C74F16-BEED-860B-5A4F-8F1425833345}"/>
              </a:ext>
            </a:extLst>
          </p:cNvPr>
          <p:cNvSpPr>
            <a:spLocks noGrp="1"/>
          </p:cNvSpPr>
          <p:nvPr>
            <p:ph type="sldNum" sz="quarter" idx="12"/>
          </p:nvPr>
        </p:nvSpPr>
        <p:spPr/>
        <p:txBody>
          <a:bodyPr/>
          <a:lstStyle/>
          <a:p>
            <a:fld id="{B866CAF6-5E99-4122-A9BE-AA0739EE8F5F}" type="slidenum">
              <a:rPr lang="en-US" smtClean="0"/>
              <a:t>‹#›</a:t>
            </a:fld>
            <a:endParaRPr lang="en-US"/>
          </a:p>
        </p:txBody>
      </p:sp>
    </p:spTree>
    <p:extLst>
      <p:ext uri="{BB962C8B-B14F-4D97-AF65-F5344CB8AC3E}">
        <p14:creationId xmlns:p14="http://schemas.microsoft.com/office/powerpoint/2010/main" val="25771350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21297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638212"/>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0.xml"/><Relationship Id="rId1" Type="http://schemas.openxmlformats.org/officeDocument/2006/relationships/slideLayout" Target="../slideLayouts/slideLayout91.xml"/><Relationship Id="rId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5" Type="http://schemas.openxmlformats.org/officeDocument/2006/relationships/theme" Target="../theme/theme8.xml"/><Relationship Id="rId4"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theme" Target="../theme/theme9.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image" Target="../media/image3.pn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512D1-0FCD-3FE9-71F7-C44A5985E5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874DF2-FA72-FEB4-808E-A6B06006BA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18C227-C9CD-F2B2-87C4-4AFD16055F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A4C98-B162-4C7F-BA8E-BCB2BA0258B0}" type="datetimeFigureOut">
              <a:rPr lang="en-US" smtClean="0"/>
              <a:t>6/15/2024</a:t>
            </a:fld>
            <a:endParaRPr lang="en-US"/>
          </a:p>
        </p:txBody>
      </p:sp>
      <p:sp>
        <p:nvSpPr>
          <p:cNvPr id="5" name="Footer Placeholder 4">
            <a:extLst>
              <a:ext uri="{FF2B5EF4-FFF2-40B4-BE49-F238E27FC236}">
                <a16:creationId xmlns:a16="http://schemas.microsoft.com/office/drawing/2014/main" id="{5790DC0A-1AB2-B30A-918D-78AB21F45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37A3DE-C243-C00F-29BE-028E488FB0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66CAF6-5E99-4122-A9BE-AA0739EE8F5F}" type="slidenum">
              <a:rPr lang="en-US" smtClean="0"/>
              <a:t>‹#›</a:t>
            </a:fld>
            <a:endParaRPr lang="en-US"/>
          </a:p>
        </p:txBody>
      </p:sp>
    </p:spTree>
    <p:extLst>
      <p:ext uri="{BB962C8B-B14F-4D97-AF65-F5344CB8AC3E}">
        <p14:creationId xmlns:p14="http://schemas.microsoft.com/office/powerpoint/2010/main" val="385734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1282644298"/>
      </p:ext>
    </p:extLst>
  </p:cSld>
  <p:clrMap bg1="lt1" tx1="dk1" bg2="lt2" tx2="dk2" accent1="accent1" accent2="accent2" accent3="accent3" accent4="accent4" accent5="accent5" accent6="accent6" hlink="hlink" folHlink="folHlink"/>
  <p:sldLayoutIdLst>
    <p:sldLayoutId id="2147483773"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40">
          <a:fgClr>
            <a:srgbClr val="EFE8CB"/>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852421"/>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3486742885"/>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612169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B050">
            <a:alpha val="9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45033-D46F-4B7F-8534-68ABDEE7812B}" type="datetimeFigureOut">
              <a:rPr lang="en-US" smtClean="0"/>
              <a:t>6/15/2024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18F96D-46E4-4F51-8B00-F08B80564299}" type="slidenum">
              <a:rPr lang="en-US" smtClean="0"/>
              <a:t>‹#›</a:t>
            </a:fld>
            <a:endParaRPr lang="en-US"/>
          </a:p>
        </p:txBody>
      </p:sp>
    </p:spTree>
    <p:extLst>
      <p:ext uri="{BB962C8B-B14F-4D97-AF65-F5344CB8AC3E}">
        <p14:creationId xmlns:p14="http://schemas.microsoft.com/office/powerpoint/2010/main" val="193153142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t>6/15/2024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228597168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fld id="{2B8AC976-F0F5-438A-A4BB-3BAAC2D1A4DD}" type="datetimeFigureOut">
              <a:rPr lang="en-US" smtClean="0">
                <a:solidFill>
                  <a:prstClr val="black">
                    <a:tint val="75000"/>
                  </a:prstClr>
                </a:solidFill>
              </a:rPr>
              <a:pPr defTabSz="914354"/>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70BFC39-336F-402B-8BB1-7F2D84F98217}"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123760781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6" indent="-228566"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9" indent="-228566"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91"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24"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5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8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18"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5" algn="l" defTabSz="914264" rtl="0" eaLnBrk="1" latinLnBrk="0" hangingPunct="1">
        <a:defRPr sz="1800" kern="1200">
          <a:solidFill>
            <a:schemeClr val="tx1"/>
          </a:solidFill>
          <a:latin typeface="+mn-lt"/>
          <a:ea typeface="+mn-ea"/>
          <a:cs typeface="+mn-cs"/>
        </a:defRPr>
      </a:lvl5pPr>
      <a:lvl6pPr marL="2285656" algn="l" defTabSz="914264" rtl="0" eaLnBrk="1" latinLnBrk="0" hangingPunct="1">
        <a:defRPr sz="1800" kern="1200">
          <a:solidFill>
            <a:schemeClr val="tx1"/>
          </a:solidFill>
          <a:latin typeface="+mn-lt"/>
          <a:ea typeface="+mn-ea"/>
          <a:cs typeface="+mn-cs"/>
        </a:defRPr>
      </a:lvl6pPr>
      <a:lvl7pPr marL="2742789"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3636173"/>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508E24-D87B-49FA-B9B2-569D50BE4BDF}" type="datetimeFigureOut">
              <a:rPr lang="en-US" smtClean="0"/>
              <a:t>6/15/2024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C4113F7-91E4-4B9A-9060-B0327D1715AC}" type="slidenum">
              <a:rPr lang="en-US" smtClean="0"/>
              <a:t>‹#›</a:t>
            </a:fld>
            <a:endParaRPr lang="en-US"/>
          </a:p>
        </p:txBody>
      </p:sp>
    </p:spTree>
    <p:extLst>
      <p:ext uri="{BB962C8B-B14F-4D97-AF65-F5344CB8AC3E}">
        <p14:creationId xmlns:p14="http://schemas.microsoft.com/office/powerpoint/2010/main" val="118212202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37.xml"/><Relationship Id="rId5" Type="http://schemas.openxmlformats.org/officeDocument/2006/relationships/image" Target="../media/image31.png"/><Relationship Id="rId4" Type="http://schemas.openxmlformats.org/officeDocument/2006/relationships/image" Target="../media/image47.sv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37.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slide" Target="slide24.xml"/><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slide" Target="slide33.xml"/><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43.gif"/><Relationship Id="rId7"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slide" Target="slide33.xml"/><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slide" Target="slide10.xml"/><Relationship Id="rId4" Type="http://schemas.openxmlformats.org/officeDocument/2006/relationships/slide" Target="slide21.xml"/><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 Target="slide21.xml"/><Relationship Id="rId7" Type="http://schemas.openxmlformats.org/officeDocument/2006/relationships/slide" Target="slide24.xml"/><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slide" Target="slide33.xml"/><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slide" Target="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 Target="slide21.xml"/><Relationship Id="rId7" Type="http://schemas.openxmlformats.org/officeDocument/2006/relationships/slide" Target="slide24.xml"/><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slide" Target="slide33.xml"/><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slide" Target="slide10.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 Target="slide21.xml"/><Relationship Id="rId7" Type="http://schemas.openxmlformats.org/officeDocument/2006/relationships/slide" Target="slide24.xml"/><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slide" Target="slide33.xml"/><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slide" Target="slide10.xml"/></Relationships>
</file>

<file path=ppt/slides/_rels/slide2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8.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7.png"/><Relationship Id="rId2" Type="http://schemas.openxmlformats.org/officeDocument/2006/relationships/tags" Target="../tags/tag2.xml"/><Relationship Id="rId16" Type="http://schemas.openxmlformats.org/officeDocument/2006/relationships/image" Target="../media/image5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35.xml"/><Relationship Id="rId5" Type="http://schemas.openxmlformats.org/officeDocument/2006/relationships/tags" Target="../tags/tag5.xml"/><Relationship Id="rId15" Type="http://schemas.openxmlformats.org/officeDocument/2006/relationships/image" Target="../media/image50.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hdphoto" Target="../media/hdphoto5.wdp"/><Relationship Id="rId18" Type="http://schemas.openxmlformats.org/officeDocument/2006/relationships/image" Target="../media/image59.png"/><Relationship Id="rId26" Type="http://schemas.openxmlformats.org/officeDocument/2006/relationships/image" Target="../media/image63.png"/><Relationship Id="rId3" Type="http://schemas.openxmlformats.org/officeDocument/2006/relationships/slideLayout" Target="../slideLayouts/slideLayout47.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56.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58.png"/><Relationship Id="rId20" Type="http://schemas.openxmlformats.org/officeDocument/2006/relationships/image" Target="../media/image60.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53.png"/><Relationship Id="rId11" Type="http://schemas.microsoft.com/office/2007/relationships/hdphoto" Target="../media/hdphoto4.wdp"/><Relationship Id="rId24" Type="http://schemas.openxmlformats.org/officeDocument/2006/relationships/image" Target="../media/image62.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64.png"/><Relationship Id="rId10" Type="http://schemas.openxmlformats.org/officeDocument/2006/relationships/image" Target="../media/image55.png"/><Relationship Id="rId19" Type="http://schemas.microsoft.com/office/2007/relationships/hdphoto" Target="../media/hdphoto8.wdp"/><Relationship Id="rId31" Type="http://schemas.openxmlformats.org/officeDocument/2006/relationships/image" Target="../media/image66.png"/><Relationship Id="rId4" Type="http://schemas.openxmlformats.org/officeDocument/2006/relationships/image" Target="../media/image52.jpeg"/><Relationship Id="rId9" Type="http://schemas.microsoft.com/office/2007/relationships/hdphoto" Target="../media/hdphoto3.wdp"/><Relationship Id="rId14" Type="http://schemas.openxmlformats.org/officeDocument/2006/relationships/image" Target="../media/image57.png"/><Relationship Id="rId22" Type="http://schemas.openxmlformats.org/officeDocument/2006/relationships/image" Target="../media/image61.png"/><Relationship Id="rId27" Type="http://schemas.microsoft.com/office/2007/relationships/hdphoto" Target="../media/hdphoto12.wdp"/><Relationship Id="rId30"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47.xml"/><Relationship Id="rId5" Type="http://schemas.openxmlformats.org/officeDocument/2006/relationships/image" Target="../media/image69.png"/><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8" Type="http://schemas.openxmlformats.org/officeDocument/2006/relationships/image" Target="../media/image72.jpg"/><Relationship Id="rId13" Type="http://schemas.openxmlformats.org/officeDocument/2006/relationships/image" Target="../media/image77.png"/><Relationship Id="rId3" Type="http://schemas.openxmlformats.org/officeDocument/2006/relationships/tags" Target="../tags/tag11.xml"/><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3.xml"/><Relationship Id="rId11" Type="http://schemas.openxmlformats.org/officeDocument/2006/relationships/image" Target="../media/image75.png"/><Relationship Id="rId5" Type="http://schemas.openxmlformats.org/officeDocument/2006/relationships/slideLayout" Target="../slideLayouts/slideLayout73.xml"/><Relationship Id="rId10" Type="http://schemas.openxmlformats.org/officeDocument/2006/relationships/image" Target="../media/image74.png"/><Relationship Id="rId4" Type="http://schemas.openxmlformats.org/officeDocument/2006/relationships/tags" Target="../tags/tag12.xml"/><Relationship Id="rId9" Type="http://schemas.openxmlformats.org/officeDocument/2006/relationships/image" Target="../media/image73.png"/></Relationships>
</file>

<file path=ppt/slides/_rels/slide27.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13" Type="http://schemas.openxmlformats.org/officeDocument/2006/relationships/image" Target="../media/image84.png"/><Relationship Id="rId18" Type="http://schemas.openxmlformats.org/officeDocument/2006/relationships/slide" Target="slide31.xml"/><Relationship Id="rId26" Type="http://schemas.openxmlformats.org/officeDocument/2006/relationships/slide" Target="slide33.xml"/><Relationship Id="rId39" Type="http://schemas.microsoft.com/office/2007/relationships/hdphoto" Target="../media/hdphoto24.wdp"/><Relationship Id="rId21" Type="http://schemas.openxmlformats.org/officeDocument/2006/relationships/image" Target="../media/image59.png"/><Relationship Id="rId34" Type="http://schemas.microsoft.com/office/2007/relationships/hdphoto" Target="../media/hdphoto23.wdp"/><Relationship Id="rId42" Type="http://schemas.openxmlformats.org/officeDocument/2006/relationships/image" Target="../media/image94.png"/><Relationship Id="rId47" Type="http://schemas.microsoft.com/office/2007/relationships/hdphoto" Target="../media/hdphoto28.wdp"/><Relationship Id="rId7" Type="http://schemas.openxmlformats.org/officeDocument/2006/relationships/image" Target="../media/image81.png"/><Relationship Id="rId2" Type="http://schemas.openxmlformats.org/officeDocument/2006/relationships/image" Target="../media/image67.jpeg"/><Relationship Id="rId16" Type="http://schemas.microsoft.com/office/2007/relationships/hdphoto" Target="../media/hdphoto9.wdp"/><Relationship Id="rId29" Type="http://schemas.openxmlformats.org/officeDocument/2006/relationships/image" Target="../media/image62.png"/><Relationship Id="rId1" Type="http://schemas.openxmlformats.org/officeDocument/2006/relationships/slideLayout" Target="../slideLayouts/slideLayout47.xml"/><Relationship Id="rId6" Type="http://schemas.microsoft.com/office/2007/relationships/hdphoto" Target="../media/hdphoto16.wdp"/><Relationship Id="rId11" Type="http://schemas.openxmlformats.org/officeDocument/2006/relationships/image" Target="../media/image83.png"/><Relationship Id="rId24" Type="http://schemas.openxmlformats.org/officeDocument/2006/relationships/image" Target="../media/image87.png"/><Relationship Id="rId32" Type="http://schemas.microsoft.com/office/2007/relationships/hdphoto" Target="../media/hdphoto22.wdp"/><Relationship Id="rId37" Type="http://schemas.openxmlformats.org/officeDocument/2006/relationships/image" Target="../media/image91.png"/><Relationship Id="rId40" Type="http://schemas.openxmlformats.org/officeDocument/2006/relationships/image" Target="../media/image93.png"/><Relationship Id="rId45" Type="http://schemas.microsoft.com/office/2007/relationships/hdphoto" Target="../media/hdphoto27.wdp"/><Relationship Id="rId5" Type="http://schemas.openxmlformats.org/officeDocument/2006/relationships/image" Target="../media/image80.png"/><Relationship Id="rId15" Type="http://schemas.openxmlformats.org/officeDocument/2006/relationships/image" Target="../media/image60.png"/><Relationship Id="rId23" Type="http://schemas.openxmlformats.org/officeDocument/2006/relationships/slide" Target="slide32.xml"/><Relationship Id="rId28" Type="http://schemas.microsoft.com/office/2007/relationships/hdphoto" Target="../media/hdphoto21.wdp"/><Relationship Id="rId36" Type="http://schemas.microsoft.com/office/2007/relationships/hdphoto" Target="../media/hdphoto12.wdp"/><Relationship Id="rId10" Type="http://schemas.microsoft.com/office/2007/relationships/hdphoto" Target="../media/hdphoto18.wdp"/><Relationship Id="rId19" Type="http://schemas.openxmlformats.org/officeDocument/2006/relationships/image" Target="../media/image86.png"/><Relationship Id="rId31" Type="http://schemas.openxmlformats.org/officeDocument/2006/relationships/image" Target="../media/image89.png"/><Relationship Id="rId44" Type="http://schemas.openxmlformats.org/officeDocument/2006/relationships/image" Target="../media/image95.png"/><Relationship Id="rId4" Type="http://schemas.microsoft.com/office/2007/relationships/hdphoto" Target="../media/hdphoto15.wdp"/><Relationship Id="rId9" Type="http://schemas.openxmlformats.org/officeDocument/2006/relationships/image" Target="../media/image82.png"/><Relationship Id="rId14" Type="http://schemas.openxmlformats.org/officeDocument/2006/relationships/slide" Target="slide29.xml"/><Relationship Id="rId22" Type="http://schemas.microsoft.com/office/2007/relationships/hdphoto" Target="../media/hdphoto8.wdp"/><Relationship Id="rId27" Type="http://schemas.openxmlformats.org/officeDocument/2006/relationships/image" Target="../media/image88.png"/><Relationship Id="rId30" Type="http://schemas.microsoft.com/office/2007/relationships/hdphoto" Target="../media/hdphoto11.wdp"/><Relationship Id="rId35" Type="http://schemas.openxmlformats.org/officeDocument/2006/relationships/image" Target="../media/image63.png"/><Relationship Id="rId43" Type="http://schemas.microsoft.com/office/2007/relationships/hdphoto" Target="../media/hdphoto26.wdp"/><Relationship Id="rId8" Type="http://schemas.microsoft.com/office/2007/relationships/hdphoto" Target="../media/hdphoto17.wdp"/><Relationship Id="rId3" Type="http://schemas.openxmlformats.org/officeDocument/2006/relationships/image" Target="../media/image79.png"/><Relationship Id="rId12" Type="http://schemas.microsoft.com/office/2007/relationships/hdphoto" Target="../media/hdphoto19.wdp"/><Relationship Id="rId17" Type="http://schemas.openxmlformats.org/officeDocument/2006/relationships/image" Target="../media/image85.png"/><Relationship Id="rId25" Type="http://schemas.microsoft.com/office/2007/relationships/hdphoto" Target="../media/hdphoto20.wdp"/><Relationship Id="rId33" Type="http://schemas.openxmlformats.org/officeDocument/2006/relationships/image" Target="../media/image90.png"/><Relationship Id="rId38" Type="http://schemas.openxmlformats.org/officeDocument/2006/relationships/image" Target="../media/image92.png"/><Relationship Id="rId46" Type="http://schemas.openxmlformats.org/officeDocument/2006/relationships/image" Target="../media/image96.png"/><Relationship Id="rId20" Type="http://schemas.openxmlformats.org/officeDocument/2006/relationships/slide" Target="slide30.xml"/><Relationship Id="rId41" Type="http://schemas.microsoft.com/office/2007/relationships/hdphoto" Target="../media/hdphoto25.wdp"/></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47.xml"/><Relationship Id="rId6" Type="http://schemas.openxmlformats.org/officeDocument/2006/relationships/image" Target="../media/image69.png"/><Relationship Id="rId5" Type="http://schemas.openxmlformats.org/officeDocument/2006/relationships/slide" Target="slide28.xml"/><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47.xml"/><Relationship Id="rId6" Type="http://schemas.openxmlformats.org/officeDocument/2006/relationships/image" Target="../media/image69.png"/><Relationship Id="rId5" Type="http://schemas.openxmlformats.org/officeDocument/2006/relationships/slide" Target="slide28.xml"/><Relationship Id="rId4" Type="http://schemas.microsoft.com/office/2007/relationships/hdphoto" Target="../media/hdphoto14.wdp"/></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47.xml"/><Relationship Id="rId6" Type="http://schemas.openxmlformats.org/officeDocument/2006/relationships/image" Target="../media/image69.png"/><Relationship Id="rId5" Type="http://schemas.openxmlformats.org/officeDocument/2006/relationships/slide" Target="slide28.xml"/><Relationship Id="rId4" Type="http://schemas.microsoft.com/office/2007/relationships/hdphoto" Target="../media/hdphoto14.wdp"/></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47.xml"/><Relationship Id="rId6" Type="http://schemas.openxmlformats.org/officeDocument/2006/relationships/image" Target="../media/image69.png"/><Relationship Id="rId5" Type="http://schemas.openxmlformats.org/officeDocument/2006/relationships/slide" Target="slide28.xml"/><Relationship Id="rId4" Type="http://schemas.microsoft.com/office/2007/relationships/hdphoto" Target="../media/hdphoto14.wdp"/></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47.xml"/><Relationship Id="rId6" Type="http://schemas.openxmlformats.org/officeDocument/2006/relationships/image" Target="../media/image69.png"/><Relationship Id="rId5" Type="http://schemas.openxmlformats.org/officeDocument/2006/relationships/slide" Target="slide28.xml"/><Relationship Id="rId4" Type="http://schemas.microsoft.com/office/2007/relationships/hdphoto" Target="../media/hdphoto14.wdp"/></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3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99A97936-F9AC-42F5-9C57-25CF8B735E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图片 3">
            <a:extLst>
              <a:ext uri="{FF2B5EF4-FFF2-40B4-BE49-F238E27FC236}">
                <a16:creationId xmlns:a16="http://schemas.microsoft.com/office/drawing/2014/main" id="{4E99771D-247C-4B3E-A3E6-6B4BAD751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pic>
        <p:nvPicPr>
          <p:cNvPr id="6" name="图片 5">
            <a:extLst>
              <a:ext uri="{FF2B5EF4-FFF2-40B4-BE49-F238E27FC236}">
                <a16:creationId xmlns:a16="http://schemas.microsoft.com/office/drawing/2014/main" id="{D1CB28CA-6D10-4390-9CA2-8F71DCBE67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18" t="59611" r="45146" b="6417"/>
          <a:stretch/>
        </p:blipFill>
        <p:spPr>
          <a:xfrm>
            <a:off x="98058" y="3196826"/>
            <a:ext cx="3877262" cy="3989104"/>
          </a:xfrm>
          <a:prstGeom prst="rect">
            <a:avLst/>
          </a:prstGeom>
        </p:spPr>
      </p:pic>
      <p:pic>
        <p:nvPicPr>
          <p:cNvPr id="7" name="图片 6">
            <a:extLst>
              <a:ext uri="{FF2B5EF4-FFF2-40B4-BE49-F238E27FC236}">
                <a16:creationId xmlns:a16="http://schemas.microsoft.com/office/drawing/2014/main" id="{3CF81B9A-7765-4F2B-9705-1E4B2FC1A2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777" t="42484" r="1760" b="13939"/>
          <a:stretch/>
        </p:blipFill>
        <p:spPr>
          <a:xfrm>
            <a:off x="4908416" y="3092298"/>
            <a:ext cx="2743581" cy="4126648"/>
          </a:xfrm>
          <a:prstGeom prst="rect">
            <a:avLst/>
          </a:prstGeom>
        </p:spPr>
      </p:pic>
      <p:pic>
        <p:nvPicPr>
          <p:cNvPr id="3" name="图片 2">
            <a:extLst>
              <a:ext uri="{FF2B5EF4-FFF2-40B4-BE49-F238E27FC236}">
                <a16:creationId xmlns:a16="http://schemas.microsoft.com/office/drawing/2014/main" id="{096F3253-D497-434A-A1BC-3C1D7E348F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5" name="图片 4">
            <a:extLst>
              <a:ext uri="{FF2B5EF4-FFF2-40B4-BE49-F238E27FC236}">
                <a16:creationId xmlns:a16="http://schemas.microsoft.com/office/drawing/2014/main" id="{83B748A0-1609-40C4-AC36-9DEC6B8B717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728" t="19444" r="58646" b="44040"/>
          <a:stretch/>
        </p:blipFill>
        <p:spPr>
          <a:xfrm>
            <a:off x="9122020" y="-177117"/>
            <a:ext cx="1494109" cy="2962713"/>
          </a:xfrm>
          <a:prstGeom prst="rect">
            <a:avLst/>
          </a:prstGeom>
        </p:spPr>
      </p:pic>
      <p:pic>
        <p:nvPicPr>
          <p:cNvPr id="28" name="图片 27">
            <a:extLst>
              <a:ext uri="{FF2B5EF4-FFF2-40B4-BE49-F238E27FC236}">
                <a16:creationId xmlns:a16="http://schemas.microsoft.com/office/drawing/2014/main" id="{8BD07510-85D6-401B-873B-2AD8E160FD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576" t="8216" r="33076" b="80788"/>
          <a:stretch/>
        </p:blipFill>
        <p:spPr>
          <a:xfrm flipH="1" flipV="1">
            <a:off x="7752340" y="5093478"/>
            <a:ext cx="4439659" cy="1771151"/>
          </a:xfrm>
          <a:prstGeom prst="rect">
            <a:avLst/>
          </a:prstGeom>
        </p:spPr>
      </p:pic>
      <p:pic>
        <p:nvPicPr>
          <p:cNvPr id="29" name="图片 28">
            <a:extLst>
              <a:ext uri="{FF2B5EF4-FFF2-40B4-BE49-F238E27FC236}">
                <a16:creationId xmlns:a16="http://schemas.microsoft.com/office/drawing/2014/main" id="{B8CF3FE9-5DD5-4B6E-9AE9-7DAFBA241E1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261" t="28401" r="72175" b="58456"/>
          <a:stretch/>
        </p:blipFill>
        <p:spPr>
          <a:xfrm>
            <a:off x="3038784" y="1549449"/>
            <a:ext cx="3249894" cy="2839787"/>
          </a:xfrm>
          <a:prstGeom prst="rect">
            <a:avLst/>
          </a:prstGeom>
        </p:spPr>
      </p:pic>
      <p:grpSp>
        <p:nvGrpSpPr>
          <p:cNvPr id="25" name="组合 24">
            <a:extLst>
              <a:ext uri="{FF2B5EF4-FFF2-40B4-BE49-F238E27FC236}">
                <a16:creationId xmlns:a16="http://schemas.microsoft.com/office/drawing/2014/main" id="{02D7699D-F8BD-4FE1-BF86-272EA4AD4C5C}"/>
              </a:ext>
            </a:extLst>
          </p:cNvPr>
          <p:cNvGrpSpPr/>
          <p:nvPr/>
        </p:nvGrpSpPr>
        <p:grpSpPr>
          <a:xfrm>
            <a:off x="2245489" y="1427356"/>
            <a:ext cx="8275898" cy="3190944"/>
            <a:chOff x="3166297" y="976381"/>
            <a:chExt cx="6619350" cy="4456856"/>
          </a:xfrm>
        </p:grpSpPr>
        <p:sp>
          <p:nvSpPr>
            <p:cNvPr id="15" name="Rectangle 4">
              <a:extLst>
                <a:ext uri="{FF2B5EF4-FFF2-40B4-BE49-F238E27FC236}">
                  <a16:creationId xmlns:a16="http://schemas.microsoft.com/office/drawing/2014/main" id="{009DF0E1-2ADE-49B0-AA86-03BF7FE9DE4B}"/>
                </a:ext>
              </a:extLst>
            </p:cNvPr>
            <p:cNvSpPr/>
            <p:nvPr/>
          </p:nvSpPr>
          <p:spPr>
            <a:xfrm rot="5400000" flipV="1">
              <a:off x="4318870" y="-86028"/>
              <a:ext cx="4262479" cy="6567624"/>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ĐẠI </a:t>
              </a:r>
              <a:r>
                <a:rPr kumimoji="0" lang="en-US" altLang="en-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VIỆT THỜI LÊ SƠ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(1428 - </a:t>
              </a:r>
              <a:r>
                <a:rPr kumimoji="0" lang="en-US" altLang="en-VN"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1527) (t3)</a:t>
              </a:r>
              <a:endParaRPr kumimoji="0" lang="en-US" sz="4300" b="0" i="0" u="none" strike="noStrike" kern="1200" cap="none" spc="0" normalizeH="0" baseline="0" noProof="0" dirty="0">
                <a:ln>
                  <a:noFill/>
                </a:ln>
                <a:solidFill>
                  <a:srgbClr val="EF6838"/>
                </a:solidFill>
                <a:effectLst/>
                <a:uLnTx/>
                <a:uFillTx/>
                <a:latin typeface="#9Slide03 Arima Madurai ExtraBo" panose="00000900000000000000" pitchFamily="2" charset="0"/>
                <a:ea typeface="#9Slide03 Roboto Mono Bold" pitchFamily="2" charset="0"/>
                <a:cs typeface="#9Slide03 Arima Madurai ExtraBo" panose="00000900000000000000" pitchFamily="2" charset="0"/>
              </a:endParaRPr>
            </a:p>
          </p:txBody>
        </p:sp>
        <p:sp>
          <p:nvSpPr>
            <p:cNvPr id="24" name="矩形 23">
              <a:extLst>
                <a:ext uri="{FF2B5EF4-FFF2-40B4-BE49-F238E27FC236}">
                  <a16:creationId xmlns:a16="http://schemas.microsoft.com/office/drawing/2014/main" id="{10EAF89D-97AB-46EE-86A8-6AB2427FEEA5}"/>
                </a:ext>
              </a:extLst>
            </p:cNvPr>
            <p:cNvSpPr/>
            <p:nvPr/>
          </p:nvSpPr>
          <p:spPr>
            <a:xfrm>
              <a:off x="3166297" y="976381"/>
              <a:ext cx="6619350" cy="4456856"/>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6" name="文本框 25">
            <a:extLst>
              <a:ext uri="{FF2B5EF4-FFF2-40B4-BE49-F238E27FC236}">
                <a16:creationId xmlns:a16="http://schemas.microsoft.com/office/drawing/2014/main" id="{62C6F5DF-1E38-459B-BB68-35DE31113121}"/>
              </a:ext>
            </a:extLst>
          </p:cNvPr>
          <p:cNvSpPr txBox="1"/>
          <p:nvPr/>
        </p:nvSpPr>
        <p:spPr>
          <a:xfrm rot="16200000">
            <a:off x="6118310" y="618039"/>
            <a:ext cx="800219" cy="2797002"/>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err="1">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Bài</a:t>
            </a:r>
            <a:r>
              <a:rPr kumimoji="0" lang="en-US" altLang="zh-CN" sz="4000" b="1" i="0" u="none" strike="noStrike" kern="1200" cap="none" spc="0" normalizeH="0" baseline="0" noProof="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17</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355953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53" presetClass="entr" presetSubtype="16"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par>
                                <p:cTn id="42" presetID="31"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1000" fill="hold"/>
                                        <p:tgtEl>
                                          <p:spTgt spid="29"/>
                                        </p:tgtEl>
                                        <p:attrNameLst>
                                          <p:attrName>ppt_w</p:attrName>
                                        </p:attrNameLst>
                                      </p:cBhvr>
                                      <p:tavLst>
                                        <p:tav tm="0">
                                          <p:val>
                                            <p:fltVal val="0"/>
                                          </p:val>
                                        </p:tav>
                                        <p:tav tm="100000">
                                          <p:val>
                                            <p:strVal val="#ppt_w"/>
                                          </p:val>
                                        </p:tav>
                                      </p:tavLst>
                                    </p:anim>
                                    <p:anim calcmode="lin" valueType="num">
                                      <p:cBhvr>
                                        <p:cTn id="45" dur="1000" fill="hold"/>
                                        <p:tgtEl>
                                          <p:spTgt spid="29"/>
                                        </p:tgtEl>
                                        <p:attrNameLst>
                                          <p:attrName>ppt_h</p:attrName>
                                        </p:attrNameLst>
                                      </p:cBhvr>
                                      <p:tavLst>
                                        <p:tav tm="0">
                                          <p:val>
                                            <p:fltVal val="0"/>
                                          </p:val>
                                        </p:tav>
                                        <p:tav tm="100000">
                                          <p:val>
                                            <p:strVal val="#ppt_h"/>
                                          </p:val>
                                        </p:tav>
                                      </p:tavLst>
                                    </p:anim>
                                    <p:anim calcmode="lin" valueType="num">
                                      <p:cBhvr>
                                        <p:cTn id="46" dur="1000" fill="hold"/>
                                        <p:tgtEl>
                                          <p:spTgt spid="29"/>
                                        </p:tgtEl>
                                        <p:attrNameLst>
                                          <p:attrName>style.rotation</p:attrName>
                                        </p:attrNameLst>
                                      </p:cBhvr>
                                      <p:tavLst>
                                        <p:tav tm="0">
                                          <p:val>
                                            <p:fltVal val="90"/>
                                          </p:val>
                                        </p:tav>
                                        <p:tav tm="100000">
                                          <p:val>
                                            <p:fltVal val="0"/>
                                          </p:val>
                                        </p:tav>
                                      </p:tavLst>
                                    </p:anim>
                                    <p:animEffect transition="in" filter="fade">
                                      <p:cBhvr>
                                        <p:cTn id="4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22898" y="1569492"/>
            <a:ext cx="6858000" cy="4815840"/>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0" name="Picture 9"/>
          <p:cNvPicPr>
            <a:picLocks noChangeAspect="1"/>
          </p:cNvPicPr>
          <p:nvPr/>
        </p:nvPicPr>
        <p:blipFill>
          <a:blip r:embed="rId2"/>
          <a:stretch>
            <a:fillRect/>
          </a:stretch>
        </p:blipFill>
        <p:spPr>
          <a:xfrm>
            <a:off x="11043094" y="0"/>
            <a:ext cx="1148906" cy="621792"/>
          </a:xfrm>
          <a:prstGeom prst="rect">
            <a:avLst/>
          </a:prstGeom>
        </p:spPr>
      </p:pic>
      <p:sp>
        <p:nvSpPr>
          <p:cNvPr id="3" name="Rectangle 2"/>
          <p:cNvSpPr/>
          <p:nvPr/>
        </p:nvSpPr>
        <p:spPr>
          <a:xfrm>
            <a:off x="949547" y="1899920"/>
            <a:ext cx="4572000"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Sau </a:t>
            </a:r>
            <a:r>
              <a:rPr kumimoji="0" lang="en-US" sz="4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khi</a:t>
            </a:r>
            <a:r>
              <a:rPr kumimoji="0" lang="en-US"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lên</a:t>
            </a:r>
            <a:r>
              <a:rPr kumimoji="0" lang="en-US"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ngôi</a:t>
            </a:r>
            <a:r>
              <a:rPr kumimoji="0" lang="en-US"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vua</a:t>
            </a:r>
            <a:r>
              <a:rPr kumimoji="0" lang="en-US"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1428 </a:t>
            </a:r>
            <a:r>
              <a:rPr kumimoji="0" lang="en-US" sz="4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Lê</a:t>
            </a:r>
            <a:r>
              <a:rPr kumimoji="0" lang="en-US"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Thái</a:t>
            </a:r>
            <a:r>
              <a:rPr kumimoji="0" lang="en-US"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Tổ</a:t>
            </a:r>
            <a:r>
              <a:rPr kumimoji="0" lang="en-US"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cho</a:t>
            </a:r>
            <a:r>
              <a:rPr kumimoji="0" lang="en-US"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d</a:t>
            </a:r>
            <a:r>
              <a:rPr kumimoji="0" lang="vi-VN"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ựng lại Quốc Tử Giám, mở nhiều trường học ở các đạo, phủ. </a:t>
            </a:r>
            <a:endParaRPr kumimoji="0" lang="vi-VN" sz="4400" b="0" i="0" u="none" strike="noStrike" kern="1200" cap="none" spc="0" normalizeH="0" baseline="0" noProof="0" dirty="0">
              <a:ln>
                <a:noFill/>
              </a:ln>
              <a:solidFill>
                <a:srgbClr val="FFFF00"/>
              </a:solidFill>
              <a:effectLst/>
              <a:uLnTx/>
              <a:uFillTx/>
              <a:latin typeface=".VnTime" panose="020B7200000000000000" pitchFamily="34" charset="0"/>
              <a:ea typeface="+mn-ea"/>
              <a:cs typeface="+mn-cs"/>
            </a:endParaRPr>
          </a:p>
        </p:txBody>
      </p:sp>
      <p:pic>
        <p:nvPicPr>
          <p:cNvPr id="5" name="Picture 4"/>
          <p:cNvPicPr>
            <a:picLocks noChangeAspect="1"/>
          </p:cNvPicPr>
          <p:nvPr/>
        </p:nvPicPr>
        <p:blipFill>
          <a:blip r:embed="rId3"/>
          <a:stretch>
            <a:fillRect/>
          </a:stretch>
        </p:blipFill>
        <p:spPr>
          <a:xfrm>
            <a:off x="5906452" y="1371428"/>
            <a:ext cx="5962650" cy="5212252"/>
          </a:xfrm>
          <a:prstGeom prst="rect">
            <a:avLst/>
          </a:prstGeom>
        </p:spPr>
      </p:pic>
    </p:spTree>
    <p:extLst>
      <p:ext uri="{BB962C8B-B14F-4D97-AF65-F5344CB8AC3E}">
        <p14:creationId xmlns:p14="http://schemas.microsoft.com/office/powerpoint/2010/main" val="2898776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33680" y="1894648"/>
            <a:ext cx="6858000" cy="4821112"/>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0" name="Picture 9"/>
          <p:cNvPicPr>
            <a:picLocks noChangeAspect="1"/>
          </p:cNvPicPr>
          <p:nvPr/>
        </p:nvPicPr>
        <p:blipFill>
          <a:blip r:embed="rId2"/>
          <a:stretch>
            <a:fillRect/>
          </a:stretch>
        </p:blipFill>
        <p:spPr>
          <a:xfrm>
            <a:off x="11043094" y="0"/>
            <a:ext cx="1148906" cy="621792"/>
          </a:xfrm>
          <a:prstGeom prst="rect">
            <a:avLst/>
          </a:prstGeom>
        </p:spPr>
      </p:pic>
      <p:pic>
        <p:nvPicPr>
          <p:cNvPr id="8" name="Graphic 58" descr="Bank"/>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1691" y="5848096"/>
            <a:ext cx="1071536" cy="1009904"/>
          </a:xfrm>
          <a:prstGeom prst="rect">
            <a:avLst/>
          </a:prstGeom>
        </p:spPr>
      </p:pic>
      <p:pic>
        <p:nvPicPr>
          <p:cNvPr id="6" name="Picture 5"/>
          <p:cNvPicPr>
            <a:picLocks noChangeAspect="1"/>
          </p:cNvPicPr>
          <p:nvPr/>
        </p:nvPicPr>
        <p:blipFill>
          <a:blip r:embed="rId5"/>
          <a:stretch>
            <a:fillRect/>
          </a:stretch>
        </p:blipFill>
        <p:spPr>
          <a:xfrm>
            <a:off x="6611112" y="1258220"/>
            <a:ext cx="5580888" cy="5343748"/>
          </a:xfrm>
          <a:prstGeom prst="rect">
            <a:avLst/>
          </a:prstGeom>
          <a:ln>
            <a:noFill/>
          </a:ln>
          <a:effectLst>
            <a:softEdge rad="112500"/>
          </a:effectLst>
        </p:spPr>
      </p:pic>
      <p:sp>
        <p:nvSpPr>
          <p:cNvPr id="9" name="TextBox 8"/>
          <p:cNvSpPr txBox="1"/>
          <p:nvPr/>
        </p:nvSpPr>
        <p:spPr>
          <a:xfrm>
            <a:off x="498650" y="2314379"/>
            <a:ext cx="67970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Mở</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khoa</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thi</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tuyển</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chọn</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tài</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p>
        </p:txBody>
      </p:sp>
      <p:sp>
        <p:nvSpPr>
          <p:cNvPr id="11" name="Flowchart: Terminator 10"/>
          <p:cNvSpPr/>
          <p:nvPr/>
        </p:nvSpPr>
        <p:spPr>
          <a:xfrm>
            <a:off x="719534" y="3234748"/>
            <a:ext cx="5687568" cy="918974"/>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lowchart: Terminator 11"/>
          <p:cNvSpPr/>
          <p:nvPr/>
        </p:nvSpPr>
        <p:spPr>
          <a:xfrm>
            <a:off x="711097" y="4784666"/>
            <a:ext cx="5687568" cy="918974"/>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Trừ</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phạm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434"/>
          <p:cNvSpPr/>
          <p:nvPr/>
        </p:nvSpPr>
        <p:spPr>
          <a:xfrm>
            <a:off x="1294438" y="5040553"/>
            <a:ext cx="432708" cy="394188"/>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35"/>
          <p:cNvSpPr/>
          <p:nvPr/>
        </p:nvSpPr>
        <p:spPr>
          <a:xfrm>
            <a:off x="1294438" y="3473512"/>
            <a:ext cx="432708" cy="432486"/>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3253741" y="735000"/>
            <a:ext cx="2842260" cy="584775"/>
          </a:xfrm>
          <a:prstGeom prst="rect">
            <a:avLst/>
          </a:prstGeom>
          <a:solidFill>
            <a:schemeClr val="bg1"/>
          </a:solidFill>
          <a:ln>
            <a:solidFill>
              <a:srgbClr val="FFFF0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Giáo dục</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533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3680" y="1867164"/>
            <a:ext cx="4500880" cy="4848596"/>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0" y="0"/>
            <a:ext cx="12192000"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0" name="Picture 9"/>
          <p:cNvPicPr>
            <a:picLocks noChangeAspect="1"/>
          </p:cNvPicPr>
          <p:nvPr/>
        </p:nvPicPr>
        <p:blipFill>
          <a:blip r:embed="rId2"/>
          <a:stretch>
            <a:fillRect/>
          </a:stretch>
        </p:blipFill>
        <p:spPr>
          <a:xfrm>
            <a:off x="11043094" y="0"/>
            <a:ext cx="1148906" cy="621792"/>
          </a:xfrm>
          <a:prstGeom prst="rect">
            <a:avLst/>
          </a:prstGeom>
        </p:spPr>
      </p:pic>
      <p:sp>
        <p:nvSpPr>
          <p:cNvPr id="6" name="Rounded Rectangle 5"/>
          <p:cNvSpPr/>
          <p:nvPr/>
        </p:nvSpPr>
        <p:spPr>
          <a:xfrm>
            <a:off x="355600" y="2554736"/>
            <a:ext cx="3644900" cy="62992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Thời</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Lê</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Sơ</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(1428 – 1527)</a:t>
            </a:r>
          </a:p>
        </p:txBody>
      </p:sp>
      <p:sp>
        <p:nvSpPr>
          <p:cNvPr id="9" name="Rounded Rectangle 8"/>
          <p:cNvSpPr/>
          <p:nvPr/>
        </p:nvSpPr>
        <p:spPr>
          <a:xfrm>
            <a:off x="328136" y="5164894"/>
            <a:ext cx="3644900" cy="88392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Thời</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Lê</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Thánh</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Tông</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(1460 – 1497)</a:t>
            </a:r>
          </a:p>
        </p:txBody>
      </p:sp>
      <p:sp>
        <p:nvSpPr>
          <p:cNvPr id="11" name="Freeform 338"/>
          <p:cNvSpPr/>
          <p:nvPr/>
        </p:nvSpPr>
        <p:spPr>
          <a:xfrm>
            <a:off x="143106" y="4558908"/>
            <a:ext cx="618894" cy="789539"/>
          </a:xfrm>
          <a:custGeom>
            <a:avLst/>
            <a:gdLst/>
            <a:ahLst/>
            <a:cxnLst/>
            <a:rect l="l" t="t" r="r" b="b"/>
            <a:pathLst>
              <a:path w="468767" h="504825">
                <a:moveTo>
                  <a:pt x="234383" y="0"/>
                </a:moveTo>
                <a:cubicBezTo>
                  <a:pt x="241897" y="0"/>
                  <a:pt x="248282" y="2629"/>
                  <a:pt x="253540" y="7888"/>
                </a:cubicBezTo>
                <a:cubicBezTo>
                  <a:pt x="258798" y="13146"/>
                  <a:pt x="261429" y="19532"/>
                  <a:pt x="261429" y="27044"/>
                </a:cubicBezTo>
                <a:cubicBezTo>
                  <a:pt x="261429" y="30800"/>
                  <a:pt x="260677" y="34463"/>
                  <a:pt x="259174" y="38031"/>
                </a:cubicBezTo>
                <a:cubicBezTo>
                  <a:pt x="294858" y="43290"/>
                  <a:pt x="323686" y="58173"/>
                  <a:pt x="345659" y="82682"/>
                </a:cubicBezTo>
                <a:cubicBezTo>
                  <a:pt x="367634" y="107191"/>
                  <a:pt x="378620" y="133719"/>
                  <a:pt x="378620" y="162265"/>
                </a:cubicBezTo>
                <a:cubicBezTo>
                  <a:pt x="378620" y="188370"/>
                  <a:pt x="380451" y="212785"/>
                  <a:pt x="384113" y="235510"/>
                </a:cubicBezTo>
                <a:cubicBezTo>
                  <a:pt x="387775" y="258235"/>
                  <a:pt x="392470" y="277579"/>
                  <a:pt x="398198" y="293542"/>
                </a:cubicBezTo>
                <a:cubicBezTo>
                  <a:pt x="403926" y="309506"/>
                  <a:pt x="410922" y="324390"/>
                  <a:pt x="419185" y="338193"/>
                </a:cubicBezTo>
                <a:cubicBezTo>
                  <a:pt x="427449" y="351997"/>
                  <a:pt x="435431" y="363219"/>
                  <a:pt x="443131" y="371858"/>
                </a:cubicBezTo>
                <a:cubicBezTo>
                  <a:pt x="450831" y="380497"/>
                  <a:pt x="459376" y="388760"/>
                  <a:pt x="468767" y="396648"/>
                </a:cubicBezTo>
                <a:cubicBezTo>
                  <a:pt x="468767" y="406414"/>
                  <a:pt x="465198" y="414866"/>
                  <a:pt x="458062" y="422002"/>
                </a:cubicBezTo>
                <a:cubicBezTo>
                  <a:pt x="450925" y="429139"/>
                  <a:pt x="442473" y="432707"/>
                  <a:pt x="432708" y="432707"/>
                </a:cubicBezTo>
                <a:lnTo>
                  <a:pt x="306502" y="432707"/>
                </a:lnTo>
                <a:cubicBezTo>
                  <a:pt x="306502" y="452615"/>
                  <a:pt x="299459" y="469611"/>
                  <a:pt x="285373" y="483697"/>
                </a:cubicBezTo>
                <a:cubicBezTo>
                  <a:pt x="271287" y="497782"/>
                  <a:pt x="254291" y="504825"/>
                  <a:pt x="234383" y="504825"/>
                </a:cubicBezTo>
                <a:cubicBezTo>
                  <a:pt x="214476" y="504825"/>
                  <a:pt x="197479" y="497782"/>
                  <a:pt x="183394" y="483697"/>
                </a:cubicBezTo>
                <a:cubicBezTo>
                  <a:pt x="169309" y="469611"/>
                  <a:pt x="162266" y="452615"/>
                  <a:pt x="162266" y="432707"/>
                </a:cubicBezTo>
                <a:lnTo>
                  <a:pt x="36060" y="432707"/>
                </a:lnTo>
                <a:cubicBezTo>
                  <a:pt x="26294" y="432707"/>
                  <a:pt x="17842" y="429139"/>
                  <a:pt x="10706" y="422002"/>
                </a:cubicBezTo>
                <a:cubicBezTo>
                  <a:pt x="3569" y="414866"/>
                  <a:pt x="0" y="406414"/>
                  <a:pt x="0" y="396648"/>
                </a:cubicBezTo>
                <a:cubicBezTo>
                  <a:pt x="9390" y="388760"/>
                  <a:pt x="17936" y="380497"/>
                  <a:pt x="25637" y="371858"/>
                </a:cubicBezTo>
                <a:cubicBezTo>
                  <a:pt x="33337" y="363219"/>
                  <a:pt x="41318" y="351997"/>
                  <a:pt x="49581" y="338193"/>
                </a:cubicBezTo>
                <a:cubicBezTo>
                  <a:pt x="57845" y="324390"/>
                  <a:pt x="64841" y="309506"/>
                  <a:pt x="70570" y="293542"/>
                </a:cubicBezTo>
                <a:cubicBezTo>
                  <a:pt x="76297" y="277579"/>
                  <a:pt x="80992" y="258235"/>
                  <a:pt x="84655" y="235510"/>
                </a:cubicBezTo>
                <a:cubicBezTo>
                  <a:pt x="88317" y="212785"/>
                  <a:pt x="90148" y="188370"/>
                  <a:pt x="90148" y="162265"/>
                </a:cubicBezTo>
                <a:cubicBezTo>
                  <a:pt x="90148" y="133719"/>
                  <a:pt x="101134" y="107191"/>
                  <a:pt x="123108" y="82682"/>
                </a:cubicBezTo>
                <a:cubicBezTo>
                  <a:pt x="145082" y="58173"/>
                  <a:pt x="173910" y="43290"/>
                  <a:pt x="209593" y="38031"/>
                </a:cubicBezTo>
                <a:cubicBezTo>
                  <a:pt x="208090" y="34463"/>
                  <a:pt x="207339" y="30800"/>
                  <a:pt x="207339" y="27044"/>
                </a:cubicBezTo>
                <a:cubicBezTo>
                  <a:pt x="207339" y="19532"/>
                  <a:pt x="209969" y="13146"/>
                  <a:pt x="215227" y="7888"/>
                </a:cubicBezTo>
                <a:cubicBezTo>
                  <a:pt x="220486" y="2629"/>
                  <a:pt x="226871" y="0"/>
                  <a:pt x="234383" y="0"/>
                </a:cubicBezTo>
                <a:close/>
                <a:moveTo>
                  <a:pt x="234383" y="72118"/>
                </a:moveTo>
                <a:cubicBezTo>
                  <a:pt x="216918" y="72118"/>
                  <a:pt x="201002" y="75076"/>
                  <a:pt x="186634" y="80992"/>
                </a:cubicBezTo>
                <a:cubicBezTo>
                  <a:pt x="172266" y="86908"/>
                  <a:pt x="160857" y="94467"/>
                  <a:pt x="152406" y="103669"/>
                </a:cubicBezTo>
                <a:cubicBezTo>
                  <a:pt x="143955" y="112872"/>
                  <a:pt x="137475" y="122544"/>
                  <a:pt x="132968" y="132686"/>
                </a:cubicBezTo>
                <a:cubicBezTo>
                  <a:pt x="128461" y="142827"/>
                  <a:pt x="126207" y="152687"/>
                  <a:pt x="126207" y="162265"/>
                </a:cubicBezTo>
                <a:cubicBezTo>
                  <a:pt x="126207" y="262179"/>
                  <a:pt x="101229" y="340306"/>
                  <a:pt x="51272" y="396648"/>
                </a:cubicBezTo>
                <a:lnTo>
                  <a:pt x="417495" y="396648"/>
                </a:lnTo>
                <a:cubicBezTo>
                  <a:pt x="367539" y="340306"/>
                  <a:pt x="342561" y="262179"/>
                  <a:pt x="342561" y="162265"/>
                </a:cubicBezTo>
                <a:cubicBezTo>
                  <a:pt x="342561" y="152687"/>
                  <a:pt x="340307" y="142827"/>
                  <a:pt x="335800" y="132686"/>
                </a:cubicBezTo>
                <a:cubicBezTo>
                  <a:pt x="331293" y="122544"/>
                  <a:pt x="324813" y="112872"/>
                  <a:pt x="316362" y="103669"/>
                </a:cubicBezTo>
                <a:cubicBezTo>
                  <a:pt x="307910" y="94467"/>
                  <a:pt x="296500" y="86908"/>
                  <a:pt x="282134" y="80992"/>
                </a:cubicBezTo>
                <a:cubicBezTo>
                  <a:pt x="267766" y="75076"/>
                  <a:pt x="251850" y="72118"/>
                  <a:pt x="234383" y="72118"/>
                </a:cubicBezTo>
                <a:close/>
                <a:moveTo>
                  <a:pt x="189310" y="428200"/>
                </a:moveTo>
                <a:cubicBezTo>
                  <a:pt x="186305" y="428200"/>
                  <a:pt x="184803" y="429702"/>
                  <a:pt x="184803" y="432707"/>
                </a:cubicBezTo>
                <a:cubicBezTo>
                  <a:pt x="184803" y="446417"/>
                  <a:pt x="189638" y="458108"/>
                  <a:pt x="199310" y="467780"/>
                </a:cubicBezTo>
                <a:cubicBezTo>
                  <a:pt x="208982" y="477452"/>
                  <a:pt x="220673" y="482288"/>
                  <a:pt x="234383" y="482288"/>
                </a:cubicBezTo>
                <a:cubicBezTo>
                  <a:pt x="237388" y="482288"/>
                  <a:pt x="238892" y="480786"/>
                  <a:pt x="238892" y="477781"/>
                </a:cubicBezTo>
                <a:cubicBezTo>
                  <a:pt x="238892" y="474776"/>
                  <a:pt x="237388" y="473273"/>
                  <a:pt x="234383" y="473273"/>
                </a:cubicBezTo>
                <a:cubicBezTo>
                  <a:pt x="223303" y="473273"/>
                  <a:pt x="213772" y="469283"/>
                  <a:pt x="205790" y="461301"/>
                </a:cubicBezTo>
                <a:cubicBezTo>
                  <a:pt x="197808" y="453319"/>
                  <a:pt x="193817" y="443788"/>
                  <a:pt x="193817" y="432707"/>
                </a:cubicBezTo>
                <a:cubicBezTo>
                  <a:pt x="193817" y="429702"/>
                  <a:pt x="192315" y="428200"/>
                  <a:pt x="189310" y="42820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Terminator 6"/>
          <p:cNvSpPr/>
          <p:nvPr/>
        </p:nvSpPr>
        <p:spPr>
          <a:xfrm>
            <a:off x="4088448" y="2534264"/>
            <a:ext cx="3464560" cy="568960"/>
          </a:xfrm>
          <a:prstGeom prst="flowChartTerminator">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989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tiến</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sĩ</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2" name="Flowchart: Terminator 11"/>
          <p:cNvSpPr/>
          <p:nvPr/>
        </p:nvSpPr>
        <p:spPr>
          <a:xfrm>
            <a:off x="4088448" y="1852734"/>
            <a:ext cx="3464560" cy="568960"/>
          </a:xfrm>
          <a:prstGeom prst="flowChartTerminator">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26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khoa</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thi</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tiến</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sĩ</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3" name="Flowchart: Terminator 12"/>
          <p:cNvSpPr/>
          <p:nvPr/>
        </p:nvSpPr>
        <p:spPr>
          <a:xfrm>
            <a:off x="4088448" y="3214174"/>
            <a:ext cx="3464560" cy="568960"/>
          </a:xfrm>
          <a:prstGeom prst="flowChartTerminator">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20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trạng</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nguyên</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4" name="Flowchart: Terminator 13"/>
          <p:cNvSpPr/>
          <p:nvPr/>
        </p:nvSpPr>
        <p:spPr>
          <a:xfrm>
            <a:off x="4067492" y="5277464"/>
            <a:ext cx="3464560" cy="568960"/>
          </a:xfrm>
          <a:prstGeom prst="flowChartTerminator">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501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tiến</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sĩ</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5" name="Flowchart: Terminator 14"/>
          <p:cNvSpPr/>
          <p:nvPr/>
        </p:nvSpPr>
        <p:spPr>
          <a:xfrm>
            <a:off x="4067492" y="4595934"/>
            <a:ext cx="3464560" cy="568960"/>
          </a:xfrm>
          <a:prstGeom prst="flowChartTerminator">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12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khoa</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thi</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tiến</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sĩ</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6" name="Flowchart: Terminator 15"/>
          <p:cNvSpPr/>
          <p:nvPr/>
        </p:nvSpPr>
        <p:spPr>
          <a:xfrm>
            <a:off x="4067492" y="5957374"/>
            <a:ext cx="3464560" cy="568960"/>
          </a:xfrm>
          <a:prstGeom prst="flowChartTerminator">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9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trạng</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nguyên</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3192780" y="809186"/>
            <a:ext cx="2903220" cy="584775"/>
          </a:xfrm>
          <a:prstGeom prst="rect">
            <a:avLst/>
          </a:prstGeom>
          <a:noFill/>
          <a:ln>
            <a:solidFill>
              <a:srgbClr val="FFFF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Giáo dục</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2" descr="https://images.baoquangnam.vn/Storage/NewsPortal/2021/7/3/114071/MINH-QUAN-LE-THANH-T-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760" y="1676400"/>
            <a:ext cx="5222240" cy="50635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096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3680" y="2079148"/>
            <a:ext cx="6858000" cy="4636612"/>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0" name="Picture 9"/>
          <p:cNvPicPr>
            <a:picLocks noChangeAspect="1"/>
          </p:cNvPicPr>
          <p:nvPr/>
        </p:nvPicPr>
        <p:blipFill>
          <a:blip r:embed="rId2"/>
          <a:stretch>
            <a:fillRect/>
          </a:stretch>
        </p:blipFill>
        <p:spPr>
          <a:xfrm>
            <a:off x="11043094" y="0"/>
            <a:ext cx="1148906" cy="621792"/>
          </a:xfrm>
          <a:prstGeom prst="rect">
            <a:avLst/>
          </a:prstGeom>
        </p:spPr>
      </p:pic>
      <p:sp>
        <p:nvSpPr>
          <p:cNvPr id="3" name="Rectangle 2"/>
          <p:cNvSpPr/>
          <p:nvPr/>
        </p:nvSpPr>
        <p:spPr>
          <a:xfrm>
            <a:off x="496332" y="2924631"/>
            <a:ext cx="473106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Tuyển chọn người tài giỏi có đạo đức để làm thầy giáo. </a:t>
            </a:r>
            <a:endParaRPr kumimoji="0" lang="vi-VN" sz="4400" b="0" i="0" u="none" strike="noStrike" kern="1200" cap="none" spc="0" normalizeH="0" baseline="0" noProof="0" dirty="0">
              <a:ln>
                <a:noFill/>
              </a:ln>
              <a:solidFill>
                <a:srgbClr val="FFFF00"/>
              </a:solidFill>
              <a:effectLst/>
              <a:uLnTx/>
              <a:uFillTx/>
              <a:latin typeface=".VnTime" panose="020B7200000000000000" pitchFamily="34" charset="0"/>
              <a:ea typeface="+mn-ea"/>
              <a:cs typeface="+mn-cs"/>
            </a:endParaRPr>
          </a:p>
        </p:txBody>
      </p:sp>
      <p:pic>
        <p:nvPicPr>
          <p:cNvPr id="7" name="Picture 6"/>
          <p:cNvPicPr>
            <a:picLocks noChangeAspect="1"/>
          </p:cNvPicPr>
          <p:nvPr/>
        </p:nvPicPr>
        <p:blipFill>
          <a:blip r:embed="rId3"/>
          <a:stretch>
            <a:fillRect/>
          </a:stretch>
        </p:blipFill>
        <p:spPr>
          <a:xfrm>
            <a:off x="5371926" y="1442720"/>
            <a:ext cx="6595348" cy="4754880"/>
          </a:xfrm>
          <a:prstGeom prst="rect">
            <a:avLst/>
          </a:prstGeom>
        </p:spPr>
      </p:pic>
      <p:sp>
        <p:nvSpPr>
          <p:cNvPr id="9" name="TextBox 8"/>
          <p:cNvSpPr txBox="1"/>
          <p:nvPr/>
        </p:nvSpPr>
        <p:spPr>
          <a:xfrm>
            <a:off x="3253741" y="735000"/>
            <a:ext cx="2689860" cy="584775"/>
          </a:xfrm>
          <a:prstGeom prst="rect">
            <a:avLst/>
          </a:prstGeom>
          <a:solidFill>
            <a:schemeClr val="bg1"/>
          </a:solidFill>
          <a:ln>
            <a:solidFill>
              <a:srgbClr val="FFFF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Giáo dục</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670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028700" y="2319832"/>
            <a:ext cx="6858000" cy="4097365"/>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0" y="0"/>
            <a:ext cx="12192000"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0" name="Picture 9"/>
          <p:cNvPicPr>
            <a:picLocks noChangeAspect="1"/>
          </p:cNvPicPr>
          <p:nvPr/>
        </p:nvPicPr>
        <p:blipFill>
          <a:blip r:embed="rId2"/>
          <a:stretch>
            <a:fillRect/>
          </a:stretch>
        </p:blipFill>
        <p:spPr>
          <a:xfrm>
            <a:off x="11043094" y="0"/>
            <a:ext cx="1148906" cy="621792"/>
          </a:xfrm>
          <a:prstGeom prst="rect">
            <a:avLst/>
          </a:prstGeom>
        </p:spPr>
      </p:pic>
      <p:pic>
        <p:nvPicPr>
          <p:cNvPr id="5" name="Picture 4"/>
          <p:cNvPicPr>
            <a:picLocks noChangeAspect="1"/>
          </p:cNvPicPr>
          <p:nvPr/>
        </p:nvPicPr>
        <p:blipFill>
          <a:blip r:embed="rId3"/>
          <a:stretch>
            <a:fillRect/>
          </a:stretch>
        </p:blipFill>
        <p:spPr>
          <a:xfrm>
            <a:off x="0" y="621792"/>
            <a:ext cx="12192000" cy="6236208"/>
          </a:xfrm>
          <a:prstGeom prst="rect">
            <a:avLst/>
          </a:prstGeom>
        </p:spPr>
      </p:pic>
      <p:sp>
        <p:nvSpPr>
          <p:cNvPr id="7" name="Rectangle 6"/>
          <p:cNvSpPr/>
          <p:nvPr/>
        </p:nvSpPr>
        <p:spPr>
          <a:xfrm>
            <a:off x="386080" y="886036"/>
            <a:ext cx="11419840" cy="584775"/>
          </a:xfrm>
          <a:prstGeom prst="rect">
            <a:avLst/>
          </a:prstGeom>
          <a:solidFill>
            <a:srgbClr val="00B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Lấy</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vi-VN"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“Tứ thư”, “Ngũ kinh” là nội dung học tập, thi cử. </a:t>
            </a:r>
            <a:endParaRPr kumimoji="0" lang="vi-VN" sz="3200" b="0" i="0" u="none" strike="noStrike" kern="1200" cap="none" spc="0" normalizeH="0" baseline="0" noProof="0" dirty="0">
              <a:ln>
                <a:noFill/>
              </a:ln>
              <a:solidFill>
                <a:srgbClr val="FFFF00"/>
              </a:solidFill>
              <a:effectLst/>
              <a:uLnTx/>
              <a:uFillTx/>
              <a:latin typeface=".VnTime" panose="020B7200000000000000" pitchFamily="34" charset="0"/>
              <a:ea typeface="+mn-ea"/>
              <a:cs typeface="+mn-cs"/>
            </a:endParaRPr>
          </a:p>
        </p:txBody>
      </p:sp>
      <p:pic>
        <p:nvPicPr>
          <p:cNvPr id="9" name="Picture 8"/>
          <p:cNvPicPr>
            <a:picLocks noChangeAspect="1"/>
          </p:cNvPicPr>
          <p:nvPr/>
        </p:nvPicPr>
        <p:blipFill>
          <a:blip r:embed="rId4"/>
          <a:stretch>
            <a:fillRect/>
          </a:stretch>
        </p:blipFill>
        <p:spPr>
          <a:xfrm>
            <a:off x="355601" y="1696698"/>
            <a:ext cx="5532120" cy="4328160"/>
          </a:xfrm>
          <a:prstGeom prst="rect">
            <a:avLst/>
          </a:prstGeom>
        </p:spPr>
      </p:pic>
      <p:pic>
        <p:nvPicPr>
          <p:cNvPr id="11" name="Picture 10"/>
          <p:cNvPicPr>
            <a:picLocks noChangeAspect="1"/>
          </p:cNvPicPr>
          <p:nvPr/>
        </p:nvPicPr>
        <p:blipFill>
          <a:blip r:embed="rId5"/>
          <a:stretch>
            <a:fillRect/>
          </a:stretch>
        </p:blipFill>
        <p:spPr>
          <a:xfrm>
            <a:off x="6243322" y="1620595"/>
            <a:ext cx="5694680" cy="4351369"/>
          </a:xfrm>
          <a:prstGeom prst="rect">
            <a:avLst/>
          </a:prstGeom>
        </p:spPr>
      </p:pic>
    </p:spTree>
    <p:extLst>
      <p:ext uri="{BB962C8B-B14F-4D97-AF65-F5344CB8AC3E}">
        <p14:creationId xmlns:p14="http://schemas.microsoft.com/office/powerpoint/2010/main" val="102125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9119" y="629920"/>
            <a:ext cx="3901439" cy="2032000"/>
            <a:chOff x="2407920" y="2310852"/>
            <a:chExt cx="6502400" cy="4108026"/>
          </a:xfrm>
          <a:noFill/>
        </p:grpSpPr>
        <p:sp>
          <p:nvSpPr>
            <p:cNvPr id="5"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4074161" y="4338320"/>
            <a:ext cx="3901439" cy="2032000"/>
            <a:chOff x="2407920" y="2310852"/>
            <a:chExt cx="6502400" cy="4108026"/>
          </a:xfrm>
          <a:noFill/>
        </p:grpSpPr>
        <p:sp>
          <p:nvSpPr>
            <p:cNvPr id="8"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9"/>
          <p:cNvGrpSpPr/>
          <p:nvPr/>
        </p:nvGrpSpPr>
        <p:grpSpPr>
          <a:xfrm>
            <a:off x="9560560" y="1381760"/>
            <a:ext cx="1310640" cy="904240"/>
            <a:chOff x="2407920" y="2310852"/>
            <a:chExt cx="6502400" cy="4108026"/>
          </a:xfrm>
          <a:noFill/>
        </p:grpSpPr>
        <p:sp>
          <p:nvSpPr>
            <p:cNvPr id="11"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ounded Rectangle 12"/>
          <p:cNvSpPr/>
          <p:nvPr/>
        </p:nvSpPr>
        <p:spPr>
          <a:xfrm>
            <a:off x="2026921" y="1076673"/>
            <a:ext cx="7625079"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2026921" y="2240280"/>
            <a:ext cx="7625079"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2026921" y="3423920"/>
            <a:ext cx="7625079"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“Tứ thư”, “Ngũ kinh” là nội dung học tập, thi cử. </a:t>
            </a:r>
            <a:endParaRPr kumimoji="0" lang="vi-VN" sz="24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6" name="Rounded Rectangle 15"/>
          <p:cNvSpPr/>
          <p:nvPr/>
        </p:nvSpPr>
        <p:spPr>
          <a:xfrm>
            <a:off x="2026921" y="4607560"/>
            <a:ext cx="7625079"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đỗ</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2026921" y="5791200"/>
            <a:ext cx="7625079"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2679994" y="9376"/>
            <a:ext cx="74164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Đọc</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ý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sau</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chọn</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Đúng</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Sai:</a:t>
            </a:r>
          </a:p>
        </p:txBody>
      </p:sp>
      <p:sp>
        <p:nvSpPr>
          <p:cNvPr id="19" name="Freeform 434"/>
          <p:cNvSpPr/>
          <p:nvPr/>
        </p:nvSpPr>
        <p:spPr>
          <a:xfrm>
            <a:off x="1483361" y="4670717"/>
            <a:ext cx="432708" cy="432486"/>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435"/>
          <p:cNvSpPr/>
          <p:nvPr/>
        </p:nvSpPr>
        <p:spPr>
          <a:xfrm>
            <a:off x="9935572" y="3492556"/>
            <a:ext cx="432708" cy="432486"/>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434"/>
          <p:cNvSpPr/>
          <p:nvPr/>
        </p:nvSpPr>
        <p:spPr>
          <a:xfrm>
            <a:off x="1463041" y="2366594"/>
            <a:ext cx="432708" cy="432486"/>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435"/>
          <p:cNvSpPr/>
          <p:nvPr/>
        </p:nvSpPr>
        <p:spPr>
          <a:xfrm>
            <a:off x="9888220" y="5854357"/>
            <a:ext cx="432708" cy="432486"/>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435"/>
          <p:cNvSpPr/>
          <p:nvPr/>
        </p:nvSpPr>
        <p:spPr>
          <a:xfrm>
            <a:off x="9783172" y="1126322"/>
            <a:ext cx="432708" cy="432486"/>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92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256675" y="108488"/>
            <a:ext cx="11204810" cy="646331"/>
          </a:xfrm>
          <a:prstGeom prst="rect">
            <a:avLst/>
          </a:prstGeom>
        </p:spPr>
        <p:txBody>
          <a:bodyPr wrap="square">
            <a:spAutoFit/>
          </a:bodyPr>
          <a:lstStyle/>
          <a:p>
            <a:pPr algn="ctr">
              <a:defRPr/>
            </a:pP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17: ĐẠI VIỆT THỜI LÊ SƠ (1428 - 1527) (t3)</a:t>
            </a:r>
          </a:p>
        </p:txBody>
      </p:sp>
      <p:sp>
        <p:nvSpPr>
          <p:cNvPr id="7" name="Rectangle 6">
            <a:extLst>
              <a:ext uri="{FF2B5EF4-FFF2-40B4-BE49-F238E27FC236}">
                <a16:creationId xmlns:a16="http://schemas.microsoft.com/office/drawing/2014/main" id="{8F78DBAC-AD6E-2774-7872-010FB34693D6}"/>
              </a:ext>
            </a:extLst>
          </p:cNvPr>
          <p:cNvSpPr/>
          <p:nvPr/>
        </p:nvSpPr>
        <p:spPr>
          <a:xfrm>
            <a:off x="0" y="1170293"/>
            <a:ext cx="309154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Giáo dục</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2BC4F03-1222-8F3C-4A2C-221C45EAF4D6}"/>
              </a:ext>
            </a:extLst>
          </p:cNvPr>
          <p:cNvSpPr txBox="1"/>
          <p:nvPr/>
        </p:nvSpPr>
        <p:spPr>
          <a:xfrm>
            <a:off x="145383" y="3108148"/>
            <a:ext cx="12046617" cy="1323439"/>
          </a:xfrm>
          <a:prstGeom prst="rect">
            <a:avLst/>
          </a:prstGeom>
          <a:noFill/>
        </p:spPr>
        <p:txBody>
          <a:bodyPr wrap="square" rtlCol="0">
            <a:spAutoFit/>
          </a:bodyPr>
          <a:lstStyle/>
          <a:p>
            <a:pPr lvl="0">
              <a:defRPr/>
            </a:pPr>
            <a:r>
              <a:rPr lang="en-US" sz="4000">
                <a:solidFill>
                  <a:srgbClr val="FDFDFD">
                    <a:lumMod val="10000"/>
                  </a:srgbClr>
                </a:solidFill>
                <a:latin typeface="Times New Roman" panose="02020603050405020304" pitchFamily="18" charset="0"/>
                <a:cs typeface="Times New Roman" panose="02020603050405020304" pitchFamily="18" charset="0"/>
              </a:rPr>
              <a:t>- Nhà Lê sơ đặc biệt chú trọng chế độ khoa cử để tuyển chọn quan lại.</a:t>
            </a:r>
            <a:endParaRPr lang="en-US" sz="4000" dirty="0">
              <a:solidFill>
                <a:srgbClr val="FDFDFD">
                  <a:lumMod val="10000"/>
                </a:srgb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97341A2-4FFF-6D4F-9309-0649527CFBEB}"/>
              </a:ext>
            </a:extLst>
          </p:cNvPr>
          <p:cNvSpPr txBox="1"/>
          <p:nvPr/>
        </p:nvSpPr>
        <p:spPr>
          <a:xfrm>
            <a:off x="72691" y="2046343"/>
            <a:ext cx="12046617" cy="707886"/>
          </a:xfrm>
          <a:prstGeom prst="rect">
            <a:avLst/>
          </a:prstGeom>
          <a:noFill/>
        </p:spPr>
        <p:txBody>
          <a:bodyPr wrap="square" rtlCol="0">
            <a:spAutoFit/>
          </a:bodyPr>
          <a:lstStyle/>
          <a:p>
            <a:pPr lvl="0">
              <a:defRPr/>
            </a:pPr>
            <a:r>
              <a:rPr lang="en-US" sz="4000">
                <a:solidFill>
                  <a:srgbClr val="FDFDFD">
                    <a:lumMod val="10000"/>
                  </a:srgbClr>
                </a:solidFill>
                <a:latin typeface="Times New Roman" panose="02020603050405020304" pitchFamily="18" charset="0"/>
                <a:cs typeface="Times New Roman" panose="02020603050405020304" pitchFamily="18" charset="0"/>
              </a:rPr>
              <a:t>- Vua Lê Thái Tổ cho dựng lại Quốc Tử Giám. </a:t>
            </a:r>
            <a:endParaRPr lang="en-US" sz="4000" dirty="0">
              <a:solidFill>
                <a:srgbClr val="FDFDFD">
                  <a:lumMod val="1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022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D68A"/>
        </a:solid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20B6F5BA-6CD1-4467-A362-B33079F73B4B}"/>
              </a:ext>
            </a:extLst>
          </p:cNvPr>
          <p:cNvSpPr/>
          <p:nvPr/>
        </p:nvSpPr>
        <p:spPr>
          <a:xfrm>
            <a:off x="209247" y="4237739"/>
            <a:ext cx="7924100" cy="1047864"/>
          </a:xfrm>
          <a:prstGeom prst="roundRect">
            <a:avLst>
              <a:gd name="adj" fmla="val 3245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NHỚM 4: TRÌNH BÀY VỀ LƯƠNG THẾ VINH</a:t>
            </a:r>
          </a:p>
        </p:txBody>
      </p:sp>
      <p:sp>
        <p:nvSpPr>
          <p:cNvPr id="54" name="Rectangle: Rounded Corners 53">
            <a:extLst>
              <a:ext uri="{FF2B5EF4-FFF2-40B4-BE49-F238E27FC236}">
                <a16:creationId xmlns:a16="http://schemas.microsoft.com/office/drawing/2014/main" id="{14E058BE-2846-4D2D-BEF4-EDE471792CE6}"/>
              </a:ext>
            </a:extLst>
          </p:cNvPr>
          <p:cNvSpPr/>
          <p:nvPr/>
        </p:nvSpPr>
        <p:spPr>
          <a:xfrm>
            <a:off x="153511" y="3003614"/>
            <a:ext cx="7620001" cy="1047864"/>
          </a:xfrm>
          <a:prstGeom prst="roundRect">
            <a:avLst>
              <a:gd name="adj" fmla="val 32456"/>
            </a:avLst>
          </a:prstGeom>
          <a:solidFill>
            <a:srgbClr val="FFC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NHÓM 3: TRÌNH BÀY VỀ NGÔ SĨ LIÊN</a:t>
            </a:r>
          </a:p>
        </p:txBody>
      </p:sp>
      <p:sp>
        <p:nvSpPr>
          <p:cNvPr id="55" name="Rectangle: Rounded Corners 54">
            <a:extLst>
              <a:ext uri="{FF2B5EF4-FFF2-40B4-BE49-F238E27FC236}">
                <a16:creationId xmlns:a16="http://schemas.microsoft.com/office/drawing/2014/main" id="{20347807-7A32-4097-A466-9E3B764C7EC6}"/>
              </a:ext>
            </a:extLst>
          </p:cNvPr>
          <p:cNvSpPr/>
          <p:nvPr/>
        </p:nvSpPr>
        <p:spPr>
          <a:xfrm>
            <a:off x="209246" y="1683095"/>
            <a:ext cx="7766545" cy="1047864"/>
          </a:xfrm>
          <a:prstGeom prst="roundRect">
            <a:avLst>
              <a:gd name="adj" fmla="val 32456"/>
            </a:avLst>
          </a:prstGeom>
          <a:solidFill>
            <a:srgbClr val="E66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NHÓM 2: TRÌNH BÀY VỀ LÊ THÁNH TÔNG</a:t>
            </a:r>
          </a:p>
        </p:txBody>
      </p:sp>
      <p:sp>
        <p:nvSpPr>
          <p:cNvPr id="56" name="Rectangle: Rounded Corners 55">
            <a:extLst>
              <a:ext uri="{FF2B5EF4-FFF2-40B4-BE49-F238E27FC236}">
                <a16:creationId xmlns:a16="http://schemas.microsoft.com/office/drawing/2014/main" id="{E9E7ECE9-F6EA-4DCC-B20A-E68036E21CFD}"/>
              </a:ext>
            </a:extLst>
          </p:cNvPr>
          <p:cNvSpPr/>
          <p:nvPr/>
        </p:nvSpPr>
        <p:spPr>
          <a:xfrm>
            <a:off x="260049" y="259802"/>
            <a:ext cx="7620001" cy="1047864"/>
          </a:xfrm>
          <a:prstGeom prst="roundRect">
            <a:avLst>
              <a:gd name="adj" fmla="val 32456"/>
            </a:avLst>
          </a:prstGeom>
          <a:solidFill>
            <a:srgbClr val="C0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NHÓM 1: TRÌNH BÀY VỀ NGUYỄN TRÃI</a:t>
            </a:r>
          </a:p>
        </p:txBody>
      </p:sp>
      <p:sp>
        <p:nvSpPr>
          <p:cNvPr id="2" name="Speech Bubble: Rectangle with Corners Rounded 1">
            <a:extLst>
              <a:ext uri="{FF2B5EF4-FFF2-40B4-BE49-F238E27FC236}">
                <a16:creationId xmlns:a16="http://schemas.microsoft.com/office/drawing/2014/main" id="{C77A718F-C4CB-46FA-87B0-0781604FF718}"/>
              </a:ext>
            </a:extLst>
          </p:cNvPr>
          <p:cNvSpPr/>
          <p:nvPr/>
        </p:nvSpPr>
        <p:spPr>
          <a:xfrm>
            <a:off x="8360328" y="164480"/>
            <a:ext cx="3347034" cy="1758287"/>
          </a:xfrm>
          <a:prstGeom prst="wedgeRoundRectCallout">
            <a:avLst>
              <a:gd name="adj1" fmla="val -5901"/>
              <a:gd name="adj2" fmla="val 7019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p>
        </p:txBody>
      </p:sp>
      <p:sp>
        <p:nvSpPr>
          <p:cNvPr id="3" name="Freeform: Shape 96">
            <a:extLst>
              <a:ext uri="{FF2B5EF4-FFF2-40B4-BE49-F238E27FC236}">
                <a16:creationId xmlns:a16="http://schemas.microsoft.com/office/drawing/2014/main" id="{6177E257-10A6-E69B-29D2-70E0A46EF489}"/>
              </a:ext>
            </a:extLst>
          </p:cNvPr>
          <p:cNvSpPr/>
          <p:nvPr/>
        </p:nvSpPr>
        <p:spPr>
          <a:xfrm flipH="1">
            <a:off x="-12097799" y="5996026"/>
            <a:ext cx="24289799" cy="892480"/>
          </a:xfrm>
          <a:custGeom>
            <a:avLst/>
            <a:gdLst>
              <a:gd name="connsiteX0" fmla="*/ 0 w 24289799"/>
              <a:gd name="connsiteY0" fmla="*/ 0 h 892480"/>
              <a:gd name="connsiteX1" fmla="*/ 12092931 w 24289799"/>
              <a:gd name="connsiteY1" fmla="*/ 0 h 892480"/>
              <a:gd name="connsiteX2" fmla="*/ 12196867 w 24289799"/>
              <a:gd name="connsiteY2" fmla="*/ 0 h 892480"/>
              <a:gd name="connsiteX3" fmla="*/ 12519743 w 24289799"/>
              <a:gd name="connsiteY3" fmla="*/ 0 h 892480"/>
              <a:gd name="connsiteX4" fmla="*/ 12548575 w 24289799"/>
              <a:gd name="connsiteY4" fmla="*/ 29989 h 892480"/>
              <a:gd name="connsiteX5" fmla="*/ 13100793 w 24289799"/>
              <a:gd name="connsiteY5" fmla="*/ 457227 h 892480"/>
              <a:gd name="connsiteX6" fmla="*/ 13660811 w 24289799"/>
              <a:gd name="connsiteY6" fmla="*/ 30000 h 892480"/>
              <a:gd name="connsiteX7" fmla="*/ 13689795 w 24289799"/>
              <a:gd name="connsiteY7" fmla="*/ 0 h 892480"/>
              <a:gd name="connsiteX8" fmla="*/ 24289799 w 24289799"/>
              <a:gd name="connsiteY8" fmla="*/ 0 h 892480"/>
              <a:gd name="connsiteX9" fmla="*/ 24289799 w 24289799"/>
              <a:gd name="connsiteY9" fmla="*/ 892480 h 892480"/>
              <a:gd name="connsiteX10" fmla="*/ 12196867 w 24289799"/>
              <a:gd name="connsiteY10" fmla="*/ 892480 h 892480"/>
              <a:gd name="connsiteX11" fmla="*/ 12092931 w 24289799"/>
              <a:gd name="connsiteY11" fmla="*/ 892480 h 892480"/>
              <a:gd name="connsiteX12" fmla="*/ 0 w 24289799"/>
              <a:gd name="connsiteY12" fmla="*/ 892480 h 8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9799" h="892480">
                <a:moveTo>
                  <a:pt x="0" y="0"/>
                </a:moveTo>
                <a:lnTo>
                  <a:pt x="12092931" y="0"/>
                </a:lnTo>
                <a:lnTo>
                  <a:pt x="12196867" y="0"/>
                </a:lnTo>
                <a:lnTo>
                  <a:pt x="12519743" y="0"/>
                </a:lnTo>
                <a:lnTo>
                  <a:pt x="12548575" y="29989"/>
                </a:lnTo>
                <a:cubicBezTo>
                  <a:pt x="12692601" y="209991"/>
                  <a:pt x="12732871" y="457112"/>
                  <a:pt x="13100793" y="457227"/>
                </a:cubicBezTo>
                <a:cubicBezTo>
                  <a:pt x="13468716" y="457343"/>
                  <a:pt x="13515225" y="210048"/>
                  <a:pt x="13660811" y="30000"/>
                </a:cubicBezTo>
                <a:lnTo>
                  <a:pt x="13689795" y="0"/>
                </a:lnTo>
                <a:lnTo>
                  <a:pt x="24289799" y="0"/>
                </a:lnTo>
                <a:lnTo>
                  <a:pt x="24289799" y="892480"/>
                </a:lnTo>
                <a:lnTo>
                  <a:pt x="12196867" y="892480"/>
                </a:lnTo>
                <a:lnTo>
                  <a:pt x="12092931" y="892480"/>
                </a:lnTo>
                <a:lnTo>
                  <a:pt x="0" y="892480"/>
                </a:lnTo>
                <a:close/>
              </a:path>
            </a:pathLst>
          </a:custGeom>
          <a:solidFill>
            <a:schemeClr val="bg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C511AFAB-16FD-E0FD-E4DD-3D53AA19F239}"/>
              </a:ext>
            </a:extLst>
          </p:cNvPr>
          <p:cNvGrpSpPr/>
          <p:nvPr/>
        </p:nvGrpSpPr>
        <p:grpSpPr>
          <a:xfrm>
            <a:off x="3843710" y="6094539"/>
            <a:ext cx="702494" cy="702494"/>
            <a:chOff x="3619839" y="2027124"/>
            <a:chExt cx="702494" cy="702494"/>
          </a:xfrm>
          <a:effectLst>
            <a:outerShdw blurRad="63500" sx="102000" sy="102000" algn="ctr" rotWithShape="0">
              <a:prstClr val="black">
                <a:alpha val="40000"/>
              </a:prstClr>
            </a:outerShdw>
          </a:effectLst>
        </p:grpSpPr>
        <p:sp>
          <p:nvSpPr>
            <p:cNvPr id="5" name="Oval 4">
              <a:extLst>
                <a:ext uri="{FF2B5EF4-FFF2-40B4-BE49-F238E27FC236}">
                  <a16:creationId xmlns:a16="http://schemas.microsoft.com/office/drawing/2014/main" id="{CBDFC36E-F6C8-5A1B-5028-83DC2EECEFD6}"/>
                </a:ext>
              </a:extLst>
            </p:cNvPr>
            <p:cNvSpPr/>
            <p:nvPr/>
          </p:nvSpPr>
          <p:spPr>
            <a:xfrm>
              <a:off x="3619839"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2" action="ppaction://hlinksldjump"/>
              <a:extLst>
                <a:ext uri="{FF2B5EF4-FFF2-40B4-BE49-F238E27FC236}">
                  <a16:creationId xmlns:a16="http://schemas.microsoft.com/office/drawing/2014/main" id="{5639387B-7D35-FB8D-97A2-1BC69C91A4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74872" y="2078639"/>
              <a:ext cx="592428" cy="592428"/>
            </a:xfrm>
            <a:prstGeom prst="rect">
              <a:avLst/>
            </a:prstGeom>
          </p:spPr>
        </p:pic>
      </p:grpSp>
      <p:grpSp>
        <p:nvGrpSpPr>
          <p:cNvPr id="7" name="Group 6">
            <a:extLst>
              <a:ext uri="{FF2B5EF4-FFF2-40B4-BE49-F238E27FC236}">
                <a16:creationId xmlns:a16="http://schemas.microsoft.com/office/drawing/2014/main" id="{DBD1053A-153E-E3D1-9EE7-9410098D1DA0}"/>
              </a:ext>
            </a:extLst>
          </p:cNvPr>
          <p:cNvGrpSpPr/>
          <p:nvPr/>
        </p:nvGrpSpPr>
        <p:grpSpPr>
          <a:xfrm>
            <a:off x="414123" y="6094539"/>
            <a:ext cx="702494" cy="702494"/>
            <a:chOff x="7869666" y="2027124"/>
            <a:chExt cx="702494" cy="702494"/>
          </a:xfrm>
          <a:effectLst>
            <a:outerShdw blurRad="63500" sx="102000" sy="102000" algn="ctr" rotWithShape="0">
              <a:prstClr val="black">
                <a:alpha val="40000"/>
              </a:prstClr>
            </a:outerShdw>
          </a:effectLst>
        </p:grpSpPr>
        <p:sp>
          <p:nvSpPr>
            <p:cNvPr id="8" name="Oval 7">
              <a:extLst>
                <a:ext uri="{FF2B5EF4-FFF2-40B4-BE49-F238E27FC236}">
                  <a16:creationId xmlns:a16="http://schemas.microsoft.com/office/drawing/2014/main" id="{0489AE9B-AC0F-7810-A618-F8CEF083AC81}"/>
                </a:ext>
              </a:extLst>
            </p:cNvPr>
            <p:cNvSpPr/>
            <p:nvPr/>
          </p:nvSpPr>
          <p:spPr>
            <a:xfrm>
              <a:off x="7869666"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hlinkClick r:id="rId4" action="ppaction://hlinksldjump"/>
              <a:extLst>
                <a:ext uri="{FF2B5EF4-FFF2-40B4-BE49-F238E27FC236}">
                  <a16:creationId xmlns:a16="http://schemas.microsoft.com/office/drawing/2014/main" id="{88188144-90E0-4CA8-B4B1-024F9245DE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08220" y="2078637"/>
              <a:ext cx="451143" cy="524301"/>
            </a:xfrm>
            <a:prstGeom prst="rect">
              <a:avLst/>
            </a:prstGeom>
          </p:spPr>
        </p:pic>
      </p:grpSp>
      <p:grpSp>
        <p:nvGrpSpPr>
          <p:cNvPr id="10" name="Group 9">
            <a:extLst>
              <a:ext uri="{FF2B5EF4-FFF2-40B4-BE49-F238E27FC236}">
                <a16:creationId xmlns:a16="http://schemas.microsoft.com/office/drawing/2014/main" id="{C6C68C79-9D5F-8E3A-D899-317DCC6D9287}"/>
              </a:ext>
            </a:extLst>
          </p:cNvPr>
          <p:cNvGrpSpPr/>
          <p:nvPr/>
        </p:nvGrpSpPr>
        <p:grpSpPr>
          <a:xfrm>
            <a:off x="7273297" y="6094539"/>
            <a:ext cx="702494" cy="702494"/>
            <a:chOff x="9286275" y="2027124"/>
            <a:chExt cx="702494" cy="702494"/>
          </a:xfrm>
          <a:effectLst>
            <a:outerShdw blurRad="63500" sx="102000" sy="102000" algn="ctr" rotWithShape="0">
              <a:prstClr val="black">
                <a:alpha val="40000"/>
              </a:prstClr>
            </a:outerShdw>
          </a:effectLst>
        </p:grpSpPr>
        <p:sp>
          <p:nvSpPr>
            <p:cNvPr id="11" name="Oval 10">
              <a:extLst>
                <a:ext uri="{FF2B5EF4-FFF2-40B4-BE49-F238E27FC236}">
                  <a16:creationId xmlns:a16="http://schemas.microsoft.com/office/drawing/2014/main" id="{FBA61CCD-F0D9-44D3-4934-5F0A7B2494EB}"/>
                </a:ext>
              </a:extLst>
            </p:cNvPr>
            <p:cNvSpPr/>
            <p:nvPr/>
          </p:nvSpPr>
          <p:spPr>
            <a:xfrm>
              <a:off x="928627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hlinkClick r:id="rId6" action="ppaction://hlinksldjump"/>
              <a:extLst>
                <a:ext uri="{FF2B5EF4-FFF2-40B4-BE49-F238E27FC236}">
                  <a16:creationId xmlns:a16="http://schemas.microsoft.com/office/drawing/2014/main" id="{CCE3B354-3A63-81E0-A3EF-52F0BEFA0CF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27192" y="2179762"/>
              <a:ext cx="420660" cy="390178"/>
            </a:xfrm>
            <a:prstGeom prst="rect">
              <a:avLst/>
            </a:prstGeom>
          </p:spPr>
        </p:pic>
      </p:grpSp>
      <p:grpSp>
        <p:nvGrpSpPr>
          <p:cNvPr id="13" name="Group 12">
            <a:extLst>
              <a:ext uri="{FF2B5EF4-FFF2-40B4-BE49-F238E27FC236}">
                <a16:creationId xmlns:a16="http://schemas.microsoft.com/office/drawing/2014/main" id="{C9CD79D4-9616-2270-7086-A54593B23AFF}"/>
              </a:ext>
            </a:extLst>
          </p:cNvPr>
          <p:cNvGrpSpPr/>
          <p:nvPr/>
        </p:nvGrpSpPr>
        <p:grpSpPr>
          <a:xfrm>
            <a:off x="10753052" y="6094539"/>
            <a:ext cx="702494" cy="702494"/>
            <a:chOff x="10702885" y="2027124"/>
            <a:chExt cx="702494" cy="702494"/>
          </a:xfrm>
          <a:effectLst>
            <a:outerShdw blurRad="63500" sx="102000" sy="102000" algn="ctr" rotWithShape="0">
              <a:prstClr val="black">
                <a:alpha val="40000"/>
              </a:prstClr>
            </a:outerShdw>
          </a:effectLst>
        </p:grpSpPr>
        <p:sp>
          <p:nvSpPr>
            <p:cNvPr id="14" name="Oval 13">
              <a:extLst>
                <a:ext uri="{FF2B5EF4-FFF2-40B4-BE49-F238E27FC236}">
                  <a16:creationId xmlns:a16="http://schemas.microsoft.com/office/drawing/2014/main" id="{99E011F5-53CE-994E-2D23-02CC21355D4E}"/>
                </a:ext>
              </a:extLst>
            </p:cNvPr>
            <p:cNvSpPr/>
            <p:nvPr/>
          </p:nvSpPr>
          <p:spPr>
            <a:xfrm>
              <a:off x="1070288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hlinkClick r:id="rId8" action="ppaction://hlinksldjump"/>
              <a:extLst>
                <a:ext uri="{FF2B5EF4-FFF2-40B4-BE49-F238E27FC236}">
                  <a16:creationId xmlns:a16="http://schemas.microsoft.com/office/drawing/2014/main" id="{BCB55900-7144-4819-35E9-4BB5251A794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834752" y="2125579"/>
              <a:ext cx="438759" cy="457240"/>
            </a:xfrm>
            <a:prstGeom prst="rect">
              <a:avLst/>
            </a:prstGeom>
          </p:spPr>
        </p:pic>
      </p:grpSp>
      <p:pic>
        <p:nvPicPr>
          <p:cNvPr id="5122" name="Picture 2">
            <a:extLst>
              <a:ext uri="{FF2B5EF4-FFF2-40B4-BE49-F238E27FC236}">
                <a16:creationId xmlns:a16="http://schemas.microsoft.com/office/drawing/2014/main" id="{68E9C7A6-671B-6F06-77B5-CCF708E3E51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989" r="15586" b="9205"/>
          <a:stretch/>
        </p:blipFill>
        <p:spPr bwMode="auto">
          <a:xfrm>
            <a:off x="7880050" y="2277979"/>
            <a:ext cx="4078646" cy="3610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79811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6000" fill="hold" nodeType="withEffect" p14:presetBounceEnd="52000">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14:bounceEnd="52000">
                                          <p:cBhvr additive="base">
                                            <p:cTn id="7" dur="1000" fill="hold"/>
                                            <p:tgtEl>
                                              <p:spTgt spid="5122"/>
                                            </p:tgtEl>
                                            <p:attrNameLst>
                                              <p:attrName>ppt_x</p:attrName>
                                            </p:attrNameLst>
                                          </p:cBhvr>
                                          <p:tavLst>
                                            <p:tav tm="0">
                                              <p:val>
                                                <p:strVal val="#ppt_x"/>
                                              </p:val>
                                            </p:tav>
                                            <p:tav tm="100000">
                                              <p:val>
                                                <p:strVal val="#ppt_x"/>
                                              </p:val>
                                            </p:tav>
                                          </p:tavLst>
                                        </p:anim>
                                        <p:anim calcmode="lin" valueType="num" p14:bounceEnd="52000">
                                          <p:cBhvr additive="base">
                                            <p:cTn id="8" dur="1000" fill="hold"/>
                                            <p:tgtEl>
                                              <p:spTgt spid="512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7"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ppt_h/2"/>
                                              </p:val>
                                            </p:tav>
                                            <p:tav tm="100000">
                                              <p:val>
                                                <p:strVal val="#ppt_y"/>
                                              </p:val>
                                            </p:tav>
                                          </p:tavLst>
                                        </p:anim>
                                        <p:anim calcmode="lin" valueType="num">
                                          <p:cBhvr>
                                            <p:cTn id="14" dur="500" fill="hold"/>
                                            <p:tgtEl>
                                              <p:spTgt spid="2"/>
                                            </p:tgtEl>
                                            <p:attrNameLst>
                                              <p:attrName>ppt_w</p:attrName>
                                            </p:attrNameLst>
                                          </p:cBhvr>
                                          <p:tavLst>
                                            <p:tav tm="0">
                                              <p:val>
                                                <p:strVal val="#ppt_w"/>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0-#ppt_w/2"/>
                                              </p:val>
                                            </p:tav>
                                            <p:tav tm="100000">
                                              <p:val>
                                                <p:strVal val="#ppt_x"/>
                                              </p:val>
                                            </p:tav>
                                          </p:tavLst>
                                        </p:anim>
                                        <p:anim calcmode="lin" valueType="num">
                                          <p:cBhvr additive="base">
                                            <p:cTn id="20" dur="500" fill="hold"/>
                                            <p:tgtEl>
                                              <p:spTgt spid="5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5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0-#ppt_w/2"/>
                                              </p:val>
                                            </p:tav>
                                            <p:tav tm="100000">
                                              <p:val>
                                                <p:strVal val="#ppt_x"/>
                                              </p:val>
                                            </p:tav>
                                          </p:tavLst>
                                        </p:anim>
                                        <p:anim calcmode="lin" valueType="num">
                                          <p:cBhvr additive="base">
                                            <p:cTn id="24" dur="500" fill="hold"/>
                                            <p:tgtEl>
                                              <p:spTgt spid="5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50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fill="hold"/>
                                            <p:tgtEl>
                                              <p:spTgt spid="54"/>
                                            </p:tgtEl>
                                            <p:attrNameLst>
                                              <p:attrName>ppt_x</p:attrName>
                                            </p:attrNameLst>
                                          </p:cBhvr>
                                          <p:tavLst>
                                            <p:tav tm="0">
                                              <p:val>
                                                <p:strVal val="0-#ppt_w/2"/>
                                              </p:val>
                                            </p:tav>
                                            <p:tav tm="100000">
                                              <p:val>
                                                <p:strVal val="#ppt_x"/>
                                              </p:val>
                                            </p:tav>
                                          </p:tavLst>
                                        </p:anim>
                                        <p:anim calcmode="lin" valueType="num">
                                          <p:cBhvr additive="base">
                                            <p:cTn id="28" dur="500" fill="hold"/>
                                            <p:tgtEl>
                                              <p:spTgt spid="5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4" grpId="0" animBg="1"/>
          <p:bldP spid="55" grpId="0" animBg="1"/>
          <p:bldP spid="56"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600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1000" fill="hold"/>
                                            <p:tgtEl>
                                              <p:spTgt spid="5122"/>
                                            </p:tgtEl>
                                            <p:attrNameLst>
                                              <p:attrName>ppt_x</p:attrName>
                                            </p:attrNameLst>
                                          </p:cBhvr>
                                          <p:tavLst>
                                            <p:tav tm="0">
                                              <p:val>
                                                <p:strVal val="#ppt_x"/>
                                              </p:val>
                                            </p:tav>
                                            <p:tav tm="100000">
                                              <p:val>
                                                <p:strVal val="#ppt_x"/>
                                              </p:val>
                                            </p:tav>
                                          </p:tavLst>
                                        </p:anim>
                                        <p:anim calcmode="lin" valueType="num">
                                          <p:cBhvr additive="base">
                                            <p:cTn id="8" dur="1000" fill="hold"/>
                                            <p:tgtEl>
                                              <p:spTgt spid="512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7"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ppt_h/2"/>
                                              </p:val>
                                            </p:tav>
                                            <p:tav tm="100000">
                                              <p:val>
                                                <p:strVal val="#ppt_y"/>
                                              </p:val>
                                            </p:tav>
                                          </p:tavLst>
                                        </p:anim>
                                        <p:anim calcmode="lin" valueType="num">
                                          <p:cBhvr>
                                            <p:cTn id="14" dur="500" fill="hold"/>
                                            <p:tgtEl>
                                              <p:spTgt spid="2"/>
                                            </p:tgtEl>
                                            <p:attrNameLst>
                                              <p:attrName>ppt_w</p:attrName>
                                            </p:attrNameLst>
                                          </p:cBhvr>
                                          <p:tavLst>
                                            <p:tav tm="0">
                                              <p:val>
                                                <p:strVal val="#ppt_w"/>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0-#ppt_w/2"/>
                                              </p:val>
                                            </p:tav>
                                            <p:tav tm="100000">
                                              <p:val>
                                                <p:strVal val="#ppt_x"/>
                                              </p:val>
                                            </p:tav>
                                          </p:tavLst>
                                        </p:anim>
                                        <p:anim calcmode="lin" valueType="num">
                                          <p:cBhvr additive="base">
                                            <p:cTn id="20" dur="500" fill="hold"/>
                                            <p:tgtEl>
                                              <p:spTgt spid="5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5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0-#ppt_w/2"/>
                                              </p:val>
                                            </p:tav>
                                            <p:tav tm="100000">
                                              <p:val>
                                                <p:strVal val="#ppt_x"/>
                                              </p:val>
                                            </p:tav>
                                          </p:tavLst>
                                        </p:anim>
                                        <p:anim calcmode="lin" valueType="num">
                                          <p:cBhvr additive="base">
                                            <p:cTn id="24" dur="500" fill="hold"/>
                                            <p:tgtEl>
                                              <p:spTgt spid="5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50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fill="hold"/>
                                            <p:tgtEl>
                                              <p:spTgt spid="54"/>
                                            </p:tgtEl>
                                            <p:attrNameLst>
                                              <p:attrName>ppt_x</p:attrName>
                                            </p:attrNameLst>
                                          </p:cBhvr>
                                          <p:tavLst>
                                            <p:tav tm="0">
                                              <p:val>
                                                <p:strVal val="0-#ppt_w/2"/>
                                              </p:val>
                                            </p:tav>
                                            <p:tav tm="100000">
                                              <p:val>
                                                <p:strVal val="#ppt_x"/>
                                              </p:val>
                                            </p:tav>
                                          </p:tavLst>
                                        </p:anim>
                                        <p:anim calcmode="lin" valueType="num">
                                          <p:cBhvr additive="base">
                                            <p:cTn id="28" dur="500" fill="hold"/>
                                            <p:tgtEl>
                                              <p:spTgt spid="5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4" grpId="0" animBg="1"/>
          <p:bldP spid="55" grpId="0" animBg="1"/>
          <p:bldP spid="56" grpId="0" animBg="1"/>
          <p:bldP spid="2"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AE3F3"/>
        </a:solidFill>
        <a:effectLst/>
      </p:bgPr>
    </p:bg>
    <p:spTree>
      <p:nvGrpSpPr>
        <p:cNvPr id="1" name=""/>
        <p:cNvGrpSpPr/>
        <p:nvPr/>
      </p:nvGrpSpPr>
      <p:grpSpPr>
        <a:xfrm>
          <a:off x="0" y="0"/>
          <a:ext cx="0" cy="0"/>
          <a:chOff x="0" y="0"/>
          <a:chExt cx="0" cy="0"/>
        </a:xfrm>
      </p:grpSpPr>
      <p:pic>
        <p:nvPicPr>
          <p:cNvPr id="1026" name="Picture 2" descr="Tiểu sử cuộc đời và sự nghiệp của danh nhân Nguyễn Trãi">
            <a:extLst>
              <a:ext uri="{FF2B5EF4-FFF2-40B4-BE49-F238E27FC236}">
                <a16:creationId xmlns:a16="http://schemas.microsoft.com/office/drawing/2014/main" id="{E9B9FE65-4079-C3FD-301B-22BE2D8E9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5042" y="30462"/>
            <a:ext cx="5496958" cy="5788259"/>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Shape 18">
            <a:extLst>
              <a:ext uri="{FF2B5EF4-FFF2-40B4-BE49-F238E27FC236}">
                <a16:creationId xmlns:a16="http://schemas.microsoft.com/office/drawing/2014/main" id="{C4D27CD7-0F88-448D-9069-46FC80F40446}"/>
              </a:ext>
            </a:extLst>
          </p:cNvPr>
          <p:cNvSpPr/>
          <p:nvPr/>
        </p:nvSpPr>
        <p:spPr>
          <a:xfrm>
            <a:off x="0" y="0"/>
            <a:ext cx="10166056" cy="6858000"/>
          </a:xfrm>
          <a:custGeom>
            <a:avLst/>
            <a:gdLst>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3222172 w 10406757"/>
              <a:gd name="connsiteY4" fmla="*/ 653143 h 7213600"/>
              <a:gd name="connsiteX5" fmla="*/ 4818743 w 10406757"/>
              <a:gd name="connsiteY5" fmla="*/ 508000 h 7213600"/>
              <a:gd name="connsiteX6" fmla="*/ 5428343 w 10406757"/>
              <a:gd name="connsiteY6" fmla="*/ 1190172 h 7213600"/>
              <a:gd name="connsiteX7" fmla="*/ 5007429 w 10406757"/>
              <a:gd name="connsiteY7" fmla="*/ 2438400 h 7213600"/>
              <a:gd name="connsiteX8" fmla="*/ 5007429 w 10406757"/>
              <a:gd name="connsiteY8" fmla="*/ 2438400 h 7213600"/>
              <a:gd name="connsiteX9" fmla="*/ 4847772 w 10406757"/>
              <a:gd name="connsiteY9" fmla="*/ 2743200 h 7213600"/>
              <a:gd name="connsiteX10" fmla="*/ 5065486 w 10406757"/>
              <a:gd name="connsiteY10" fmla="*/ 3875315 h 7213600"/>
              <a:gd name="connsiteX11" fmla="*/ 6154058 w 10406757"/>
              <a:gd name="connsiteY11" fmla="*/ 3860800 h 7213600"/>
              <a:gd name="connsiteX12" fmla="*/ 7692572 w 10406757"/>
              <a:gd name="connsiteY12" fmla="*/ 4267200 h 7213600"/>
              <a:gd name="connsiteX13" fmla="*/ 9419772 w 10406757"/>
              <a:gd name="connsiteY13" fmla="*/ 3860800 h 7213600"/>
              <a:gd name="connsiteX14" fmla="*/ 9419772 w 10406757"/>
              <a:gd name="connsiteY14" fmla="*/ 3860800 h 7213600"/>
              <a:gd name="connsiteX15" fmla="*/ 10247086 w 10406757"/>
              <a:gd name="connsiteY15" fmla="*/ 5675086 h 7213600"/>
              <a:gd name="connsiteX16" fmla="*/ 10406743 w 10406757"/>
              <a:gd name="connsiteY16" fmla="*/ 7184572 h 7213600"/>
              <a:gd name="connsiteX17" fmla="*/ 10406743 w 10406757"/>
              <a:gd name="connsiteY17" fmla="*/ 7184572 h 7213600"/>
              <a:gd name="connsiteX18" fmla="*/ 0 w 10406757"/>
              <a:gd name="connsiteY18" fmla="*/ 7213600 h 7213600"/>
              <a:gd name="connsiteX19" fmla="*/ 14515 w 10406757"/>
              <a:gd name="connsiteY19" fmla="*/ 0 h 7213600"/>
              <a:gd name="connsiteX20" fmla="*/ 1669143 w 10406757"/>
              <a:gd name="connsiteY20"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3222172 w 10406757"/>
              <a:gd name="connsiteY4" fmla="*/ 653143 h 7213600"/>
              <a:gd name="connsiteX5" fmla="*/ 4818743 w 10406757"/>
              <a:gd name="connsiteY5" fmla="*/ 508000 h 7213600"/>
              <a:gd name="connsiteX6" fmla="*/ 5428343 w 10406757"/>
              <a:gd name="connsiteY6" fmla="*/ 1190172 h 7213600"/>
              <a:gd name="connsiteX7" fmla="*/ 5007429 w 10406757"/>
              <a:gd name="connsiteY7" fmla="*/ 2438400 h 7213600"/>
              <a:gd name="connsiteX8" fmla="*/ 5007429 w 10406757"/>
              <a:gd name="connsiteY8" fmla="*/ 2438400 h 7213600"/>
              <a:gd name="connsiteX9" fmla="*/ 5065486 w 10406757"/>
              <a:gd name="connsiteY9" fmla="*/ 3875315 h 7213600"/>
              <a:gd name="connsiteX10" fmla="*/ 6154058 w 10406757"/>
              <a:gd name="connsiteY10" fmla="*/ 3860800 h 7213600"/>
              <a:gd name="connsiteX11" fmla="*/ 7692572 w 10406757"/>
              <a:gd name="connsiteY11" fmla="*/ 4267200 h 7213600"/>
              <a:gd name="connsiteX12" fmla="*/ 9419772 w 10406757"/>
              <a:gd name="connsiteY12" fmla="*/ 3860800 h 7213600"/>
              <a:gd name="connsiteX13" fmla="*/ 9419772 w 10406757"/>
              <a:gd name="connsiteY13" fmla="*/ 3860800 h 7213600"/>
              <a:gd name="connsiteX14" fmla="*/ 10247086 w 10406757"/>
              <a:gd name="connsiteY14" fmla="*/ 5675086 h 7213600"/>
              <a:gd name="connsiteX15" fmla="*/ 10406743 w 10406757"/>
              <a:gd name="connsiteY15" fmla="*/ 7184572 h 7213600"/>
              <a:gd name="connsiteX16" fmla="*/ 10406743 w 10406757"/>
              <a:gd name="connsiteY16" fmla="*/ 7184572 h 7213600"/>
              <a:gd name="connsiteX17" fmla="*/ 0 w 10406757"/>
              <a:gd name="connsiteY17" fmla="*/ 7213600 h 7213600"/>
              <a:gd name="connsiteX18" fmla="*/ 14515 w 10406757"/>
              <a:gd name="connsiteY18" fmla="*/ 0 h 7213600"/>
              <a:gd name="connsiteX19" fmla="*/ 1669143 w 10406757"/>
              <a:gd name="connsiteY19"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3222172 w 10406757"/>
              <a:gd name="connsiteY4" fmla="*/ 653143 h 7213600"/>
              <a:gd name="connsiteX5" fmla="*/ 4818743 w 10406757"/>
              <a:gd name="connsiteY5" fmla="*/ 508000 h 7213600"/>
              <a:gd name="connsiteX6" fmla="*/ 5428343 w 10406757"/>
              <a:gd name="connsiteY6" fmla="*/ 1190172 h 7213600"/>
              <a:gd name="connsiteX7" fmla="*/ 5007429 w 10406757"/>
              <a:gd name="connsiteY7" fmla="*/ 2438400 h 7213600"/>
              <a:gd name="connsiteX8" fmla="*/ 5065486 w 10406757"/>
              <a:gd name="connsiteY8" fmla="*/ 3875315 h 7213600"/>
              <a:gd name="connsiteX9" fmla="*/ 6154058 w 10406757"/>
              <a:gd name="connsiteY9" fmla="*/ 3860800 h 7213600"/>
              <a:gd name="connsiteX10" fmla="*/ 7692572 w 10406757"/>
              <a:gd name="connsiteY10" fmla="*/ 4267200 h 7213600"/>
              <a:gd name="connsiteX11" fmla="*/ 9419772 w 10406757"/>
              <a:gd name="connsiteY11" fmla="*/ 3860800 h 7213600"/>
              <a:gd name="connsiteX12" fmla="*/ 9419772 w 10406757"/>
              <a:gd name="connsiteY12" fmla="*/ 3860800 h 7213600"/>
              <a:gd name="connsiteX13" fmla="*/ 10247086 w 10406757"/>
              <a:gd name="connsiteY13" fmla="*/ 5675086 h 7213600"/>
              <a:gd name="connsiteX14" fmla="*/ 10406743 w 10406757"/>
              <a:gd name="connsiteY14" fmla="*/ 7184572 h 7213600"/>
              <a:gd name="connsiteX15" fmla="*/ 10406743 w 10406757"/>
              <a:gd name="connsiteY15" fmla="*/ 7184572 h 7213600"/>
              <a:gd name="connsiteX16" fmla="*/ 0 w 10406757"/>
              <a:gd name="connsiteY16" fmla="*/ 7213600 h 7213600"/>
              <a:gd name="connsiteX17" fmla="*/ 14515 w 10406757"/>
              <a:gd name="connsiteY17" fmla="*/ 0 h 7213600"/>
              <a:gd name="connsiteX18" fmla="*/ 1669143 w 10406757"/>
              <a:gd name="connsiteY18"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3222172 w 10406757"/>
              <a:gd name="connsiteY4" fmla="*/ 653143 h 7213600"/>
              <a:gd name="connsiteX5" fmla="*/ 4818743 w 10406757"/>
              <a:gd name="connsiteY5" fmla="*/ 508000 h 7213600"/>
              <a:gd name="connsiteX6" fmla="*/ 5428343 w 10406757"/>
              <a:gd name="connsiteY6" fmla="*/ 1190172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3222172 w 10406757"/>
              <a:gd name="connsiteY4" fmla="*/ 653143 h 7213600"/>
              <a:gd name="connsiteX5" fmla="*/ 4818743 w 10406757"/>
              <a:gd name="connsiteY5" fmla="*/ 508000 h 7213600"/>
              <a:gd name="connsiteX6" fmla="*/ 5428343 w 10406757"/>
              <a:gd name="connsiteY6" fmla="*/ 1190172 h 7213600"/>
              <a:gd name="connsiteX7" fmla="*/ 5254172 w 10406757"/>
              <a:gd name="connsiteY7" fmla="*/ 2481943 h 7213600"/>
              <a:gd name="connsiteX8" fmla="*/ 5065486 w 10406757"/>
              <a:gd name="connsiteY8" fmla="*/ 3875315 h 7213600"/>
              <a:gd name="connsiteX9" fmla="*/ 6154058 w 10406757"/>
              <a:gd name="connsiteY9" fmla="*/ 3860800 h 7213600"/>
              <a:gd name="connsiteX10" fmla="*/ 7692572 w 10406757"/>
              <a:gd name="connsiteY10" fmla="*/ 4267200 h 7213600"/>
              <a:gd name="connsiteX11" fmla="*/ 9419772 w 10406757"/>
              <a:gd name="connsiteY11" fmla="*/ 3860800 h 7213600"/>
              <a:gd name="connsiteX12" fmla="*/ 9419772 w 10406757"/>
              <a:gd name="connsiteY12" fmla="*/ 3860800 h 7213600"/>
              <a:gd name="connsiteX13" fmla="*/ 10247086 w 10406757"/>
              <a:gd name="connsiteY13" fmla="*/ 5675086 h 7213600"/>
              <a:gd name="connsiteX14" fmla="*/ 10406743 w 10406757"/>
              <a:gd name="connsiteY14" fmla="*/ 7184572 h 7213600"/>
              <a:gd name="connsiteX15" fmla="*/ 10406743 w 10406757"/>
              <a:gd name="connsiteY15" fmla="*/ 7184572 h 7213600"/>
              <a:gd name="connsiteX16" fmla="*/ 0 w 10406757"/>
              <a:gd name="connsiteY16" fmla="*/ 7213600 h 7213600"/>
              <a:gd name="connsiteX17" fmla="*/ 14515 w 10406757"/>
              <a:gd name="connsiteY17" fmla="*/ 0 h 7213600"/>
              <a:gd name="connsiteX18" fmla="*/ 1669143 w 10406757"/>
              <a:gd name="connsiteY18"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3222172 w 10406757"/>
              <a:gd name="connsiteY4" fmla="*/ 653143 h 7213600"/>
              <a:gd name="connsiteX5" fmla="*/ 4818743 w 10406757"/>
              <a:gd name="connsiteY5" fmla="*/ 508000 h 7213600"/>
              <a:gd name="connsiteX6" fmla="*/ 5428343 w 10406757"/>
              <a:gd name="connsiteY6" fmla="*/ 1190172 h 7213600"/>
              <a:gd name="connsiteX7" fmla="*/ 4891315 w 10406757"/>
              <a:gd name="connsiteY7" fmla="*/ 2481943 h 7213600"/>
              <a:gd name="connsiteX8" fmla="*/ 5065486 w 10406757"/>
              <a:gd name="connsiteY8" fmla="*/ 3875315 h 7213600"/>
              <a:gd name="connsiteX9" fmla="*/ 6154058 w 10406757"/>
              <a:gd name="connsiteY9" fmla="*/ 3860800 h 7213600"/>
              <a:gd name="connsiteX10" fmla="*/ 7692572 w 10406757"/>
              <a:gd name="connsiteY10" fmla="*/ 4267200 h 7213600"/>
              <a:gd name="connsiteX11" fmla="*/ 9419772 w 10406757"/>
              <a:gd name="connsiteY11" fmla="*/ 3860800 h 7213600"/>
              <a:gd name="connsiteX12" fmla="*/ 9419772 w 10406757"/>
              <a:gd name="connsiteY12" fmla="*/ 3860800 h 7213600"/>
              <a:gd name="connsiteX13" fmla="*/ 10247086 w 10406757"/>
              <a:gd name="connsiteY13" fmla="*/ 5675086 h 7213600"/>
              <a:gd name="connsiteX14" fmla="*/ 10406743 w 10406757"/>
              <a:gd name="connsiteY14" fmla="*/ 7184572 h 7213600"/>
              <a:gd name="connsiteX15" fmla="*/ 10406743 w 10406757"/>
              <a:gd name="connsiteY15" fmla="*/ 7184572 h 7213600"/>
              <a:gd name="connsiteX16" fmla="*/ 0 w 10406757"/>
              <a:gd name="connsiteY16" fmla="*/ 7213600 h 7213600"/>
              <a:gd name="connsiteX17" fmla="*/ 14515 w 10406757"/>
              <a:gd name="connsiteY17" fmla="*/ 0 h 7213600"/>
              <a:gd name="connsiteX18" fmla="*/ 1669143 w 10406757"/>
              <a:gd name="connsiteY18"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222172 w 10406757"/>
              <a:gd name="connsiteY3" fmla="*/ 653143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4818743 w 10406757"/>
              <a:gd name="connsiteY3" fmla="*/ 508000 h 7213600"/>
              <a:gd name="connsiteX4" fmla="*/ 5428343 w 10406757"/>
              <a:gd name="connsiteY4" fmla="*/ 1190172 h 7213600"/>
              <a:gd name="connsiteX5" fmla="*/ 4891315 w 10406757"/>
              <a:gd name="connsiteY5" fmla="*/ 2481943 h 7213600"/>
              <a:gd name="connsiteX6" fmla="*/ 5065486 w 10406757"/>
              <a:gd name="connsiteY6" fmla="*/ 3875315 h 7213600"/>
              <a:gd name="connsiteX7" fmla="*/ 6154058 w 10406757"/>
              <a:gd name="connsiteY7" fmla="*/ 3860800 h 7213600"/>
              <a:gd name="connsiteX8" fmla="*/ 7692572 w 10406757"/>
              <a:gd name="connsiteY8" fmla="*/ 4267200 h 7213600"/>
              <a:gd name="connsiteX9" fmla="*/ 9419772 w 10406757"/>
              <a:gd name="connsiteY9" fmla="*/ 3860800 h 7213600"/>
              <a:gd name="connsiteX10" fmla="*/ 9419772 w 10406757"/>
              <a:gd name="connsiteY10" fmla="*/ 3860800 h 7213600"/>
              <a:gd name="connsiteX11" fmla="*/ 10247086 w 10406757"/>
              <a:gd name="connsiteY11" fmla="*/ 5675086 h 7213600"/>
              <a:gd name="connsiteX12" fmla="*/ 10406743 w 10406757"/>
              <a:gd name="connsiteY12" fmla="*/ 7184572 h 7213600"/>
              <a:gd name="connsiteX13" fmla="*/ 10406743 w 10406757"/>
              <a:gd name="connsiteY13" fmla="*/ 7184572 h 7213600"/>
              <a:gd name="connsiteX14" fmla="*/ 0 w 10406757"/>
              <a:gd name="connsiteY14" fmla="*/ 7213600 h 7213600"/>
              <a:gd name="connsiteX15" fmla="*/ 14515 w 10406757"/>
              <a:gd name="connsiteY15" fmla="*/ 0 h 7213600"/>
              <a:gd name="connsiteX16" fmla="*/ 1669143 w 10406757"/>
              <a:gd name="connsiteY16"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178629 w 10406757"/>
              <a:gd name="connsiteY3" fmla="*/ 682172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178629 w 10406757"/>
              <a:gd name="connsiteY3" fmla="*/ 798286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178629 w 10406757"/>
              <a:gd name="connsiteY3" fmla="*/ 798286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24000 w 10406757"/>
              <a:gd name="connsiteY2" fmla="*/ 827315 h 7213600"/>
              <a:gd name="connsiteX3" fmla="*/ 3178629 w 10406757"/>
              <a:gd name="connsiteY3" fmla="*/ 798286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09486 w 10406757"/>
              <a:gd name="connsiteY2" fmla="*/ 928915 h 7213600"/>
              <a:gd name="connsiteX3" fmla="*/ 3178629 w 10406757"/>
              <a:gd name="connsiteY3" fmla="*/ 798286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9419772 w 10406757"/>
              <a:gd name="connsiteY11" fmla="*/ 3860800 h 7213600"/>
              <a:gd name="connsiteX12" fmla="*/ 10247086 w 10406757"/>
              <a:gd name="connsiteY12" fmla="*/ 5675086 h 7213600"/>
              <a:gd name="connsiteX13" fmla="*/ 10406743 w 10406757"/>
              <a:gd name="connsiteY13" fmla="*/ 7184572 h 7213600"/>
              <a:gd name="connsiteX14" fmla="*/ 10406743 w 10406757"/>
              <a:gd name="connsiteY14" fmla="*/ 7184572 h 7213600"/>
              <a:gd name="connsiteX15" fmla="*/ 0 w 10406757"/>
              <a:gd name="connsiteY15" fmla="*/ 7213600 h 7213600"/>
              <a:gd name="connsiteX16" fmla="*/ 14515 w 10406757"/>
              <a:gd name="connsiteY16" fmla="*/ 0 h 7213600"/>
              <a:gd name="connsiteX17" fmla="*/ 1669143 w 10406757"/>
              <a:gd name="connsiteY17" fmla="*/ 0 h 7213600"/>
              <a:gd name="connsiteX0" fmla="*/ 1669143 w 10406757"/>
              <a:gd name="connsiteY0" fmla="*/ 0 h 7213600"/>
              <a:gd name="connsiteX1" fmla="*/ 1277258 w 10406757"/>
              <a:gd name="connsiteY1" fmla="*/ 449943 h 7213600"/>
              <a:gd name="connsiteX2" fmla="*/ 1509486 w 10406757"/>
              <a:gd name="connsiteY2" fmla="*/ 928915 h 7213600"/>
              <a:gd name="connsiteX3" fmla="*/ 3178629 w 10406757"/>
              <a:gd name="connsiteY3" fmla="*/ 798286 h 7213600"/>
              <a:gd name="connsiteX4" fmla="*/ 4818743 w 10406757"/>
              <a:gd name="connsiteY4" fmla="*/ 508000 h 7213600"/>
              <a:gd name="connsiteX5" fmla="*/ 5428343 w 10406757"/>
              <a:gd name="connsiteY5" fmla="*/ 1190172 h 7213600"/>
              <a:gd name="connsiteX6" fmla="*/ 4891315 w 10406757"/>
              <a:gd name="connsiteY6" fmla="*/ 2481943 h 7213600"/>
              <a:gd name="connsiteX7" fmla="*/ 5065486 w 10406757"/>
              <a:gd name="connsiteY7" fmla="*/ 3875315 h 7213600"/>
              <a:gd name="connsiteX8" fmla="*/ 6154058 w 10406757"/>
              <a:gd name="connsiteY8" fmla="*/ 3860800 h 7213600"/>
              <a:gd name="connsiteX9" fmla="*/ 7692572 w 10406757"/>
              <a:gd name="connsiteY9" fmla="*/ 4267200 h 7213600"/>
              <a:gd name="connsiteX10" fmla="*/ 9419772 w 10406757"/>
              <a:gd name="connsiteY10" fmla="*/ 3860800 h 7213600"/>
              <a:gd name="connsiteX11" fmla="*/ 10247086 w 10406757"/>
              <a:gd name="connsiteY11" fmla="*/ 5675086 h 7213600"/>
              <a:gd name="connsiteX12" fmla="*/ 10406743 w 10406757"/>
              <a:gd name="connsiteY12" fmla="*/ 7184572 h 7213600"/>
              <a:gd name="connsiteX13" fmla="*/ 10406743 w 10406757"/>
              <a:gd name="connsiteY13" fmla="*/ 7184572 h 7213600"/>
              <a:gd name="connsiteX14" fmla="*/ 0 w 10406757"/>
              <a:gd name="connsiteY14" fmla="*/ 7213600 h 7213600"/>
              <a:gd name="connsiteX15" fmla="*/ 14515 w 10406757"/>
              <a:gd name="connsiteY15" fmla="*/ 0 h 7213600"/>
              <a:gd name="connsiteX16" fmla="*/ 1669143 w 10406757"/>
              <a:gd name="connsiteY16" fmla="*/ 0 h 7213600"/>
              <a:gd name="connsiteX0" fmla="*/ 1669143 w 10499885"/>
              <a:gd name="connsiteY0" fmla="*/ 0 h 7213600"/>
              <a:gd name="connsiteX1" fmla="*/ 1277258 w 10499885"/>
              <a:gd name="connsiteY1" fmla="*/ 449943 h 7213600"/>
              <a:gd name="connsiteX2" fmla="*/ 1509486 w 10499885"/>
              <a:gd name="connsiteY2" fmla="*/ 928915 h 7213600"/>
              <a:gd name="connsiteX3" fmla="*/ 3178629 w 10499885"/>
              <a:gd name="connsiteY3" fmla="*/ 798286 h 7213600"/>
              <a:gd name="connsiteX4" fmla="*/ 4818743 w 10499885"/>
              <a:gd name="connsiteY4" fmla="*/ 508000 h 7213600"/>
              <a:gd name="connsiteX5" fmla="*/ 5428343 w 10499885"/>
              <a:gd name="connsiteY5" fmla="*/ 1190172 h 7213600"/>
              <a:gd name="connsiteX6" fmla="*/ 4891315 w 10499885"/>
              <a:gd name="connsiteY6" fmla="*/ 2481943 h 7213600"/>
              <a:gd name="connsiteX7" fmla="*/ 5065486 w 10499885"/>
              <a:gd name="connsiteY7" fmla="*/ 3875315 h 7213600"/>
              <a:gd name="connsiteX8" fmla="*/ 6154058 w 10499885"/>
              <a:gd name="connsiteY8" fmla="*/ 3860800 h 7213600"/>
              <a:gd name="connsiteX9" fmla="*/ 7692572 w 10499885"/>
              <a:gd name="connsiteY9" fmla="*/ 4267200 h 7213600"/>
              <a:gd name="connsiteX10" fmla="*/ 10247086 w 10499885"/>
              <a:gd name="connsiteY10" fmla="*/ 5675086 h 7213600"/>
              <a:gd name="connsiteX11" fmla="*/ 10406743 w 10499885"/>
              <a:gd name="connsiteY11" fmla="*/ 7184572 h 7213600"/>
              <a:gd name="connsiteX12" fmla="*/ 10406743 w 10499885"/>
              <a:gd name="connsiteY12" fmla="*/ 7184572 h 7213600"/>
              <a:gd name="connsiteX13" fmla="*/ 0 w 10499885"/>
              <a:gd name="connsiteY13" fmla="*/ 7213600 h 7213600"/>
              <a:gd name="connsiteX14" fmla="*/ 14515 w 10499885"/>
              <a:gd name="connsiteY14" fmla="*/ 0 h 7213600"/>
              <a:gd name="connsiteX15" fmla="*/ 1669143 w 10499885"/>
              <a:gd name="connsiteY15" fmla="*/ 0 h 721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9885" h="7213600">
                <a:moveTo>
                  <a:pt x="1669143" y="0"/>
                </a:moveTo>
                <a:cubicBezTo>
                  <a:pt x="1485295" y="156028"/>
                  <a:pt x="1303868" y="295124"/>
                  <a:pt x="1277258" y="449943"/>
                </a:cubicBezTo>
                <a:cubicBezTo>
                  <a:pt x="1250648" y="604762"/>
                  <a:pt x="1192591" y="890210"/>
                  <a:pt x="1509486" y="928915"/>
                </a:cubicBezTo>
                <a:cubicBezTo>
                  <a:pt x="2061029" y="1020839"/>
                  <a:pt x="2569028" y="924076"/>
                  <a:pt x="3178629" y="798286"/>
                </a:cubicBezTo>
                <a:cubicBezTo>
                  <a:pt x="3725334" y="701524"/>
                  <a:pt x="4443791" y="442686"/>
                  <a:pt x="4818743" y="508000"/>
                </a:cubicBezTo>
                <a:cubicBezTo>
                  <a:pt x="5193695" y="573314"/>
                  <a:pt x="5416248" y="861182"/>
                  <a:pt x="5428343" y="1190172"/>
                </a:cubicBezTo>
                <a:cubicBezTo>
                  <a:pt x="5440438" y="1519162"/>
                  <a:pt x="4951791" y="2034419"/>
                  <a:pt x="4891315" y="2481943"/>
                </a:cubicBezTo>
                <a:cubicBezTo>
                  <a:pt x="4830839" y="2929467"/>
                  <a:pt x="4855029" y="3645506"/>
                  <a:pt x="5065486" y="3875315"/>
                </a:cubicBezTo>
                <a:cubicBezTo>
                  <a:pt x="5275943" y="4105124"/>
                  <a:pt x="5716210" y="3795486"/>
                  <a:pt x="6154058" y="3860800"/>
                </a:cubicBezTo>
                <a:cubicBezTo>
                  <a:pt x="6591906" y="3926114"/>
                  <a:pt x="7010401" y="3964819"/>
                  <a:pt x="7692572" y="4267200"/>
                </a:cubicBezTo>
                <a:cubicBezTo>
                  <a:pt x="8374743" y="4569581"/>
                  <a:pt x="9794724" y="5188857"/>
                  <a:pt x="10247086" y="5675086"/>
                </a:cubicBezTo>
                <a:cubicBezTo>
                  <a:pt x="10699448" y="6161315"/>
                  <a:pt x="10406743" y="7184572"/>
                  <a:pt x="10406743" y="7184572"/>
                </a:cubicBezTo>
                <a:lnTo>
                  <a:pt x="10406743" y="7184572"/>
                </a:lnTo>
                <a:lnTo>
                  <a:pt x="0" y="7213600"/>
                </a:lnTo>
                <a:cubicBezTo>
                  <a:pt x="4838" y="4809067"/>
                  <a:pt x="9677" y="2404533"/>
                  <a:pt x="14515" y="0"/>
                </a:cubicBezTo>
                <a:lnTo>
                  <a:pt x="1669143" y="0"/>
                </a:lnTo>
                <a:close/>
              </a:path>
            </a:pathLst>
          </a:custGeom>
          <a:solidFill>
            <a:schemeClr val="accent5">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6" name="TextBox 1045">
            <a:extLst>
              <a:ext uri="{FF2B5EF4-FFF2-40B4-BE49-F238E27FC236}">
                <a16:creationId xmlns:a16="http://schemas.microsoft.com/office/drawing/2014/main" id="{9C632D74-5077-4846-A24D-026D85186A5E}"/>
              </a:ext>
            </a:extLst>
          </p:cNvPr>
          <p:cNvSpPr txBox="1"/>
          <p:nvPr/>
        </p:nvSpPr>
        <p:spPr>
          <a:xfrm>
            <a:off x="161411" y="187647"/>
            <a:ext cx="47899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a:ln w="25400">
                  <a:noFill/>
                </a:ln>
                <a:solidFill>
                  <a:prstClr val="black"/>
                </a:solidFill>
                <a:effectLst>
                  <a:outerShdw dist="76200" dir="2700000" algn="tl" rotWithShape="0">
                    <a:prstClr val="white"/>
                  </a:outerShdw>
                </a:effectLst>
                <a:uLnTx/>
                <a:uFillTx/>
                <a:latin typeface="Bebas Neue" panose="020B0606020202050201" pitchFamily="34" charset="0"/>
                <a:ea typeface="+mn-ea"/>
                <a:cs typeface="+mn-cs"/>
              </a:rPr>
              <a:t>NGUYỄN TRÃI</a:t>
            </a:r>
          </a:p>
        </p:txBody>
      </p:sp>
      <p:sp>
        <p:nvSpPr>
          <p:cNvPr id="32" name="Rectangle: Rounded Corners 31">
            <a:extLst>
              <a:ext uri="{FF2B5EF4-FFF2-40B4-BE49-F238E27FC236}">
                <a16:creationId xmlns:a16="http://schemas.microsoft.com/office/drawing/2014/main" id="{FEF9C00A-3513-4F2D-A5BC-76FE99F4CCE5}"/>
              </a:ext>
            </a:extLst>
          </p:cNvPr>
          <p:cNvSpPr/>
          <p:nvPr/>
        </p:nvSpPr>
        <p:spPr>
          <a:xfrm>
            <a:off x="97097" y="1356838"/>
            <a:ext cx="6448081" cy="4379232"/>
          </a:xfrm>
          <a:prstGeom prst="roundRect">
            <a:avLst>
              <a:gd name="adj" fmla="val 64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3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Nguyễn Trãi sinh năm 1380, hiệu là Ức Trai, quê ở Chi Ngại (Chí Linh, Hải Dương) sau dời về Nhị Khê (Thường Tín, Hà Tây). Cha là Nguyễn Phi Khanh, một học trò nghèo, học giỏi, đỗ thái học sinh (tiến sĩ). Mẹ là Trần Thị Thái, con Trần Nguyên Đán, một qúy tộc đời Trần. Nguyễn Trãi là bậc đại anh hùng dân tộc và là một nhân vật toàn tài hiếm có của lịch sử Việt Nam trong thời đại phong kiến. Ở Nguyễn Trãi có một nhà chính trị, một nhà quân sự, một nhà ngoại giao, một nhà văn hóa, một nhà văn, một nhà thơ tầm cỡ kiệt xuất. </a:t>
            </a:r>
          </a:p>
        </p:txBody>
      </p:sp>
      <p:pic>
        <p:nvPicPr>
          <p:cNvPr id="21" name="Picture 20">
            <a:extLst>
              <a:ext uri="{FF2B5EF4-FFF2-40B4-BE49-F238E27FC236}">
                <a16:creationId xmlns:a16="http://schemas.microsoft.com/office/drawing/2014/main" id="{90B57D8D-F5C5-49DC-9042-3442483489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00" y="0"/>
            <a:ext cx="4572000" cy="4286250"/>
          </a:xfrm>
          <a:prstGeom prst="rect">
            <a:avLst/>
          </a:prstGeom>
        </p:spPr>
      </p:pic>
      <p:sp>
        <p:nvSpPr>
          <p:cNvPr id="2" name="Freeform: Shape 96">
            <a:extLst>
              <a:ext uri="{FF2B5EF4-FFF2-40B4-BE49-F238E27FC236}">
                <a16:creationId xmlns:a16="http://schemas.microsoft.com/office/drawing/2014/main" id="{0FCD96F4-5C5E-C3DB-159D-C0A5BC7791D0}"/>
              </a:ext>
            </a:extLst>
          </p:cNvPr>
          <p:cNvSpPr/>
          <p:nvPr/>
        </p:nvSpPr>
        <p:spPr>
          <a:xfrm flipH="1">
            <a:off x="-10474597" y="5996026"/>
            <a:ext cx="24289799" cy="892480"/>
          </a:xfrm>
          <a:custGeom>
            <a:avLst/>
            <a:gdLst>
              <a:gd name="connsiteX0" fmla="*/ 0 w 24289799"/>
              <a:gd name="connsiteY0" fmla="*/ 0 h 892480"/>
              <a:gd name="connsiteX1" fmla="*/ 12092931 w 24289799"/>
              <a:gd name="connsiteY1" fmla="*/ 0 h 892480"/>
              <a:gd name="connsiteX2" fmla="*/ 12196867 w 24289799"/>
              <a:gd name="connsiteY2" fmla="*/ 0 h 892480"/>
              <a:gd name="connsiteX3" fmla="*/ 12519743 w 24289799"/>
              <a:gd name="connsiteY3" fmla="*/ 0 h 892480"/>
              <a:gd name="connsiteX4" fmla="*/ 12548575 w 24289799"/>
              <a:gd name="connsiteY4" fmla="*/ 29989 h 892480"/>
              <a:gd name="connsiteX5" fmla="*/ 13100793 w 24289799"/>
              <a:gd name="connsiteY5" fmla="*/ 457227 h 892480"/>
              <a:gd name="connsiteX6" fmla="*/ 13660811 w 24289799"/>
              <a:gd name="connsiteY6" fmla="*/ 30000 h 892480"/>
              <a:gd name="connsiteX7" fmla="*/ 13689795 w 24289799"/>
              <a:gd name="connsiteY7" fmla="*/ 0 h 892480"/>
              <a:gd name="connsiteX8" fmla="*/ 24289799 w 24289799"/>
              <a:gd name="connsiteY8" fmla="*/ 0 h 892480"/>
              <a:gd name="connsiteX9" fmla="*/ 24289799 w 24289799"/>
              <a:gd name="connsiteY9" fmla="*/ 892480 h 892480"/>
              <a:gd name="connsiteX10" fmla="*/ 12196867 w 24289799"/>
              <a:gd name="connsiteY10" fmla="*/ 892480 h 892480"/>
              <a:gd name="connsiteX11" fmla="*/ 12092931 w 24289799"/>
              <a:gd name="connsiteY11" fmla="*/ 892480 h 892480"/>
              <a:gd name="connsiteX12" fmla="*/ 0 w 24289799"/>
              <a:gd name="connsiteY12" fmla="*/ 892480 h 8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9799" h="892480">
                <a:moveTo>
                  <a:pt x="0" y="0"/>
                </a:moveTo>
                <a:lnTo>
                  <a:pt x="12092931" y="0"/>
                </a:lnTo>
                <a:lnTo>
                  <a:pt x="12196867" y="0"/>
                </a:lnTo>
                <a:lnTo>
                  <a:pt x="12519743" y="0"/>
                </a:lnTo>
                <a:lnTo>
                  <a:pt x="12548575" y="29989"/>
                </a:lnTo>
                <a:cubicBezTo>
                  <a:pt x="12692601" y="209991"/>
                  <a:pt x="12732871" y="457112"/>
                  <a:pt x="13100793" y="457227"/>
                </a:cubicBezTo>
                <a:cubicBezTo>
                  <a:pt x="13468716" y="457343"/>
                  <a:pt x="13515225" y="210048"/>
                  <a:pt x="13660811" y="30000"/>
                </a:cubicBezTo>
                <a:lnTo>
                  <a:pt x="13689795" y="0"/>
                </a:lnTo>
                <a:lnTo>
                  <a:pt x="24289799" y="0"/>
                </a:lnTo>
                <a:lnTo>
                  <a:pt x="24289799" y="892480"/>
                </a:lnTo>
                <a:lnTo>
                  <a:pt x="12196867" y="892480"/>
                </a:lnTo>
                <a:lnTo>
                  <a:pt x="12092931" y="892480"/>
                </a:lnTo>
                <a:lnTo>
                  <a:pt x="0" y="892480"/>
                </a:lnTo>
                <a:close/>
              </a:path>
            </a:pathLst>
          </a:custGeom>
          <a:solidFill>
            <a:schemeClr val="bg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91380B27-865C-E1C3-45C0-7E116D920FE0}"/>
              </a:ext>
            </a:extLst>
          </p:cNvPr>
          <p:cNvGrpSpPr/>
          <p:nvPr/>
        </p:nvGrpSpPr>
        <p:grpSpPr>
          <a:xfrm>
            <a:off x="3843710" y="6094539"/>
            <a:ext cx="702494" cy="702494"/>
            <a:chOff x="3619839" y="2027124"/>
            <a:chExt cx="702494" cy="702494"/>
          </a:xfrm>
          <a:effectLst>
            <a:outerShdw blurRad="63500" sx="102000" sy="102000" algn="ctr" rotWithShape="0">
              <a:prstClr val="black">
                <a:alpha val="40000"/>
              </a:prstClr>
            </a:outerShdw>
          </a:effectLst>
        </p:grpSpPr>
        <p:sp>
          <p:nvSpPr>
            <p:cNvPr id="20" name="Oval 19">
              <a:extLst>
                <a:ext uri="{FF2B5EF4-FFF2-40B4-BE49-F238E27FC236}">
                  <a16:creationId xmlns:a16="http://schemas.microsoft.com/office/drawing/2014/main" id="{16609DBF-E013-1460-D7AA-AC390D879898}"/>
                </a:ext>
              </a:extLst>
            </p:cNvPr>
            <p:cNvSpPr/>
            <p:nvPr/>
          </p:nvSpPr>
          <p:spPr>
            <a:xfrm>
              <a:off x="3619839"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hlinkClick r:id="rId4" action="ppaction://hlinksldjump"/>
              <a:extLst>
                <a:ext uri="{FF2B5EF4-FFF2-40B4-BE49-F238E27FC236}">
                  <a16:creationId xmlns:a16="http://schemas.microsoft.com/office/drawing/2014/main" id="{2F923C17-BFD0-35B3-BDF9-05BD2DD0F25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74872" y="2078639"/>
              <a:ext cx="592428" cy="592428"/>
            </a:xfrm>
            <a:prstGeom prst="rect">
              <a:avLst/>
            </a:prstGeom>
          </p:spPr>
        </p:pic>
      </p:grpSp>
      <p:grpSp>
        <p:nvGrpSpPr>
          <p:cNvPr id="23" name="Group 22">
            <a:extLst>
              <a:ext uri="{FF2B5EF4-FFF2-40B4-BE49-F238E27FC236}">
                <a16:creationId xmlns:a16="http://schemas.microsoft.com/office/drawing/2014/main" id="{1CFB2307-AA86-8AA8-B96A-E209FD22EC44}"/>
              </a:ext>
            </a:extLst>
          </p:cNvPr>
          <p:cNvGrpSpPr/>
          <p:nvPr/>
        </p:nvGrpSpPr>
        <p:grpSpPr>
          <a:xfrm>
            <a:off x="377272" y="5568127"/>
            <a:ext cx="702494" cy="702494"/>
            <a:chOff x="7869666" y="2027124"/>
            <a:chExt cx="702494" cy="702494"/>
          </a:xfrm>
          <a:effectLst>
            <a:outerShdw blurRad="63500" sx="102000" sy="102000" algn="ctr" rotWithShape="0">
              <a:prstClr val="black">
                <a:alpha val="40000"/>
              </a:prstClr>
            </a:outerShdw>
          </a:effectLst>
        </p:grpSpPr>
        <p:sp>
          <p:nvSpPr>
            <p:cNvPr id="24" name="Oval 23">
              <a:extLst>
                <a:ext uri="{FF2B5EF4-FFF2-40B4-BE49-F238E27FC236}">
                  <a16:creationId xmlns:a16="http://schemas.microsoft.com/office/drawing/2014/main" id="{84D9260F-BDEC-A23D-706D-DC8CEBBA0FD2}"/>
                </a:ext>
              </a:extLst>
            </p:cNvPr>
            <p:cNvSpPr/>
            <p:nvPr/>
          </p:nvSpPr>
          <p:spPr>
            <a:xfrm>
              <a:off x="7869666"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hlinkClick r:id="rId6" action="ppaction://hlinksldjump"/>
              <a:extLst>
                <a:ext uri="{FF2B5EF4-FFF2-40B4-BE49-F238E27FC236}">
                  <a16:creationId xmlns:a16="http://schemas.microsoft.com/office/drawing/2014/main" id="{9120B262-816E-3EFB-1CFE-78E1A325DC7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08220" y="2078637"/>
              <a:ext cx="451143" cy="524301"/>
            </a:xfrm>
            <a:prstGeom prst="rect">
              <a:avLst/>
            </a:prstGeom>
          </p:spPr>
        </p:pic>
      </p:grpSp>
      <p:grpSp>
        <p:nvGrpSpPr>
          <p:cNvPr id="26" name="Group 25">
            <a:extLst>
              <a:ext uri="{FF2B5EF4-FFF2-40B4-BE49-F238E27FC236}">
                <a16:creationId xmlns:a16="http://schemas.microsoft.com/office/drawing/2014/main" id="{3645FD06-765D-6772-ED70-2B5D75E12FA5}"/>
              </a:ext>
            </a:extLst>
          </p:cNvPr>
          <p:cNvGrpSpPr/>
          <p:nvPr/>
        </p:nvGrpSpPr>
        <p:grpSpPr>
          <a:xfrm>
            <a:off x="7273297" y="6094539"/>
            <a:ext cx="702494" cy="702494"/>
            <a:chOff x="9286275" y="2027124"/>
            <a:chExt cx="702494" cy="702494"/>
          </a:xfrm>
          <a:effectLst>
            <a:outerShdw blurRad="63500" sx="102000" sy="102000" algn="ctr" rotWithShape="0">
              <a:prstClr val="black">
                <a:alpha val="40000"/>
              </a:prstClr>
            </a:outerShdw>
          </a:effectLst>
        </p:grpSpPr>
        <p:sp>
          <p:nvSpPr>
            <p:cNvPr id="27" name="Oval 26">
              <a:extLst>
                <a:ext uri="{FF2B5EF4-FFF2-40B4-BE49-F238E27FC236}">
                  <a16:creationId xmlns:a16="http://schemas.microsoft.com/office/drawing/2014/main" id="{4D99DE54-7009-3A90-9E1D-807DD1B85F7D}"/>
                </a:ext>
              </a:extLst>
            </p:cNvPr>
            <p:cNvSpPr/>
            <p:nvPr/>
          </p:nvSpPr>
          <p:spPr>
            <a:xfrm>
              <a:off x="928627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hlinkClick r:id="rId8" action="ppaction://hlinksldjump"/>
              <a:extLst>
                <a:ext uri="{FF2B5EF4-FFF2-40B4-BE49-F238E27FC236}">
                  <a16:creationId xmlns:a16="http://schemas.microsoft.com/office/drawing/2014/main" id="{DCBEF429-C3B3-D144-AE96-A726C3AB864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27192" y="2179762"/>
              <a:ext cx="420660" cy="390178"/>
            </a:xfrm>
            <a:prstGeom prst="rect">
              <a:avLst/>
            </a:prstGeom>
          </p:spPr>
        </p:pic>
      </p:grpSp>
      <p:grpSp>
        <p:nvGrpSpPr>
          <p:cNvPr id="29" name="Group 28">
            <a:extLst>
              <a:ext uri="{FF2B5EF4-FFF2-40B4-BE49-F238E27FC236}">
                <a16:creationId xmlns:a16="http://schemas.microsoft.com/office/drawing/2014/main" id="{596F0914-F124-1D30-FAF8-FC59129A788F}"/>
              </a:ext>
            </a:extLst>
          </p:cNvPr>
          <p:cNvGrpSpPr/>
          <p:nvPr/>
        </p:nvGrpSpPr>
        <p:grpSpPr>
          <a:xfrm>
            <a:off x="10702885" y="6094539"/>
            <a:ext cx="702494" cy="702494"/>
            <a:chOff x="10702885" y="2027124"/>
            <a:chExt cx="702494" cy="702494"/>
          </a:xfrm>
          <a:effectLst>
            <a:outerShdw blurRad="63500" sx="102000" sy="102000" algn="ctr" rotWithShape="0">
              <a:prstClr val="black">
                <a:alpha val="40000"/>
              </a:prstClr>
            </a:outerShdw>
          </a:effectLst>
        </p:grpSpPr>
        <p:sp>
          <p:nvSpPr>
            <p:cNvPr id="30" name="Oval 29">
              <a:extLst>
                <a:ext uri="{FF2B5EF4-FFF2-40B4-BE49-F238E27FC236}">
                  <a16:creationId xmlns:a16="http://schemas.microsoft.com/office/drawing/2014/main" id="{9E8536DE-DFF3-BBBD-5DD0-62A70B4826F7}"/>
                </a:ext>
              </a:extLst>
            </p:cNvPr>
            <p:cNvSpPr/>
            <p:nvPr/>
          </p:nvSpPr>
          <p:spPr>
            <a:xfrm>
              <a:off x="1070288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hlinkClick r:id="rId10" action="ppaction://hlinksldjump"/>
              <a:extLst>
                <a:ext uri="{FF2B5EF4-FFF2-40B4-BE49-F238E27FC236}">
                  <a16:creationId xmlns:a16="http://schemas.microsoft.com/office/drawing/2014/main" id="{882ACDC7-D565-B52D-C557-57C4F1F1E49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834752" y="2125579"/>
              <a:ext cx="438759" cy="457240"/>
            </a:xfrm>
            <a:prstGeom prst="rect">
              <a:avLst/>
            </a:prstGeom>
          </p:spPr>
        </p:pic>
      </p:grpSp>
    </p:spTree>
    <p:extLst>
      <p:ext uri="{BB962C8B-B14F-4D97-AF65-F5344CB8AC3E}">
        <p14:creationId xmlns:p14="http://schemas.microsoft.com/office/powerpoint/2010/main" val="30718702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par>
                                    <p:cTn id="8" presetID="2" presetClass="entr" presetSubtype="4" accel="16000" fill="hold" nodeType="withEffect" p14:presetBounceEnd="52000">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14:bounceEnd="52000">
                                          <p:cBhvr additive="base">
                                            <p:cTn id="10" dur="1000" fill="hold"/>
                                            <p:tgtEl>
                                              <p:spTgt spid="1026"/>
                                            </p:tgtEl>
                                            <p:attrNameLst>
                                              <p:attrName>ppt_x</p:attrName>
                                            </p:attrNameLst>
                                          </p:cBhvr>
                                          <p:tavLst>
                                            <p:tav tm="0">
                                              <p:val>
                                                <p:strVal val="#ppt_x"/>
                                              </p:val>
                                            </p:tav>
                                            <p:tav tm="100000">
                                              <p:val>
                                                <p:strVal val="#ppt_x"/>
                                              </p:val>
                                            </p:tav>
                                          </p:tavLst>
                                        </p:anim>
                                        <p:anim calcmode="lin" valueType="num" p14:bounceEnd="52000">
                                          <p:cBhvr additive="base">
                                            <p:cTn id="11" dur="1000" fill="hold"/>
                                            <p:tgtEl>
                                              <p:spTgt spid="1026"/>
                                            </p:tgtEl>
                                            <p:attrNameLst>
                                              <p:attrName>ppt_y</p:attrName>
                                            </p:attrNameLst>
                                          </p:cBhvr>
                                          <p:tavLst>
                                            <p:tav tm="0">
                                              <p:val>
                                                <p:strVal val="1+#ppt_h/2"/>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046"/>
                                            </p:tgtEl>
                                            <p:attrNameLst>
                                              <p:attrName>style.visibility</p:attrName>
                                            </p:attrNameLst>
                                          </p:cBhvr>
                                          <p:to>
                                            <p:strVal val="visible"/>
                                          </p:to>
                                        </p:set>
                                        <p:animEffect transition="in" filter="fade">
                                          <p:cBhvr>
                                            <p:cTn id="14" dur="1000"/>
                                            <p:tgtEl>
                                              <p:spTgt spid="1046"/>
                                            </p:tgtEl>
                                          </p:cBhvr>
                                        </p:animEffect>
                                        <p:anim calcmode="lin" valueType="num">
                                          <p:cBhvr>
                                            <p:cTn id="15" dur="1000" fill="hold"/>
                                            <p:tgtEl>
                                              <p:spTgt spid="1046"/>
                                            </p:tgtEl>
                                            <p:attrNameLst>
                                              <p:attrName>ppt_x</p:attrName>
                                            </p:attrNameLst>
                                          </p:cBhvr>
                                          <p:tavLst>
                                            <p:tav tm="0">
                                              <p:val>
                                                <p:strVal val="#ppt_x"/>
                                              </p:val>
                                            </p:tav>
                                            <p:tav tm="100000">
                                              <p:val>
                                                <p:strVal val="#ppt_x"/>
                                              </p:val>
                                            </p:tav>
                                          </p:tavLst>
                                        </p:anim>
                                        <p:anim calcmode="lin" valueType="num">
                                          <p:cBhvr>
                                            <p:cTn id="16" dur="1000" fill="hold"/>
                                            <p:tgtEl>
                                              <p:spTgt spid="1046"/>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 presetClass="entr" presetSubtype="8" accel="16000" fill="hold" grpId="0" nodeType="afterEffect" p14:presetBounceEnd="52000">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52000">
                                          <p:cBhvr additive="base">
                                            <p:cTn id="20" dur="1000" fill="hold"/>
                                            <p:tgtEl>
                                              <p:spTgt spid="32"/>
                                            </p:tgtEl>
                                            <p:attrNameLst>
                                              <p:attrName>ppt_x</p:attrName>
                                            </p:attrNameLst>
                                          </p:cBhvr>
                                          <p:tavLst>
                                            <p:tav tm="0">
                                              <p:val>
                                                <p:strVal val="0-#ppt_w/2"/>
                                              </p:val>
                                            </p:tav>
                                            <p:tav tm="100000">
                                              <p:val>
                                                <p:strVal val="#ppt_x"/>
                                              </p:val>
                                            </p:tav>
                                          </p:tavLst>
                                        </p:anim>
                                        <p:anim calcmode="lin" valueType="num" p14:bounceEnd="52000">
                                          <p:cBhvr additive="base">
                                            <p:cTn id="21" dur="1000" fill="hold"/>
                                            <p:tgtEl>
                                              <p:spTgt spid="32"/>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46" grpId="0"/>
          <p:bldP spid="3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par>
                                    <p:cTn id="8" presetID="2" presetClass="entr" presetSubtype="4" accel="1600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1000" fill="hold"/>
                                            <p:tgtEl>
                                              <p:spTgt spid="1026"/>
                                            </p:tgtEl>
                                            <p:attrNameLst>
                                              <p:attrName>ppt_x</p:attrName>
                                            </p:attrNameLst>
                                          </p:cBhvr>
                                          <p:tavLst>
                                            <p:tav tm="0">
                                              <p:val>
                                                <p:strVal val="#ppt_x"/>
                                              </p:val>
                                            </p:tav>
                                            <p:tav tm="100000">
                                              <p:val>
                                                <p:strVal val="#ppt_x"/>
                                              </p:val>
                                            </p:tav>
                                          </p:tavLst>
                                        </p:anim>
                                        <p:anim calcmode="lin" valueType="num">
                                          <p:cBhvr additive="base">
                                            <p:cTn id="11" dur="1000" fill="hold"/>
                                            <p:tgtEl>
                                              <p:spTgt spid="1026"/>
                                            </p:tgtEl>
                                            <p:attrNameLst>
                                              <p:attrName>ppt_y</p:attrName>
                                            </p:attrNameLst>
                                          </p:cBhvr>
                                          <p:tavLst>
                                            <p:tav tm="0">
                                              <p:val>
                                                <p:strVal val="1+#ppt_h/2"/>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046"/>
                                            </p:tgtEl>
                                            <p:attrNameLst>
                                              <p:attrName>style.visibility</p:attrName>
                                            </p:attrNameLst>
                                          </p:cBhvr>
                                          <p:to>
                                            <p:strVal val="visible"/>
                                          </p:to>
                                        </p:set>
                                        <p:animEffect transition="in" filter="fade">
                                          <p:cBhvr>
                                            <p:cTn id="14" dur="1000"/>
                                            <p:tgtEl>
                                              <p:spTgt spid="1046"/>
                                            </p:tgtEl>
                                          </p:cBhvr>
                                        </p:animEffect>
                                        <p:anim calcmode="lin" valueType="num">
                                          <p:cBhvr>
                                            <p:cTn id="15" dur="1000" fill="hold"/>
                                            <p:tgtEl>
                                              <p:spTgt spid="1046"/>
                                            </p:tgtEl>
                                            <p:attrNameLst>
                                              <p:attrName>ppt_x</p:attrName>
                                            </p:attrNameLst>
                                          </p:cBhvr>
                                          <p:tavLst>
                                            <p:tav tm="0">
                                              <p:val>
                                                <p:strVal val="#ppt_x"/>
                                              </p:val>
                                            </p:tav>
                                            <p:tav tm="100000">
                                              <p:val>
                                                <p:strVal val="#ppt_x"/>
                                              </p:val>
                                            </p:tav>
                                          </p:tavLst>
                                        </p:anim>
                                        <p:anim calcmode="lin" valueType="num">
                                          <p:cBhvr>
                                            <p:cTn id="16" dur="1000" fill="hold"/>
                                            <p:tgtEl>
                                              <p:spTgt spid="1046"/>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 presetClass="entr" presetSubtype="8" accel="16000"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1000" fill="hold"/>
                                            <p:tgtEl>
                                              <p:spTgt spid="32"/>
                                            </p:tgtEl>
                                            <p:attrNameLst>
                                              <p:attrName>ppt_x</p:attrName>
                                            </p:attrNameLst>
                                          </p:cBhvr>
                                          <p:tavLst>
                                            <p:tav tm="0">
                                              <p:val>
                                                <p:strVal val="0-#ppt_w/2"/>
                                              </p:val>
                                            </p:tav>
                                            <p:tav tm="100000">
                                              <p:val>
                                                <p:strVal val="#ppt_x"/>
                                              </p:val>
                                            </p:tav>
                                          </p:tavLst>
                                        </p:anim>
                                        <p:anim calcmode="lin" valueType="num">
                                          <p:cBhvr additive="base">
                                            <p:cTn id="21" dur="1000" fill="hold"/>
                                            <p:tgtEl>
                                              <p:spTgt spid="32"/>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46" grpId="0"/>
          <p:bldP spid="32"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B5B5"/>
        </a:solidFill>
        <a:effectLst/>
      </p:bgPr>
    </p:bg>
    <p:spTree>
      <p:nvGrpSpPr>
        <p:cNvPr id="1" name=""/>
        <p:cNvGrpSpPr/>
        <p:nvPr/>
      </p:nvGrpSpPr>
      <p:grpSpPr>
        <a:xfrm>
          <a:off x="0" y="0"/>
          <a:ext cx="0" cy="0"/>
          <a:chOff x="0" y="0"/>
          <a:chExt cx="0" cy="0"/>
        </a:xfrm>
      </p:grpSpPr>
      <p:pic>
        <p:nvPicPr>
          <p:cNvPr id="2050" name="Picture 2" descr="Trang thông tin điện tử Đảng bộ Tỉnh Quảng Nam &gt; Quản trị &gt; Chi tiết tin">
            <a:extLst>
              <a:ext uri="{FF2B5EF4-FFF2-40B4-BE49-F238E27FC236}">
                <a16:creationId xmlns:a16="http://schemas.microsoft.com/office/drawing/2014/main" id="{D596CF63-6F0F-30A6-E79A-224669C36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599" y="60967"/>
            <a:ext cx="5122666" cy="584358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8F93D890-BA6B-42B6-6727-8A2CF9F97888}"/>
              </a:ext>
            </a:extLst>
          </p:cNvPr>
          <p:cNvSpPr txBox="1"/>
          <p:nvPr/>
        </p:nvSpPr>
        <p:spPr>
          <a:xfrm>
            <a:off x="488948" y="0"/>
            <a:ext cx="512266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a:ln w="25400">
                  <a:noFill/>
                </a:ln>
                <a:solidFill>
                  <a:prstClr val="black"/>
                </a:solidFill>
                <a:effectLst>
                  <a:outerShdw dist="76200" dir="2700000" algn="tl" rotWithShape="0">
                    <a:prstClr val="white"/>
                  </a:outerShdw>
                </a:effectLst>
                <a:uLnTx/>
                <a:uFillTx/>
                <a:latin typeface="Bebas Neue" panose="020B0606020202050201" pitchFamily="34" charset="0"/>
                <a:ea typeface="+mn-ea"/>
                <a:cs typeface="+mn-cs"/>
              </a:rPr>
              <a:t>LÊ THÁNH TÔNG</a:t>
            </a:r>
          </a:p>
        </p:txBody>
      </p:sp>
      <p:sp>
        <p:nvSpPr>
          <p:cNvPr id="53" name="TextBox 52">
            <a:extLst>
              <a:ext uri="{FF2B5EF4-FFF2-40B4-BE49-F238E27FC236}">
                <a16:creationId xmlns:a16="http://schemas.microsoft.com/office/drawing/2014/main" id="{6A59A26B-264F-346F-169C-0808957741CD}"/>
              </a:ext>
            </a:extLst>
          </p:cNvPr>
          <p:cNvSpPr txBox="1"/>
          <p:nvPr/>
        </p:nvSpPr>
        <p:spPr>
          <a:xfrm>
            <a:off x="99782" y="1147831"/>
            <a:ext cx="686772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Lê Tư Thành là tên thật của vua Lê Thánh Tông, vị vua thứ 4 của nhà Hậu Lê, ông lên ngôi năm 1460, lúc 18 tuổi, đặt niên hiệu là Quang Thuận, năm 1470 đổi niên hiệu là Hồng Đức. Triều đại ông là giai đoạn thịnh vượng, thực hiện được nhiều cải cách về kinh tế, chính trị, văn hóa; là người đã minh oan cho Nguyễn Trãi, sáng lập ra hội Tao Đàn gồm 28 vị đại thần khoa bảng, gọi là Nhị thập bát tú, mà ông đích thân làm Tao Đàn đô nguyên soái. Ông đã mở rộng bờ cõi nước Đại Việt vào tận núi Thạch Bi, Đại Lãnh, ban hành Bộ luật Hồng Đức, cho vẽ Hồng Đức bản đồ, đặt lệ dựng bia ghi tên các tiến sĩ ở Văn Miếu. Ngoài việc trị nước, ông còn là một nhà thơ tài hoa, để lại nhiều tác phẩm văn học sáng giá, đặc biệt là Hồng Đức quốc âm thi tập…</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Freeform: Shape 96">
            <a:extLst>
              <a:ext uri="{FF2B5EF4-FFF2-40B4-BE49-F238E27FC236}">
                <a16:creationId xmlns:a16="http://schemas.microsoft.com/office/drawing/2014/main" id="{0560DBEB-5724-99F4-231C-C0EC73EADF60}"/>
              </a:ext>
            </a:extLst>
          </p:cNvPr>
          <p:cNvSpPr/>
          <p:nvPr/>
        </p:nvSpPr>
        <p:spPr>
          <a:xfrm flipH="1">
            <a:off x="-6442625" y="5988360"/>
            <a:ext cx="24289799" cy="892480"/>
          </a:xfrm>
          <a:custGeom>
            <a:avLst/>
            <a:gdLst>
              <a:gd name="connsiteX0" fmla="*/ 0 w 24289799"/>
              <a:gd name="connsiteY0" fmla="*/ 0 h 892480"/>
              <a:gd name="connsiteX1" fmla="*/ 12092931 w 24289799"/>
              <a:gd name="connsiteY1" fmla="*/ 0 h 892480"/>
              <a:gd name="connsiteX2" fmla="*/ 12196867 w 24289799"/>
              <a:gd name="connsiteY2" fmla="*/ 0 h 892480"/>
              <a:gd name="connsiteX3" fmla="*/ 12519743 w 24289799"/>
              <a:gd name="connsiteY3" fmla="*/ 0 h 892480"/>
              <a:gd name="connsiteX4" fmla="*/ 12548575 w 24289799"/>
              <a:gd name="connsiteY4" fmla="*/ 29989 h 892480"/>
              <a:gd name="connsiteX5" fmla="*/ 13100793 w 24289799"/>
              <a:gd name="connsiteY5" fmla="*/ 457227 h 892480"/>
              <a:gd name="connsiteX6" fmla="*/ 13660811 w 24289799"/>
              <a:gd name="connsiteY6" fmla="*/ 30000 h 892480"/>
              <a:gd name="connsiteX7" fmla="*/ 13689795 w 24289799"/>
              <a:gd name="connsiteY7" fmla="*/ 0 h 892480"/>
              <a:gd name="connsiteX8" fmla="*/ 24289799 w 24289799"/>
              <a:gd name="connsiteY8" fmla="*/ 0 h 892480"/>
              <a:gd name="connsiteX9" fmla="*/ 24289799 w 24289799"/>
              <a:gd name="connsiteY9" fmla="*/ 892480 h 892480"/>
              <a:gd name="connsiteX10" fmla="*/ 12196867 w 24289799"/>
              <a:gd name="connsiteY10" fmla="*/ 892480 h 892480"/>
              <a:gd name="connsiteX11" fmla="*/ 12092931 w 24289799"/>
              <a:gd name="connsiteY11" fmla="*/ 892480 h 892480"/>
              <a:gd name="connsiteX12" fmla="*/ 0 w 24289799"/>
              <a:gd name="connsiteY12" fmla="*/ 892480 h 8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9799" h="892480">
                <a:moveTo>
                  <a:pt x="0" y="0"/>
                </a:moveTo>
                <a:lnTo>
                  <a:pt x="12092931" y="0"/>
                </a:lnTo>
                <a:lnTo>
                  <a:pt x="12196867" y="0"/>
                </a:lnTo>
                <a:lnTo>
                  <a:pt x="12519743" y="0"/>
                </a:lnTo>
                <a:lnTo>
                  <a:pt x="12548575" y="29989"/>
                </a:lnTo>
                <a:cubicBezTo>
                  <a:pt x="12692601" y="209991"/>
                  <a:pt x="12732871" y="457112"/>
                  <a:pt x="13100793" y="457227"/>
                </a:cubicBezTo>
                <a:cubicBezTo>
                  <a:pt x="13468716" y="457343"/>
                  <a:pt x="13515225" y="210048"/>
                  <a:pt x="13660811" y="30000"/>
                </a:cubicBezTo>
                <a:lnTo>
                  <a:pt x="13689795" y="0"/>
                </a:lnTo>
                <a:lnTo>
                  <a:pt x="24289799" y="0"/>
                </a:lnTo>
                <a:lnTo>
                  <a:pt x="24289799" y="892480"/>
                </a:lnTo>
                <a:lnTo>
                  <a:pt x="12196867" y="892480"/>
                </a:lnTo>
                <a:lnTo>
                  <a:pt x="12092931" y="892480"/>
                </a:lnTo>
                <a:lnTo>
                  <a:pt x="0" y="892480"/>
                </a:lnTo>
                <a:close/>
              </a:path>
            </a:pathLst>
          </a:custGeom>
          <a:solidFill>
            <a:schemeClr val="bg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54">
            <a:extLst>
              <a:ext uri="{FF2B5EF4-FFF2-40B4-BE49-F238E27FC236}">
                <a16:creationId xmlns:a16="http://schemas.microsoft.com/office/drawing/2014/main" id="{0436C033-03E4-9710-A621-611E17F27008}"/>
              </a:ext>
            </a:extLst>
          </p:cNvPr>
          <p:cNvGrpSpPr/>
          <p:nvPr/>
        </p:nvGrpSpPr>
        <p:grpSpPr>
          <a:xfrm>
            <a:off x="4436636" y="5637113"/>
            <a:ext cx="702494" cy="702494"/>
            <a:chOff x="3619839" y="2027124"/>
            <a:chExt cx="702494" cy="702494"/>
          </a:xfrm>
          <a:effectLst>
            <a:outerShdw blurRad="63500" sx="102000" sy="102000" algn="ctr" rotWithShape="0">
              <a:prstClr val="black">
                <a:alpha val="40000"/>
              </a:prstClr>
            </a:outerShdw>
          </a:effectLst>
        </p:grpSpPr>
        <p:sp>
          <p:nvSpPr>
            <p:cNvPr id="56" name="Oval 55">
              <a:extLst>
                <a:ext uri="{FF2B5EF4-FFF2-40B4-BE49-F238E27FC236}">
                  <a16:creationId xmlns:a16="http://schemas.microsoft.com/office/drawing/2014/main" id="{6C54D357-B722-7B75-24BE-EE2E9B245E41}"/>
                </a:ext>
              </a:extLst>
            </p:cNvPr>
            <p:cNvSpPr/>
            <p:nvPr/>
          </p:nvSpPr>
          <p:spPr>
            <a:xfrm>
              <a:off x="3619839"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 name="Picture 56">
              <a:hlinkClick r:id="rId3" action="ppaction://hlinksldjump"/>
              <a:extLst>
                <a:ext uri="{FF2B5EF4-FFF2-40B4-BE49-F238E27FC236}">
                  <a16:creationId xmlns:a16="http://schemas.microsoft.com/office/drawing/2014/main" id="{699B5A2F-13B5-683D-2158-54EFCCA1E4F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74872" y="2078639"/>
              <a:ext cx="592428" cy="592428"/>
            </a:xfrm>
            <a:prstGeom prst="rect">
              <a:avLst/>
            </a:prstGeom>
          </p:spPr>
        </p:pic>
      </p:grpSp>
      <p:grpSp>
        <p:nvGrpSpPr>
          <p:cNvPr id="58" name="Group 57">
            <a:extLst>
              <a:ext uri="{FF2B5EF4-FFF2-40B4-BE49-F238E27FC236}">
                <a16:creationId xmlns:a16="http://schemas.microsoft.com/office/drawing/2014/main" id="{F467D89C-EF31-88CA-9F21-729FF1F3A8B3}"/>
              </a:ext>
            </a:extLst>
          </p:cNvPr>
          <p:cNvGrpSpPr/>
          <p:nvPr/>
        </p:nvGrpSpPr>
        <p:grpSpPr>
          <a:xfrm>
            <a:off x="414123" y="6094539"/>
            <a:ext cx="702494" cy="702494"/>
            <a:chOff x="7869666" y="2027124"/>
            <a:chExt cx="702494" cy="702494"/>
          </a:xfrm>
          <a:effectLst>
            <a:outerShdw blurRad="63500" sx="102000" sy="102000" algn="ctr" rotWithShape="0">
              <a:prstClr val="black">
                <a:alpha val="40000"/>
              </a:prstClr>
            </a:outerShdw>
          </a:effectLst>
        </p:grpSpPr>
        <p:sp>
          <p:nvSpPr>
            <p:cNvPr id="59" name="Oval 58">
              <a:extLst>
                <a:ext uri="{FF2B5EF4-FFF2-40B4-BE49-F238E27FC236}">
                  <a16:creationId xmlns:a16="http://schemas.microsoft.com/office/drawing/2014/main" id="{587516F6-8C82-D88D-BF74-930DFD64D2A9}"/>
                </a:ext>
              </a:extLst>
            </p:cNvPr>
            <p:cNvSpPr/>
            <p:nvPr/>
          </p:nvSpPr>
          <p:spPr>
            <a:xfrm>
              <a:off x="7869666"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 name="Picture 59">
              <a:hlinkClick r:id="rId5" action="ppaction://hlinksldjump"/>
              <a:extLst>
                <a:ext uri="{FF2B5EF4-FFF2-40B4-BE49-F238E27FC236}">
                  <a16:creationId xmlns:a16="http://schemas.microsoft.com/office/drawing/2014/main" id="{7D837D0C-E694-DDE2-5F39-098A966A64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08220" y="2078637"/>
              <a:ext cx="451143" cy="524301"/>
            </a:xfrm>
            <a:prstGeom prst="rect">
              <a:avLst/>
            </a:prstGeom>
          </p:spPr>
        </p:pic>
      </p:grpSp>
      <p:grpSp>
        <p:nvGrpSpPr>
          <p:cNvPr id="61" name="Group 60">
            <a:extLst>
              <a:ext uri="{FF2B5EF4-FFF2-40B4-BE49-F238E27FC236}">
                <a16:creationId xmlns:a16="http://schemas.microsoft.com/office/drawing/2014/main" id="{9739B6F2-DB09-5D5B-DC08-71757E5B6695}"/>
              </a:ext>
            </a:extLst>
          </p:cNvPr>
          <p:cNvGrpSpPr/>
          <p:nvPr/>
        </p:nvGrpSpPr>
        <p:grpSpPr>
          <a:xfrm>
            <a:off x="7273297" y="6094539"/>
            <a:ext cx="702494" cy="702494"/>
            <a:chOff x="9286275" y="2027124"/>
            <a:chExt cx="702494" cy="702494"/>
          </a:xfrm>
          <a:effectLst>
            <a:outerShdw blurRad="63500" sx="102000" sy="102000" algn="ctr" rotWithShape="0">
              <a:prstClr val="black">
                <a:alpha val="40000"/>
              </a:prstClr>
            </a:outerShdw>
          </a:effectLst>
        </p:grpSpPr>
        <p:sp>
          <p:nvSpPr>
            <p:cNvPr id="62" name="Oval 61">
              <a:extLst>
                <a:ext uri="{FF2B5EF4-FFF2-40B4-BE49-F238E27FC236}">
                  <a16:creationId xmlns:a16="http://schemas.microsoft.com/office/drawing/2014/main" id="{BE1B20ED-A369-E5E5-25F7-2FAB80394851}"/>
                </a:ext>
              </a:extLst>
            </p:cNvPr>
            <p:cNvSpPr/>
            <p:nvPr/>
          </p:nvSpPr>
          <p:spPr>
            <a:xfrm>
              <a:off x="928627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Picture 62">
              <a:hlinkClick r:id="rId7" action="ppaction://hlinksldjump"/>
              <a:extLst>
                <a:ext uri="{FF2B5EF4-FFF2-40B4-BE49-F238E27FC236}">
                  <a16:creationId xmlns:a16="http://schemas.microsoft.com/office/drawing/2014/main" id="{789C4A03-A76C-8DE5-A9B9-B5E7D47DB8A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27192" y="2179762"/>
              <a:ext cx="420660" cy="390178"/>
            </a:xfrm>
            <a:prstGeom prst="rect">
              <a:avLst/>
            </a:prstGeom>
          </p:spPr>
        </p:pic>
      </p:grpSp>
      <p:grpSp>
        <p:nvGrpSpPr>
          <p:cNvPr id="64" name="Group 63">
            <a:extLst>
              <a:ext uri="{FF2B5EF4-FFF2-40B4-BE49-F238E27FC236}">
                <a16:creationId xmlns:a16="http://schemas.microsoft.com/office/drawing/2014/main" id="{2B8F477E-3207-ECF7-D96C-FA5CCDBFA5F2}"/>
              </a:ext>
            </a:extLst>
          </p:cNvPr>
          <p:cNvGrpSpPr/>
          <p:nvPr/>
        </p:nvGrpSpPr>
        <p:grpSpPr>
          <a:xfrm>
            <a:off x="10702885" y="6094539"/>
            <a:ext cx="702494" cy="702494"/>
            <a:chOff x="10702885" y="2027124"/>
            <a:chExt cx="702494" cy="702494"/>
          </a:xfrm>
          <a:effectLst>
            <a:outerShdw blurRad="63500" sx="102000" sy="102000" algn="ctr" rotWithShape="0">
              <a:prstClr val="black">
                <a:alpha val="40000"/>
              </a:prstClr>
            </a:outerShdw>
          </a:effectLst>
        </p:grpSpPr>
        <p:sp>
          <p:nvSpPr>
            <p:cNvPr id="65" name="Oval 64">
              <a:extLst>
                <a:ext uri="{FF2B5EF4-FFF2-40B4-BE49-F238E27FC236}">
                  <a16:creationId xmlns:a16="http://schemas.microsoft.com/office/drawing/2014/main" id="{4F170626-53F8-9D7B-3756-4AD92D9C9F61}"/>
                </a:ext>
              </a:extLst>
            </p:cNvPr>
            <p:cNvSpPr/>
            <p:nvPr/>
          </p:nvSpPr>
          <p:spPr>
            <a:xfrm>
              <a:off x="1070288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 name="Picture 65">
              <a:hlinkClick r:id="rId9" action="ppaction://hlinksldjump"/>
              <a:extLst>
                <a:ext uri="{FF2B5EF4-FFF2-40B4-BE49-F238E27FC236}">
                  <a16:creationId xmlns:a16="http://schemas.microsoft.com/office/drawing/2014/main" id="{85B0788A-4A3D-C00D-8D59-7B2C5E309E2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834752" y="2125579"/>
              <a:ext cx="438759" cy="457240"/>
            </a:xfrm>
            <a:prstGeom prst="rect">
              <a:avLst/>
            </a:prstGeom>
          </p:spPr>
        </p:pic>
      </p:grpSp>
    </p:spTree>
    <p:extLst>
      <p:ext uri="{BB962C8B-B14F-4D97-AF65-F5344CB8AC3E}">
        <p14:creationId xmlns:p14="http://schemas.microsoft.com/office/powerpoint/2010/main" val="170918635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2" presetClass="entr" presetSubtype="4" accel="16000" fill="hold" nodeType="withEffect" p14:presetBounceEnd="52000">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14:bounceEnd="52000">
                                          <p:cBhvr additive="base">
                                            <p:cTn id="12" dur="1000" fill="hold"/>
                                            <p:tgtEl>
                                              <p:spTgt spid="2050"/>
                                            </p:tgtEl>
                                            <p:attrNameLst>
                                              <p:attrName>ppt_x</p:attrName>
                                            </p:attrNameLst>
                                          </p:cBhvr>
                                          <p:tavLst>
                                            <p:tav tm="0">
                                              <p:val>
                                                <p:strVal val="#ppt_x"/>
                                              </p:val>
                                            </p:tav>
                                            <p:tav tm="100000">
                                              <p:val>
                                                <p:strVal val="#ppt_x"/>
                                              </p:val>
                                            </p:tav>
                                          </p:tavLst>
                                        </p:anim>
                                        <p:anim calcmode="lin" valueType="num" p14:bounceEnd="52000">
                                          <p:cBhvr additive="base">
                                            <p:cTn id="13" dur="1000" fill="hold"/>
                                            <p:tgtEl>
                                              <p:spTgt spid="205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17" presetClass="entr" presetSubtype="1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2" presetClass="entr" presetSubtype="4" accel="1600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1000" fill="hold"/>
                                            <p:tgtEl>
                                              <p:spTgt spid="2050"/>
                                            </p:tgtEl>
                                            <p:attrNameLst>
                                              <p:attrName>ppt_x</p:attrName>
                                            </p:attrNameLst>
                                          </p:cBhvr>
                                          <p:tavLst>
                                            <p:tav tm="0">
                                              <p:val>
                                                <p:strVal val="#ppt_x"/>
                                              </p:val>
                                            </p:tav>
                                            <p:tav tm="100000">
                                              <p:val>
                                                <p:strVal val="#ppt_x"/>
                                              </p:val>
                                            </p:tav>
                                          </p:tavLst>
                                        </p:anim>
                                        <p:anim calcmode="lin" valueType="num">
                                          <p:cBhvr additive="base">
                                            <p:cTn id="13" dur="1000" fill="hold"/>
                                            <p:tgtEl>
                                              <p:spTgt spid="205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17" presetClass="entr" presetSubtype="1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D52B05-730C-439A-BFC7-E14BBED47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9565" y="2254287"/>
            <a:ext cx="2378889" cy="2235415"/>
          </a:xfrm>
          <a:prstGeom prst="rect">
            <a:avLst/>
          </a:prstGeom>
        </p:spPr>
      </p:pic>
      <p:grpSp>
        <p:nvGrpSpPr>
          <p:cNvPr id="12" name="组合 11">
            <a:extLst>
              <a:ext uri="{FF2B5EF4-FFF2-40B4-BE49-F238E27FC236}">
                <a16:creationId xmlns:a16="http://schemas.microsoft.com/office/drawing/2014/main" id="{8317F304-2705-4EF8-B5C5-20305F605500}"/>
              </a:ext>
            </a:extLst>
          </p:cNvPr>
          <p:cNvGrpSpPr/>
          <p:nvPr/>
        </p:nvGrpSpPr>
        <p:grpSpPr>
          <a:xfrm>
            <a:off x="669281" y="1856547"/>
            <a:ext cx="3909218" cy="1301876"/>
            <a:chOff x="776748" y="1415846"/>
            <a:chExt cx="3854246" cy="1376516"/>
          </a:xfrm>
        </p:grpSpPr>
        <p:grpSp>
          <p:nvGrpSpPr>
            <p:cNvPr id="6" name="组合 5">
              <a:extLst>
                <a:ext uri="{FF2B5EF4-FFF2-40B4-BE49-F238E27FC236}">
                  <a16:creationId xmlns:a16="http://schemas.microsoft.com/office/drawing/2014/main" id="{A099DE5F-C674-4049-A76D-947CFAC86B26}"/>
                </a:ext>
              </a:extLst>
            </p:cNvPr>
            <p:cNvGrpSpPr/>
            <p:nvPr/>
          </p:nvGrpSpPr>
          <p:grpSpPr>
            <a:xfrm>
              <a:off x="890229" y="1601621"/>
              <a:ext cx="3648200" cy="1029119"/>
              <a:chOff x="732913" y="1704755"/>
              <a:chExt cx="3648200" cy="1029119"/>
            </a:xfrm>
          </p:grpSpPr>
          <p:sp>
            <p:nvSpPr>
              <p:cNvPr id="10" name="矩形 9">
                <a:extLst>
                  <a:ext uri="{FF2B5EF4-FFF2-40B4-BE49-F238E27FC236}">
                    <a16:creationId xmlns:a16="http://schemas.microsoft.com/office/drawing/2014/main" id="{F6F80971-5C43-4FBD-8D3F-AFB59AF35B48}"/>
                  </a:ext>
                </a:extLst>
              </p:cNvPr>
              <p:cNvSpPr/>
              <p:nvPr/>
            </p:nvSpPr>
            <p:spPr>
              <a:xfrm>
                <a:off x="1004681" y="1725065"/>
                <a:ext cx="3376432" cy="1008809"/>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1. </a:t>
                </a:r>
                <a:r>
                  <a:rPr kumimoji="0" lang="en-US" altLang="zh-CN" sz="28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Sự thành </a:t>
                </a:r>
                <a:r>
                  <a:rPr kumimoji="0" lang="en-US" altLang="zh-CN" sz="2800" b="1" i="0" u="none" strike="noStrike" kern="1200" cap="none" spc="0" normalizeH="0" baseline="0" noProof="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lập </a:t>
                </a:r>
                <a:r>
                  <a:rPr kumimoji="0" lang="en-US" altLang="zh-CN" sz="28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Vương triều </a:t>
                </a:r>
                <a:r>
                  <a:rPr kumimoji="0" lang="en-US" altLang="zh-CN" sz="28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Lê Sơ</a:t>
                </a:r>
                <a:endParaRPr kumimoji="0" lang="zh-CN" altLang="en-US" sz="28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8" name="图片 7">
                <a:extLst>
                  <a:ext uri="{FF2B5EF4-FFF2-40B4-BE49-F238E27FC236}">
                    <a16:creationId xmlns:a16="http://schemas.microsoft.com/office/drawing/2014/main" id="{6D931F9E-4E75-44D3-A476-53FCBF936E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732913" y="1704755"/>
                <a:ext cx="408781" cy="810585"/>
              </a:xfrm>
              <a:prstGeom prst="rect">
                <a:avLst/>
              </a:prstGeom>
            </p:spPr>
          </p:pic>
        </p:grpSp>
        <p:sp>
          <p:nvSpPr>
            <p:cNvPr id="11" name="矩形: 圆角 10">
              <a:extLst>
                <a:ext uri="{FF2B5EF4-FFF2-40B4-BE49-F238E27FC236}">
                  <a16:creationId xmlns:a16="http://schemas.microsoft.com/office/drawing/2014/main" id="{04FC021A-7F5B-4929-9465-0A87ECB8B73C}"/>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grpSp>
        <p:nvGrpSpPr>
          <p:cNvPr id="13" name="组合 12">
            <a:extLst>
              <a:ext uri="{FF2B5EF4-FFF2-40B4-BE49-F238E27FC236}">
                <a16:creationId xmlns:a16="http://schemas.microsoft.com/office/drawing/2014/main" id="{4427B468-C5E9-4E7C-89E5-4FFA2B2ECC12}"/>
              </a:ext>
            </a:extLst>
          </p:cNvPr>
          <p:cNvGrpSpPr/>
          <p:nvPr/>
        </p:nvGrpSpPr>
        <p:grpSpPr>
          <a:xfrm>
            <a:off x="7286282" y="1995478"/>
            <a:ext cx="4313439" cy="1376516"/>
            <a:chOff x="776748" y="1415846"/>
            <a:chExt cx="3854246" cy="1376516"/>
          </a:xfrm>
        </p:grpSpPr>
        <p:grpSp>
          <p:nvGrpSpPr>
            <p:cNvPr id="14" name="组合 13">
              <a:extLst>
                <a:ext uri="{FF2B5EF4-FFF2-40B4-BE49-F238E27FC236}">
                  <a16:creationId xmlns:a16="http://schemas.microsoft.com/office/drawing/2014/main" id="{6F88237E-18C7-4FAF-B1B4-6150CC372C0B}"/>
                </a:ext>
              </a:extLst>
            </p:cNvPr>
            <p:cNvGrpSpPr/>
            <p:nvPr/>
          </p:nvGrpSpPr>
          <p:grpSpPr>
            <a:xfrm>
              <a:off x="913761" y="1565495"/>
              <a:ext cx="3633853" cy="1077218"/>
              <a:chOff x="756445" y="1668629"/>
              <a:chExt cx="3633853" cy="1077218"/>
            </a:xfrm>
          </p:grpSpPr>
          <p:sp>
            <p:nvSpPr>
              <p:cNvPr id="19" name="矩形 18">
                <a:extLst>
                  <a:ext uri="{FF2B5EF4-FFF2-40B4-BE49-F238E27FC236}">
                    <a16:creationId xmlns:a16="http://schemas.microsoft.com/office/drawing/2014/main" id="{6F217431-D9EC-4587-B866-25BA5F9B9272}"/>
                  </a:ext>
                </a:extLst>
              </p:cNvPr>
              <p:cNvSpPr/>
              <p:nvPr/>
            </p:nvSpPr>
            <p:spPr>
              <a:xfrm>
                <a:off x="988678" y="1668629"/>
                <a:ext cx="3401620" cy="107721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3</a:t>
                </a:r>
                <a:r>
                  <a:rPr kumimoji="0" lang="en-US" altLang="zh-CN" sz="32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Phát triển văn hoá giáo dục</a:t>
                </a:r>
                <a:endParaRPr kumimoji="0" lang="zh-CN" altLang="en-US"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17" name="图片 16">
                <a:extLst>
                  <a:ext uri="{FF2B5EF4-FFF2-40B4-BE49-F238E27FC236}">
                    <a16:creationId xmlns:a16="http://schemas.microsoft.com/office/drawing/2014/main" id="{632C349E-4517-46E7-9151-CA4CD49499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756445" y="1774071"/>
                <a:ext cx="408781" cy="810585"/>
              </a:xfrm>
              <a:prstGeom prst="rect">
                <a:avLst/>
              </a:prstGeom>
            </p:spPr>
          </p:pic>
        </p:grpSp>
        <p:sp>
          <p:nvSpPr>
            <p:cNvPr id="15" name="矩形: 圆角 14">
              <a:extLst>
                <a:ext uri="{FF2B5EF4-FFF2-40B4-BE49-F238E27FC236}">
                  <a16:creationId xmlns:a16="http://schemas.microsoft.com/office/drawing/2014/main" id="{347E8E50-7C2E-4AEA-AC1F-D9722F528B3B}"/>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grpSp>
        <p:nvGrpSpPr>
          <p:cNvPr id="20" name="组合 19">
            <a:extLst>
              <a:ext uri="{FF2B5EF4-FFF2-40B4-BE49-F238E27FC236}">
                <a16:creationId xmlns:a16="http://schemas.microsoft.com/office/drawing/2014/main" id="{E902AF37-B476-4563-B81B-5BAC6DF2B62E}"/>
              </a:ext>
            </a:extLst>
          </p:cNvPr>
          <p:cNvGrpSpPr/>
          <p:nvPr/>
        </p:nvGrpSpPr>
        <p:grpSpPr>
          <a:xfrm>
            <a:off x="488455" y="4602201"/>
            <a:ext cx="4486348" cy="1376516"/>
            <a:chOff x="776748" y="1415846"/>
            <a:chExt cx="3887126" cy="1376516"/>
          </a:xfrm>
        </p:grpSpPr>
        <p:grpSp>
          <p:nvGrpSpPr>
            <p:cNvPr id="21" name="组合 20">
              <a:extLst>
                <a:ext uri="{FF2B5EF4-FFF2-40B4-BE49-F238E27FC236}">
                  <a16:creationId xmlns:a16="http://schemas.microsoft.com/office/drawing/2014/main" id="{48E743C6-48D0-47A6-B6DF-E0259865B91E}"/>
                </a:ext>
              </a:extLst>
            </p:cNvPr>
            <p:cNvGrpSpPr/>
            <p:nvPr/>
          </p:nvGrpSpPr>
          <p:grpSpPr>
            <a:xfrm>
              <a:off x="791758" y="1731660"/>
              <a:ext cx="3872116" cy="810585"/>
              <a:chOff x="634442" y="1834794"/>
              <a:chExt cx="3872116" cy="810585"/>
            </a:xfrm>
          </p:grpSpPr>
          <p:sp>
            <p:nvSpPr>
              <p:cNvPr id="26" name="矩形 25">
                <a:extLst>
                  <a:ext uri="{FF2B5EF4-FFF2-40B4-BE49-F238E27FC236}">
                    <a16:creationId xmlns:a16="http://schemas.microsoft.com/office/drawing/2014/main" id="{D6280F81-B6CC-4E61-B0CE-89E5B97C73CD}"/>
                  </a:ext>
                </a:extLst>
              </p:cNvPr>
              <p:cNvSpPr/>
              <p:nvPr/>
            </p:nvSpPr>
            <p:spPr>
              <a:xfrm>
                <a:off x="891086" y="1959262"/>
                <a:ext cx="3615472" cy="52322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2. </a:t>
                </a:r>
                <a:r>
                  <a:rPr kumimoji="0" lang="en-US" altLang="zh-CN" sz="28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Tình </a:t>
                </a:r>
                <a:r>
                  <a:rPr kumimoji="0" lang="en-US" altLang="zh-CN" sz="2800" b="1" i="0" u="none" strike="noStrike" kern="1200" cap="none" spc="0" normalizeH="0" baseline="0" noProof="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hình </a:t>
                </a:r>
                <a:r>
                  <a:rPr kumimoji="0" lang="en-US" altLang="zh-CN" sz="28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kinh tế, xã hội</a:t>
                </a:r>
                <a:endParaRPr kumimoji="0" lang="zh-CN" altLang="en-US" sz="28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24" name="图片 23">
                <a:extLst>
                  <a:ext uri="{FF2B5EF4-FFF2-40B4-BE49-F238E27FC236}">
                    <a16:creationId xmlns:a16="http://schemas.microsoft.com/office/drawing/2014/main" id="{76F4DC4A-FAD5-4CAE-ADD1-71C8630406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634442" y="1834794"/>
                <a:ext cx="408781" cy="810585"/>
              </a:xfrm>
              <a:prstGeom prst="rect">
                <a:avLst/>
              </a:prstGeom>
            </p:spPr>
          </p:pic>
        </p:grpSp>
        <p:sp>
          <p:nvSpPr>
            <p:cNvPr id="22" name="矩形: 圆角 21">
              <a:extLst>
                <a:ext uri="{FF2B5EF4-FFF2-40B4-BE49-F238E27FC236}">
                  <a16:creationId xmlns:a16="http://schemas.microsoft.com/office/drawing/2014/main" id="{8D4F43F7-B5EB-4607-A815-CAD0E6752F3A}"/>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sp>
        <p:nvSpPr>
          <p:cNvPr id="34" name="文本框 24">
            <a:extLst>
              <a:ext uri="{FF2B5EF4-FFF2-40B4-BE49-F238E27FC236}">
                <a16:creationId xmlns:a16="http://schemas.microsoft.com/office/drawing/2014/main" id="{0E92A5D7-2844-4CC9-A8D7-B1905FB451AC}"/>
              </a:ext>
            </a:extLst>
          </p:cNvPr>
          <p:cNvSpPr txBox="1"/>
          <p:nvPr/>
        </p:nvSpPr>
        <p:spPr>
          <a:xfrm rot="16200000">
            <a:off x="5839085" y="-2319709"/>
            <a:ext cx="861774" cy="6326372"/>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NỘI DUNG</a:t>
            </a:r>
            <a:endParaRPr kumimoji="0" lang="zh-CN" altLang="en-US" sz="44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sp>
        <p:nvSpPr>
          <p:cNvPr id="2" name="Rectangle 1"/>
          <p:cNvSpPr/>
          <p:nvPr/>
        </p:nvSpPr>
        <p:spPr>
          <a:xfrm>
            <a:off x="11165305" y="88743"/>
            <a:ext cx="315495"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组合 26">
            <a:extLst>
              <a:ext uri="{FF2B5EF4-FFF2-40B4-BE49-F238E27FC236}">
                <a16:creationId xmlns:a16="http://schemas.microsoft.com/office/drawing/2014/main" id="{4AD56CD8-6C21-28F5-1A8F-9E03B0A9599C}"/>
              </a:ext>
            </a:extLst>
          </p:cNvPr>
          <p:cNvGrpSpPr/>
          <p:nvPr/>
        </p:nvGrpSpPr>
        <p:grpSpPr>
          <a:xfrm>
            <a:off x="7178007" y="4635447"/>
            <a:ext cx="4510302" cy="1376516"/>
            <a:chOff x="776748" y="1415846"/>
            <a:chExt cx="3854246" cy="1376516"/>
          </a:xfrm>
        </p:grpSpPr>
        <p:grpSp>
          <p:nvGrpSpPr>
            <p:cNvPr id="23" name="组合 27">
              <a:extLst>
                <a:ext uri="{FF2B5EF4-FFF2-40B4-BE49-F238E27FC236}">
                  <a16:creationId xmlns:a16="http://schemas.microsoft.com/office/drawing/2014/main" id="{C0A7B0D4-E344-38B9-9D3C-319F7C9AA801}"/>
                </a:ext>
              </a:extLst>
            </p:cNvPr>
            <p:cNvGrpSpPr/>
            <p:nvPr/>
          </p:nvGrpSpPr>
          <p:grpSpPr>
            <a:xfrm>
              <a:off x="905311" y="1514541"/>
              <a:ext cx="3649980" cy="1077218"/>
              <a:chOff x="747995" y="1617675"/>
              <a:chExt cx="3649980" cy="1077218"/>
            </a:xfrm>
          </p:grpSpPr>
          <p:sp>
            <p:nvSpPr>
              <p:cNvPr id="30" name="矩形 32">
                <a:extLst>
                  <a:ext uri="{FF2B5EF4-FFF2-40B4-BE49-F238E27FC236}">
                    <a16:creationId xmlns:a16="http://schemas.microsoft.com/office/drawing/2014/main" id="{08BE9AC4-F628-6CB1-E4CC-D0E4D7D897FA}"/>
                  </a:ext>
                </a:extLst>
              </p:cNvPr>
              <p:cNvSpPr/>
              <p:nvPr/>
            </p:nvSpPr>
            <p:spPr>
              <a:xfrm>
                <a:off x="808246" y="1617675"/>
                <a:ext cx="3589729" cy="107721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4</a:t>
                </a:r>
                <a:r>
                  <a:rPr kumimoji="0" lang="en-US" altLang="zh-CN" sz="32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a:t>
                </a: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Một số danh nhân văn hoá tiêu biểu</a:t>
                </a:r>
                <a:endParaRPr kumimoji="0" lang="zh-CN" altLang="en-US"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32" name="图片 30">
                <a:extLst>
                  <a:ext uri="{FF2B5EF4-FFF2-40B4-BE49-F238E27FC236}">
                    <a16:creationId xmlns:a16="http://schemas.microsoft.com/office/drawing/2014/main" id="{A5525BD6-CD69-B0C9-AAE3-072991ADEA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747995" y="1801944"/>
                <a:ext cx="408781" cy="810585"/>
              </a:xfrm>
              <a:prstGeom prst="rect">
                <a:avLst/>
              </a:prstGeom>
            </p:spPr>
          </p:pic>
        </p:grpSp>
        <p:sp>
          <p:nvSpPr>
            <p:cNvPr id="25" name="矩形: 圆角 28">
              <a:extLst>
                <a:ext uri="{FF2B5EF4-FFF2-40B4-BE49-F238E27FC236}">
                  <a16:creationId xmlns:a16="http://schemas.microsoft.com/office/drawing/2014/main" id="{460C9F53-0CC3-AAAB-E81E-CB7C00D74A17}"/>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spTree>
    <p:extLst>
      <p:ext uri="{BB962C8B-B14F-4D97-AF65-F5344CB8AC3E}">
        <p14:creationId xmlns:p14="http://schemas.microsoft.com/office/powerpoint/2010/main" val="193114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8DA0"/>
        </a:solidFill>
        <a:effectLst/>
      </p:bgPr>
    </p:bg>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9601B610-4A54-43C1-8D85-0DF8025939A0}"/>
              </a:ext>
            </a:extLst>
          </p:cNvPr>
          <p:cNvSpPr txBox="1"/>
          <p:nvPr/>
        </p:nvSpPr>
        <p:spPr>
          <a:xfrm>
            <a:off x="23144" y="571565"/>
            <a:ext cx="7692304"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Ngô Sĩ Liên người làng Chúc Lý, huyện Chương Đức (nay thuộc huyện Chương Mỹ, tỉnh Hà Tây). Là sử thần đời Lê, ông đã góp phần công sức chủ yếu trong việc soạn thảo Đại Việt sử ký toàn thư - bộ quốc sử đầu tiên của Việt Nam được khắc in vào cuối thế kỷ 17 và còn lại nguyên vẹn cho tới ngày nay.</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Tranh truyện lịch sử Việt Nam - Ngô Sĩ Liên (2020) – Nhà xuất bản Kim Đồng">
            <a:extLst>
              <a:ext uri="{FF2B5EF4-FFF2-40B4-BE49-F238E27FC236}">
                <a16:creationId xmlns:a16="http://schemas.microsoft.com/office/drawing/2014/main" id="{00AB46B5-AB83-4B9C-8440-E803FFC04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4875" y="13253"/>
            <a:ext cx="4357126" cy="5934487"/>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AA724018-F282-40BC-BE67-3E9B7D0BB266}"/>
              </a:ext>
            </a:extLst>
          </p:cNvPr>
          <p:cNvSpPr txBox="1"/>
          <p:nvPr/>
        </p:nvSpPr>
        <p:spPr>
          <a:xfrm>
            <a:off x="8214645" y="5001191"/>
            <a:ext cx="428475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25400">
                  <a:noFill/>
                </a:ln>
                <a:solidFill>
                  <a:prstClr val="black"/>
                </a:solidFill>
                <a:effectLst>
                  <a:outerShdw dist="76200" dir="2700000" algn="tl" rotWithShape="0">
                    <a:prstClr val="white"/>
                  </a:outerShdw>
                </a:effectLst>
                <a:uLnTx/>
                <a:uFillTx/>
                <a:latin typeface="Bebas Neue" panose="020B0606020202050201" pitchFamily="34" charset="0"/>
                <a:ea typeface="+mn-ea"/>
                <a:cs typeface="+mn-cs"/>
              </a:rPr>
              <a:t>NGÔ SĨ LIÊN</a:t>
            </a:r>
          </a:p>
        </p:txBody>
      </p:sp>
      <p:sp>
        <p:nvSpPr>
          <p:cNvPr id="16" name="Freeform: Shape 96">
            <a:extLst>
              <a:ext uri="{FF2B5EF4-FFF2-40B4-BE49-F238E27FC236}">
                <a16:creationId xmlns:a16="http://schemas.microsoft.com/office/drawing/2014/main" id="{C670EEEC-CE31-FCC3-5CAD-8EAD5CFC0D1D}"/>
              </a:ext>
            </a:extLst>
          </p:cNvPr>
          <p:cNvSpPr/>
          <p:nvPr/>
        </p:nvSpPr>
        <p:spPr>
          <a:xfrm flipH="1">
            <a:off x="-3451104" y="6035672"/>
            <a:ext cx="24289799" cy="892480"/>
          </a:xfrm>
          <a:custGeom>
            <a:avLst/>
            <a:gdLst>
              <a:gd name="connsiteX0" fmla="*/ 0 w 24289799"/>
              <a:gd name="connsiteY0" fmla="*/ 0 h 892480"/>
              <a:gd name="connsiteX1" fmla="*/ 12092931 w 24289799"/>
              <a:gd name="connsiteY1" fmla="*/ 0 h 892480"/>
              <a:gd name="connsiteX2" fmla="*/ 12196867 w 24289799"/>
              <a:gd name="connsiteY2" fmla="*/ 0 h 892480"/>
              <a:gd name="connsiteX3" fmla="*/ 12519743 w 24289799"/>
              <a:gd name="connsiteY3" fmla="*/ 0 h 892480"/>
              <a:gd name="connsiteX4" fmla="*/ 12548575 w 24289799"/>
              <a:gd name="connsiteY4" fmla="*/ 29989 h 892480"/>
              <a:gd name="connsiteX5" fmla="*/ 13100793 w 24289799"/>
              <a:gd name="connsiteY5" fmla="*/ 457227 h 892480"/>
              <a:gd name="connsiteX6" fmla="*/ 13660811 w 24289799"/>
              <a:gd name="connsiteY6" fmla="*/ 30000 h 892480"/>
              <a:gd name="connsiteX7" fmla="*/ 13689795 w 24289799"/>
              <a:gd name="connsiteY7" fmla="*/ 0 h 892480"/>
              <a:gd name="connsiteX8" fmla="*/ 24289799 w 24289799"/>
              <a:gd name="connsiteY8" fmla="*/ 0 h 892480"/>
              <a:gd name="connsiteX9" fmla="*/ 24289799 w 24289799"/>
              <a:gd name="connsiteY9" fmla="*/ 892480 h 892480"/>
              <a:gd name="connsiteX10" fmla="*/ 12196867 w 24289799"/>
              <a:gd name="connsiteY10" fmla="*/ 892480 h 892480"/>
              <a:gd name="connsiteX11" fmla="*/ 12092931 w 24289799"/>
              <a:gd name="connsiteY11" fmla="*/ 892480 h 892480"/>
              <a:gd name="connsiteX12" fmla="*/ 0 w 24289799"/>
              <a:gd name="connsiteY12" fmla="*/ 892480 h 8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9799" h="892480">
                <a:moveTo>
                  <a:pt x="0" y="0"/>
                </a:moveTo>
                <a:lnTo>
                  <a:pt x="12092931" y="0"/>
                </a:lnTo>
                <a:lnTo>
                  <a:pt x="12196867" y="0"/>
                </a:lnTo>
                <a:lnTo>
                  <a:pt x="12519743" y="0"/>
                </a:lnTo>
                <a:lnTo>
                  <a:pt x="12548575" y="29989"/>
                </a:lnTo>
                <a:cubicBezTo>
                  <a:pt x="12692601" y="209991"/>
                  <a:pt x="12732871" y="457112"/>
                  <a:pt x="13100793" y="457227"/>
                </a:cubicBezTo>
                <a:cubicBezTo>
                  <a:pt x="13468716" y="457343"/>
                  <a:pt x="13515225" y="210048"/>
                  <a:pt x="13660811" y="30000"/>
                </a:cubicBezTo>
                <a:lnTo>
                  <a:pt x="13689795" y="0"/>
                </a:lnTo>
                <a:lnTo>
                  <a:pt x="24289799" y="0"/>
                </a:lnTo>
                <a:lnTo>
                  <a:pt x="24289799" y="892480"/>
                </a:lnTo>
                <a:lnTo>
                  <a:pt x="12196867" y="892480"/>
                </a:lnTo>
                <a:lnTo>
                  <a:pt x="12092931" y="892480"/>
                </a:lnTo>
                <a:lnTo>
                  <a:pt x="0" y="892480"/>
                </a:lnTo>
                <a:close/>
              </a:path>
            </a:pathLst>
          </a:custGeom>
          <a:solidFill>
            <a:schemeClr val="bg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78E3A3EC-CF51-3D6E-FA40-9A36E56F1203}"/>
              </a:ext>
            </a:extLst>
          </p:cNvPr>
          <p:cNvGrpSpPr/>
          <p:nvPr/>
        </p:nvGrpSpPr>
        <p:grpSpPr>
          <a:xfrm>
            <a:off x="3843710" y="6094539"/>
            <a:ext cx="702494" cy="702494"/>
            <a:chOff x="3619839" y="2027124"/>
            <a:chExt cx="702494" cy="702494"/>
          </a:xfrm>
          <a:effectLst>
            <a:outerShdw blurRad="63500" sx="102000" sy="102000" algn="ctr" rotWithShape="0">
              <a:prstClr val="black">
                <a:alpha val="40000"/>
              </a:prstClr>
            </a:outerShdw>
          </a:effectLst>
        </p:grpSpPr>
        <p:sp>
          <p:nvSpPr>
            <p:cNvPr id="18" name="Oval 17">
              <a:extLst>
                <a:ext uri="{FF2B5EF4-FFF2-40B4-BE49-F238E27FC236}">
                  <a16:creationId xmlns:a16="http://schemas.microsoft.com/office/drawing/2014/main" id="{6230A0D4-3583-BFDE-E40A-86D3F18B9FEF}"/>
                </a:ext>
              </a:extLst>
            </p:cNvPr>
            <p:cNvSpPr/>
            <p:nvPr/>
          </p:nvSpPr>
          <p:spPr>
            <a:xfrm>
              <a:off x="3619839"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hlinkClick r:id="rId3" action="ppaction://hlinksldjump"/>
              <a:extLst>
                <a:ext uri="{FF2B5EF4-FFF2-40B4-BE49-F238E27FC236}">
                  <a16:creationId xmlns:a16="http://schemas.microsoft.com/office/drawing/2014/main" id="{3BA33A95-5995-0B48-1FEE-FC520E774A3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74872" y="2078639"/>
              <a:ext cx="592428" cy="592428"/>
            </a:xfrm>
            <a:prstGeom prst="rect">
              <a:avLst/>
            </a:prstGeom>
          </p:spPr>
        </p:pic>
      </p:grpSp>
      <p:grpSp>
        <p:nvGrpSpPr>
          <p:cNvPr id="20" name="Group 19">
            <a:extLst>
              <a:ext uri="{FF2B5EF4-FFF2-40B4-BE49-F238E27FC236}">
                <a16:creationId xmlns:a16="http://schemas.microsoft.com/office/drawing/2014/main" id="{1BD3C578-BF2E-CD6E-FDBD-AEFFF3A4EA4E}"/>
              </a:ext>
            </a:extLst>
          </p:cNvPr>
          <p:cNvGrpSpPr/>
          <p:nvPr/>
        </p:nvGrpSpPr>
        <p:grpSpPr>
          <a:xfrm>
            <a:off x="414123" y="6094539"/>
            <a:ext cx="702494" cy="702494"/>
            <a:chOff x="7869666" y="2027124"/>
            <a:chExt cx="702494" cy="702494"/>
          </a:xfrm>
          <a:effectLst>
            <a:outerShdw blurRad="63500" sx="102000" sy="102000" algn="ctr" rotWithShape="0">
              <a:prstClr val="black">
                <a:alpha val="40000"/>
              </a:prstClr>
            </a:outerShdw>
          </a:effectLst>
        </p:grpSpPr>
        <p:sp>
          <p:nvSpPr>
            <p:cNvPr id="21" name="Oval 20">
              <a:extLst>
                <a:ext uri="{FF2B5EF4-FFF2-40B4-BE49-F238E27FC236}">
                  <a16:creationId xmlns:a16="http://schemas.microsoft.com/office/drawing/2014/main" id="{2DEC28D8-B53E-9D7C-0205-7DAF47B85C00}"/>
                </a:ext>
              </a:extLst>
            </p:cNvPr>
            <p:cNvSpPr/>
            <p:nvPr/>
          </p:nvSpPr>
          <p:spPr>
            <a:xfrm>
              <a:off x="7869666"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hlinkClick r:id="rId5" action="ppaction://hlinksldjump"/>
              <a:extLst>
                <a:ext uri="{FF2B5EF4-FFF2-40B4-BE49-F238E27FC236}">
                  <a16:creationId xmlns:a16="http://schemas.microsoft.com/office/drawing/2014/main" id="{2C4A32BA-0361-C6CB-DACD-26F8F33D78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08220" y="2078637"/>
              <a:ext cx="451143" cy="524301"/>
            </a:xfrm>
            <a:prstGeom prst="rect">
              <a:avLst/>
            </a:prstGeom>
          </p:spPr>
        </p:pic>
      </p:grpSp>
      <p:grpSp>
        <p:nvGrpSpPr>
          <p:cNvPr id="23" name="Group 22">
            <a:extLst>
              <a:ext uri="{FF2B5EF4-FFF2-40B4-BE49-F238E27FC236}">
                <a16:creationId xmlns:a16="http://schemas.microsoft.com/office/drawing/2014/main" id="{75983769-E767-ABC3-3594-51DBF6DAA350}"/>
              </a:ext>
            </a:extLst>
          </p:cNvPr>
          <p:cNvGrpSpPr/>
          <p:nvPr/>
        </p:nvGrpSpPr>
        <p:grpSpPr>
          <a:xfrm>
            <a:off x="7403041" y="5676707"/>
            <a:ext cx="702494" cy="702494"/>
            <a:chOff x="9286275" y="2027124"/>
            <a:chExt cx="702494" cy="702494"/>
          </a:xfrm>
          <a:effectLst>
            <a:outerShdw blurRad="63500" sx="102000" sy="102000" algn="ctr" rotWithShape="0">
              <a:prstClr val="black">
                <a:alpha val="40000"/>
              </a:prstClr>
            </a:outerShdw>
          </a:effectLst>
        </p:grpSpPr>
        <p:sp>
          <p:nvSpPr>
            <p:cNvPr id="24" name="Oval 23">
              <a:extLst>
                <a:ext uri="{FF2B5EF4-FFF2-40B4-BE49-F238E27FC236}">
                  <a16:creationId xmlns:a16="http://schemas.microsoft.com/office/drawing/2014/main" id="{F11027B6-D499-B82E-E144-C932A6FEA9B6}"/>
                </a:ext>
              </a:extLst>
            </p:cNvPr>
            <p:cNvSpPr/>
            <p:nvPr/>
          </p:nvSpPr>
          <p:spPr>
            <a:xfrm>
              <a:off x="928627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hlinkClick r:id="rId7" action="ppaction://hlinksldjump"/>
              <a:extLst>
                <a:ext uri="{FF2B5EF4-FFF2-40B4-BE49-F238E27FC236}">
                  <a16:creationId xmlns:a16="http://schemas.microsoft.com/office/drawing/2014/main" id="{03446CF2-5DE7-1EA6-D512-58947A1B5B5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27192" y="2179762"/>
              <a:ext cx="420660" cy="390178"/>
            </a:xfrm>
            <a:prstGeom prst="rect">
              <a:avLst/>
            </a:prstGeom>
          </p:spPr>
        </p:pic>
      </p:grpSp>
      <p:grpSp>
        <p:nvGrpSpPr>
          <p:cNvPr id="26" name="Group 25">
            <a:extLst>
              <a:ext uri="{FF2B5EF4-FFF2-40B4-BE49-F238E27FC236}">
                <a16:creationId xmlns:a16="http://schemas.microsoft.com/office/drawing/2014/main" id="{86C40DAC-6F98-F84A-71EB-B9BB992895EA}"/>
              </a:ext>
            </a:extLst>
          </p:cNvPr>
          <p:cNvGrpSpPr/>
          <p:nvPr/>
        </p:nvGrpSpPr>
        <p:grpSpPr>
          <a:xfrm>
            <a:off x="10702885" y="6094539"/>
            <a:ext cx="702494" cy="702494"/>
            <a:chOff x="10702885" y="2027124"/>
            <a:chExt cx="702494" cy="702494"/>
          </a:xfrm>
          <a:effectLst>
            <a:outerShdw blurRad="63500" sx="102000" sy="102000" algn="ctr" rotWithShape="0">
              <a:prstClr val="black">
                <a:alpha val="40000"/>
              </a:prstClr>
            </a:outerShdw>
          </a:effectLst>
        </p:grpSpPr>
        <p:sp>
          <p:nvSpPr>
            <p:cNvPr id="27" name="Oval 26">
              <a:extLst>
                <a:ext uri="{FF2B5EF4-FFF2-40B4-BE49-F238E27FC236}">
                  <a16:creationId xmlns:a16="http://schemas.microsoft.com/office/drawing/2014/main" id="{D95F20E4-7447-86D7-70C9-6C405802C2D6}"/>
                </a:ext>
              </a:extLst>
            </p:cNvPr>
            <p:cNvSpPr/>
            <p:nvPr/>
          </p:nvSpPr>
          <p:spPr>
            <a:xfrm>
              <a:off x="1070288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Picture 60">
              <a:hlinkClick r:id="rId9" action="ppaction://hlinksldjump"/>
              <a:extLst>
                <a:ext uri="{FF2B5EF4-FFF2-40B4-BE49-F238E27FC236}">
                  <a16:creationId xmlns:a16="http://schemas.microsoft.com/office/drawing/2014/main" id="{4EE65B8F-644A-91BF-F35E-4577AA6507A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834752" y="2125579"/>
              <a:ext cx="438759" cy="457240"/>
            </a:xfrm>
            <a:prstGeom prst="rect">
              <a:avLst/>
            </a:prstGeom>
          </p:spPr>
        </p:pic>
      </p:grpSp>
    </p:spTree>
    <p:extLst>
      <p:ext uri="{BB962C8B-B14F-4D97-AF65-F5344CB8AC3E}">
        <p14:creationId xmlns:p14="http://schemas.microsoft.com/office/powerpoint/2010/main" val="66854391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6000" fill="hold" grpId="0" nodeType="withEffect" p14:presetBounceEnd="84000">
                                      <p:stCondLst>
                                        <p:cond delay="0"/>
                                      </p:stCondLst>
                                      <p:iterate type="lt">
                                        <p:tmPct val="5000"/>
                                      </p:iterate>
                                      <p:childTnLst>
                                        <p:set>
                                          <p:cBhvr>
                                            <p:cTn id="6" dur="1" fill="hold">
                                              <p:stCondLst>
                                                <p:cond delay="0"/>
                                              </p:stCondLst>
                                            </p:cTn>
                                            <p:tgtEl>
                                              <p:spTgt spid="53"/>
                                            </p:tgtEl>
                                            <p:attrNameLst>
                                              <p:attrName>style.visibility</p:attrName>
                                            </p:attrNameLst>
                                          </p:cBhvr>
                                          <p:to>
                                            <p:strVal val="visible"/>
                                          </p:to>
                                        </p:set>
                                        <p:anim calcmode="lin" valueType="num" p14:bounceEnd="84000">
                                          <p:cBhvr additive="base">
                                            <p:cTn id="7" dur="1000" fill="hold"/>
                                            <p:tgtEl>
                                              <p:spTgt spid="53"/>
                                            </p:tgtEl>
                                            <p:attrNameLst>
                                              <p:attrName>ppt_x</p:attrName>
                                            </p:attrNameLst>
                                          </p:cBhvr>
                                          <p:tavLst>
                                            <p:tav tm="0">
                                              <p:val>
                                                <p:strVal val="#ppt_x"/>
                                              </p:val>
                                            </p:tav>
                                            <p:tav tm="100000">
                                              <p:val>
                                                <p:strVal val="#ppt_x"/>
                                              </p:val>
                                            </p:tav>
                                          </p:tavLst>
                                        </p:anim>
                                        <p:anim calcmode="lin" valueType="num" p14:bounceEnd="84000">
                                          <p:cBhvr additive="base">
                                            <p:cTn id="8" dur="10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accel="16000" fill="hold" nodeType="withEffect" p14:presetBounceEnd="52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2000">
                                          <p:cBhvr additive="base">
                                            <p:cTn id="11" dur="1000" fill="hold"/>
                                            <p:tgtEl>
                                              <p:spTgt spid="3074"/>
                                            </p:tgtEl>
                                            <p:attrNameLst>
                                              <p:attrName>ppt_x</p:attrName>
                                            </p:attrNameLst>
                                          </p:cBhvr>
                                          <p:tavLst>
                                            <p:tav tm="0">
                                              <p:val>
                                                <p:strVal val="#ppt_x"/>
                                              </p:val>
                                            </p:tav>
                                            <p:tav tm="100000">
                                              <p:val>
                                                <p:strVal val="#ppt_x"/>
                                              </p:val>
                                            </p:tav>
                                          </p:tavLst>
                                        </p:anim>
                                        <p:anim calcmode="lin" valueType="num" p14:bounceEnd="52000">
                                          <p:cBhvr additive="base">
                                            <p:cTn id="12" dur="1000" fill="hold"/>
                                            <p:tgtEl>
                                              <p:spTgt spid="3074"/>
                                            </p:tgtEl>
                                            <p:attrNameLst>
                                              <p:attrName>ppt_y</p:attrName>
                                            </p:attrNameLst>
                                          </p:cBhvr>
                                          <p:tavLst>
                                            <p:tav tm="0">
                                              <p:val>
                                                <p:strVal val="1+#ppt_h/2"/>
                                              </p:val>
                                            </p:tav>
                                            <p:tav tm="100000">
                                              <p:val>
                                                <p:strVal val="#ppt_y"/>
                                              </p:val>
                                            </p:tav>
                                          </p:tavLst>
                                        </p:anim>
                                      </p:childTnLst>
                                    </p:cTn>
                                  </p:par>
                                </p:childTnLst>
                              </p:cTn>
                            </p:par>
                            <p:par>
                              <p:cTn id="13" fill="hold">
                                <p:stCondLst>
                                  <p:cond delay="1400"/>
                                </p:stCondLst>
                                <p:childTnLst>
                                  <p:par>
                                    <p:cTn id="14" presetID="17" presetClass="entr" presetSubtype="10" fill="hold" grpId="0" nodeType="afterEffect">
                                      <p:stCondLst>
                                        <p:cond delay="0"/>
                                      </p:stCondLst>
                                      <p:childTnLst>
                                        <p:set>
                                          <p:cBhvr>
                                            <p:cTn id="15" dur="1" fill="hold">
                                              <p:stCondLst>
                                                <p:cond delay="0"/>
                                              </p:stCondLst>
                                            </p:cTn>
                                            <p:tgtEl>
                                              <p:spTgt spid="57"/>
                                            </p:tgtEl>
                                            <p:attrNameLst>
                                              <p:attrName>style.visibility</p:attrName>
                                            </p:attrNameLst>
                                          </p:cBhvr>
                                          <p:to>
                                            <p:strVal val="visible"/>
                                          </p:to>
                                        </p:set>
                                        <p:anim calcmode="lin" valueType="num">
                                          <p:cBhvr>
                                            <p:cTn id="16" dur="500" fill="hold"/>
                                            <p:tgtEl>
                                              <p:spTgt spid="57"/>
                                            </p:tgtEl>
                                            <p:attrNameLst>
                                              <p:attrName>ppt_w</p:attrName>
                                            </p:attrNameLst>
                                          </p:cBhvr>
                                          <p:tavLst>
                                            <p:tav tm="0">
                                              <p:val>
                                                <p:fltVal val="0"/>
                                              </p:val>
                                            </p:tav>
                                            <p:tav tm="100000">
                                              <p:val>
                                                <p:strVal val="#ppt_w"/>
                                              </p:val>
                                            </p:tav>
                                          </p:tavLst>
                                        </p:anim>
                                        <p:anim calcmode="lin" valueType="num">
                                          <p:cBhvr>
                                            <p:cTn id="17" dur="5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6000" fill="hold" grpId="0" nodeType="withEffect">
                                      <p:stCondLst>
                                        <p:cond delay="0"/>
                                      </p:stCondLst>
                                      <p:iterate type="lt">
                                        <p:tmPct val="5000"/>
                                      </p:iterate>
                                      <p:childTnLst>
                                        <p:set>
                                          <p:cBhvr>
                                            <p:cTn id="6" dur="1" fill="hold">
                                              <p:stCondLst>
                                                <p:cond delay="0"/>
                                              </p:stCondLst>
                                            </p:cTn>
                                            <p:tgtEl>
                                              <p:spTgt spid="53"/>
                                            </p:tgtEl>
                                            <p:attrNameLst>
                                              <p:attrName>style.visibility</p:attrName>
                                            </p:attrNameLst>
                                          </p:cBhvr>
                                          <p:to>
                                            <p:strVal val="visible"/>
                                          </p:to>
                                        </p:set>
                                        <p:anim calcmode="lin" valueType="num">
                                          <p:cBhvr additive="base">
                                            <p:cTn id="7" dur="1000" fill="hold"/>
                                            <p:tgtEl>
                                              <p:spTgt spid="53"/>
                                            </p:tgtEl>
                                            <p:attrNameLst>
                                              <p:attrName>ppt_x</p:attrName>
                                            </p:attrNameLst>
                                          </p:cBhvr>
                                          <p:tavLst>
                                            <p:tav tm="0">
                                              <p:val>
                                                <p:strVal val="#ppt_x"/>
                                              </p:val>
                                            </p:tav>
                                            <p:tav tm="100000">
                                              <p:val>
                                                <p:strVal val="#ppt_x"/>
                                              </p:val>
                                            </p:tav>
                                          </p:tavLst>
                                        </p:anim>
                                        <p:anim calcmode="lin" valueType="num">
                                          <p:cBhvr additive="base">
                                            <p:cTn id="8" dur="10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accel="1600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1000" fill="hold"/>
                                            <p:tgtEl>
                                              <p:spTgt spid="3074"/>
                                            </p:tgtEl>
                                            <p:attrNameLst>
                                              <p:attrName>ppt_x</p:attrName>
                                            </p:attrNameLst>
                                          </p:cBhvr>
                                          <p:tavLst>
                                            <p:tav tm="0">
                                              <p:val>
                                                <p:strVal val="#ppt_x"/>
                                              </p:val>
                                            </p:tav>
                                            <p:tav tm="100000">
                                              <p:val>
                                                <p:strVal val="#ppt_x"/>
                                              </p:val>
                                            </p:tav>
                                          </p:tavLst>
                                        </p:anim>
                                        <p:anim calcmode="lin" valueType="num">
                                          <p:cBhvr additive="base">
                                            <p:cTn id="12" dur="1000" fill="hold"/>
                                            <p:tgtEl>
                                              <p:spTgt spid="3074"/>
                                            </p:tgtEl>
                                            <p:attrNameLst>
                                              <p:attrName>ppt_y</p:attrName>
                                            </p:attrNameLst>
                                          </p:cBhvr>
                                          <p:tavLst>
                                            <p:tav tm="0">
                                              <p:val>
                                                <p:strVal val="1+#ppt_h/2"/>
                                              </p:val>
                                            </p:tav>
                                            <p:tav tm="100000">
                                              <p:val>
                                                <p:strVal val="#ppt_y"/>
                                              </p:val>
                                            </p:tav>
                                          </p:tavLst>
                                        </p:anim>
                                      </p:childTnLst>
                                    </p:cTn>
                                  </p:par>
                                </p:childTnLst>
                              </p:cTn>
                            </p:par>
                            <p:par>
                              <p:cTn id="13" fill="hold">
                                <p:stCondLst>
                                  <p:cond delay="1400"/>
                                </p:stCondLst>
                                <p:childTnLst>
                                  <p:par>
                                    <p:cTn id="14" presetID="17" presetClass="entr" presetSubtype="10" fill="hold" grpId="0" nodeType="afterEffect">
                                      <p:stCondLst>
                                        <p:cond delay="0"/>
                                      </p:stCondLst>
                                      <p:childTnLst>
                                        <p:set>
                                          <p:cBhvr>
                                            <p:cTn id="15" dur="1" fill="hold">
                                              <p:stCondLst>
                                                <p:cond delay="0"/>
                                              </p:stCondLst>
                                            </p:cTn>
                                            <p:tgtEl>
                                              <p:spTgt spid="57"/>
                                            </p:tgtEl>
                                            <p:attrNameLst>
                                              <p:attrName>style.visibility</p:attrName>
                                            </p:attrNameLst>
                                          </p:cBhvr>
                                          <p:to>
                                            <p:strVal val="visible"/>
                                          </p:to>
                                        </p:set>
                                        <p:anim calcmode="lin" valueType="num">
                                          <p:cBhvr>
                                            <p:cTn id="16" dur="500" fill="hold"/>
                                            <p:tgtEl>
                                              <p:spTgt spid="57"/>
                                            </p:tgtEl>
                                            <p:attrNameLst>
                                              <p:attrName>ppt_w</p:attrName>
                                            </p:attrNameLst>
                                          </p:cBhvr>
                                          <p:tavLst>
                                            <p:tav tm="0">
                                              <p:val>
                                                <p:fltVal val="0"/>
                                              </p:val>
                                            </p:tav>
                                            <p:tav tm="100000">
                                              <p:val>
                                                <p:strVal val="#ppt_w"/>
                                              </p:val>
                                            </p:tav>
                                          </p:tavLst>
                                        </p:anim>
                                        <p:anim calcmode="lin" valueType="num">
                                          <p:cBhvr>
                                            <p:cTn id="17" dur="5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3"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A34E"/>
        </a:solidFill>
        <a:effectLst/>
      </p:bgPr>
    </p:bg>
    <p:spTree>
      <p:nvGrpSpPr>
        <p:cNvPr id="1" name=""/>
        <p:cNvGrpSpPr/>
        <p:nvPr/>
      </p:nvGrpSpPr>
      <p:grpSpPr>
        <a:xfrm>
          <a:off x="0" y="0"/>
          <a:ext cx="0" cy="0"/>
          <a:chOff x="0" y="0"/>
          <a:chExt cx="0" cy="0"/>
        </a:xfrm>
      </p:grpSpPr>
      <p:sp>
        <p:nvSpPr>
          <p:cNvPr id="18" name="Rectangle: Rounded Corners 55">
            <a:extLst>
              <a:ext uri="{FF2B5EF4-FFF2-40B4-BE49-F238E27FC236}">
                <a16:creationId xmlns:a16="http://schemas.microsoft.com/office/drawing/2014/main" id="{AED46A04-AC2A-680E-E13A-CE4609F69CF4}"/>
              </a:ext>
            </a:extLst>
          </p:cNvPr>
          <p:cNvSpPr/>
          <p:nvPr/>
        </p:nvSpPr>
        <p:spPr>
          <a:xfrm>
            <a:off x="5133474" y="121043"/>
            <a:ext cx="7058526" cy="5395986"/>
          </a:xfrm>
          <a:prstGeom prst="roundRect">
            <a:avLst>
              <a:gd name="adj" fmla="val 17888"/>
            </a:avLst>
          </a:prstGeom>
          <a:solidFill>
            <a:srgbClr val="C0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Vị Trạng Nguyên đa tài Trạng nguyên Lương Thế Vinh, tự là Cảnh Nghị, hiệu là Thụy Hiên, sinh ngày 1 tháng 8 năm Tân Dậu (1441) trong một gia đình nông dân có học ở làng Cao Hương, huyện Thiên Bản, nay là thôn Cao Phương, xã Liên Bảo, huyện Vụ Bản, tỉnh Nam Định. Thời niên thiếu, Lương Thế Vinh đã nổi tiếng là thần đồng, thông minh, nhanh trí. Lớn lên, Lương Thế Vinh càng học giỏi, học có phương pháp, kết hợp học với lao động, vui chơi giải trí. Chưa đầy hai mươi tuổi, tài học của Lương Thế Vinh đã nổi tiếng khắp vùng Sơn Nam. Năm 23 tuổi, đời vua Lê Thánh Tông, năm Quang Thuận thứ tư (1463), Lương Thế Vinh đỗ trạng nguyên khoa Quý Mùi. Cuộc đời 32 năm làm quan, Lương Thế Vinh đều ở Viện hàn lâm, trải thăng đến chức Hàn lâm Thị thư chưởng Hàn lâm viện sự, đứng đầu Viện hàn lâm. Ông có biệt tài về ngoại giao, được nhà vua tin yêu, giao trọng trách soạn thảo văn từ bang giao và đón tiếp sứ thần nước ngoài. Trạng nguyên Lương Thế Vinh còn dạy học ở Quốc tử giám, Sùng văn quán và Tú lâm cục là những trường cao cấp thời bấy giờ đào tạo nhân tài cho đất nước về văn chương và toán học.</a:t>
            </a:r>
            <a:endParaRPr kumimoji="0" lang="id-ID"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098" name="Picture 2" descr="GIAI THOẠI VỀ TRẠNG LƯỜNG LƯƠNG THẾ VINH | Trang thông tin chính thức của  trường THCS&amp;THPT Lương Thế Vinh, Hà Nội">
            <a:extLst>
              <a:ext uri="{FF2B5EF4-FFF2-40B4-BE49-F238E27FC236}">
                <a16:creationId xmlns:a16="http://schemas.microsoft.com/office/drawing/2014/main" id="{D3559AFE-E513-3D80-935F-32448EEA13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56"/>
          <a:stretch/>
        </p:blipFill>
        <p:spPr bwMode="auto">
          <a:xfrm>
            <a:off x="-1" y="20487"/>
            <a:ext cx="4991165" cy="6015185"/>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Shape 96">
            <a:extLst>
              <a:ext uri="{FF2B5EF4-FFF2-40B4-BE49-F238E27FC236}">
                <a16:creationId xmlns:a16="http://schemas.microsoft.com/office/drawing/2014/main" id="{5AA0E7B7-E222-098F-BC00-699B6922C4E4}"/>
              </a:ext>
            </a:extLst>
          </p:cNvPr>
          <p:cNvSpPr/>
          <p:nvPr/>
        </p:nvSpPr>
        <p:spPr>
          <a:xfrm flipH="1">
            <a:off x="-32836" y="5996026"/>
            <a:ext cx="24289799" cy="892480"/>
          </a:xfrm>
          <a:custGeom>
            <a:avLst/>
            <a:gdLst>
              <a:gd name="connsiteX0" fmla="*/ 0 w 24289799"/>
              <a:gd name="connsiteY0" fmla="*/ 0 h 892480"/>
              <a:gd name="connsiteX1" fmla="*/ 12092931 w 24289799"/>
              <a:gd name="connsiteY1" fmla="*/ 0 h 892480"/>
              <a:gd name="connsiteX2" fmla="*/ 12196867 w 24289799"/>
              <a:gd name="connsiteY2" fmla="*/ 0 h 892480"/>
              <a:gd name="connsiteX3" fmla="*/ 12519743 w 24289799"/>
              <a:gd name="connsiteY3" fmla="*/ 0 h 892480"/>
              <a:gd name="connsiteX4" fmla="*/ 12548575 w 24289799"/>
              <a:gd name="connsiteY4" fmla="*/ 29989 h 892480"/>
              <a:gd name="connsiteX5" fmla="*/ 13100793 w 24289799"/>
              <a:gd name="connsiteY5" fmla="*/ 457227 h 892480"/>
              <a:gd name="connsiteX6" fmla="*/ 13660811 w 24289799"/>
              <a:gd name="connsiteY6" fmla="*/ 30000 h 892480"/>
              <a:gd name="connsiteX7" fmla="*/ 13689795 w 24289799"/>
              <a:gd name="connsiteY7" fmla="*/ 0 h 892480"/>
              <a:gd name="connsiteX8" fmla="*/ 24289799 w 24289799"/>
              <a:gd name="connsiteY8" fmla="*/ 0 h 892480"/>
              <a:gd name="connsiteX9" fmla="*/ 24289799 w 24289799"/>
              <a:gd name="connsiteY9" fmla="*/ 892480 h 892480"/>
              <a:gd name="connsiteX10" fmla="*/ 12196867 w 24289799"/>
              <a:gd name="connsiteY10" fmla="*/ 892480 h 892480"/>
              <a:gd name="connsiteX11" fmla="*/ 12092931 w 24289799"/>
              <a:gd name="connsiteY11" fmla="*/ 892480 h 892480"/>
              <a:gd name="connsiteX12" fmla="*/ 0 w 24289799"/>
              <a:gd name="connsiteY12" fmla="*/ 892480 h 8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9799" h="892480">
                <a:moveTo>
                  <a:pt x="0" y="0"/>
                </a:moveTo>
                <a:lnTo>
                  <a:pt x="12092931" y="0"/>
                </a:lnTo>
                <a:lnTo>
                  <a:pt x="12196867" y="0"/>
                </a:lnTo>
                <a:lnTo>
                  <a:pt x="12519743" y="0"/>
                </a:lnTo>
                <a:lnTo>
                  <a:pt x="12548575" y="29989"/>
                </a:lnTo>
                <a:cubicBezTo>
                  <a:pt x="12692601" y="209991"/>
                  <a:pt x="12732871" y="457112"/>
                  <a:pt x="13100793" y="457227"/>
                </a:cubicBezTo>
                <a:cubicBezTo>
                  <a:pt x="13468716" y="457343"/>
                  <a:pt x="13515225" y="210048"/>
                  <a:pt x="13660811" y="30000"/>
                </a:cubicBezTo>
                <a:lnTo>
                  <a:pt x="13689795" y="0"/>
                </a:lnTo>
                <a:lnTo>
                  <a:pt x="24289799" y="0"/>
                </a:lnTo>
                <a:lnTo>
                  <a:pt x="24289799" y="892480"/>
                </a:lnTo>
                <a:lnTo>
                  <a:pt x="12196867" y="892480"/>
                </a:lnTo>
                <a:lnTo>
                  <a:pt x="12092931" y="892480"/>
                </a:lnTo>
                <a:lnTo>
                  <a:pt x="0" y="892480"/>
                </a:lnTo>
                <a:close/>
              </a:path>
            </a:pathLst>
          </a:custGeom>
          <a:solidFill>
            <a:schemeClr val="bg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15935F4A-CA64-4A7E-EFF5-81EC25C8E050}"/>
              </a:ext>
            </a:extLst>
          </p:cNvPr>
          <p:cNvGrpSpPr/>
          <p:nvPr/>
        </p:nvGrpSpPr>
        <p:grpSpPr>
          <a:xfrm>
            <a:off x="3843710" y="6094539"/>
            <a:ext cx="702494" cy="702494"/>
            <a:chOff x="3619839" y="2027124"/>
            <a:chExt cx="702494" cy="702494"/>
          </a:xfrm>
          <a:effectLst>
            <a:outerShdw blurRad="63500" sx="102000" sy="102000" algn="ctr" rotWithShape="0">
              <a:prstClr val="black">
                <a:alpha val="40000"/>
              </a:prstClr>
            </a:outerShdw>
          </a:effectLst>
        </p:grpSpPr>
        <p:sp>
          <p:nvSpPr>
            <p:cNvPr id="21" name="Oval 20">
              <a:extLst>
                <a:ext uri="{FF2B5EF4-FFF2-40B4-BE49-F238E27FC236}">
                  <a16:creationId xmlns:a16="http://schemas.microsoft.com/office/drawing/2014/main" id="{0478645E-E41B-D197-9962-89438EEA7BAB}"/>
                </a:ext>
              </a:extLst>
            </p:cNvPr>
            <p:cNvSpPr/>
            <p:nvPr/>
          </p:nvSpPr>
          <p:spPr>
            <a:xfrm>
              <a:off x="3619839"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hlinkClick r:id="rId3" action="ppaction://hlinksldjump"/>
              <a:extLst>
                <a:ext uri="{FF2B5EF4-FFF2-40B4-BE49-F238E27FC236}">
                  <a16:creationId xmlns:a16="http://schemas.microsoft.com/office/drawing/2014/main" id="{F5B46089-5EA3-AB7B-6740-8A0A2628A9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74872" y="2078639"/>
              <a:ext cx="592428" cy="592428"/>
            </a:xfrm>
            <a:prstGeom prst="rect">
              <a:avLst/>
            </a:prstGeom>
          </p:spPr>
        </p:pic>
      </p:grpSp>
      <p:grpSp>
        <p:nvGrpSpPr>
          <p:cNvPr id="23" name="Group 22">
            <a:extLst>
              <a:ext uri="{FF2B5EF4-FFF2-40B4-BE49-F238E27FC236}">
                <a16:creationId xmlns:a16="http://schemas.microsoft.com/office/drawing/2014/main" id="{F36CBB9E-56D4-6321-A8C2-F3784DBB4E19}"/>
              </a:ext>
            </a:extLst>
          </p:cNvPr>
          <p:cNvGrpSpPr/>
          <p:nvPr/>
        </p:nvGrpSpPr>
        <p:grpSpPr>
          <a:xfrm>
            <a:off x="414123" y="6094539"/>
            <a:ext cx="702494" cy="702494"/>
            <a:chOff x="7869666" y="2027124"/>
            <a:chExt cx="702494" cy="702494"/>
          </a:xfrm>
          <a:effectLst>
            <a:outerShdw blurRad="63500" sx="102000" sy="102000" algn="ctr" rotWithShape="0">
              <a:prstClr val="black">
                <a:alpha val="40000"/>
              </a:prstClr>
            </a:outerShdw>
          </a:effectLst>
        </p:grpSpPr>
        <p:sp>
          <p:nvSpPr>
            <p:cNvPr id="24" name="Oval 23">
              <a:extLst>
                <a:ext uri="{FF2B5EF4-FFF2-40B4-BE49-F238E27FC236}">
                  <a16:creationId xmlns:a16="http://schemas.microsoft.com/office/drawing/2014/main" id="{4F68D1B6-C9D8-F548-7429-3BD5B8AC513F}"/>
                </a:ext>
              </a:extLst>
            </p:cNvPr>
            <p:cNvSpPr/>
            <p:nvPr/>
          </p:nvSpPr>
          <p:spPr>
            <a:xfrm>
              <a:off x="7869666"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hlinkClick r:id="rId5" action="ppaction://hlinksldjump"/>
              <a:extLst>
                <a:ext uri="{FF2B5EF4-FFF2-40B4-BE49-F238E27FC236}">
                  <a16:creationId xmlns:a16="http://schemas.microsoft.com/office/drawing/2014/main" id="{001AEB4D-1277-93BD-6CB8-D5CE15C12F8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08220" y="2078637"/>
              <a:ext cx="451143" cy="524301"/>
            </a:xfrm>
            <a:prstGeom prst="rect">
              <a:avLst/>
            </a:prstGeom>
          </p:spPr>
        </p:pic>
      </p:grpSp>
      <p:grpSp>
        <p:nvGrpSpPr>
          <p:cNvPr id="26" name="Group 25">
            <a:extLst>
              <a:ext uri="{FF2B5EF4-FFF2-40B4-BE49-F238E27FC236}">
                <a16:creationId xmlns:a16="http://schemas.microsoft.com/office/drawing/2014/main" id="{D728066D-E2EE-3868-8A1E-DF44F0CFD031}"/>
              </a:ext>
            </a:extLst>
          </p:cNvPr>
          <p:cNvGrpSpPr/>
          <p:nvPr/>
        </p:nvGrpSpPr>
        <p:grpSpPr>
          <a:xfrm>
            <a:off x="7273297" y="6094539"/>
            <a:ext cx="702494" cy="702494"/>
            <a:chOff x="9286275" y="2027124"/>
            <a:chExt cx="702494" cy="702494"/>
          </a:xfrm>
          <a:effectLst>
            <a:outerShdw blurRad="63500" sx="102000" sy="102000" algn="ctr" rotWithShape="0">
              <a:prstClr val="black">
                <a:alpha val="40000"/>
              </a:prstClr>
            </a:outerShdw>
          </a:effectLst>
        </p:grpSpPr>
        <p:sp>
          <p:nvSpPr>
            <p:cNvPr id="27" name="Oval 26">
              <a:extLst>
                <a:ext uri="{FF2B5EF4-FFF2-40B4-BE49-F238E27FC236}">
                  <a16:creationId xmlns:a16="http://schemas.microsoft.com/office/drawing/2014/main" id="{C771F33D-690E-ED94-ED4B-ED602E885791}"/>
                </a:ext>
              </a:extLst>
            </p:cNvPr>
            <p:cNvSpPr/>
            <p:nvPr/>
          </p:nvSpPr>
          <p:spPr>
            <a:xfrm>
              <a:off x="928627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47">
              <a:hlinkClick r:id="rId7" action="ppaction://hlinksldjump"/>
              <a:extLst>
                <a:ext uri="{FF2B5EF4-FFF2-40B4-BE49-F238E27FC236}">
                  <a16:creationId xmlns:a16="http://schemas.microsoft.com/office/drawing/2014/main" id="{1A4FC710-6B4F-44F0-A16C-07858C9F3A5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27192" y="2179762"/>
              <a:ext cx="420660" cy="390178"/>
            </a:xfrm>
            <a:prstGeom prst="rect">
              <a:avLst/>
            </a:prstGeom>
          </p:spPr>
        </p:pic>
      </p:grpSp>
      <p:grpSp>
        <p:nvGrpSpPr>
          <p:cNvPr id="53" name="Group 52">
            <a:extLst>
              <a:ext uri="{FF2B5EF4-FFF2-40B4-BE49-F238E27FC236}">
                <a16:creationId xmlns:a16="http://schemas.microsoft.com/office/drawing/2014/main" id="{B8C658D4-49B5-B084-BB11-D98FD168FF5E}"/>
              </a:ext>
            </a:extLst>
          </p:cNvPr>
          <p:cNvGrpSpPr/>
          <p:nvPr/>
        </p:nvGrpSpPr>
        <p:grpSpPr>
          <a:xfrm>
            <a:off x="10753053" y="5544683"/>
            <a:ext cx="702494" cy="702494"/>
            <a:chOff x="10702885" y="2027124"/>
            <a:chExt cx="702494" cy="702494"/>
          </a:xfrm>
          <a:effectLst>
            <a:outerShdw blurRad="63500" sx="102000" sy="102000" algn="ctr" rotWithShape="0">
              <a:prstClr val="black">
                <a:alpha val="40000"/>
              </a:prstClr>
            </a:outerShdw>
          </a:effectLst>
        </p:grpSpPr>
        <p:sp>
          <p:nvSpPr>
            <p:cNvPr id="54" name="Oval 53">
              <a:extLst>
                <a:ext uri="{FF2B5EF4-FFF2-40B4-BE49-F238E27FC236}">
                  <a16:creationId xmlns:a16="http://schemas.microsoft.com/office/drawing/2014/main" id="{2C63DC7C-71AC-CBDA-30E6-4E8660FDD070}"/>
                </a:ext>
              </a:extLst>
            </p:cNvPr>
            <p:cNvSpPr/>
            <p:nvPr/>
          </p:nvSpPr>
          <p:spPr>
            <a:xfrm>
              <a:off x="10702885" y="2027124"/>
              <a:ext cx="702494" cy="702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a:hlinkClick r:id="rId9" action="ppaction://hlinksldjump"/>
              <a:extLst>
                <a:ext uri="{FF2B5EF4-FFF2-40B4-BE49-F238E27FC236}">
                  <a16:creationId xmlns:a16="http://schemas.microsoft.com/office/drawing/2014/main" id="{43DB05AC-28BA-FC5F-FF02-933547E1CEB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834752" y="2125579"/>
              <a:ext cx="438759" cy="457240"/>
            </a:xfrm>
            <a:prstGeom prst="rect">
              <a:avLst/>
            </a:prstGeom>
          </p:spPr>
        </p:pic>
      </p:grpSp>
    </p:spTree>
    <p:extLst>
      <p:ext uri="{BB962C8B-B14F-4D97-AF65-F5344CB8AC3E}">
        <p14:creationId xmlns:p14="http://schemas.microsoft.com/office/powerpoint/2010/main" val="245793085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6000" fill="hold" nodeType="withEffect" p14:presetBounceEnd="52000">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14:bounceEnd="52000">
                                          <p:cBhvr additive="base">
                                            <p:cTn id="7" dur="1000" fill="hold"/>
                                            <p:tgtEl>
                                              <p:spTgt spid="4098"/>
                                            </p:tgtEl>
                                            <p:attrNameLst>
                                              <p:attrName>ppt_x</p:attrName>
                                            </p:attrNameLst>
                                          </p:cBhvr>
                                          <p:tavLst>
                                            <p:tav tm="0">
                                              <p:val>
                                                <p:strVal val="#ppt_x"/>
                                              </p:val>
                                            </p:tav>
                                            <p:tav tm="100000">
                                              <p:val>
                                                <p:strVal val="#ppt_x"/>
                                              </p:val>
                                            </p:tav>
                                          </p:tavLst>
                                        </p:anim>
                                        <p:anim calcmode="lin" valueType="num" p14:bounceEnd="52000">
                                          <p:cBhvr additive="base">
                                            <p:cTn id="8" dur="1000" fill="hold"/>
                                            <p:tgtEl>
                                              <p:spTgt spid="409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600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1000" fill="hold"/>
                                            <p:tgtEl>
                                              <p:spTgt spid="4098"/>
                                            </p:tgtEl>
                                            <p:attrNameLst>
                                              <p:attrName>ppt_x</p:attrName>
                                            </p:attrNameLst>
                                          </p:cBhvr>
                                          <p:tavLst>
                                            <p:tav tm="0">
                                              <p:val>
                                                <p:strVal val="#ppt_x"/>
                                              </p:val>
                                            </p:tav>
                                            <p:tav tm="100000">
                                              <p:val>
                                                <p:strVal val="#ppt_x"/>
                                              </p:val>
                                            </p:tav>
                                          </p:tavLst>
                                        </p:anim>
                                        <p:anim calcmode="lin" valueType="num">
                                          <p:cBhvr additive="base">
                                            <p:cTn id="8" dur="1000" fill="hold"/>
                                            <p:tgtEl>
                                              <p:spTgt spid="409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6949" y="2775547"/>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2529007" y="3359996"/>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541281" y="4094387"/>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514468" y="4467911"/>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5795260"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01022" y="917159"/>
            <a:ext cx="4006814" cy="1323439"/>
          </a:xfrm>
          <a:prstGeom prst="rect">
            <a:avLst/>
          </a:prstGeom>
          <a:solidFill>
            <a:schemeClr val="bg1"/>
          </a:solid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BẢO VỆ</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154663" y="3977169"/>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79719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848153" y="1313270"/>
            <a:ext cx="8916100" cy="3416320"/>
          </a:xfrm>
          <a:prstGeom prst="rect">
            <a:avLst/>
          </a:prstGeom>
          <a:solidFill>
            <a:srgbClr val="00B05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Trả</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đúng</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giúp</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khỉ</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ngăn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chặn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hành</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vi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phá</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rừng</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nhóm</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lâm</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tặc</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513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078992"/>
            <a:ext cx="313508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5289308" y="588797"/>
            <a:ext cx="6231231" cy="1107996"/>
          </a:xfrm>
          <a:prstGeom prst="rect">
            <a:avLst/>
          </a:prstGeom>
          <a:noFill/>
        </p:spPr>
        <p:txBody>
          <a:bodyPr wrap="square" lIns="91440" tIns="45720" rIns="91440" bIns="4572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3415004" y="1922107"/>
            <a:ext cx="8543756" cy="4094646"/>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009602" y="2599979"/>
              <a:ext cx="4801863" cy="2182973"/>
            </a:xfrm>
            <a:prstGeom prst="rect">
              <a:avLst/>
            </a:prstGeom>
          </p:spPr>
          <p:txBody>
            <a:bodyPr vert="horz" wrap="squar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Đời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vua</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Thái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Tổ</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Thái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Tông</a:t>
              </a:r>
              <a:endPar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Thóc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lúa</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đầy</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đồng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trâu</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chẳng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buồn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ăn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p>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Hãy</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viết</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một</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đoạn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văn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ngắn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về</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cuộc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sống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xã</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hội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thời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Lê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sơ</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được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thể</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hiện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qua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hai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câu</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thơ</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trên</a:t>
              </a:r>
              <a:endParaRPr kumimoji="0" lang="zh-CN"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sym typeface="Arial"/>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9288" y="175125"/>
            <a:ext cx="609459" cy="609459"/>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9882" y="4187234"/>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815" y="-332233"/>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3750" y="4336203"/>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49315" y="-14151"/>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2334" y="4671885"/>
            <a:ext cx="3597917" cy="3885751"/>
          </a:xfrm>
          <a:prstGeom prst="rect">
            <a:avLst/>
          </a:prstGeom>
        </p:spPr>
      </p:pic>
      <p:sp>
        <p:nvSpPr>
          <p:cNvPr id="15" name="TextBox 14">
            <a:extLst>
              <a:ext uri="{FF2B5EF4-FFF2-40B4-BE49-F238E27FC236}">
                <a16:creationId xmlns:a16="http://schemas.microsoft.com/office/drawing/2014/main" id="{6BD2C7EC-F87B-EA4A-84F2-933E81030387}"/>
              </a:ext>
            </a:extLst>
          </p:cNvPr>
          <p:cNvSpPr txBox="1"/>
          <p:nvPr>
            <p:custDataLst>
              <p:tags r:id="rId3"/>
            </p:custDataLst>
          </p:nvPr>
        </p:nvSpPr>
        <p:spPr>
          <a:xfrm>
            <a:off x="1602908" y="2345372"/>
            <a:ext cx="8986179"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Học bài cũ và coi trước bài mới. Nộp đoạn văn vận dung vào tiết học sau.</a:t>
            </a:r>
          </a:p>
        </p:txBody>
      </p:sp>
      <p:sp>
        <p:nvSpPr>
          <p:cNvPr id="11" name="TextBox 10">
            <a:extLst>
              <a:ext uri="{FF2B5EF4-FFF2-40B4-BE49-F238E27FC236}">
                <a16:creationId xmlns:a16="http://schemas.microsoft.com/office/drawing/2014/main" id="{693D7041-1B19-AF4D-BEE9-F2A09A8930C0}"/>
              </a:ext>
            </a:extLst>
          </p:cNvPr>
          <p:cNvSpPr txBox="1"/>
          <p:nvPr>
            <p:custDataLst>
              <p:tags r:id="rId4"/>
            </p:custDataLst>
          </p:nvPr>
        </p:nvSpPr>
        <p:spPr>
          <a:xfrm>
            <a:off x="2755221" y="1145151"/>
            <a:ext cx="6681555"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Dặn dò</a:t>
            </a:r>
          </a:p>
        </p:txBody>
      </p:sp>
    </p:spTree>
    <p:extLst>
      <p:ext uri="{BB962C8B-B14F-4D97-AF65-F5344CB8AC3E}">
        <p14:creationId xmlns:p14="http://schemas.microsoft.com/office/powerpoint/2010/main" val="1924502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100000" numSld="999">
                <p:cTn id="2" repeatCount="indefinite" fill="hold" display="0">
                  <p:stCondLst>
                    <p:cond delay="indefinite"/>
                  </p:stCondLst>
                  <p:endCondLst>
                    <p:cond evt="onStopAudio" delay="0">
                      <p:tgtEl>
                        <p:sldTgt/>
                      </p:tgtEl>
                    </p:cond>
                  </p:endCondLst>
                </p:cTn>
                <p:tgtEl>
                  <p:spTgt spid="6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865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6" action="ppaction://hlinksldjump"/>
          </p:cNvPr>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4" cstate="print">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1</a:t>
            </a:r>
          </a:p>
        </p:txBody>
      </p:sp>
      <p:sp>
        <p:nvSpPr>
          <p:cNvPr id="40" name="Oval 39"/>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2</a:t>
            </a:r>
          </a:p>
        </p:txBody>
      </p:sp>
      <p:sp>
        <p:nvSpPr>
          <p:cNvPr id="41" name="Oval 40"/>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3</a:t>
            </a:r>
          </a:p>
        </p:txBody>
      </p:sp>
      <p:sp>
        <p:nvSpPr>
          <p:cNvPr id="42" name="Oval 41"/>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4</a:t>
            </a:r>
          </a:p>
        </p:txBody>
      </p:sp>
      <p:sp>
        <p:nvSpPr>
          <p:cNvPr id="43" name="Oval 42"/>
          <p:cNvSpPr/>
          <p:nvPr/>
        </p:nvSpPr>
        <p:spPr>
          <a:xfrm>
            <a:off x="10147420" y="383652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5</a:t>
            </a:r>
          </a:p>
        </p:txBody>
      </p:sp>
    </p:spTree>
    <p:extLst>
      <p:ext uri="{BB962C8B-B14F-4D97-AF65-F5344CB8AC3E}">
        <p14:creationId xmlns:p14="http://schemas.microsoft.com/office/powerpoint/2010/main" val="112387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048000" y="1029326"/>
            <a:ext cx="5892800" cy="1446550"/>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Tôn</a:t>
            </a:r>
            <a:r>
              <a:rPr kumimoji="0" lang="en-US" sz="44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giáo nào chiếm vị trí độc tôn thời Lê sơ?</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860800" y="4633508"/>
            <a:ext cx="4572000" cy="9233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Nho giáo</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1043094" y="0"/>
            <a:ext cx="1148906" cy="621792"/>
          </a:xfrm>
          <a:prstGeom prst="rect">
            <a:avLst/>
          </a:prstGeom>
        </p:spPr>
      </p:pic>
      <p:grpSp>
        <p:nvGrpSpPr>
          <p:cNvPr id="4" name="Group 3"/>
          <p:cNvGrpSpPr/>
          <p:nvPr/>
        </p:nvGrpSpPr>
        <p:grpSpPr>
          <a:xfrm>
            <a:off x="157479" y="1251732"/>
            <a:ext cx="11922761" cy="5524988"/>
            <a:chOff x="2407920" y="2310852"/>
            <a:chExt cx="6502400" cy="4108026"/>
          </a:xfrm>
          <a:noFill/>
        </p:grpSpPr>
        <p:sp>
          <p:nvSpPr>
            <p:cNvPr id="3"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Table 6"/>
          <p:cNvGraphicFramePr>
            <a:graphicFrameLocks noGrp="1"/>
          </p:cNvGraphicFramePr>
          <p:nvPr>
            <p:extLst>
              <p:ext uri="{D42A27DB-BD31-4B8C-83A1-F6EECF244321}">
                <p14:modId xmlns:p14="http://schemas.microsoft.com/office/powerpoint/2010/main" val="2764503524"/>
              </p:ext>
            </p:extLst>
          </p:nvPr>
        </p:nvGraphicFramePr>
        <p:xfrm>
          <a:off x="157478" y="1584472"/>
          <a:ext cx="11922762" cy="5192250"/>
        </p:xfrm>
        <a:graphic>
          <a:graphicData uri="http://schemas.openxmlformats.org/drawingml/2006/table">
            <a:tbl>
              <a:tblPr firstRow="1" bandRow="1">
                <a:tableStyleId>{775DCB02-9BB8-47FD-8907-85C794F793BA}</a:tableStyleId>
              </a:tblPr>
              <a:tblGrid>
                <a:gridCol w="2008044">
                  <a:extLst>
                    <a:ext uri="{9D8B030D-6E8A-4147-A177-3AD203B41FA5}">
                      <a16:colId xmlns:a16="http://schemas.microsoft.com/office/drawing/2014/main" val="20000"/>
                    </a:ext>
                  </a:extLst>
                </a:gridCol>
                <a:gridCol w="1966210">
                  <a:extLst>
                    <a:ext uri="{9D8B030D-6E8A-4147-A177-3AD203B41FA5}">
                      <a16:colId xmlns:a16="http://schemas.microsoft.com/office/drawing/2014/main" val="20001"/>
                    </a:ext>
                  </a:extLst>
                </a:gridCol>
                <a:gridCol w="7948508">
                  <a:extLst>
                    <a:ext uri="{9D8B030D-6E8A-4147-A177-3AD203B41FA5}">
                      <a16:colId xmlns:a16="http://schemas.microsoft.com/office/drawing/2014/main" val="20002"/>
                    </a:ext>
                  </a:extLst>
                </a:gridCol>
              </a:tblGrid>
              <a:tr h="741750">
                <a:tc gridSpan="2">
                  <a:txBody>
                    <a:bodyPr/>
                    <a:lstStyle/>
                    <a:p>
                      <a:pPr algn="ctr"/>
                      <a:r>
                        <a:rPr lang="en-US" sz="2800" dirty="0" err="1">
                          <a:solidFill>
                            <a:srgbClr val="00B050"/>
                          </a:solidFill>
                          <a:latin typeface="Times New Roman" panose="02020603050405020304" pitchFamily="18" charset="0"/>
                          <a:cs typeface="Times New Roman" panose="02020603050405020304" pitchFamily="18" charset="0"/>
                        </a:rPr>
                        <a:t>Lĩnh</a:t>
                      </a:r>
                      <a:r>
                        <a:rPr lang="en-US" sz="2800" baseline="0" dirty="0">
                          <a:solidFill>
                            <a:srgbClr val="00B050"/>
                          </a:solidFill>
                          <a:latin typeface="Times New Roman" panose="02020603050405020304" pitchFamily="18" charset="0"/>
                          <a:cs typeface="Times New Roman" panose="02020603050405020304" pitchFamily="18" charset="0"/>
                        </a:rPr>
                        <a:t> </a:t>
                      </a:r>
                      <a:r>
                        <a:rPr lang="en-US" sz="2800" baseline="0" dirty="0" err="1">
                          <a:solidFill>
                            <a:srgbClr val="00B050"/>
                          </a:solidFill>
                          <a:latin typeface="Times New Roman" panose="02020603050405020304" pitchFamily="18" charset="0"/>
                          <a:cs typeface="Times New Roman" panose="02020603050405020304" pitchFamily="18" charset="0"/>
                        </a:rPr>
                        <a:t>vực</a:t>
                      </a:r>
                      <a:endParaRPr lang="en-US" sz="2800"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tc>
                  <a:txBody>
                    <a:bodyPr/>
                    <a:lstStyle/>
                    <a:p>
                      <a:pPr algn="ctr"/>
                      <a:r>
                        <a:rPr lang="en-US" sz="2800" dirty="0" err="1">
                          <a:solidFill>
                            <a:srgbClr val="00B050"/>
                          </a:solidFill>
                          <a:latin typeface="Times New Roman" panose="02020603050405020304" pitchFamily="18" charset="0"/>
                          <a:cs typeface="Times New Roman" panose="02020603050405020304" pitchFamily="18" charset="0"/>
                        </a:rPr>
                        <a:t>Thành</a:t>
                      </a:r>
                      <a:r>
                        <a:rPr lang="en-US" sz="2800" baseline="0" dirty="0">
                          <a:solidFill>
                            <a:srgbClr val="00B050"/>
                          </a:solidFill>
                          <a:latin typeface="Times New Roman" panose="02020603050405020304" pitchFamily="18" charset="0"/>
                          <a:cs typeface="Times New Roman" panose="02020603050405020304" pitchFamily="18" charset="0"/>
                        </a:rPr>
                        <a:t> </a:t>
                      </a:r>
                      <a:r>
                        <a:rPr lang="en-US" sz="2800" baseline="0" dirty="0" err="1">
                          <a:solidFill>
                            <a:srgbClr val="00B050"/>
                          </a:solidFill>
                          <a:latin typeface="Times New Roman" panose="02020603050405020304" pitchFamily="18" charset="0"/>
                          <a:cs typeface="Times New Roman" panose="02020603050405020304" pitchFamily="18" charset="0"/>
                        </a:rPr>
                        <a:t>tựu</a:t>
                      </a:r>
                      <a:endParaRPr lang="en-US" sz="2800"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741750">
                <a:tc rowSpan="2">
                  <a:txBody>
                    <a:bodyPr/>
                    <a:lstStyle/>
                    <a:p>
                      <a:pPr algn="ctr"/>
                      <a:r>
                        <a:rPr lang="en-US" sz="2800" b="1" dirty="0" err="1">
                          <a:solidFill>
                            <a:srgbClr val="00B050"/>
                          </a:solidFill>
                          <a:latin typeface="Times New Roman" panose="02020603050405020304" pitchFamily="18" charset="0"/>
                          <a:cs typeface="Times New Roman" panose="02020603050405020304" pitchFamily="18" charset="0"/>
                        </a:rPr>
                        <a:t>Văn</a:t>
                      </a:r>
                      <a:r>
                        <a:rPr lang="en-US" sz="2800" b="1" baseline="0" dirty="0">
                          <a:solidFill>
                            <a:srgbClr val="00B050"/>
                          </a:solidFill>
                          <a:latin typeface="Times New Roman" panose="02020603050405020304" pitchFamily="18" charset="0"/>
                          <a:cs typeface="Times New Roman" panose="02020603050405020304" pitchFamily="18" charset="0"/>
                        </a:rPr>
                        <a:t> </a:t>
                      </a:r>
                      <a:r>
                        <a:rPr lang="en-US" sz="2800" b="1" baseline="0" dirty="0" err="1">
                          <a:solidFill>
                            <a:srgbClr val="00B050"/>
                          </a:solidFill>
                          <a:latin typeface="Times New Roman" panose="02020603050405020304" pitchFamily="18" charset="0"/>
                          <a:cs typeface="Times New Roman" panose="02020603050405020304" pitchFamily="18" charset="0"/>
                        </a:rPr>
                        <a:t>học</a:t>
                      </a:r>
                      <a:endParaRPr lang="en-US" sz="2800" b="1"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Chữ</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Hán</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41750">
                <a:tc vMerge="1">
                  <a:txBody>
                    <a:bodyPr/>
                    <a:lstStyle/>
                    <a:p>
                      <a:endParaRPr lang="en-US" dirty="0"/>
                    </a:p>
                  </a:txBody>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Chữ</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Nôm</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41750">
                <a:tc rowSpan="4">
                  <a:txBody>
                    <a:bodyPr/>
                    <a:lstStyle/>
                    <a:p>
                      <a:pPr algn="ctr"/>
                      <a:r>
                        <a:rPr lang="en-US" sz="2800" b="1" dirty="0" err="1">
                          <a:solidFill>
                            <a:srgbClr val="00B050"/>
                          </a:solidFill>
                          <a:latin typeface="Times New Roman" panose="02020603050405020304" pitchFamily="18" charset="0"/>
                          <a:cs typeface="Times New Roman" panose="02020603050405020304" pitchFamily="18" charset="0"/>
                        </a:rPr>
                        <a:t>Khoa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học</a:t>
                      </a:r>
                      <a:endParaRPr lang="en-US" sz="2800" b="1"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Sử</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741750">
                <a:tc vMerge="1">
                  <a:txBody>
                    <a:bodyPr/>
                    <a:lstStyle/>
                    <a:p>
                      <a:endParaRPr lang="en-US" dirty="0"/>
                    </a:p>
                  </a:txBody>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Địa</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Lý</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741750">
                <a:tc vMerge="1">
                  <a:txBody>
                    <a:bodyPr/>
                    <a:lstStyle/>
                    <a:p>
                      <a:endParaRPr lang="en-US" dirty="0"/>
                    </a:p>
                  </a:txBody>
                  <a:tcPr/>
                </a:tc>
                <a:tc>
                  <a:txBody>
                    <a:bodyPr/>
                    <a:lstStyle/>
                    <a:p>
                      <a:pPr algn="ctr"/>
                      <a:r>
                        <a:rPr lang="en-US" sz="2800" dirty="0">
                          <a:solidFill>
                            <a:srgbClr val="002060"/>
                          </a:solidFill>
                          <a:latin typeface="Times New Roman" panose="02020603050405020304" pitchFamily="18" charset="0"/>
                          <a:cs typeface="Times New Roman" panose="02020603050405020304" pitchFamily="18" charset="0"/>
                        </a:rPr>
                        <a:t>Y</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741750">
                <a:tc vMerge="1">
                  <a:txBody>
                    <a:bodyPr/>
                    <a:lstStyle/>
                    <a:p>
                      <a:endParaRPr lang="en-US" dirty="0"/>
                    </a:p>
                  </a:txBody>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Toán</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grpSp>
        <p:nvGrpSpPr>
          <p:cNvPr id="9" name="Group 8">
            <a:extLst>
              <a:ext uri="{FF2B5EF4-FFF2-40B4-BE49-F238E27FC236}">
                <a16:creationId xmlns:a16="http://schemas.microsoft.com/office/drawing/2014/main" id="{76FEF481-5DDC-004C-83AE-38B82578279F}"/>
              </a:ext>
            </a:extLst>
          </p:cNvPr>
          <p:cNvGrpSpPr/>
          <p:nvPr/>
        </p:nvGrpSpPr>
        <p:grpSpPr>
          <a:xfrm>
            <a:off x="0" y="0"/>
            <a:ext cx="12192000" cy="621792"/>
            <a:chOff x="0" y="0"/>
            <a:chExt cx="12192000" cy="621792"/>
          </a:xfrm>
        </p:grpSpPr>
        <p:sp>
          <p:nvSpPr>
            <p:cNvPr id="11" name="Rectangle 10">
              <a:extLst>
                <a:ext uri="{FF2B5EF4-FFF2-40B4-BE49-F238E27FC236}">
                  <a16:creationId xmlns:a16="http://schemas.microsoft.com/office/drawing/2014/main" id="{CB6317AD-73C5-824E-B01E-9100CC415432}"/>
                </a:ext>
              </a:extLst>
            </p:cNvPr>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2" name="Picture 11">
              <a:extLst>
                <a:ext uri="{FF2B5EF4-FFF2-40B4-BE49-F238E27FC236}">
                  <a16:creationId xmlns:a16="http://schemas.microsoft.com/office/drawing/2014/main" id="{2C5C8D38-F3BA-3346-A651-7209433A3BFA}"/>
                </a:ext>
              </a:extLst>
            </p:cNvPr>
            <p:cNvPicPr>
              <a:picLocks noChangeAspect="1"/>
            </p:cNvPicPr>
            <p:nvPr/>
          </p:nvPicPr>
          <p:blipFill>
            <a:blip r:embed="rId2"/>
            <a:stretch>
              <a:fillRect/>
            </a:stretch>
          </p:blipFill>
          <p:spPr>
            <a:xfrm>
              <a:off x="11043094" y="0"/>
              <a:ext cx="1148906" cy="621792"/>
            </a:xfrm>
            <a:prstGeom prst="rect">
              <a:avLst/>
            </a:prstGeom>
          </p:spPr>
        </p:pic>
      </p:grpSp>
      <p:sp>
        <p:nvSpPr>
          <p:cNvPr id="19" name="TextBox 18"/>
          <p:cNvSpPr txBox="1"/>
          <p:nvPr/>
        </p:nvSpPr>
        <p:spPr>
          <a:xfrm>
            <a:off x="1" y="894882"/>
            <a:ext cx="2939142" cy="584775"/>
          </a:xfrm>
          <a:prstGeom prst="rect">
            <a:avLst/>
          </a:prstGeom>
          <a:solidFill>
            <a:schemeClr val="bg1"/>
          </a:solidFill>
          <a:ln>
            <a:no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Văn hóa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66CB484-9723-4D29-C0F3-AE43B3C35E5F}"/>
              </a:ext>
            </a:extLst>
          </p:cNvPr>
          <p:cNvSpPr/>
          <p:nvPr/>
        </p:nvSpPr>
        <p:spPr>
          <a:xfrm>
            <a:off x="5209142" y="719364"/>
            <a:ext cx="4248600" cy="707886"/>
          </a:xfrm>
          <a:prstGeom prst="rect">
            <a:avLst/>
          </a:prstGeom>
          <a:noFill/>
        </p:spPr>
        <p:txBody>
          <a:bodyPr wrap="none" lIns="91440" tIns="45720" rIns="91440" bIns="45720">
            <a:spAutoFit/>
          </a:bodyPr>
          <a:lstStyle/>
          <a:p>
            <a:pPr algn="ctr"/>
            <a:r>
              <a:rPr lang="en-US" sz="4000" b="1" cap="none" spc="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PHIẾU HỌC TẬP</a:t>
            </a:r>
          </a:p>
        </p:txBody>
      </p:sp>
    </p:spTree>
    <p:extLst>
      <p:ext uri="{BB962C8B-B14F-4D97-AF65-F5344CB8AC3E}">
        <p14:creationId xmlns:p14="http://schemas.microsoft.com/office/powerpoint/2010/main" val="15599913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50709" y="1029878"/>
            <a:ext cx="6287381" cy="120032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600" b="1" noProof="0">
                <a:solidFill>
                  <a:srgbClr val="C00000"/>
                </a:solidFill>
                <a:latin typeface="Times New Roman" panose="02020603050405020304" pitchFamily="18" charset="0"/>
                <a:cs typeface="Times New Roman" panose="02020603050405020304" pitchFamily="18" charset="0"/>
              </a:rPr>
              <a:t>Ai là người cho dựng lại Quốc Tử Giám?</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876698" y="4596394"/>
            <a:ext cx="457200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Lê</a:t>
            </a:r>
            <a:r>
              <a:rPr kumimoji="0" lang="en-US" sz="40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Thái Tổ</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44800" y="778644"/>
            <a:ext cx="6299200" cy="132343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000" noProof="0">
                <a:solidFill>
                  <a:srgbClr val="008000"/>
                </a:solidFill>
                <a:latin typeface="Times New Roman" panose="02020603050405020304" pitchFamily="18" charset="0"/>
                <a:cs typeface="Times New Roman" panose="02020603050405020304" pitchFamily="18" charset="0"/>
              </a:rPr>
              <a:t>Đại Việt sử ký toàn thư là tác phẩm trên lĩnh vực nào?</a:t>
            </a:r>
            <a:endPar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860800" y="4894416"/>
            <a:ext cx="4572000" cy="9233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54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học</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127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93941" y="783105"/>
            <a:ext cx="6276290" cy="1938992"/>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học chữ Nôm chiếm vị trí quan trọng trong thời Lê sơ chứng tỏ?</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605971" y="4565616"/>
            <a:ext cx="5130800" cy="1200329"/>
          </a:xfrm>
          <a:prstGeom prst="rect">
            <a:avLst/>
          </a:prstGeom>
          <a:solidFill>
            <a:schemeClr val="bg1"/>
          </a:solidFill>
        </p:spPr>
        <p:txBody>
          <a:bodyPr wrap="square" rtlCol="0">
            <a:spAutoFit/>
          </a:bodyPr>
          <a:lstStyle/>
          <a:p>
            <a:pPr lvl="0" algn="ctr" defTabSz="1219170">
              <a:defRPr/>
            </a:pPr>
            <a:r>
              <a:rPr lang="vi-VN" sz="3600" b="1">
                <a:solidFill>
                  <a:prstClr val="black"/>
                </a:solidFill>
                <a:latin typeface="Times New Roman" panose="02020603050405020304" pitchFamily="18" charset="0"/>
                <a:cs typeface="Times New Roman" panose="02020603050405020304" pitchFamily="18" charset="0"/>
              </a:rPr>
              <a:t>Nhân dân ta có lòng yêu nước, tự hào dân tộc.</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09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692400" y="783105"/>
            <a:ext cx="6604000" cy="1938992"/>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Việc</a:t>
            </a:r>
            <a:r>
              <a:rPr kumimoji="0" lang="en-US" sz="4000" b="0"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lập bia đá ở Văn Miếu – Quốc Tử Giám nhằm mục đích gì?</a:t>
            </a:r>
            <a:endPar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4157878" y="4504061"/>
            <a:ext cx="4441682" cy="132343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Vinh danh những</a:t>
            </a:r>
            <a:r>
              <a:rPr kumimoji="0" lang="en-US" sz="40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người đỗ đạt</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735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 y="654802"/>
            <a:ext cx="2569028" cy="584775"/>
          </a:xfrm>
          <a:prstGeom prst="rect">
            <a:avLst/>
          </a:prstGeom>
          <a:solidFill>
            <a:schemeClr val="bg1"/>
          </a:solidFill>
          <a:ln>
            <a:noFill/>
            <a:prstDash val="dash"/>
          </a:ln>
        </p:spPr>
        <p:txBody>
          <a:bodyPr wrap="square" rtlCol="0">
            <a:spAutoFit/>
          </a:bodyPr>
          <a:lstStyle/>
          <a:p>
            <a:pPr lvl="0">
              <a:defRPr/>
            </a:pPr>
            <a:r>
              <a:rPr lang="en-US" sz="3200" b="1">
                <a:solidFill>
                  <a:prstClr val="black"/>
                </a:solidFill>
                <a:latin typeface="Times New Roman" panose="02020603050405020304" pitchFamily="18" charset="0"/>
                <a:cs typeface="Times New Roman" panose="02020603050405020304" pitchFamily="18" charset="0"/>
              </a:rPr>
              <a:t>a. Văn hóa</a:t>
            </a:r>
            <a:endParaRPr lang="en-US" sz="3200" b="1" dirty="0">
              <a:solidFill>
                <a:prstClr val="black"/>
              </a:solidFill>
            </a:endParaRPr>
          </a:p>
        </p:txBody>
      </p:sp>
      <p:grpSp>
        <p:nvGrpSpPr>
          <p:cNvPr id="4" name="Group 3"/>
          <p:cNvGrpSpPr/>
          <p:nvPr/>
        </p:nvGrpSpPr>
        <p:grpSpPr>
          <a:xfrm>
            <a:off x="157479" y="1251732"/>
            <a:ext cx="11922761" cy="5524988"/>
            <a:chOff x="2407920" y="2310852"/>
            <a:chExt cx="6502400" cy="4108026"/>
          </a:xfrm>
          <a:noFill/>
        </p:grpSpPr>
        <p:sp>
          <p:nvSpPr>
            <p:cNvPr id="3"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Table 6"/>
          <p:cNvGraphicFramePr>
            <a:graphicFrameLocks noGrp="1"/>
          </p:cNvGraphicFramePr>
          <p:nvPr>
            <p:extLst>
              <p:ext uri="{D42A27DB-BD31-4B8C-83A1-F6EECF244321}">
                <p14:modId xmlns:p14="http://schemas.microsoft.com/office/powerpoint/2010/main" val="2261365397"/>
              </p:ext>
            </p:extLst>
          </p:nvPr>
        </p:nvGraphicFramePr>
        <p:xfrm>
          <a:off x="111760" y="1251732"/>
          <a:ext cx="11922762" cy="5524992"/>
        </p:xfrm>
        <a:graphic>
          <a:graphicData uri="http://schemas.openxmlformats.org/drawingml/2006/table">
            <a:tbl>
              <a:tblPr firstRow="1" bandRow="1">
                <a:tableStyleId>{775DCB02-9BB8-47FD-8907-85C794F793BA}</a:tableStyleId>
              </a:tblPr>
              <a:tblGrid>
                <a:gridCol w="2008044">
                  <a:extLst>
                    <a:ext uri="{9D8B030D-6E8A-4147-A177-3AD203B41FA5}">
                      <a16:colId xmlns:a16="http://schemas.microsoft.com/office/drawing/2014/main" val="20000"/>
                    </a:ext>
                  </a:extLst>
                </a:gridCol>
                <a:gridCol w="1966210">
                  <a:extLst>
                    <a:ext uri="{9D8B030D-6E8A-4147-A177-3AD203B41FA5}">
                      <a16:colId xmlns:a16="http://schemas.microsoft.com/office/drawing/2014/main" val="20001"/>
                    </a:ext>
                  </a:extLst>
                </a:gridCol>
                <a:gridCol w="7948508">
                  <a:extLst>
                    <a:ext uri="{9D8B030D-6E8A-4147-A177-3AD203B41FA5}">
                      <a16:colId xmlns:a16="http://schemas.microsoft.com/office/drawing/2014/main" val="20002"/>
                    </a:ext>
                  </a:extLst>
                </a:gridCol>
              </a:tblGrid>
              <a:tr h="690624">
                <a:tc gridSpan="2">
                  <a:txBody>
                    <a:bodyPr/>
                    <a:lstStyle/>
                    <a:p>
                      <a:pPr algn="ctr"/>
                      <a:r>
                        <a:rPr lang="en-US" sz="2800" dirty="0" err="1">
                          <a:solidFill>
                            <a:srgbClr val="00B050"/>
                          </a:solidFill>
                          <a:latin typeface="Times New Roman" panose="02020603050405020304" pitchFamily="18" charset="0"/>
                          <a:cs typeface="Times New Roman" panose="02020603050405020304" pitchFamily="18" charset="0"/>
                        </a:rPr>
                        <a:t>Lĩnh</a:t>
                      </a:r>
                      <a:r>
                        <a:rPr lang="en-US" sz="2800" baseline="0" dirty="0">
                          <a:solidFill>
                            <a:srgbClr val="00B050"/>
                          </a:solidFill>
                          <a:latin typeface="Times New Roman" panose="02020603050405020304" pitchFamily="18" charset="0"/>
                          <a:cs typeface="Times New Roman" panose="02020603050405020304" pitchFamily="18" charset="0"/>
                        </a:rPr>
                        <a:t> </a:t>
                      </a:r>
                      <a:r>
                        <a:rPr lang="en-US" sz="2800" baseline="0" dirty="0" err="1">
                          <a:solidFill>
                            <a:srgbClr val="00B050"/>
                          </a:solidFill>
                          <a:latin typeface="Times New Roman" panose="02020603050405020304" pitchFamily="18" charset="0"/>
                          <a:cs typeface="Times New Roman" panose="02020603050405020304" pitchFamily="18" charset="0"/>
                        </a:rPr>
                        <a:t>vực</a:t>
                      </a:r>
                      <a:endParaRPr lang="en-US" sz="2800"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tc>
                  <a:txBody>
                    <a:bodyPr/>
                    <a:lstStyle/>
                    <a:p>
                      <a:pPr algn="ctr"/>
                      <a:r>
                        <a:rPr lang="en-US" sz="2800" dirty="0" err="1">
                          <a:solidFill>
                            <a:srgbClr val="00B050"/>
                          </a:solidFill>
                          <a:latin typeface="Times New Roman" panose="02020603050405020304" pitchFamily="18" charset="0"/>
                          <a:cs typeface="Times New Roman" panose="02020603050405020304" pitchFamily="18" charset="0"/>
                        </a:rPr>
                        <a:t>Thành</a:t>
                      </a:r>
                      <a:r>
                        <a:rPr lang="en-US" sz="2800" baseline="0" dirty="0">
                          <a:solidFill>
                            <a:srgbClr val="00B050"/>
                          </a:solidFill>
                          <a:latin typeface="Times New Roman" panose="02020603050405020304" pitchFamily="18" charset="0"/>
                          <a:cs typeface="Times New Roman" panose="02020603050405020304" pitchFamily="18" charset="0"/>
                        </a:rPr>
                        <a:t> </a:t>
                      </a:r>
                      <a:r>
                        <a:rPr lang="en-US" sz="2800" baseline="0" dirty="0" err="1">
                          <a:solidFill>
                            <a:srgbClr val="00B050"/>
                          </a:solidFill>
                          <a:latin typeface="Times New Roman" panose="02020603050405020304" pitchFamily="18" charset="0"/>
                          <a:cs typeface="Times New Roman" panose="02020603050405020304" pitchFamily="18" charset="0"/>
                        </a:rPr>
                        <a:t>tựu</a:t>
                      </a:r>
                      <a:endParaRPr lang="en-US" sz="2800"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690624">
                <a:tc rowSpan="2">
                  <a:txBody>
                    <a:bodyPr/>
                    <a:lstStyle/>
                    <a:p>
                      <a:pPr algn="ctr"/>
                      <a:r>
                        <a:rPr lang="en-US" sz="2800" b="1" dirty="0" err="1">
                          <a:solidFill>
                            <a:srgbClr val="00B050"/>
                          </a:solidFill>
                          <a:latin typeface="Times New Roman" panose="02020603050405020304" pitchFamily="18" charset="0"/>
                          <a:cs typeface="Times New Roman" panose="02020603050405020304" pitchFamily="18" charset="0"/>
                        </a:rPr>
                        <a:t>Văn</a:t>
                      </a:r>
                      <a:r>
                        <a:rPr lang="en-US" sz="2800" b="1" baseline="0" dirty="0">
                          <a:solidFill>
                            <a:srgbClr val="00B050"/>
                          </a:solidFill>
                          <a:latin typeface="Times New Roman" panose="02020603050405020304" pitchFamily="18" charset="0"/>
                          <a:cs typeface="Times New Roman" panose="02020603050405020304" pitchFamily="18" charset="0"/>
                        </a:rPr>
                        <a:t> </a:t>
                      </a:r>
                      <a:r>
                        <a:rPr lang="en-US" sz="2800" b="1" baseline="0" dirty="0" err="1">
                          <a:solidFill>
                            <a:srgbClr val="00B050"/>
                          </a:solidFill>
                          <a:latin typeface="Times New Roman" panose="02020603050405020304" pitchFamily="18" charset="0"/>
                          <a:cs typeface="Times New Roman" panose="02020603050405020304" pitchFamily="18" charset="0"/>
                        </a:rPr>
                        <a:t>học</a:t>
                      </a:r>
                      <a:endParaRPr lang="en-US" sz="2800" b="1"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Chữ</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Hán</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90624">
                <a:tc vMerge="1">
                  <a:txBody>
                    <a:bodyPr/>
                    <a:lstStyle/>
                    <a:p>
                      <a:endParaRPr lang="en-US" dirty="0"/>
                    </a:p>
                  </a:txBody>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Chữ</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Nôm</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90624">
                <a:tc rowSpan="4">
                  <a:txBody>
                    <a:bodyPr/>
                    <a:lstStyle/>
                    <a:p>
                      <a:pPr algn="ctr"/>
                      <a:r>
                        <a:rPr lang="en-US" sz="2800" b="1" dirty="0" err="1">
                          <a:solidFill>
                            <a:srgbClr val="00B050"/>
                          </a:solidFill>
                          <a:latin typeface="Times New Roman" panose="02020603050405020304" pitchFamily="18" charset="0"/>
                          <a:cs typeface="Times New Roman" panose="02020603050405020304" pitchFamily="18" charset="0"/>
                        </a:rPr>
                        <a:t>Khoa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học</a:t>
                      </a:r>
                      <a:endParaRPr lang="en-US" sz="2800" b="1" dirty="0">
                        <a:solidFill>
                          <a:srgbClr val="00B05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Sử</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90624">
                <a:tc vMerge="1">
                  <a:txBody>
                    <a:bodyPr/>
                    <a:lstStyle/>
                    <a:p>
                      <a:endParaRPr lang="en-US" dirty="0"/>
                    </a:p>
                  </a:txBody>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Địa</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Lý</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90624">
                <a:tc vMerge="1">
                  <a:txBody>
                    <a:bodyPr/>
                    <a:lstStyle/>
                    <a:p>
                      <a:endParaRPr lang="en-US" dirty="0"/>
                    </a:p>
                  </a:txBody>
                  <a:tcPr/>
                </a:tc>
                <a:tc>
                  <a:txBody>
                    <a:bodyPr/>
                    <a:lstStyle/>
                    <a:p>
                      <a:pPr algn="ctr"/>
                      <a:r>
                        <a:rPr lang="en-US" sz="2800" dirty="0">
                          <a:solidFill>
                            <a:srgbClr val="002060"/>
                          </a:solidFill>
                          <a:latin typeface="Times New Roman" panose="02020603050405020304" pitchFamily="18" charset="0"/>
                          <a:cs typeface="Times New Roman" panose="02020603050405020304" pitchFamily="18" charset="0"/>
                        </a:rPr>
                        <a:t>Y</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690624">
                <a:tc vMerge="1">
                  <a:txBody>
                    <a:bodyPr/>
                    <a:lstStyle/>
                    <a:p>
                      <a:endParaRPr lang="en-US" dirty="0"/>
                    </a:p>
                  </a:txBody>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Toán</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690624">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Điêu</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khắc</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sp>
        <p:nvSpPr>
          <p:cNvPr id="9" name="Rectangle 8"/>
          <p:cNvSpPr/>
          <p:nvPr/>
        </p:nvSpPr>
        <p:spPr>
          <a:xfrm>
            <a:off x="4355283" y="1981377"/>
            <a:ext cx="4881657"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Tiếp tục phát triển và giữ ưu thế.</a:t>
            </a:r>
            <a:endParaRPr kumimoji="0" lang="vi-VN" sz="28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1" name="Rectangle 10"/>
          <p:cNvSpPr/>
          <p:nvPr/>
        </p:nvSpPr>
        <p:spPr>
          <a:xfrm>
            <a:off x="4408282" y="2658199"/>
            <a:ext cx="596138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Chiếm vị trí quan trọng.</a:t>
            </a:r>
            <a:endParaRPr kumimoji="0" lang="vi-VN" sz="28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2" name="Rectangle 11"/>
          <p:cNvSpPr/>
          <p:nvPr/>
        </p:nvSpPr>
        <p:spPr>
          <a:xfrm>
            <a:off x="4327879" y="3338020"/>
            <a:ext cx="7159011"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Đại Việt Sử Kí Toàn Thư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Lam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thực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lục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vi-VN" sz="28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3" name="Rectangle 12"/>
          <p:cNvSpPr/>
          <p:nvPr/>
        </p:nvSpPr>
        <p:spPr>
          <a:xfrm>
            <a:off x="4355283" y="4033478"/>
            <a:ext cx="5218095"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Dư Địa Chí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Hồng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bản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endParaRPr kumimoji="0" lang="vi-VN" sz="28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4" name="Rectangle 13"/>
          <p:cNvSpPr/>
          <p:nvPr/>
        </p:nvSpPr>
        <p:spPr>
          <a:xfrm>
            <a:off x="4242972" y="4747084"/>
            <a:ext cx="40414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Bản thảo thực vật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toát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yếu</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4327879" y="5449448"/>
            <a:ext cx="612218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Đại thành toán pháp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Lập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toán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Pháp</a:t>
            </a:r>
            <a:endParaRPr kumimoji="0" lang="vi-VN" sz="28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22" name="Rectangle 21"/>
          <p:cNvSpPr/>
          <p:nvPr/>
        </p:nvSpPr>
        <p:spPr>
          <a:xfrm>
            <a:off x="4242972" y="6113084"/>
            <a:ext cx="8298252"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Lăng tẩm, cung điện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đồ sộ, kĩ thuật điêu luyện. </a:t>
            </a:r>
            <a:endParaRPr kumimoji="0" lang="vi-VN" sz="28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grpSp>
        <p:nvGrpSpPr>
          <p:cNvPr id="18" name="Group 17">
            <a:extLst>
              <a:ext uri="{FF2B5EF4-FFF2-40B4-BE49-F238E27FC236}">
                <a16:creationId xmlns:a16="http://schemas.microsoft.com/office/drawing/2014/main" id="{16729EA4-8689-2640-A0FB-F63A088E0B3C}"/>
              </a:ext>
            </a:extLst>
          </p:cNvPr>
          <p:cNvGrpSpPr/>
          <p:nvPr/>
        </p:nvGrpSpPr>
        <p:grpSpPr>
          <a:xfrm>
            <a:off x="434131" y="0"/>
            <a:ext cx="12192000" cy="621792"/>
            <a:chOff x="0" y="0"/>
            <a:chExt cx="12192000" cy="621792"/>
          </a:xfrm>
        </p:grpSpPr>
        <p:sp>
          <p:nvSpPr>
            <p:cNvPr id="21" name="Rectangle 20">
              <a:extLst>
                <a:ext uri="{FF2B5EF4-FFF2-40B4-BE49-F238E27FC236}">
                  <a16:creationId xmlns:a16="http://schemas.microsoft.com/office/drawing/2014/main" id="{46AF49CA-C16F-6549-B488-4B8C6670EEB7}"/>
                </a:ext>
              </a:extLst>
            </p:cNvPr>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23" name="Picture 22">
              <a:extLst>
                <a:ext uri="{FF2B5EF4-FFF2-40B4-BE49-F238E27FC236}">
                  <a16:creationId xmlns:a16="http://schemas.microsoft.com/office/drawing/2014/main" id="{47129DE8-A261-5D4C-B223-A28525E71F79}"/>
                </a:ext>
              </a:extLst>
            </p:cNvPr>
            <p:cNvPicPr>
              <a:picLocks noChangeAspect="1"/>
            </p:cNvPicPr>
            <p:nvPr/>
          </p:nvPicPr>
          <p:blipFill>
            <a:blip r:embed="rId2"/>
            <a:stretch>
              <a:fillRect/>
            </a:stretch>
          </p:blipFill>
          <p:spPr>
            <a:xfrm>
              <a:off x="11043094" y="0"/>
              <a:ext cx="1148906" cy="621792"/>
            </a:xfrm>
            <a:prstGeom prst="rect">
              <a:avLst/>
            </a:prstGeom>
          </p:spPr>
        </p:pic>
      </p:grpSp>
    </p:spTree>
    <p:extLst>
      <p:ext uri="{BB962C8B-B14F-4D97-AF65-F5344CB8AC3E}">
        <p14:creationId xmlns:p14="http://schemas.microsoft.com/office/powerpoint/2010/main" val="127667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1043094" y="0"/>
            <a:ext cx="1148906" cy="621792"/>
          </a:xfrm>
          <a:prstGeom prst="rect">
            <a:avLst/>
          </a:prstGeom>
        </p:spPr>
      </p:pic>
      <p:sp>
        <p:nvSpPr>
          <p:cNvPr id="19" name="TextBox 18"/>
          <p:cNvSpPr txBox="1"/>
          <p:nvPr/>
        </p:nvSpPr>
        <p:spPr>
          <a:xfrm>
            <a:off x="1" y="795010"/>
            <a:ext cx="2743199" cy="584775"/>
          </a:xfrm>
          <a:prstGeom prst="rect">
            <a:avLst/>
          </a:prstGeom>
          <a:solidFill>
            <a:schemeClr val="bg1"/>
          </a:solidFill>
          <a:ln>
            <a:no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Văn hóa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p:cNvGrpSpPr/>
          <p:nvPr/>
        </p:nvGrpSpPr>
        <p:grpSpPr>
          <a:xfrm>
            <a:off x="157479" y="1251732"/>
            <a:ext cx="11922761" cy="5524988"/>
            <a:chOff x="2407920" y="2310852"/>
            <a:chExt cx="6502400" cy="4108026"/>
          </a:xfrm>
          <a:noFill/>
        </p:grpSpPr>
        <p:sp>
          <p:nvSpPr>
            <p:cNvPr id="3"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Flowchart: Terminator 16"/>
          <p:cNvSpPr/>
          <p:nvPr/>
        </p:nvSpPr>
        <p:spPr>
          <a:xfrm>
            <a:off x="1493520" y="6177300"/>
            <a:ext cx="2773680" cy="49784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Hán</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p>
        </p:txBody>
      </p:sp>
      <p:sp>
        <p:nvSpPr>
          <p:cNvPr id="23" name="Flowchart: Terminator 22"/>
          <p:cNvSpPr/>
          <p:nvPr/>
        </p:nvSpPr>
        <p:spPr>
          <a:xfrm>
            <a:off x="7936231" y="6177310"/>
            <a:ext cx="2773680" cy="49784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Nôm</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8" name="Picture 17"/>
          <p:cNvPicPr>
            <a:picLocks noChangeAspect="1"/>
          </p:cNvPicPr>
          <p:nvPr/>
        </p:nvPicPr>
        <p:blipFill>
          <a:blip r:embed="rId3"/>
          <a:stretch>
            <a:fillRect/>
          </a:stretch>
        </p:blipFill>
        <p:spPr>
          <a:xfrm>
            <a:off x="6249670" y="1686560"/>
            <a:ext cx="5699760" cy="4389180"/>
          </a:xfrm>
          <a:prstGeom prst="rect">
            <a:avLst/>
          </a:prstGeom>
          <a:ln>
            <a:noFill/>
          </a:ln>
          <a:effectLst>
            <a:softEdge rad="112500"/>
          </a:effectLst>
        </p:spPr>
      </p:pic>
      <p:pic>
        <p:nvPicPr>
          <p:cNvPr id="21" name="Picture 20"/>
          <p:cNvPicPr>
            <a:picLocks noChangeAspect="1"/>
          </p:cNvPicPr>
          <p:nvPr/>
        </p:nvPicPr>
        <p:blipFill>
          <a:blip r:embed="rId4"/>
          <a:stretch>
            <a:fillRect/>
          </a:stretch>
        </p:blipFill>
        <p:spPr>
          <a:xfrm>
            <a:off x="284480" y="1686560"/>
            <a:ext cx="5703569" cy="4389160"/>
          </a:xfrm>
          <a:prstGeom prst="rect">
            <a:avLst/>
          </a:prstGeom>
          <a:ln>
            <a:noFill/>
          </a:ln>
          <a:effectLst>
            <a:softEdge rad="112500"/>
          </a:effectLst>
        </p:spPr>
      </p:pic>
      <p:grpSp>
        <p:nvGrpSpPr>
          <p:cNvPr id="12" name="Group 11">
            <a:extLst>
              <a:ext uri="{FF2B5EF4-FFF2-40B4-BE49-F238E27FC236}">
                <a16:creationId xmlns:a16="http://schemas.microsoft.com/office/drawing/2014/main" id="{B0495A99-5FCA-684A-8CF2-89A78A878A5D}"/>
              </a:ext>
            </a:extLst>
          </p:cNvPr>
          <p:cNvGrpSpPr/>
          <p:nvPr/>
        </p:nvGrpSpPr>
        <p:grpSpPr>
          <a:xfrm>
            <a:off x="0" y="0"/>
            <a:ext cx="12192000" cy="621792"/>
            <a:chOff x="0" y="0"/>
            <a:chExt cx="12192000" cy="621792"/>
          </a:xfrm>
        </p:grpSpPr>
        <p:sp>
          <p:nvSpPr>
            <p:cNvPr id="13" name="Rectangle 12">
              <a:extLst>
                <a:ext uri="{FF2B5EF4-FFF2-40B4-BE49-F238E27FC236}">
                  <a16:creationId xmlns:a16="http://schemas.microsoft.com/office/drawing/2014/main" id="{A0D02F96-99E4-EE41-926A-D32C2C56C499}"/>
                </a:ext>
              </a:extLst>
            </p:cNvPr>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4" name="Picture 13">
              <a:extLst>
                <a:ext uri="{FF2B5EF4-FFF2-40B4-BE49-F238E27FC236}">
                  <a16:creationId xmlns:a16="http://schemas.microsoft.com/office/drawing/2014/main" id="{49E62415-4F0E-B941-BAC2-D7E6A88F89B8}"/>
                </a:ext>
              </a:extLst>
            </p:cNvPr>
            <p:cNvPicPr>
              <a:picLocks noChangeAspect="1"/>
            </p:cNvPicPr>
            <p:nvPr/>
          </p:nvPicPr>
          <p:blipFill>
            <a:blip r:embed="rId2"/>
            <a:stretch>
              <a:fillRect/>
            </a:stretch>
          </p:blipFill>
          <p:spPr>
            <a:xfrm>
              <a:off x="11043094" y="0"/>
              <a:ext cx="1148906" cy="621792"/>
            </a:xfrm>
            <a:prstGeom prst="rect">
              <a:avLst/>
            </a:prstGeom>
          </p:spPr>
        </p:pic>
      </p:grpSp>
    </p:spTree>
    <p:extLst>
      <p:ext uri="{BB962C8B-B14F-4D97-AF65-F5344CB8AC3E}">
        <p14:creationId xmlns:p14="http://schemas.microsoft.com/office/powerpoint/2010/main" val="2795921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57681" y="335280"/>
            <a:ext cx="10104120" cy="6322040"/>
            <a:chOff x="2407920" y="2310852"/>
            <a:chExt cx="6502400" cy="4108026"/>
          </a:xfrm>
          <a:noFill/>
        </p:grpSpPr>
        <p:sp>
          <p:nvSpPr>
            <p:cNvPr id="5"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Flowchart: Terminator 6"/>
          <p:cNvSpPr/>
          <p:nvPr/>
        </p:nvSpPr>
        <p:spPr>
          <a:xfrm>
            <a:off x="2696212" y="1148080"/>
            <a:ext cx="3078480" cy="52832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Văn</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thơ</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chữ</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Hán</a:t>
            </a:r>
            <a:endPar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8" name="Flowchart: Terminator 7"/>
          <p:cNvSpPr/>
          <p:nvPr/>
        </p:nvSpPr>
        <p:spPr>
          <a:xfrm>
            <a:off x="7844790" y="1148080"/>
            <a:ext cx="3078480" cy="52832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Văn</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thơ</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chữ</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Nôm</a:t>
            </a:r>
            <a:endPar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2293392" y="1960880"/>
            <a:ext cx="3980638" cy="3397909"/>
          </a:xfrm>
          <a:custGeom>
            <a:avLst/>
            <a:gdLst>
              <a:gd name="connsiteX0" fmla="*/ 0 w 3931920"/>
              <a:gd name="connsiteY0" fmla="*/ 0 h 3312160"/>
              <a:gd name="connsiteX1" fmla="*/ 3931920 w 3931920"/>
              <a:gd name="connsiteY1" fmla="*/ 0 h 3312160"/>
              <a:gd name="connsiteX2" fmla="*/ 3931920 w 3931920"/>
              <a:gd name="connsiteY2" fmla="*/ 3312160 h 3312160"/>
              <a:gd name="connsiteX3" fmla="*/ 0 w 3931920"/>
              <a:gd name="connsiteY3" fmla="*/ 3312160 h 3312160"/>
              <a:gd name="connsiteX4" fmla="*/ 0 w 3931920"/>
              <a:gd name="connsiteY4" fmla="*/ 0 h 3312160"/>
              <a:gd name="connsiteX0" fmla="*/ 0 w 3931920"/>
              <a:gd name="connsiteY0" fmla="*/ 0 h 3312160"/>
              <a:gd name="connsiteX1" fmla="*/ 3931920 w 3931920"/>
              <a:gd name="connsiteY1" fmla="*/ 0 h 3312160"/>
              <a:gd name="connsiteX2" fmla="*/ 3931920 w 3931920"/>
              <a:gd name="connsiteY2" fmla="*/ 3312160 h 3312160"/>
              <a:gd name="connsiteX3" fmla="*/ 0 w 3931920"/>
              <a:gd name="connsiteY3" fmla="*/ 3312160 h 3312160"/>
              <a:gd name="connsiteX4" fmla="*/ 0 w 3931920"/>
              <a:gd name="connsiteY4" fmla="*/ 0 h 3312160"/>
              <a:gd name="connsiteX0" fmla="*/ 0 w 3931920"/>
              <a:gd name="connsiteY0" fmla="*/ 0 h 3312160"/>
              <a:gd name="connsiteX1" fmla="*/ 3931920 w 3931920"/>
              <a:gd name="connsiteY1" fmla="*/ 0 h 3312160"/>
              <a:gd name="connsiteX2" fmla="*/ 3931920 w 3931920"/>
              <a:gd name="connsiteY2" fmla="*/ 3312160 h 3312160"/>
              <a:gd name="connsiteX3" fmla="*/ 0 w 3931920"/>
              <a:gd name="connsiteY3" fmla="*/ 3312160 h 3312160"/>
              <a:gd name="connsiteX4" fmla="*/ 0 w 3931920"/>
              <a:gd name="connsiteY4" fmla="*/ 0 h 3312160"/>
              <a:gd name="connsiteX0" fmla="*/ 0 w 3931920"/>
              <a:gd name="connsiteY0" fmla="*/ 0 h 3312160"/>
              <a:gd name="connsiteX1" fmla="*/ 3931920 w 3931920"/>
              <a:gd name="connsiteY1" fmla="*/ 0 h 3312160"/>
              <a:gd name="connsiteX2" fmla="*/ 3931920 w 3931920"/>
              <a:gd name="connsiteY2" fmla="*/ 3312160 h 3312160"/>
              <a:gd name="connsiteX3" fmla="*/ 20320 w 3931920"/>
              <a:gd name="connsiteY3" fmla="*/ 3271520 h 3312160"/>
              <a:gd name="connsiteX4" fmla="*/ 0 w 3931920"/>
              <a:gd name="connsiteY4" fmla="*/ 0 h 3312160"/>
              <a:gd name="connsiteX0" fmla="*/ 48718 w 3980638"/>
              <a:gd name="connsiteY0" fmla="*/ 0 h 3312160"/>
              <a:gd name="connsiteX1" fmla="*/ 3980638 w 3980638"/>
              <a:gd name="connsiteY1" fmla="*/ 0 h 3312160"/>
              <a:gd name="connsiteX2" fmla="*/ 3980638 w 3980638"/>
              <a:gd name="connsiteY2" fmla="*/ 3312160 h 3312160"/>
              <a:gd name="connsiteX3" fmla="*/ 69038 w 3980638"/>
              <a:gd name="connsiteY3" fmla="*/ 3271520 h 3312160"/>
              <a:gd name="connsiteX4" fmla="*/ 48718 w 3980638"/>
              <a:gd name="connsiteY4" fmla="*/ 0 h 3312160"/>
              <a:gd name="connsiteX0" fmla="*/ 48718 w 3980638"/>
              <a:gd name="connsiteY0" fmla="*/ 0 h 3312160"/>
              <a:gd name="connsiteX1" fmla="*/ 3980638 w 3980638"/>
              <a:gd name="connsiteY1" fmla="*/ 0 h 3312160"/>
              <a:gd name="connsiteX2" fmla="*/ 3980638 w 3980638"/>
              <a:gd name="connsiteY2" fmla="*/ 3312160 h 3312160"/>
              <a:gd name="connsiteX3" fmla="*/ 69038 w 3980638"/>
              <a:gd name="connsiteY3" fmla="*/ 3271520 h 3312160"/>
              <a:gd name="connsiteX4" fmla="*/ 48718 w 3980638"/>
              <a:gd name="connsiteY4" fmla="*/ 0 h 3312160"/>
              <a:gd name="connsiteX0" fmla="*/ 48718 w 3980638"/>
              <a:gd name="connsiteY0" fmla="*/ 0 h 3312160"/>
              <a:gd name="connsiteX1" fmla="*/ 3980638 w 3980638"/>
              <a:gd name="connsiteY1" fmla="*/ 0 h 3312160"/>
              <a:gd name="connsiteX2" fmla="*/ 3980638 w 3980638"/>
              <a:gd name="connsiteY2" fmla="*/ 3312160 h 3312160"/>
              <a:gd name="connsiteX3" fmla="*/ 69038 w 3980638"/>
              <a:gd name="connsiteY3" fmla="*/ 3271520 h 3312160"/>
              <a:gd name="connsiteX4" fmla="*/ 48718 w 3980638"/>
              <a:gd name="connsiteY4" fmla="*/ 0 h 3312160"/>
              <a:gd name="connsiteX0" fmla="*/ 48718 w 3980638"/>
              <a:gd name="connsiteY0" fmla="*/ 110331 h 3422491"/>
              <a:gd name="connsiteX1" fmla="*/ 3980638 w 3980638"/>
              <a:gd name="connsiteY1" fmla="*/ 110331 h 3422491"/>
              <a:gd name="connsiteX2" fmla="*/ 3980638 w 3980638"/>
              <a:gd name="connsiteY2" fmla="*/ 3422491 h 3422491"/>
              <a:gd name="connsiteX3" fmla="*/ 69038 w 3980638"/>
              <a:gd name="connsiteY3" fmla="*/ 3381851 h 3422491"/>
              <a:gd name="connsiteX4" fmla="*/ 48718 w 3980638"/>
              <a:gd name="connsiteY4" fmla="*/ 110331 h 3422491"/>
              <a:gd name="connsiteX0" fmla="*/ 48718 w 3980638"/>
              <a:gd name="connsiteY0" fmla="*/ 85749 h 3397909"/>
              <a:gd name="connsiteX1" fmla="*/ 3980638 w 3980638"/>
              <a:gd name="connsiteY1" fmla="*/ 85749 h 3397909"/>
              <a:gd name="connsiteX2" fmla="*/ 3980638 w 3980638"/>
              <a:gd name="connsiteY2" fmla="*/ 3397909 h 3397909"/>
              <a:gd name="connsiteX3" fmla="*/ 69038 w 3980638"/>
              <a:gd name="connsiteY3" fmla="*/ 3357269 h 3397909"/>
              <a:gd name="connsiteX4" fmla="*/ 48718 w 3980638"/>
              <a:gd name="connsiteY4" fmla="*/ 85749 h 339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38" h="3397909">
                <a:moveTo>
                  <a:pt x="48718" y="85749"/>
                </a:moveTo>
                <a:cubicBezTo>
                  <a:pt x="1145998" y="583589"/>
                  <a:pt x="2730958" y="-259691"/>
                  <a:pt x="3980638" y="85749"/>
                </a:cubicBezTo>
                <a:cubicBezTo>
                  <a:pt x="3980638" y="1189802"/>
                  <a:pt x="3421838" y="2639296"/>
                  <a:pt x="3980638" y="3397909"/>
                </a:cubicBezTo>
                <a:cubicBezTo>
                  <a:pt x="2676771" y="3384362"/>
                  <a:pt x="1383065" y="2690096"/>
                  <a:pt x="69038" y="3357269"/>
                </a:cubicBezTo>
                <a:cubicBezTo>
                  <a:pt x="-103682" y="2578336"/>
                  <a:pt x="109678" y="1240602"/>
                  <a:pt x="48718" y="85749"/>
                </a:cubicBez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2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Quân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mệnh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2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Ngô</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đại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cáo</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2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Quỳnh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uyển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cửu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ca</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8"/>
          <p:cNvSpPr/>
          <p:nvPr/>
        </p:nvSpPr>
        <p:spPr>
          <a:xfrm>
            <a:off x="7464832" y="1960880"/>
            <a:ext cx="4076928" cy="3397909"/>
          </a:xfrm>
          <a:custGeom>
            <a:avLst/>
            <a:gdLst>
              <a:gd name="connsiteX0" fmla="*/ 0 w 3931920"/>
              <a:gd name="connsiteY0" fmla="*/ 0 h 3312160"/>
              <a:gd name="connsiteX1" fmla="*/ 3931920 w 3931920"/>
              <a:gd name="connsiteY1" fmla="*/ 0 h 3312160"/>
              <a:gd name="connsiteX2" fmla="*/ 3931920 w 3931920"/>
              <a:gd name="connsiteY2" fmla="*/ 3312160 h 3312160"/>
              <a:gd name="connsiteX3" fmla="*/ 0 w 3931920"/>
              <a:gd name="connsiteY3" fmla="*/ 3312160 h 3312160"/>
              <a:gd name="connsiteX4" fmla="*/ 0 w 3931920"/>
              <a:gd name="connsiteY4" fmla="*/ 0 h 3312160"/>
              <a:gd name="connsiteX0" fmla="*/ 0 w 3931920"/>
              <a:gd name="connsiteY0" fmla="*/ 0 h 3312160"/>
              <a:gd name="connsiteX1" fmla="*/ 3931920 w 3931920"/>
              <a:gd name="connsiteY1" fmla="*/ 0 h 3312160"/>
              <a:gd name="connsiteX2" fmla="*/ 3931920 w 3931920"/>
              <a:gd name="connsiteY2" fmla="*/ 3312160 h 3312160"/>
              <a:gd name="connsiteX3" fmla="*/ 0 w 3931920"/>
              <a:gd name="connsiteY3" fmla="*/ 3312160 h 3312160"/>
              <a:gd name="connsiteX4" fmla="*/ 0 w 3931920"/>
              <a:gd name="connsiteY4" fmla="*/ 0 h 3312160"/>
              <a:gd name="connsiteX0" fmla="*/ 0 w 3931920"/>
              <a:gd name="connsiteY0" fmla="*/ 0 h 3312160"/>
              <a:gd name="connsiteX1" fmla="*/ 3931920 w 3931920"/>
              <a:gd name="connsiteY1" fmla="*/ 0 h 3312160"/>
              <a:gd name="connsiteX2" fmla="*/ 3931920 w 3931920"/>
              <a:gd name="connsiteY2" fmla="*/ 3312160 h 3312160"/>
              <a:gd name="connsiteX3" fmla="*/ 0 w 3931920"/>
              <a:gd name="connsiteY3" fmla="*/ 3312160 h 3312160"/>
              <a:gd name="connsiteX4" fmla="*/ 0 w 3931920"/>
              <a:gd name="connsiteY4" fmla="*/ 0 h 3312160"/>
              <a:gd name="connsiteX0" fmla="*/ 0 w 3931920"/>
              <a:gd name="connsiteY0" fmla="*/ 0 h 3312160"/>
              <a:gd name="connsiteX1" fmla="*/ 3931920 w 3931920"/>
              <a:gd name="connsiteY1" fmla="*/ 0 h 3312160"/>
              <a:gd name="connsiteX2" fmla="*/ 3931920 w 3931920"/>
              <a:gd name="connsiteY2" fmla="*/ 3312160 h 3312160"/>
              <a:gd name="connsiteX3" fmla="*/ 20320 w 3931920"/>
              <a:gd name="connsiteY3" fmla="*/ 3271520 h 3312160"/>
              <a:gd name="connsiteX4" fmla="*/ 0 w 3931920"/>
              <a:gd name="connsiteY4" fmla="*/ 0 h 3312160"/>
              <a:gd name="connsiteX0" fmla="*/ 48718 w 3980638"/>
              <a:gd name="connsiteY0" fmla="*/ 0 h 3312160"/>
              <a:gd name="connsiteX1" fmla="*/ 3980638 w 3980638"/>
              <a:gd name="connsiteY1" fmla="*/ 0 h 3312160"/>
              <a:gd name="connsiteX2" fmla="*/ 3980638 w 3980638"/>
              <a:gd name="connsiteY2" fmla="*/ 3312160 h 3312160"/>
              <a:gd name="connsiteX3" fmla="*/ 69038 w 3980638"/>
              <a:gd name="connsiteY3" fmla="*/ 3271520 h 3312160"/>
              <a:gd name="connsiteX4" fmla="*/ 48718 w 3980638"/>
              <a:gd name="connsiteY4" fmla="*/ 0 h 3312160"/>
              <a:gd name="connsiteX0" fmla="*/ 48718 w 3980638"/>
              <a:gd name="connsiteY0" fmla="*/ 0 h 3312160"/>
              <a:gd name="connsiteX1" fmla="*/ 3980638 w 3980638"/>
              <a:gd name="connsiteY1" fmla="*/ 0 h 3312160"/>
              <a:gd name="connsiteX2" fmla="*/ 3980638 w 3980638"/>
              <a:gd name="connsiteY2" fmla="*/ 3312160 h 3312160"/>
              <a:gd name="connsiteX3" fmla="*/ 69038 w 3980638"/>
              <a:gd name="connsiteY3" fmla="*/ 3271520 h 3312160"/>
              <a:gd name="connsiteX4" fmla="*/ 48718 w 3980638"/>
              <a:gd name="connsiteY4" fmla="*/ 0 h 3312160"/>
              <a:gd name="connsiteX0" fmla="*/ 48718 w 3980638"/>
              <a:gd name="connsiteY0" fmla="*/ 0 h 3312160"/>
              <a:gd name="connsiteX1" fmla="*/ 3980638 w 3980638"/>
              <a:gd name="connsiteY1" fmla="*/ 0 h 3312160"/>
              <a:gd name="connsiteX2" fmla="*/ 3980638 w 3980638"/>
              <a:gd name="connsiteY2" fmla="*/ 3312160 h 3312160"/>
              <a:gd name="connsiteX3" fmla="*/ 69038 w 3980638"/>
              <a:gd name="connsiteY3" fmla="*/ 3271520 h 3312160"/>
              <a:gd name="connsiteX4" fmla="*/ 48718 w 3980638"/>
              <a:gd name="connsiteY4" fmla="*/ 0 h 3312160"/>
              <a:gd name="connsiteX0" fmla="*/ 48718 w 3980638"/>
              <a:gd name="connsiteY0" fmla="*/ 110331 h 3422491"/>
              <a:gd name="connsiteX1" fmla="*/ 3980638 w 3980638"/>
              <a:gd name="connsiteY1" fmla="*/ 110331 h 3422491"/>
              <a:gd name="connsiteX2" fmla="*/ 3980638 w 3980638"/>
              <a:gd name="connsiteY2" fmla="*/ 3422491 h 3422491"/>
              <a:gd name="connsiteX3" fmla="*/ 69038 w 3980638"/>
              <a:gd name="connsiteY3" fmla="*/ 3381851 h 3422491"/>
              <a:gd name="connsiteX4" fmla="*/ 48718 w 3980638"/>
              <a:gd name="connsiteY4" fmla="*/ 110331 h 3422491"/>
              <a:gd name="connsiteX0" fmla="*/ 48718 w 3980638"/>
              <a:gd name="connsiteY0" fmla="*/ 85749 h 3397909"/>
              <a:gd name="connsiteX1" fmla="*/ 3980638 w 3980638"/>
              <a:gd name="connsiteY1" fmla="*/ 85749 h 3397909"/>
              <a:gd name="connsiteX2" fmla="*/ 3980638 w 3980638"/>
              <a:gd name="connsiteY2" fmla="*/ 3397909 h 3397909"/>
              <a:gd name="connsiteX3" fmla="*/ 69038 w 3980638"/>
              <a:gd name="connsiteY3" fmla="*/ 3357269 h 3397909"/>
              <a:gd name="connsiteX4" fmla="*/ 48718 w 3980638"/>
              <a:gd name="connsiteY4" fmla="*/ 85749 h 339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638" h="3397909">
                <a:moveTo>
                  <a:pt x="48718" y="85749"/>
                </a:moveTo>
                <a:cubicBezTo>
                  <a:pt x="1145998" y="583589"/>
                  <a:pt x="2730958" y="-259691"/>
                  <a:pt x="3980638" y="85749"/>
                </a:cubicBezTo>
                <a:cubicBezTo>
                  <a:pt x="3980638" y="1189802"/>
                  <a:pt x="3421838" y="2639296"/>
                  <a:pt x="3980638" y="3397909"/>
                </a:cubicBezTo>
                <a:cubicBezTo>
                  <a:pt x="2676771" y="3384362"/>
                  <a:pt x="1383065" y="2690096"/>
                  <a:pt x="69038" y="3357269"/>
                </a:cubicBezTo>
                <a:cubicBezTo>
                  <a:pt x="-103682" y="2578336"/>
                  <a:pt x="109678" y="1240602"/>
                  <a:pt x="48718" y="85749"/>
                </a:cubicBez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Quốc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âm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Đức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quốc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âm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Thập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giới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cô</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quốc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Freeform 255"/>
          <p:cNvSpPr/>
          <p:nvPr/>
        </p:nvSpPr>
        <p:spPr>
          <a:xfrm>
            <a:off x="297051" y="335280"/>
            <a:ext cx="1364112" cy="1206913"/>
          </a:xfrm>
          <a:custGeom>
            <a:avLst/>
            <a:gdLst>
              <a:gd name="connsiteX0" fmla="*/ 183111 w 576942"/>
              <a:gd name="connsiteY0" fmla="*/ 48735 h 394113"/>
              <a:gd name="connsiteX1" fmla="*/ 288470 w 576942"/>
              <a:gd name="connsiteY1" fmla="*/ 92400 h 394113"/>
              <a:gd name="connsiteX2" fmla="*/ 389604 w 576942"/>
              <a:gd name="connsiteY2" fmla="*/ 48735 h 394113"/>
              <a:gd name="connsiteX3" fmla="*/ 405099 w 576942"/>
              <a:gd name="connsiteY3" fmla="*/ 304247 h 394113"/>
              <a:gd name="connsiteX4" fmla="*/ 393830 w 576942"/>
              <a:gd name="connsiteY4" fmla="*/ 303965 h 394113"/>
              <a:gd name="connsiteX5" fmla="*/ 288470 w 576942"/>
              <a:gd name="connsiteY5" fmla="*/ 332699 h 394113"/>
              <a:gd name="connsiteX6" fmla="*/ 183111 w 576942"/>
              <a:gd name="connsiteY6" fmla="*/ 303965 h 394113"/>
              <a:gd name="connsiteX7" fmla="*/ 120713 w 576942"/>
              <a:gd name="connsiteY7" fmla="*/ 311008 h 394113"/>
              <a:gd name="connsiteX8" fmla="*/ 56342 w 576942"/>
              <a:gd name="connsiteY8" fmla="*/ 332418 h 394113"/>
              <a:gd name="connsiteX9" fmla="*/ 88456 w 576942"/>
              <a:gd name="connsiteY9" fmla="*/ 67328 h 394113"/>
              <a:gd name="connsiteX10" fmla="*/ 183111 w 576942"/>
              <a:gd name="connsiteY10" fmla="*/ 48735 h 394113"/>
              <a:gd name="connsiteX11" fmla="*/ 183111 w 576942"/>
              <a:gd name="connsiteY11" fmla="*/ 38595 h 394113"/>
              <a:gd name="connsiteX12" fmla="*/ 79442 w 576942"/>
              <a:gd name="connsiteY12" fmla="*/ 60568 h 394113"/>
              <a:gd name="connsiteX13" fmla="*/ 44510 w 576942"/>
              <a:gd name="connsiteY13" fmla="*/ 348194 h 394113"/>
              <a:gd name="connsiteX14" fmla="*/ 91133 w 576942"/>
              <a:gd name="connsiteY14" fmla="*/ 329883 h 394113"/>
              <a:gd name="connsiteX15" fmla="*/ 132967 w 576942"/>
              <a:gd name="connsiteY15" fmla="*/ 318756 h 394113"/>
              <a:gd name="connsiteX16" fmla="*/ 183111 w 576942"/>
              <a:gd name="connsiteY16" fmla="*/ 313826 h 394113"/>
              <a:gd name="connsiteX17" fmla="*/ 288470 w 576942"/>
              <a:gd name="connsiteY17" fmla="*/ 344250 h 394113"/>
              <a:gd name="connsiteX18" fmla="*/ 393830 w 576942"/>
              <a:gd name="connsiteY18" fmla="*/ 313826 h 394113"/>
              <a:gd name="connsiteX19" fmla="*/ 459187 w 576942"/>
              <a:gd name="connsiteY19" fmla="*/ 321854 h 394113"/>
              <a:gd name="connsiteX20" fmla="*/ 532432 w 576942"/>
              <a:gd name="connsiteY20" fmla="*/ 348194 h 394113"/>
              <a:gd name="connsiteX21" fmla="*/ 497499 w 576942"/>
              <a:gd name="connsiteY21" fmla="*/ 60568 h 394113"/>
              <a:gd name="connsiteX22" fmla="*/ 393830 w 576942"/>
              <a:gd name="connsiteY22" fmla="*/ 38595 h 394113"/>
              <a:gd name="connsiteX23" fmla="*/ 288470 w 576942"/>
              <a:gd name="connsiteY23" fmla="*/ 78316 h 394113"/>
              <a:gd name="connsiteX24" fmla="*/ 183111 w 576942"/>
              <a:gd name="connsiteY24" fmla="*/ 38595 h 394113"/>
              <a:gd name="connsiteX25" fmla="*/ 179449 w 576942"/>
              <a:gd name="connsiteY25" fmla="*/ 0 h 394113"/>
              <a:gd name="connsiteX26" fmla="*/ 288470 w 576942"/>
              <a:gd name="connsiteY26" fmla="*/ 29862 h 394113"/>
              <a:gd name="connsiteX27" fmla="*/ 397492 w 576942"/>
              <a:gd name="connsiteY27" fmla="*/ 0 h 394113"/>
              <a:gd name="connsiteX28" fmla="*/ 533277 w 576942"/>
              <a:gd name="connsiteY28" fmla="*/ 35777 h 394113"/>
              <a:gd name="connsiteX29" fmla="*/ 576942 w 576942"/>
              <a:gd name="connsiteY29" fmla="*/ 394113 h 394113"/>
              <a:gd name="connsiteX30" fmla="*/ 504542 w 576942"/>
              <a:gd name="connsiteY30" fmla="*/ 378056 h 394113"/>
              <a:gd name="connsiteX31" fmla="*/ 393830 w 576942"/>
              <a:gd name="connsiteY31" fmla="*/ 352420 h 394113"/>
              <a:gd name="connsiteX32" fmla="*/ 288470 w 576942"/>
              <a:gd name="connsiteY32" fmla="*/ 394113 h 394113"/>
              <a:gd name="connsiteX33" fmla="*/ 183111 w 576942"/>
              <a:gd name="connsiteY33" fmla="*/ 352420 h 394113"/>
              <a:gd name="connsiteX34" fmla="*/ 72399 w 576942"/>
              <a:gd name="connsiteY34" fmla="*/ 378056 h 394113"/>
              <a:gd name="connsiteX35" fmla="*/ 1408 w 576942"/>
              <a:gd name="connsiteY35" fmla="*/ 394113 h 394113"/>
              <a:gd name="connsiteX36" fmla="*/ 0 w 576942"/>
              <a:gd name="connsiteY36" fmla="*/ 394113 h 394113"/>
              <a:gd name="connsiteX37" fmla="*/ 43665 w 576942"/>
              <a:gd name="connsiteY37" fmla="*/ 35777 h 394113"/>
              <a:gd name="connsiteX38" fmla="*/ 179449 w 576942"/>
              <a:gd name="connsiteY38" fmla="*/ 0 h 39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76942" h="394113">
                <a:moveTo>
                  <a:pt x="183111" y="48735"/>
                </a:moveTo>
                <a:cubicBezTo>
                  <a:pt x="224804" y="48735"/>
                  <a:pt x="259924" y="63290"/>
                  <a:pt x="288470" y="92400"/>
                </a:cubicBezTo>
                <a:cubicBezTo>
                  <a:pt x="316266" y="64041"/>
                  <a:pt x="349978" y="49486"/>
                  <a:pt x="389604" y="48735"/>
                </a:cubicBezTo>
                <a:lnTo>
                  <a:pt x="405099" y="304247"/>
                </a:lnTo>
                <a:lnTo>
                  <a:pt x="393830" y="303965"/>
                </a:lnTo>
                <a:cubicBezTo>
                  <a:pt x="355894" y="303026"/>
                  <a:pt x="320773" y="312604"/>
                  <a:pt x="288470" y="332699"/>
                </a:cubicBezTo>
                <a:cubicBezTo>
                  <a:pt x="257482" y="313543"/>
                  <a:pt x="222363" y="303965"/>
                  <a:pt x="183111" y="303965"/>
                </a:cubicBezTo>
                <a:cubicBezTo>
                  <a:pt x="161137" y="303965"/>
                  <a:pt x="140338" y="306312"/>
                  <a:pt x="120713" y="311008"/>
                </a:cubicBezTo>
                <a:cubicBezTo>
                  <a:pt x="101086" y="315703"/>
                  <a:pt x="79629" y="322839"/>
                  <a:pt x="56342" y="332418"/>
                </a:cubicBezTo>
                <a:lnTo>
                  <a:pt x="88456" y="67328"/>
                </a:lnTo>
                <a:cubicBezTo>
                  <a:pt x="118506" y="54933"/>
                  <a:pt x="150057" y="48735"/>
                  <a:pt x="183111" y="48735"/>
                </a:cubicBezTo>
                <a:close/>
                <a:moveTo>
                  <a:pt x="183111" y="38595"/>
                </a:moveTo>
                <a:cubicBezTo>
                  <a:pt x="146113" y="38595"/>
                  <a:pt x="111557" y="45919"/>
                  <a:pt x="79442" y="60568"/>
                </a:cubicBezTo>
                <a:lnTo>
                  <a:pt x="44510" y="348194"/>
                </a:lnTo>
                <a:cubicBezTo>
                  <a:pt x="64229" y="340119"/>
                  <a:pt x="79770" y="334015"/>
                  <a:pt x="91133" y="329883"/>
                </a:cubicBezTo>
                <a:cubicBezTo>
                  <a:pt x="102495" y="325751"/>
                  <a:pt x="116440" y="322042"/>
                  <a:pt x="132967" y="318756"/>
                </a:cubicBezTo>
                <a:cubicBezTo>
                  <a:pt x="149493" y="315469"/>
                  <a:pt x="166209" y="313826"/>
                  <a:pt x="183111" y="313826"/>
                </a:cubicBezTo>
                <a:cubicBezTo>
                  <a:pt x="221048" y="313826"/>
                  <a:pt x="256168" y="323967"/>
                  <a:pt x="288470" y="344250"/>
                </a:cubicBezTo>
                <a:cubicBezTo>
                  <a:pt x="320773" y="323967"/>
                  <a:pt x="355894" y="313826"/>
                  <a:pt x="393830" y="313826"/>
                </a:cubicBezTo>
                <a:cubicBezTo>
                  <a:pt x="418057" y="313826"/>
                  <a:pt x="439843" y="316502"/>
                  <a:pt x="459187" y="321854"/>
                </a:cubicBezTo>
                <a:cubicBezTo>
                  <a:pt x="478531" y="327207"/>
                  <a:pt x="502946" y="335987"/>
                  <a:pt x="532432" y="348194"/>
                </a:cubicBezTo>
                <a:lnTo>
                  <a:pt x="497499" y="60568"/>
                </a:lnTo>
                <a:cubicBezTo>
                  <a:pt x="465385" y="45919"/>
                  <a:pt x="430829" y="38595"/>
                  <a:pt x="393830" y="38595"/>
                </a:cubicBezTo>
                <a:cubicBezTo>
                  <a:pt x="351761" y="38595"/>
                  <a:pt x="316641" y="51835"/>
                  <a:pt x="288470" y="78316"/>
                </a:cubicBezTo>
                <a:cubicBezTo>
                  <a:pt x="260299" y="51835"/>
                  <a:pt x="225180" y="38595"/>
                  <a:pt x="183111" y="38595"/>
                </a:cubicBezTo>
                <a:close/>
                <a:moveTo>
                  <a:pt x="179449" y="0"/>
                </a:moveTo>
                <a:cubicBezTo>
                  <a:pt x="223208" y="0"/>
                  <a:pt x="259548" y="9954"/>
                  <a:pt x="288470" y="29862"/>
                </a:cubicBezTo>
                <a:cubicBezTo>
                  <a:pt x="317392" y="9954"/>
                  <a:pt x="353733" y="0"/>
                  <a:pt x="397492" y="0"/>
                </a:cubicBezTo>
                <a:cubicBezTo>
                  <a:pt x="445947" y="0"/>
                  <a:pt x="491208" y="11926"/>
                  <a:pt x="533277" y="35777"/>
                </a:cubicBezTo>
                <a:lnTo>
                  <a:pt x="576942" y="394113"/>
                </a:lnTo>
                <a:cubicBezTo>
                  <a:pt x="552339" y="394113"/>
                  <a:pt x="528206" y="388761"/>
                  <a:pt x="504542" y="378056"/>
                </a:cubicBezTo>
                <a:cubicBezTo>
                  <a:pt x="466981" y="360965"/>
                  <a:pt x="430077" y="352420"/>
                  <a:pt x="393830" y="352420"/>
                </a:cubicBezTo>
                <a:cubicBezTo>
                  <a:pt x="351386" y="352420"/>
                  <a:pt x="316266" y="366318"/>
                  <a:pt x="288470" y="394113"/>
                </a:cubicBezTo>
                <a:cubicBezTo>
                  <a:pt x="260675" y="366318"/>
                  <a:pt x="225555" y="352420"/>
                  <a:pt x="183111" y="352420"/>
                </a:cubicBezTo>
                <a:cubicBezTo>
                  <a:pt x="146864" y="352420"/>
                  <a:pt x="109961" y="360965"/>
                  <a:pt x="72399" y="378056"/>
                </a:cubicBezTo>
                <a:cubicBezTo>
                  <a:pt x="48359" y="388761"/>
                  <a:pt x="24696" y="394113"/>
                  <a:pt x="1408" y="394113"/>
                </a:cubicBezTo>
                <a:lnTo>
                  <a:pt x="0" y="394113"/>
                </a:lnTo>
                <a:lnTo>
                  <a:pt x="43665" y="35777"/>
                </a:lnTo>
                <a:cubicBezTo>
                  <a:pt x="85733" y="11926"/>
                  <a:pt x="130995" y="0"/>
                  <a:pt x="17944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平吳大誥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33" y="2907032"/>
            <a:ext cx="1918103" cy="37017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6380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57681" y="335280"/>
            <a:ext cx="10104120" cy="6322040"/>
            <a:chOff x="2407920" y="2310852"/>
            <a:chExt cx="6502400" cy="4108026"/>
          </a:xfrm>
          <a:noFill/>
        </p:grpSpPr>
        <p:sp>
          <p:nvSpPr>
            <p:cNvPr id="6"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138" y="4092034"/>
            <a:ext cx="2700533" cy="2967222"/>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0042" y="311237"/>
            <a:ext cx="1039370" cy="102511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 y="2895955"/>
            <a:ext cx="2093980" cy="181662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82" y="1643096"/>
            <a:ext cx="2350013" cy="1042485"/>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530" y="287287"/>
            <a:ext cx="1271019" cy="97298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6061" y="5309184"/>
            <a:ext cx="4958593" cy="1439647"/>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984">
            <a:off x="10204507" y="4988618"/>
            <a:ext cx="2157988" cy="1440174"/>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78371" y="50063"/>
            <a:ext cx="2359157" cy="1940181"/>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0381" y="6103164"/>
            <a:ext cx="2938278" cy="754836"/>
          </a:xfrm>
          <a:prstGeom prst="rect">
            <a:avLst/>
          </a:prstGeom>
        </p:spPr>
      </p:pic>
      <p:sp>
        <p:nvSpPr>
          <p:cNvPr id="4" name="Rectangle 3"/>
          <p:cNvSpPr/>
          <p:nvPr/>
        </p:nvSpPr>
        <p:spPr>
          <a:xfrm>
            <a:off x="2428240" y="1546721"/>
            <a:ext cx="8971280" cy="3539430"/>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Phan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soạn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cuốn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Bản thảo thực vật toát yếu</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(Tóm lược sách bản thảo thực vật), nhưng sau đó đã thất lạc. Nội dung sách bao gồm các biện pháp chữa bệnh, nhưng chú trọng đến chế độ ăn uống hơn cả. Ông đã kê ra hơn 400 loại thức ăn động vật và thực vật có ở trong nước và các công dụng của các loại thức ăn đó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222098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1043094" y="0"/>
            <a:ext cx="1148906" cy="621792"/>
          </a:xfrm>
          <a:prstGeom prst="rect">
            <a:avLst/>
          </a:prstGeom>
        </p:spPr>
      </p:pic>
      <p:grpSp>
        <p:nvGrpSpPr>
          <p:cNvPr id="4" name="Group 3"/>
          <p:cNvGrpSpPr/>
          <p:nvPr/>
        </p:nvGrpSpPr>
        <p:grpSpPr>
          <a:xfrm>
            <a:off x="157479" y="1251732"/>
            <a:ext cx="11922761" cy="5524988"/>
            <a:chOff x="2407920" y="2310852"/>
            <a:chExt cx="6502400" cy="4108026"/>
          </a:xfrm>
          <a:noFill/>
        </p:grpSpPr>
        <p:sp>
          <p:nvSpPr>
            <p:cNvPr id="3"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76FEF481-5DDC-004C-83AE-38B82578279F}"/>
              </a:ext>
            </a:extLst>
          </p:cNvPr>
          <p:cNvGrpSpPr/>
          <p:nvPr/>
        </p:nvGrpSpPr>
        <p:grpSpPr>
          <a:xfrm>
            <a:off x="0" y="0"/>
            <a:ext cx="12192000" cy="621792"/>
            <a:chOff x="0" y="0"/>
            <a:chExt cx="12192000" cy="621792"/>
          </a:xfrm>
        </p:grpSpPr>
        <p:sp>
          <p:nvSpPr>
            <p:cNvPr id="11" name="Rectangle 10">
              <a:extLst>
                <a:ext uri="{FF2B5EF4-FFF2-40B4-BE49-F238E27FC236}">
                  <a16:creationId xmlns:a16="http://schemas.microsoft.com/office/drawing/2014/main" id="{CB6317AD-73C5-824E-B01E-9100CC415432}"/>
                </a:ext>
              </a:extLst>
            </p:cNvPr>
            <p:cNvSpPr/>
            <p:nvPr/>
          </p:nvSpPr>
          <p:spPr>
            <a:xfrm>
              <a:off x="0" y="0"/>
              <a:ext cx="11043094" cy="62179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Bài 17: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ĐẠI VIỆT THỜI LÊ SƠ (1428 - 1527) (t3)</a:t>
              </a:r>
            </a:p>
          </p:txBody>
        </p:sp>
        <p:pic>
          <p:nvPicPr>
            <p:cNvPr id="12" name="Picture 11">
              <a:extLst>
                <a:ext uri="{FF2B5EF4-FFF2-40B4-BE49-F238E27FC236}">
                  <a16:creationId xmlns:a16="http://schemas.microsoft.com/office/drawing/2014/main" id="{2C5C8D38-F3BA-3346-A651-7209433A3BFA}"/>
                </a:ext>
              </a:extLst>
            </p:cNvPr>
            <p:cNvPicPr>
              <a:picLocks noChangeAspect="1"/>
            </p:cNvPicPr>
            <p:nvPr/>
          </p:nvPicPr>
          <p:blipFill>
            <a:blip r:embed="rId2"/>
            <a:stretch>
              <a:fillRect/>
            </a:stretch>
          </p:blipFill>
          <p:spPr>
            <a:xfrm>
              <a:off x="11043094" y="0"/>
              <a:ext cx="1148906" cy="621792"/>
            </a:xfrm>
            <a:prstGeom prst="rect">
              <a:avLst/>
            </a:prstGeom>
          </p:spPr>
        </p:pic>
      </p:grpSp>
      <p:sp>
        <p:nvSpPr>
          <p:cNvPr id="19" name="TextBox 18"/>
          <p:cNvSpPr txBox="1"/>
          <p:nvPr/>
        </p:nvSpPr>
        <p:spPr>
          <a:xfrm>
            <a:off x="1" y="894882"/>
            <a:ext cx="2939142" cy="584775"/>
          </a:xfrm>
          <a:prstGeom prst="rect">
            <a:avLst/>
          </a:prstGeom>
          <a:solidFill>
            <a:schemeClr val="bg1"/>
          </a:solidFill>
          <a:ln>
            <a:no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Văn hóa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80A0954-A728-C729-7E00-43F947823F98}"/>
              </a:ext>
            </a:extLst>
          </p:cNvPr>
          <p:cNvSpPr txBox="1"/>
          <p:nvPr/>
        </p:nvSpPr>
        <p:spPr>
          <a:xfrm>
            <a:off x="1" y="1673368"/>
            <a:ext cx="2939142" cy="584775"/>
          </a:xfrm>
          <a:prstGeom prst="rect">
            <a:avLst/>
          </a:prstGeom>
          <a:solidFill>
            <a:schemeClr val="bg1"/>
          </a:solidFill>
          <a:ln>
            <a:no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Giáo dục</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0146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81D304-02AC-3944-9776-EBA9D1AF7ED1}"/>
              </a:ext>
            </a:extLst>
          </p:cNvPr>
          <p:cNvPicPr>
            <a:picLocks noChangeAspect="1"/>
          </p:cNvPicPr>
          <p:nvPr/>
        </p:nvPicPr>
        <p:blipFill rotWithShape="1">
          <a:blip r:embed="rId2"/>
          <a:srcRect l="25544" t="4977" r="4279" b="5815"/>
          <a:stretch/>
        </p:blipFill>
        <p:spPr>
          <a:xfrm>
            <a:off x="6224336" y="60158"/>
            <a:ext cx="6096000" cy="6737684"/>
          </a:xfrm>
          <a:prstGeom prst="rect">
            <a:avLst/>
          </a:prstGeom>
        </p:spPr>
      </p:pic>
      <p:grpSp>
        <p:nvGrpSpPr>
          <p:cNvPr id="6" name="Group 5">
            <a:extLst>
              <a:ext uri="{FF2B5EF4-FFF2-40B4-BE49-F238E27FC236}">
                <a16:creationId xmlns:a16="http://schemas.microsoft.com/office/drawing/2014/main" id="{AC7CC639-6C55-AF4C-AF53-249B58541667}"/>
              </a:ext>
            </a:extLst>
          </p:cNvPr>
          <p:cNvGrpSpPr/>
          <p:nvPr/>
        </p:nvGrpSpPr>
        <p:grpSpPr>
          <a:xfrm>
            <a:off x="192505" y="802105"/>
            <a:ext cx="7379369" cy="2277979"/>
            <a:chOff x="192505" y="802105"/>
            <a:chExt cx="7379369" cy="2277979"/>
          </a:xfrm>
        </p:grpSpPr>
        <p:sp>
          <p:nvSpPr>
            <p:cNvPr id="4" name="Rounded Rectangle 3">
              <a:extLst>
                <a:ext uri="{FF2B5EF4-FFF2-40B4-BE49-F238E27FC236}">
                  <a16:creationId xmlns:a16="http://schemas.microsoft.com/office/drawing/2014/main" id="{FBE3CDBE-9862-1442-8316-2D464EF1380A}"/>
                </a:ext>
              </a:extLst>
            </p:cNvPr>
            <p:cNvSpPr/>
            <p:nvPr/>
          </p:nvSpPr>
          <p:spPr>
            <a:xfrm>
              <a:off x="192505" y="802105"/>
              <a:ext cx="7379369" cy="2277979"/>
            </a:xfrm>
            <a:prstGeom prst="roundRect">
              <a:avLst>
                <a:gd name="adj" fmla="val 23709"/>
              </a:avLst>
            </a:prstGeom>
            <a:solidFill>
              <a:srgbClr val="F3E2D8"/>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296F0CC-6AEE-0648-8232-79A56D3BEBD8}"/>
                </a:ext>
              </a:extLst>
            </p:cNvPr>
            <p:cNvSpPr txBox="1"/>
            <p:nvPr/>
          </p:nvSpPr>
          <p:spPr>
            <a:xfrm>
              <a:off x="385010" y="971598"/>
              <a:ext cx="699435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Sau khi lên ngôi thì Lê Thái Tổ đã làm gì đối với nền giáo dục nước ta?</a:t>
              </a:r>
            </a:p>
          </p:txBody>
        </p:sp>
      </p:grpSp>
    </p:spTree>
    <p:extLst>
      <p:ext uri="{BB962C8B-B14F-4D97-AF65-F5344CB8AC3E}">
        <p14:creationId xmlns:p14="http://schemas.microsoft.com/office/powerpoint/2010/main" val="186476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otalTime>28</TotalTime>
  <Words>1312</Words>
  <Application>Microsoft Office PowerPoint</Application>
  <PresentationFormat>Widescreen</PresentationFormat>
  <Paragraphs>137</Paragraphs>
  <Slides>33</Slides>
  <Notes>3</Notes>
  <HiddenSlides>0</HiddenSlides>
  <MMClips>2</MMClips>
  <ScaleCrop>false</ScaleCrop>
  <HeadingPairs>
    <vt:vector size="6" baseType="variant">
      <vt:variant>
        <vt:lpstr>Fonts Used</vt:lpstr>
      </vt:variant>
      <vt:variant>
        <vt:i4>21</vt:i4>
      </vt:variant>
      <vt:variant>
        <vt:lpstr>Theme</vt:lpstr>
      </vt:variant>
      <vt:variant>
        <vt:i4>10</vt:i4>
      </vt:variant>
      <vt:variant>
        <vt:lpstr>Slide Titles</vt:lpstr>
      </vt:variant>
      <vt:variant>
        <vt:i4>33</vt:i4>
      </vt:variant>
    </vt:vector>
  </HeadingPairs>
  <TitlesOfParts>
    <vt:vector size="64" baseType="lpstr">
      <vt:lpstr>微软雅黑</vt:lpstr>
      <vt:lpstr>#9Slide03 Arima Madurai ExtraBo</vt:lpstr>
      <vt:lpstr>#9Slide03 Roboto Mono Bold</vt:lpstr>
      <vt:lpstr>#9Slide05 Pattaya</vt:lpstr>
      <vt:lpstr>.VnTime</vt:lpstr>
      <vt:lpstr>Antic</vt:lpstr>
      <vt:lpstr>Arial</vt:lpstr>
      <vt:lpstr>Bebas Neue</vt:lpstr>
      <vt:lpstr>Calibri</vt:lpstr>
      <vt:lpstr>Calibri Light</vt:lpstr>
      <vt:lpstr>等线</vt:lpstr>
      <vt:lpstr>Garamond</vt:lpstr>
      <vt:lpstr>Livvic</vt:lpstr>
      <vt:lpstr>Neucha</vt:lpstr>
      <vt:lpstr>Open Sans</vt:lpstr>
      <vt:lpstr>PT Serif</vt:lpstr>
      <vt:lpstr>Roboto Condensed Light</vt:lpstr>
      <vt:lpstr>Times New Roman</vt:lpstr>
      <vt:lpstr>华康方圆体W7(P)</vt:lpstr>
      <vt:lpstr>印品丫丫体-D版</vt:lpstr>
      <vt:lpstr>小白</vt:lpstr>
      <vt:lpstr>Office Theme</vt:lpstr>
      <vt:lpstr>自定义设计方案</vt:lpstr>
      <vt:lpstr>Lawn and Garden Month by Slidesgo</vt:lpstr>
      <vt:lpstr>2_Office Theme</vt:lpstr>
      <vt:lpstr>3_Office Theme</vt:lpstr>
      <vt:lpstr>4_Office Theme</vt:lpstr>
      <vt:lpstr>5_Office Theme</vt:lpstr>
      <vt:lpstr>1_Lección de Historia de España by Slidesgo</vt:lpstr>
      <vt:lpstr>Organic</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Hướng Nguyễn</dc:creator>
  <cp:lastModifiedBy>PC</cp:lastModifiedBy>
  <cp:revision>4</cp:revision>
  <dcterms:created xsi:type="dcterms:W3CDTF">2022-10-02T15:37:50Z</dcterms:created>
  <dcterms:modified xsi:type="dcterms:W3CDTF">2024-06-15T06:45:30Z</dcterms:modified>
</cp:coreProperties>
</file>