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81" r:id="rId2"/>
    <p:sldMasterId id="2147483701" r:id="rId3"/>
    <p:sldMasterId id="2147483748" r:id="rId4"/>
    <p:sldMasterId id="2147483754" r:id="rId5"/>
    <p:sldMasterId id="2147483766" r:id="rId6"/>
  </p:sldMasterIdLst>
  <p:notesMasterIdLst>
    <p:notesMasterId r:id="rId32"/>
  </p:notesMasterIdLst>
  <p:sldIdLst>
    <p:sldId id="2007577235" r:id="rId7"/>
    <p:sldId id="2007577236" r:id="rId8"/>
    <p:sldId id="256" r:id="rId9"/>
    <p:sldId id="2007577250" r:id="rId10"/>
    <p:sldId id="11088620" r:id="rId11"/>
    <p:sldId id="260" r:id="rId12"/>
    <p:sldId id="11088542" r:id="rId13"/>
    <p:sldId id="2007577212" r:id="rId14"/>
    <p:sldId id="2007577230" r:id="rId15"/>
    <p:sldId id="468" r:id="rId16"/>
    <p:sldId id="2007577231" r:id="rId17"/>
    <p:sldId id="11088585" r:id="rId18"/>
    <p:sldId id="298" r:id="rId19"/>
    <p:sldId id="2007577224" r:id="rId20"/>
    <p:sldId id="2007577237" r:id="rId21"/>
    <p:sldId id="11088576" r:id="rId22"/>
    <p:sldId id="2007577234" r:id="rId23"/>
    <p:sldId id="269" r:id="rId24"/>
    <p:sldId id="274" r:id="rId25"/>
    <p:sldId id="278" r:id="rId26"/>
    <p:sldId id="277" r:id="rId27"/>
    <p:sldId id="276" r:id="rId28"/>
    <p:sldId id="280" r:id="rId29"/>
    <p:sldId id="281" r:id="rId30"/>
    <p:sldId id="322" r:id="rId31"/>
  </p:sldIdLst>
  <p:sldSz cx="9144000" cy="5143500" type="screen16x9"/>
  <p:notesSz cx="6858000" cy="9144000"/>
  <p:embeddedFontLst>
    <p:embeddedFont>
      <p:font typeface="Nunito SemiBold" panose="020B0604020202020204" charset="0"/>
      <p:regular r:id="rId33"/>
      <p:bold r:id="rId34"/>
      <p:italic r:id="rId35"/>
      <p:boldItalic r:id="rId36"/>
    </p:embeddedFont>
    <p:embeddedFont>
      <p:font typeface="Anaheim" panose="020B0604020202020204" charset="0"/>
      <p:regular r:id="rId37"/>
      <p:bold r:id="rId38"/>
      <p:italic r:id="rId39"/>
      <p:boldItalic r:id="rId40"/>
    </p:embeddedFont>
    <p:embeddedFont>
      <p:font typeface="Roboto Condensed Light" panose="02000000000000000000" pitchFamily="2" charset="0"/>
      <p:regular r:id="rId41"/>
      <p:italic r:id="rId42"/>
    </p:embeddedFont>
    <p:embeddedFont>
      <p:font typeface="Nunito" panose="020B0604020202020204" charset="0"/>
      <p:regular r:id="rId43"/>
      <p:bold r:id="rId44"/>
      <p:italic r:id="rId45"/>
      <p:boldItalic r:id="rId46"/>
    </p:embeddedFont>
    <p:embeddedFont>
      <p:font typeface="Amatic SC" panose="020B0604020202020204" charset="-79"/>
      <p:regular r:id="rId47"/>
      <p:bold r:id="rId48"/>
    </p:embeddedFont>
    <p:embeddedFont>
      <p:font typeface="Calibri Light" panose="020F0302020204030204" pitchFamily="34" charset="0"/>
      <p:regular r:id="rId49"/>
      <p:italic r:id="rId50"/>
    </p:embeddedFont>
    <p:embeddedFont>
      <p:font typeface="Tahoma" panose="020B0604030504040204" pitchFamily="34" charset="0"/>
      <p:regular r:id="rId51"/>
      <p:bold r:id="rId52"/>
    </p:embeddedFont>
    <p:embeddedFont>
      <p:font typeface="Snell Roundhand Black" panose="020B0604020202020204" charset="0"/>
      <p:bold r:id="rId53"/>
    </p:embeddedFont>
    <p:embeddedFont>
      <p:font typeface="Calibri" panose="020F0502020204030204" pitchFamily="34" charset="0"/>
      <p:regular r:id="rId54"/>
      <p:bold r:id="rId55"/>
      <p:italic r:id="rId56"/>
      <p:boldItalic r:id="rId57"/>
    </p:embeddedFont>
    <p:embeddedFont>
      <p:font typeface="Advent Pro" panose="020B0604020202020204" charset="0"/>
      <p:regular r:id="rId58"/>
      <p:bold r:id="rId59"/>
      <p:italic r:id="rId60"/>
      <p:boldItalic r:id="rId61"/>
    </p:embeddedFont>
    <p:embeddedFont>
      <p:font typeface="Livvic" panose="020B0604020202020204" charset="0"/>
      <p:regular r:id="rId62"/>
      <p:bold r:id="rId63"/>
      <p:italic r:id="rId64"/>
      <p:boldItalic r:id="rId65"/>
    </p:embeddedFont>
    <p:embeddedFont>
      <p:font typeface="Poppins"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0C35A8-31EE-4B06-98D1-F3640B604409}">
  <a:tblStyle styleId="{2C0C35A8-31EE-4B06-98D1-F3640B60440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12D37EB-A914-4A42-9CBE-EA1083F15C1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9" autoAdjust="0"/>
    <p:restoredTop sz="94660"/>
  </p:normalViewPr>
  <p:slideViewPr>
    <p:cSldViewPr snapToGrid="0">
      <p:cViewPr varScale="1">
        <p:scale>
          <a:sx n="97" d="100"/>
          <a:sy n="97" d="100"/>
        </p:scale>
        <p:origin x="26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5" Type="http://schemas.openxmlformats.org/officeDocument/2006/relationships/slideMaster" Target="slideMasters/slideMaster5.xml"/><Relationship Id="rId61" Type="http://schemas.openxmlformats.org/officeDocument/2006/relationships/font" Target="fonts/font2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8" Type="http://schemas.openxmlformats.org/officeDocument/2006/relationships/slide" Target="slides/slide2.xml"/><Relationship Id="rId51" Type="http://schemas.openxmlformats.org/officeDocument/2006/relationships/font" Target="fonts/font19.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4.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1.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19019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787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29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51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78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083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1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81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06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14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776534" y="-2481484"/>
            <a:ext cx="2668416" cy="4015510"/>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60" name="Google Shape;1160;p34"/>
          <p:cNvGrpSpPr/>
          <p:nvPr/>
        </p:nvGrpSpPr>
        <p:grpSpPr>
          <a:xfrm rot="343916">
            <a:off x="7238672" y="-522442"/>
            <a:ext cx="2668546" cy="4015705"/>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83" name="Google Shape;1183;p34"/>
          <p:cNvGrpSpPr/>
          <p:nvPr/>
        </p:nvGrpSpPr>
        <p:grpSpPr>
          <a:xfrm>
            <a:off x="1" y="3794700"/>
            <a:ext cx="9143654" cy="2701150"/>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8896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6657300" y="1376076"/>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 name="Google Shape;12;p2"/>
          <p:cNvGrpSpPr/>
          <p:nvPr/>
        </p:nvGrpSpPr>
        <p:grpSpPr>
          <a:xfrm>
            <a:off x="-290605" y="2787513"/>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 name="Google Shape;15;p2"/>
          <p:cNvSpPr/>
          <p:nvPr/>
        </p:nvSpPr>
        <p:spPr>
          <a:xfrm>
            <a:off x="-40974"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4207870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6"/>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0629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3155637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Font typeface="Livvic"/>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a:lvl2pPr>
            <a:lvl3pPr marL="1371566" lvl="2" indent="-304793" rtl="0">
              <a:spcBef>
                <a:spcPts val="1600"/>
              </a:spcBef>
              <a:spcAft>
                <a:spcPts val="0"/>
              </a:spcAft>
              <a:buClr>
                <a:srgbClr val="434343"/>
              </a:buClr>
              <a:buSzPts val="1200"/>
              <a:buFont typeface="Roboto Condensed Light"/>
              <a:buAutoNum type="romanLcPeriod"/>
              <a:defRPr/>
            </a:lvl3pPr>
            <a:lvl4pPr marL="1828754" lvl="3" indent="-304793" rtl="0">
              <a:spcBef>
                <a:spcPts val="1600"/>
              </a:spcBef>
              <a:spcAft>
                <a:spcPts val="0"/>
              </a:spcAft>
              <a:buClr>
                <a:srgbClr val="434343"/>
              </a:buClr>
              <a:buSzPts val="1200"/>
              <a:buFont typeface="Roboto Condensed Light"/>
              <a:buAutoNum type="arabicPeriod"/>
              <a:defRPr/>
            </a:lvl4pPr>
            <a:lvl5pPr marL="2285943" lvl="4" indent="-304793" rtl="0">
              <a:spcBef>
                <a:spcPts val="1600"/>
              </a:spcBef>
              <a:spcAft>
                <a:spcPts val="0"/>
              </a:spcAft>
              <a:buClr>
                <a:srgbClr val="434343"/>
              </a:buClr>
              <a:buSzPts val="1200"/>
              <a:buFont typeface="Roboto Condensed Light"/>
              <a:buAutoNum type="alphaLcPeriod"/>
              <a:defRPr/>
            </a:lvl5pPr>
            <a:lvl6pPr marL="2743132" lvl="5" indent="-304793" rtl="0">
              <a:spcBef>
                <a:spcPts val="1600"/>
              </a:spcBef>
              <a:spcAft>
                <a:spcPts val="0"/>
              </a:spcAft>
              <a:buClr>
                <a:srgbClr val="434343"/>
              </a:buClr>
              <a:buSzPts val="1200"/>
              <a:buFont typeface="Roboto Condensed Light"/>
              <a:buAutoNum type="romanLcPeriod"/>
              <a:defRPr/>
            </a:lvl6pPr>
            <a:lvl7pPr marL="3200320" lvl="6" indent="-304793" rtl="0">
              <a:spcBef>
                <a:spcPts val="1600"/>
              </a:spcBef>
              <a:spcAft>
                <a:spcPts val="0"/>
              </a:spcAft>
              <a:buClr>
                <a:srgbClr val="434343"/>
              </a:buClr>
              <a:buSzPts val="1200"/>
              <a:buFont typeface="Roboto Condensed Light"/>
              <a:buAutoNum type="arabicPeriod"/>
              <a:defRPr/>
            </a:lvl7pPr>
            <a:lvl8pPr marL="3657509" lvl="7" indent="-304793" rtl="0">
              <a:spcBef>
                <a:spcPts val="1600"/>
              </a:spcBef>
              <a:spcAft>
                <a:spcPts val="0"/>
              </a:spcAft>
              <a:buClr>
                <a:srgbClr val="434343"/>
              </a:buClr>
              <a:buSzPts val="1200"/>
              <a:buFont typeface="Roboto Condensed Light"/>
              <a:buAutoNum type="alphaLcPeriod"/>
              <a:defRPr/>
            </a:lvl8pPr>
            <a:lvl9pPr marL="4114697" lvl="8" indent="-304793"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547225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9"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1262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754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2080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6412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77419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33658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5193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69943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88182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3466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28908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06751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74455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87709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5683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4981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20128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42482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7767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610305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9555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28083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40993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70863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7276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7742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37173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96450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9064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0844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0A8AA0-4CAB-498B-A9D4-EA2F6F5D8BFE}" type="slidenum">
              <a:rPr lang="en-US"/>
              <a:pPr>
                <a:defRPr/>
              </a:pPr>
              <a:t>‹#›</a:t>
            </a:fld>
            <a:endParaRPr lang="en-US"/>
          </a:p>
        </p:txBody>
      </p:sp>
    </p:spTree>
    <p:extLst>
      <p:ext uri="{BB962C8B-B14F-4D97-AF65-F5344CB8AC3E}">
        <p14:creationId xmlns:p14="http://schemas.microsoft.com/office/powerpoint/2010/main" val="1272391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021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4582525" y="986395"/>
            <a:ext cx="36471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4582525" y="1970225"/>
            <a:ext cx="3647100" cy="20976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a:lvl1pPr>
            <a:lvl2pPr marL="914378" lvl="1" indent="-317492" rtl="0">
              <a:spcBef>
                <a:spcPts val="0"/>
              </a:spcBef>
              <a:spcAft>
                <a:spcPts val="0"/>
              </a:spcAft>
              <a:buSzPts val="1400"/>
              <a:buChar char="○"/>
              <a:defRPr/>
            </a:lvl2pPr>
            <a:lvl3pPr marL="1371566" lvl="2" indent="-311142" rtl="0">
              <a:spcBef>
                <a:spcPts val="0"/>
              </a:spcBef>
              <a:spcAft>
                <a:spcPts val="0"/>
              </a:spcAft>
              <a:buSzPts val="1300"/>
              <a:buChar char="■"/>
              <a:defRPr sz="1300"/>
            </a:lvl3pPr>
            <a:lvl4pPr marL="1828754" lvl="3" indent="-311142" rtl="0">
              <a:spcBef>
                <a:spcPts val="0"/>
              </a:spcBef>
              <a:spcAft>
                <a:spcPts val="0"/>
              </a:spcAft>
              <a:buSzPts val="1300"/>
              <a:buChar char="●"/>
              <a:defRPr sz="1300"/>
            </a:lvl4pPr>
            <a:lvl5pPr marL="2285943" lvl="4" indent="-311142" rtl="0">
              <a:spcBef>
                <a:spcPts val="0"/>
              </a:spcBef>
              <a:spcAft>
                <a:spcPts val="0"/>
              </a:spcAft>
              <a:buSzPts val="1300"/>
              <a:buChar char="○"/>
              <a:defRPr sz="1300"/>
            </a:lvl5pPr>
            <a:lvl6pPr marL="2743132" lvl="5" indent="-311142" rtl="0">
              <a:spcBef>
                <a:spcPts val="0"/>
              </a:spcBef>
              <a:spcAft>
                <a:spcPts val="0"/>
              </a:spcAft>
              <a:buSzPts val="1300"/>
              <a:buChar char="■"/>
              <a:defRPr sz="1300"/>
            </a:lvl6pPr>
            <a:lvl7pPr marL="3200320" lvl="6" indent="-311142" rtl="0">
              <a:spcBef>
                <a:spcPts val="0"/>
              </a:spcBef>
              <a:spcAft>
                <a:spcPts val="0"/>
              </a:spcAft>
              <a:buSzPts val="1300"/>
              <a:buChar char="●"/>
              <a:defRPr sz="1300"/>
            </a:lvl7pPr>
            <a:lvl8pPr marL="3657509" lvl="7" indent="-311142" rtl="0">
              <a:spcBef>
                <a:spcPts val="0"/>
              </a:spcBef>
              <a:spcAft>
                <a:spcPts val="0"/>
              </a:spcAft>
              <a:buSzPts val="1300"/>
              <a:buChar char="○"/>
              <a:defRPr sz="1300"/>
            </a:lvl8pPr>
            <a:lvl9pPr marL="4114697" lvl="8" indent="-311142" rtl="0">
              <a:spcBef>
                <a:spcPts val="0"/>
              </a:spcBef>
              <a:spcAft>
                <a:spcPts val="0"/>
              </a:spcAft>
              <a:buSzPts val="1300"/>
              <a:buChar char="■"/>
              <a:defRPr sz="1300"/>
            </a:lvl9pPr>
          </a:lstStyle>
          <a:p>
            <a:endParaRPr/>
          </a:p>
        </p:txBody>
      </p:sp>
      <p:sp>
        <p:nvSpPr>
          <p:cNvPr id="190" name="Google Shape;190;p7"/>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1" name="Google Shape;191;p7"/>
          <p:cNvGrpSpPr/>
          <p:nvPr/>
        </p:nvGrpSpPr>
        <p:grpSpPr>
          <a:xfrm>
            <a:off x="6942276" y="-956825"/>
            <a:ext cx="3222725" cy="484965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5647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1463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2694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7533025"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37698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77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5688829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324347370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9403148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2472375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15/06/2024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9357755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5.gif"/><Relationship Id="rId3" Type="http://schemas.openxmlformats.org/officeDocument/2006/relationships/slideLayout" Target="../slideLayouts/slideLayout22.xml"/><Relationship Id="rId7" Type="http://schemas.openxmlformats.org/officeDocument/2006/relationships/slide" Target="slide20.xml"/><Relationship Id="rId12" Type="http://schemas.openxmlformats.org/officeDocument/2006/relationships/image" Target="../media/image24.gif"/><Relationship Id="rId2" Type="http://schemas.openxmlformats.org/officeDocument/2006/relationships/audio" Target="../media/media3.wav"/><Relationship Id="rId16" Type="http://schemas.openxmlformats.org/officeDocument/2006/relationships/slide" Target="slide13.xml"/><Relationship Id="rId1" Type="http://schemas.microsoft.com/office/2007/relationships/media" Target="../media/media3.wav"/><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slide" Target="slide23.xml"/><Relationship Id="rId4" Type="http://schemas.openxmlformats.org/officeDocument/2006/relationships/image" Target="../media/image22.png"/><Relationship Id="rId9" Type="http://schemas.openxmlformats.org/officeDocument/2006/relationships/slide" Target="slide22.xml"/><Relationship Id="rId14"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2.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0.png"/><Relationship Id="rId1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2.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2.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0.png"/><Relationship Id="rId14"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2.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2.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slide" Target="slide18.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2.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Rectangle 2">
            <a:extLst>
              <a:ext uri="{FF2B5EF4-FFF2-40B4-BE49-F238E27FC236}">
                <a16:creationId xmlns:a16="http://schemas.microsoft.com/office/drawing/2014/main" id="{67CDA2A5-5CBE-B44E-921A-7B3B40D96764}"/>
              </a:ext>
            </a:extLst>
          </p:cNvPr>
          <p:cNvSpPr/>
          <p:nvPr/>
        </p:nvSpPr>
        <p:spPr>
          <a:xfrm>
            <a:off x="1722502" y="1660906"/>
            <a:ext cx="5698996" cy="1200329"/>
          </a:xfrm>
          <a:prstGeom prst="rect">
            <a:avLst/>
          </a:prstGeom>
          <a:noFill/>
        </p:spPr>
        <p:txBody>
          <a:bodyPr wrap="none" lIns="91440" tIns="45720" rIns="91440" bIns="45720">
            <a:spAutoFit/>
          </a:bodyPr>
          <a:lstStyle/>
          <a:p>
            <a:pPr algn="ctr"/>
            <a:r>
              <a:rPr lang="en-US" sz="7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28191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1579185"/>
            <a:ext cx="2300221" cy="3564315"/>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grpSp>
      <p:sp>
        <p:nvSpPr>
          <p:cNvPr id="2" name="Rectangle 1">
            <a:extLst>
              <a:ext uri="{FF2B5EF4-FFF2-40B4-BE49-F238E27FC236}">
                <a16:creationId xmlns:a16="http://schemas.microsoft.com/office/drawing/2014/main" id="{BD739230-D74C-AA46-88F0-CAA904D650F3}"/>
              </a:ext>
            </a:extLst>
          </p:cNvPr>
          <p:cNvSpPr/>
          <p:nvPr/>
        </p:nvSpPr>
        <p:spPr>
          <a:xfrm>
            <a:off x="176964" y="-23865"/>
            <a:ext cx="7348808" cy="1084912"/>
          </a:xfrm>
          <a:prstGeom prst="rect">
            <a:avLst/>
          </a:prstGeom>
          <a:noFill/>
        </p:spPr>
        <p:txBody>
          <a:bodyPr wrap="none" lIns="68580" tIns="34290" rIns="68580" bIns="34290">
            <a:spAutoFit/>
          </a:bodyPr>
          <a:lstStyle/>
          <a:p>
            <a:pPr algn="ctr" defTabSz="685800">
              <a:buClrTx/>
            </a:pP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Hội</a:t>
            </a:r>
            <a:r>
              <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 </a:t>
            </a: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thề</a:t>
            </a:r>
            <a:r>
              <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 </a:t>
            </a: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Lũng</a:t>
            </a:r>
            <a:r>
              <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 </a:t>
            </a: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Nhai</a:t>
            </a:r>
            <a:endPar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endParaRPr>
          </a:p>
        </p:txBody>
      </p:sp>
      <p:pic>
        <p:nvPicPr>
          <p:cNvPr id="4" name="Picture 3">
            <a:extLst>
              <a:ext uri="{FF2B5EF4-FFF2-40B4-BE49-F238E27FC236}">
                <a16:creationId xmlns:a16="http://schemas.microsoft.com/office/drawing/2014/main" id="{DD2F6D34-37F4-BE46-AB6E-A8B58E773602}"/>
              </a:ext>
            </a:extLst>
          </p:cNvPr>
          <p:cNvPicPr>
            <a:picLocks noChangeAspect="1"/>
          </p:cNvPicPr>
          <p:nvPr/>
        </p:nvPicPr>
        <p:blipFill rotWithShape="1">
          <a:blip r:embed="rId5"/>
          <a:srcRect l="3958" t="16850" b="4409"/>
          <a:stretch/>
        </p:blipFill>
        <p:spPr>
          <a:xfrm>
            <a:off x="2032297" y="1154251"/>
            <a:ext cx="7055785" cy="4098977"/>
          </a:xfrm>
          <a:prstGeom prst="rect">
            <a:avLst/>
          </a:prstGeom>
        </p:spPr>
      </p:pic>
      <p:pic>
        <p:nvPicPr>
          <p:cNvPr id="5" name="hội thề lũng nhai.mp4" descr="hội thề lũng nhai.mp4">
            <a:hlinkClick r:id="" action="ppaction://media"/>
            <a:extLst>
              <a:ext uri="{FF2B5EF4-FFF2-40B4-BE49-F238E27FC236}">
                <a16:creationId xmlns:a16="http://schemas.microsoft.com/office/drawing/2014/main" id="{21CBF73D-A972-0C43-ADC7-217E0D784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088082" cy="5253228"/>
          </a:xfrm>
          <a:prstGeom prst="rect">
            <a:avLst/>
          </a:prstGeom>
        </p:spPr>
      </p:pic>
      <p:pic>
        <p:nvPicPr>
          <p:cNvPr id="43" name="Picture 42">
            <a:extLst>
              <a:ext uri="{FF2B5EF4-FFF2-40B4-BE49-F238E27FC236}">
                <a16:creationId xmlns:a16="http://schemas.microsoft.com/office/drawing/2014/main" id="{A0D688E0-7CEF-B246-A0F7-FB2BFC0481AA}"/>
              </a:ext>
            </a:extLst>
          </p:cNvPr>
          <p:cNvPicPr>
            <a:picLocks noChangeAspect="1"/>
          </p:cNvPicPr>
          <p:nvPr/>
        </p:nvPicPr>
        <p:blipFill>
          <a:blip r:embed="rId7"/>
          <a:stretch>
            <a:fillRect/>
          </a:stretch>
        </p:blipFill>
        <p:spPr>
          <a:xfrm>
            <a:off x="-2874" y="-26320"/>
            <a:ext cx="9090956" cy="5253227"/>
          </a:xfrm>
          <a:prstGeom prst="rect">
            <a:avLst/>
          </a:prstGeom>
        </p:spPr>
      </p:pic>
    </p:spTree>
    <p:extLst>
      <p:ext uri="{BB962C8B-B14F-4D97-AF65-F5344CB8AC3E}">
        <p14:creationId xmlns:p14="http://schemas.microsoft.com/office/powerpoint/2010/main" val="410554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thắng</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rPr>
              <a:t>+ Nhân dân ta có lòng yêu nước, ý chí bất khuất, 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D23D3B7-31F0-8F40-8692-DA010715D07A}"/>
              </a:ext>
            </a:extLst>
          </p:cNvPr>
          <p:cNvSpPr/>
          <p:nvPr/>
        </p:nvSpPr>
        <p:spPr>
          <a:xfrm>
            <a:off x="2202699" y="2267543"/>
            <a:ext cx="6415787"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Tất cả các tầng lớp nhân dân đều đoàn kết đánh giặc, đoàn kết, ủng hộ nghĩa quân.</a:t>
            </a:r>
          </a:p>
        </p:txBody>
      </p:sp>
      <p:sp>
        <p:nvSpPr>
          <p:cNvPr id="35" name="Rectangle 34">
            <a:extLst>
              <a:ext uri="{FF2B5EF4-FFF2-40B4-BE49-F238E27FC236}">
                <a16:creationId xmlns:a16="http://schemas.microsoft.com/office/drawing/2014/main" id="{3917C0F3-3350-B544-839C-32B605F801AC}"/>
              </a:ext>
            </a:extLst>
          </p:cNvPr>
          <p:cNvSpPr/>
          <p:nvPr/>
        </p:nvSpPr>
        <p:spPr>
          <a:xfrm>
            <a:off x="530627" y="3646672"/>
            <a:ext cx="6380312" cy="1384995"/>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Nhờ có chiến lược, chiến thuật đúng đắn, sáng tạo của bộ chỉ huy, đứng đầu là Lê Lợi, Nguyễn Trãi.</a:t>
            </a:r>
          </a:p>
        </p:txBody>
      </p:sp>
    </p:spTree>
    <p:extLst>
      <p:ext uri="{BB962C8B-B14F-4D97-AF65-F5344CB8AC3E}">
        <p14:creationId xmlns:p14="http://schemas.microsoft.com/office/powerpoint/2010/main" val="3166570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0" dur="1000" fill="hold"/>
                                        <p:tgtEl>
                                          <p:spTgt spid="3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2"/>
                                        </p:tgtEl>
                                      </p:cBhvr>
                                    </p:animEffect>
                                  </p:childTnLst>
                                </p:cTn>
                              </p:par>
                              <p:par>
                                <p:cTn id="25" presetID="25"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0" dur="1000" fill="hold"/>
                                        <p:tgtEl>
                                          <p:spTgt spid="2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8"/>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40" dur="1000" fill="hold"/>
                                        <p:tgtEl>
                                          <p:spTgt spid="3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03517" y="135313"/>
            <a:ext cx="2691441" cy="1430381"/>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4" y="815738"/>
              <a:ext cx="2761488" cy="1107996"/>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Ba lần rút lên núi Chí Linh</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6274251" y="112815"/>
            <a:ext cx="2691441" cy="1452879"/>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55917" y="922771"/>
              <a:ext cx="2935971" cy="615553"/>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Đồn Đa Căng</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3" y="150420"/>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3325061" y="3705379"/>
            <a:ext cx="2691441" cy="143812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dirty="0">
                  <a:solidFill>
                    <a:srgbClr val="FFFFFF"/>
                  </a:solidFill>
                  <a:latin typeface="Arial"/>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0" y="4154827"/>
              <a:ext cx="3313577" cy="1107996"/>
            </a:xfrm>
            <a:prstGeom prst="rect">
              <a:avLst/>
            </a:prstGeom>
            <a:noFill/>
          </p:spPr>
          <p:txBody>
            <a:bodyPr wrap="square" rtlCol="0">
              <a:spAutoFit/>
            </a:bodyPr>
            <a:lstStyle/>
            <a:p>
              <a:pPr algn="ctr" defTabSz="342900">
                <a:buClrTx/>
              </a:pP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Trận</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Tốt</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Động</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Chúc</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Động</a:t>
              </a:r>
              <a:endPar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4</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3378" y="2450207"/>
            <a:ext cx="2771580" cy="1580986"/>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628014" y="5493795"/>
              <a:ext cx="2935971" cy="1107996"/>
            </a:xfrm>
            <a:prstGeom prst="rect">
              <a:avLst/>
            </a:prstGeom>
            <a:noFill/>
          </p:spPr>
          <p:txBody>
            <a:bodyPr wrap="square" rtlCol="0">
              <a:spAutoFit/>
            </a:bodyPr>
            <a:lstStyle/>
            <a:p>
              <a:pPr algn="ctr" defTabSz="342900">
                <a:buClrTx/>
              </a:pPr>
              <a:r>
                <a:rPr lang="vi-VN" sz="2400" b="1" kern="1200" dirty="0">
                  <a:solidFill>
                    <a:srgbClr val="282848">
                      <a:lumMod val="50000"/>
                    </a:srgbClr>
                  </a:solidFill>
                  <a:latin typeface="Times New Roman" panose="02020603050405020304" pitchFamily="18" charset="0"/>
                  <a:ea typeface="+mn-ea"/>
                  <a:cs typeface="Times New Roman" panose="02020603050405020304" pitchFamily="18" charset="0"/>
                </a:rPr>
                <a:t>Trận Chi Lăng - Xương Giang</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5</a:t>
              </a:r>
            </a:p>
          </p:txBody>
        </p:sp>
      </p:grpSp>
      <p:grpSp>
        <p:nvGrpSpPr>
          <p:cNvPr id="32" name="Group 31">
            <a:extLst>
              <a:ext uri="{FF2B5EF4-FFF2-40B4-BE49-F238E27FC236}">
                <a16:creationId xmlns:a16="http://schemas.microsoft.com/office/drawing/2014/main" id="{D0D0BDF2-5391-FD44-B1F2-B85FF05A739D}"/>
              </a:ext>
            </a:extLst>
          </p:cNvPr>
          <p:cNvGrpSpPr/>
          <p:nvPr/>
        </p:nvGrpSpPr>
        <p:grpSpPr>
          <a:xfrm>
            <a:off x="6410428" y="2234955"/>
            <a:ext cx="2691441" cy="1796238"/>
            <a:chOff x="31170" y="3617160"/>
            <a:chExt cx="3588588" cy="1928393"/>
          </a:xfrm>
        </p:grpSpPr>
        <p:grpSp>
          <p:nvGrpSpPr>
            <p:cNvPr id="20" name="Group 19">
              <a:extLst>
                <a:ext uri="{FF2B5EF4-FFF2-40B4-BE49-F238E27FC236}">
                  <a16:creationId xmlns:a16="http://schemas.microsoft.com/office/drawing/2014/main" id="{CC0A5DC8-DFF5-0A43-BE4D-1E6A043DCE3F}"/>
                </a:ext>
              </a:extLst>
            </p:cNvPr>
            <p:cNvGrpSpPr/>
            <p:nvPr/>
          </p:nvGrpSpPr>
          <p:grpSpPr>
            <a:xfrm>
              <a:off x="31170" y="3751259"/>
              <a:ext cx="3588588" cy="1794294"/>
              <a:chOff x="138023" y="293298"/>
              <a:chExt cx="3588588" cy="1794294"/>
            </a:xfrm>
          </p:grpSpPr>
          <p:sp>
            <p:nvSpPr>
              <p:cNvPr id="21" name="Rounded Rectangle 20">
                <a:extLst>
                  <a:ext uri="{FF2B5EF4-FFF2-40B4-BE49-F238E27FC236}">
                    <a16:creationId xmlns:a16="http://schemas.microsoft.com/office/drawing/2014/main" id="{3E283191-2894-7E48-9DAF-782008ED9C1B}"/>
                  </a:ext>
                </a:extLst>
              </p:cNvPr>
              <p:cNvSpPr/>
              <p:nvPr/>
            </p:nvSpPr>
            <p:spPr>
              <a:xfrm>
                <a:off x="138023" y="293298"/>
                <a:ext cx="3588588" cy="1794294"/>
              </a:xfrm>
              <a:prstGeom prst="roundRect">
                <a:avLst/>
              </a:prstGeom>
              <a:solidFill>
                <a:srgbClr val="43B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dirty="0">
                  <a:solidFill>
                    <a:srgbClr val="FFFFFF"/>
                  </a:solidFill>
                  <a:latin typeface="Arial"/>
                </a:endParaRPr>
              </a:p>
            </p:txBody>
          </p:sp>
          <p:sp>
            <p:nvSpPr>
              <p:cNvPr id="22" name="Rounded Rectangle 21">
                <a:extLst>
                  <a:ext uri="{FF2B5EF4-FFF2-40B4-BE49-F238E27FC236}">
                    <a16:creationId xmlns:a16="http://schemas.microsoft.com/office/drawing/2014/main" id="{53F67B11-C1D4-EE46-B557-27BE3935B4ED}"/>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23" name="TextBox 22">
              <a:extLst>
                <a:ext uri="{FF2B5EF4-FFF2-40B4-BE49-F238E27FC236}">
                  <a16:creationId xmlns:a16="http://schemas.microsoft.com/office/drawing/2014/main" id="{8C4E7296-6C30-254A-B2A9-3CD8AFAC2B4F}"/>
                </a:ext>
              </a:extLst>
            </p:cNvPr>
            <p:cNvSpPr txBox="1"/>
            <p:nvPr/>
          </p:nvSpPr>
          <p:spPr>
            <a:xfrm>
              <a:off x="258102" y="4425423"/>
              <a:ext cx="3111701" cy="615553"/>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Thành Nghệ An</a:t>
              </a:r>
            </a:p>
          </p:txBody>
        </p:sp>
        <p:sp>
          <p:nvSpPr>
            <p:cNvPr id="28" name="TextBox 27">
              <a:extLst>
                <a:ext uri="{FF2B5EF4-FFF2-40B4-BE49-F238E27FC236}">
                  <a16:creationId xmlns:a16="http://schemas.microsoft.com/office/drawing/2014/main" id="{167F5E07-9372-7B47-B2BD-28A036ECD443}"/>
                </a:ext>
              </a:extLst>
            </p:cNvPr>
            <p:cNvSpPr txBox="1"/>
            <p:nvPr/>
          </p:nvSpPr>
          <p:spPr>
            <a:xfrm>
              <a:off x="1519859" y="3617160"/>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3</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2559889" y="40132"/>
            <a:ext cx="3986716" cy="3717516"/>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602406" y="1830265"/>
              <a:ext cx="2937178" cy="1785104"/>
            </a:xfrm>
            <a:prstGeom prst="rect">
              <a:avLst/>
            </a:prstGeom>
            <a:noFill/>
          </p:spPr>
          <p:txBody>
            <a:bodyPr wrap="square" rtlCol="0">
              <a:spAutoFit/>
            </a:bodyPr>
            <a:lstStyle/>
            <a:p>
              <a:pPr algn="ctr" defTabSz="342900">
                <a:buClrTx/>
              </a:pPr>
              <a:r>
                <a:rPr lang="en-VN" sz="2700" b="1" kern="1200" dirty="0">
                  <a:solidFill>
                    <a:srgbClr val="282848">
                      <a:lumMod val="50000"/>
                    </a:srgbClr>
                  </a:solidFill>
                  <a:latin typeface="Times New Roman" panose="02020603050405020304" pitchFamily="18" charset="0"/>
                  <a:ea typeface="+mn-ea"/>
                  <a:cs typeface="Times New Roman" panose="02020603050405020304" pitchFamily="18" charset="0"/>
                </a:rPr>
                <a:t>MỘT SỐ TRẬN ĐÁNH</a:t>
              </a:r>
            </a:p>
          </p:txBody>
        </p:sp>
      </p:grpSp>
    </p:spTree>
    <p:extLst>
      <p:ext uri="{BB962C8B-B14F-4D97-AF65-F5344CB8AC3E}">
        <p14:creationId xmlns:p14="http://schemas.microsoft.com/office/powerpoint/2010/main" val="415153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1062" y="968375"/>
            <a:ext cx="5064633" cy="504825"/>
          </a:xfrm>
        </p:spPr>
        <p:txBody>
          <a:bodyPr/>
          <a:lstStyle/>
          <a:p>
            <a:pPr defTabSz="342900">
              <a:buClrTx/>
            </a:pP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Trận</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Tốt</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Chúc</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endParaRPr lang="en-US" sz="2800" kern="1200" dirty="0">
              <a:solidFill>
                <a:srgbClr val="282848">
                  <a:lumMod val="50000"/>
                </a:srgbClr>
              </a:solidFill>
              <a:latin typeface="Times New Roman" panose="02020603050405020304" pitchFamily="18" charset="0"/>
              <a:cs typeface="Times New Roman" panose="02020603050405020304" pitchFamily="18" charset="0"/>
            </a:endParaRPr>
          </a:p>
        </p:txBody>
      </p:sp>
      <p:pic>
        <p:nvPicPr>
          <p:cNvPr id="2050" name="Picture 2" descr="TRận đánh TỐT ĐỘNG - CHÚC ĐỘNG - Lịch sử 4 - Nguyễn Thị Thanh Hiên - Thư  viện Bài giảng điện tử">
            <a:extLst>
              <a:ext uri="{FF2B5EF4-FFF2-40B4-BE49-F238E27FC236}">
                <a16:creationId xmlns:a16="http://schemas.microsoft.com/office/drawing/2014/main" id="{3D9BB3D7-BD5E-E74D-B679-C2FDED3DB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84" t="5095" r="4527"/>
          <a:stretch/>
        </p:blipFill>
        <p:spPr bwMode="auto">
          <a:xfrm>
            <a:off x="850233" y="1473200"/>
            <a:ext cx="7426806" cy="3291305"/>
          </a:xfrm>
          <a:prstGeom prst="roundRect">
            <a:avLst>
              <a:gd name="adj" fmla="val 2934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5538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800" decel="100000"/>
                                        <p:tgtEl>
                                          <p:spTgt spid="2050"/>
                                        </p:tgtEl>
                                      </p:cBhvr>
                                    </p:animEffect>
                                    <p:anim calcmode="lin" valueType="num">
                                      <p:cBhvr>
                                        <p:cTn id="16" dur="800" decel="100000" fill="hold"/>
                                        <p:tgtEl>
                                          <p:spTgt spid="2050"/>
                                        </p:tgtEl>
                                        <p:attrNameLst>
                                          <p:attrName>style.rotation</p:attrName>
                                        </p:attrNameLst>
                                      </p:cBhvr>
                                      <p:tavLst>
                                        <p:tav tm="0">
                                          <p:val>
                                            <p:fltVal val="-90"/>
                                          </p:val>
                                        </p:tav>
                                        <p:tav tm="100000">
                                          <p:val>
                                            <p:fltVal val="0"/>
                                          </p:val>
                                        </p:tav>
                                      </p:tavLst>
                                    </p:anim>
                                    <p:anim calcmode="lin" valueType="num">
                                      <p:cBhvr>
                                        <p:cTn id="17" dur="800" decel="100000" fill="hold"/>
                                        <p:tgtEl>
                                          <p:spTgt spid="2050"/>
                                        </p:tgtEl>
                                        <p:attrNameLst>
                                          <p:attrName>ppt_x</p:attrName>
                                        </p:attrNameLst>
                                      </p:cBhvr>
                                      <p:tavLst>
                                        <p:tav tm="0">
                                          <p:val>
                                            <p:strVal val="#ppt_x+0.4"/>
                                          </p:val>
                                        </p:tav>
                                        <p:tav tm="100000">
                                          <p:val>
                                            <p:strVal val="#ppt_x-0.05"/>
                                          </p:val>
                                        </p:tav>
                                      </p:tavLst>
                                    </p:anim>
                                    <p:anim calcmode="lin" valueType="num">
                                      <p:cBhvr>
                                        <p:cTn id="18" dur="800" decel="100000" fill="hold"/>
                                        <p:tgtEl>
                                          <p:spTgt spid="205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113D6-944D-7A4A-9214-6DEC20EE0817}"/>
              </a:ext>
            </a:extLst>
          </p:cNvPr>
          <p:cNvSpPr/>
          <p:nvPr/>
        </p:nvSpPr>
        <p:spPr>
          <a:xfrm>
            <a:off x="2197768" y="725090"/>
            <a:ext cx="5646821" cy="3693319"/>
          </a:xfrm>
          <a:prstGeom prst="rect">
            <a:avLst/>
          </a:prstGeom>
        </p:spPr>
        <p:txBody>
          <a:bodyPr wrap="square">
            <a:spAutoFit/>
          </a:bodyPr>
          <a:lstStyle/>
          <a:p>
            <a:pPr lvl="0" algn="just">
              <a:buClrTx/>
            </a:pPr>
            <a:r>
              <a:rPr lang="vi-VN" sz="2600" kern="1200" dirty="0">
                <a:latin typeface="Times New Roman" panose="02020603050405020304" pitchFamily="18" charset="0"/>
                <a:ea typeface="+mn-ea"/>
                <a:cs typeface="Times New Roman" panose="02020603050405020304" pitchFamily="18" charset="0"/>
              </a:rPr>
              <a:t>“Chúng tôi cùng nhau phát tự lòng thành, ước hẹn thề thốt với nhau:</a:t>
            </a:r>
          </a:p>
          <a:p>
            <a:pPr lvl="0" algn="just">
              <a:buClrTx/>
            </a:pPr>
            <a:r>
              <a:rPr lang="vi-VN" sz="2600" kern="1200" dirty="0">
                <a:latin typeface="Times New Roman" panose="02020603050405020304" pitchFamily="18" charset="0"/>
                <a:ea typeface="+mn-ea"/>
                <a:cs typeface="Times New Roman" panose="02020603050405020304" pitchFamily="18" charset="0"/>
              </a:rPr>
              <a:t>Từ sau khi lập lời thề này, quan Tổng binh Thành Sơn hầu là Vương Thông quả tự lòng thành, đúng theo lời bàn, đem quân về nước, không thể kéo dài năm tháng, để đợi viên binh đến nơi. Lại phải theo đúng sự lý trong bản tâu, đúng lời bàn trước mà làm.</a:t>
            </a:r>
          </a:p>
        </p:txBody>
      </p:sp>
      <p:sp>
        <p:nvSpPr>
          <p:cNvPr id="6" name="Rectangle 5">
            <a:extLst>
              <a:ext uri="{FF2B5EF4-FFF2-40B4-BE49-F238E27FC236}">
                <a16:creationId xmlns:a16="http://schemas.microsoft.com/office/drawing/2014/main" id="{0A965B04-C1CB-E541-8458-23FE3C71152D}"/>
              </a:ext>
            </a:extLst>
          </p:cNvPr>
          <p:cNvSpPr/>
          <p:nvPr/>
        </p:nvSpPr>
        <p:spPr>
          <a:xfrm>
            <a:off x="941264" y="605105"/>
            <a:ext cx="1047957" cy="1200329"/>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VĂN HỘI THỀ</a:t>
            </a:r>
          </a:p>
        </p:txBody>
      </p:sp>
    </p:spTree>
    <p:extLst>
      <p:ext uri="{BB962C8B-B14F-4D97-AF65-F5344CB8AC3E}">
        <p14:creationId xmlns:p14="http://schemas.microsoft.com/office/powerpoint/2010/main" val="228803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rminator 1">
            <a:extLst>
              <a:ext uri="{FF2B5EF4-FFF2-40B4-BE49-F238E27FC236}">
                <a16:creationId xmlns:a16="http://schemas.microsoft.com/office/drawing/2014/main" id="{0860DCF0-37A4-554F-9FB8-0F4B779B3861}"/>
              </a:ext>
            </a:extLst>
          </p:cNvPr>
          <p:cNvSpPr/>
          <p:nvPr/>
        </p:nvSpPr>
        <p:spPr>
          <a:xfrm>
            <a:off x="1873624" y="1362635"/>
            <a:ext cx="5862917" cy="238461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0" i="0" u="none" strike="noStrike" kern="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sym typeface="Arial"/>
              </a:rPr>
              <a:t>Em hãy trình bày ý nghĩa lịch sử của cuộc khởi nghĩa Lam Sơn?</a:t>
            </a:r>
          </a:p>
        </p:txBody>
      </p:sp>
    </p:spTree>
    <p:extLst>
      <p:ext uri="{BB962C8B-B14F-4D97-AF65-F5344CB8AC3E}">
        <p14:creationId xmlns:p14="http://schemas.microsoft.com/office/powerpoint/2010/main" val="2729506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grpSp>
        <p:nvGrpSpPr>
          <p:cNvPr id="22" name="Group 21">
            <a:extLst>
              <a:ext uri="{FF2B5EF4-FFF2-40B4-BE49-F238E27FC236}">
                <a16:creationId xmlns:a16="http://schemas.microsoft.com/office/drawing/2014/main" id="{09CC54A3-717A-4C40-80E9-A0DC132C3A95}"/>
              </a:ext>
            </a:extLst>
          </p:cNvPr>
          <p:cNvGrpSpPr/>
          <p:nvPr/>
        </p:nvGrpSpPr>
        <p:grpSpPr>
          <a:xfrm>
            <a:off x="212971" y="1183576"/>
            <a:ext cx="2926424" cy="3767207"/>
            <a:chOff x="283961" y="1578102"/>
            <a:chExt cx="3901899" cy="5022942"/>
          </a:xfrm>
        </p:grpSpPr>
        <p:sp>
          <p:nvSpPr>
            <p:cNvPr id="5" name="Rounded Rectangle 4">
              <a:extLst>
                <a:ext uri="{FF2B5EF4-FFF2-40B4-BE49-F238E27FC236}">
                  <a16:creationId xmlns:a16="http://schemas.microsoft.com/office/drawing/2014/main" id="{BA0CD815-F647-5D42-8756-EAC9AEDDB0D4}"/>
                </a:ext>
              </a:extLst>
            </p:cNvPr>
            <p:cNvSpPr/>
            <p:nvPr/>
          </p:nvSpPr>
          <p:spPr>
            <a:xfrm>
              <a:off x="324215" y="1675476"/>
              <a:ext cx="3861645" cy="4925568"/>
            </a:xfrm>
            <a:prstGeom prst="roundRect">
              <a:avLst/>
            </a:prstGeom>
          </p:spPr>
          <p:style>
            <a:lnRef idx="2">
              <a:schemeClr val="accent3">
                <a:shade val="80000"/>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FEF09C8F-34F2-C947-8B83-922BA83E8DF2}"/>
                </a:ext>
              </a:extLst>
            </p:cNvPr>
            <p:cNvSpPr/>
            <p:nvPr/>
          </p:nvSpPr>
          <p:spPr>
            <a:xfrm>
              <a:off x="478681" y="3448681"/>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3825" tIns="123825" rIns="123825" bIns="123825" numCol="1" spcCol="1270" anchor="b" anchorCtr="0">
              <a:noAutofit/>
            </a:bodyPr>
            <a:lstStyle/>
            <a:p>
              <a:pPr marL="0" marR="0" lvl="0" indent="0" algn="l" defTabSz="2166938" rtl="0" eaLnBrk="1" fontAlgn="auto" latinLnBrk="0" hangingPunct="1">
                <a:lnSpc>
                  <a:spcPct val="90000"/>
                </a:lnSpc>
                <a:spcBef>
                  <a:spcPct val="0"/>
                </a:spcBef>
                <a:spcAft>
                  <a:spcPct val="35000"/>
                </a:spcAft>
                <a:buClrTx/>
                <a:buSzTx/>
                <a:buFont typeface="Arial"/>
                <a:buNone/>
                <a:tabLst/>
                <a:defRPr/>
              </a:pPr>
              <a:endParaRPr kumimoji="0" lang="en-US" sz="4875" b="0" i="0" u="none" strike="noStrike" kern="1200" cap="none" spc="0" normalizeH="0" baseline="0" noProof="0">
                <a:ln>
                  <a:noFill/>
                </a:ln>
                <a:solidFill>
                  <a:srgbClr val="282848">
                    <a:hueOff val="0"/>
                    <a:satOff val="0"/>
                    <a:lumOff val="0"/>
                    <a:alphaOff val="0"/>
                  </a:srgbClr>
                </a:solidFill>
                <a:effectLst/>
                <a:uLnTx/>
                <a:uFillTx/>
                <a:latin typeface="Arial"/>
                <a:ea typeface="+mn-ea"/>
                <a:cs typeface="+mn-cs"/>
                <a:sym typeface="Arial"/>
              </a:endParaRPr>
            </a:p>
          </p:txBody>
        </p:sp>
        <p:pic>
          <p:nvPicPr>
            <p:cNvPr id="2050" name="Picture 2">
              <a:extLst>
                <a:ext uri="{FF2B5EF4-FFF2-40B4-BE49-F238E27FC236}">
                  <a16:creationId xmlns:a16="http://schemas.microsoft.com/office/drawing/2014/main" id="{D1FC3462-F4BB-8C49-8E42-ADB9A5E19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61" y="1578102"/>
              <a:ext cx="3629831" cy="466286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426956F3-B53B-2648-99A8-D00B74D00E0F}"/>
              </a:ext>
            </a:extLst>
          </p:cNvPr>
          <p:cNvSpPr/>
          <p:nvPr/>
        </p:nvSpPr>
        <p:spPr>
          <a:xfrm>
            <a:off x="158540" y="190502"/>
            <a:ext cx="8831035" cy="4854738"/>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0" y="100159"/>
            <a:ext cx="4043363" cy="7494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154426" y="285857"/>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 name="Group 32">
            <a:extLst>
              <a:ext uri="{FF2B5EF4-FFF2-40B4-BE49-F238E27FC236}">
                <a16:creationId xmlns:a16="http://schemas.microsoft.com/office/drawing/2014/main" id="{9DA3A3A4-2840-4140-A548-48B2D0F5D4B0}"/>
              </a:ext>
            </a:extLst>
          </p:cNvPr>
          <p:cNvGrpSpPr/>
          <p:nvPr/>
        </p:nvGrpSpPr>
        <p:grpSpPr>
          <a:xfrm>
            <a:off x="2849278" y="1348256"/>
            <a:ext cx="6153188" cy="1432223"/>
            <a:chOff x="3609798" y="3244762"/>
            <a:chExt cx="8204250" cy="1909630"/>
          </a:xfrm>
        </p:grpSpPr>
        <p:sp>
          <p:nvSpPr>
            <p:cNvPr id="28" name="Rounded Rectangle 27">
              <a:extLst>
                <a:ext uri="{FF2B5EF4-FFF2-40B4-BE49-F238E27FC236}">
                  <a16:creationId xmlns:a16="http://schemas.microsoft.com/office/drawing/2014/main" id="{BD8A0D50-C59F-D645-987D-53F82D40131E}"/>
                </a:ext>
              </a:extLst>
            </p:cNvPr>
            <p:cNvSpPr/>
            <p:nvPr/>
          </p:nvSpPr>
          <p:spPr>
            <a:xfrm>
              <a:off x="3675888" y="3244762"/>
              <a:ext cx="8138160" cy="1846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282848"/>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12A91FD4-02DE-A543-B3FE-4D7F38E4A997}"/>
                </a:ext>
              </a:extLst>
            </p:cNvPr>
            <p:cNvSpPr/>
            <p:nvPr/>
          </p:nvSpPr>
          <p:spPr>
            <a:xfrm>
              <a:off x="3609798" y="3307733"/>
              <a:ext cx="8204250" cy="1846659"/>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Cuộc khởi nghĩa Lam Sơn thắng lợi đã kết thúc 20 năm đô hộ tàn bạo của nhà Minh.</a:t>
              </a:r>
              <a:endParaRPr kumimoji="0" lang="en-VN" sz="2800" b="0" i="0" u="none" strike="noStrike" kern="1200" cap="none" spc="0" normalizeH="0" baseline="0" noProof="0" dirty="0">
                <a:ln>
                  <a:noFill/>
                </a:ln>
                <a:solidFill>
                  <a:srgbClr val="282848"/>
                </a:solidFill>
                <a:effectLst/>
                <a:uLnTx/>
                <a:uFillTx/>
                <a:latin typeface="Arial"/>
                <a:ea typeface="+mn-ea"/>
                <a:cs typeface="Arial"/>
                <a:sym typeface="Arial"/>
              </a:endParaRPr>
            </a:p>
          </p:txBody>
        </p:sp>
      </p:grpSp>
      <p:grpSp>
        <p:nvGrpSpPr>
          <p:cNvPr id="34" name="Group 33">
            <a:extLst>
              <a:ext uri="{FF2B5EF4-FFF2-40B4-BE49-F238E27FC236}">
                <a16:creationId xmlns:a16="http://schemas.microsoft.com/office/drawing/2014/main" id="{86C5045B-38CE-6D43-8DF6-F083EDD22430}"/>
              </a:ext>
            </a:extLst>
          </p:cNvPr>
          <p:cNvGrpSpPr/>
          <p:nvPr/>
        </p:nvGrpSpPr>
        <p:grpSpPr>
          <a:xfrm>
            <a:off x="2970576" y="3199001"/>
            <a:ext cx="6103620" cy="1384995"/>
            <a:chOff x="3675888" y="5060326"/>
            <a:chExt cx="8138160" cy="1846659"/>
          </a:xfrm>
        </p:grpSpPr>
        <p:sp>
          <p:nvSpPr>
            <p:cNvPr id="29" name="Rounded Rectangle 28">
              <a:extLst>
                <a:ext uri="{FF2B5EF4-FFF2-40B4-BE49-F238E27FC236}">
                  <a16:creationId xmlns:a16="http://schemas.microsoft.com/office/drawing/2014/main" id="{2501FCD5-BB6C-964A-8446-6DCD30F672D7}"/>
                </a:ext>
              </a:extLst>
            </p:cNvPr>
            <p:cNvSpPr/>
            <p:nvPr/>
          </p:nvSpPr>
          <p:spPr>
            <a:xfrm>
              <a:off x="3675888" y="5060326"/>
              <a:ext cx="8138160" cy="1846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282848"/>
                </a:solidFill>
                <a:effectLst/>
                <a:uLnTx/>
                <a:uFillTx/>
                <a:latin typeface="Arial"/>
                <a:ea typeface="+mn-ea"/>
                <a:cs typeface="+mn-cs"/>
                <a:sym typeface="Arial"/>
              </a:endParaRPr>
            </a:p>
          </p:txBody>
        </p:sp>
        <p:sp>
          <p:nvSpPr>
            <p:cNvPr id="31" name="Rectangle 30">
              <a:extLst>
                <a:ext uri="{FF2B5EF4-FFF2-40B4-BE49-F238E27FC236}">
                  <a16:creationId xmlns:a16="http://schemas.microsoft.com/office/drawing/2014/main" id="{1F8CB114-8C89-A047-A8D6-82E0F82F42DA}"/>
                </a:ext>
              </a:extLst>
            </p:cNvPr>
            <p:cNvSpPr/>
            <p:nvPr/>
          </p:nvSpPr>
          <p:spPr>
            <a:xfrm>
              <a:off x="3826375" y="5273085"/>
              <a:ext cx="7796784" cy="1436290"/>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Mở ra thời kỳ phát triển mới của dân tộc-thời Lê sơ.</a:t>
              </a:r>
              <a:endParaRPr kumimoji="0" lang="en-VN" sz="3200" b="0" i="0" u="none" strike="noStrike" kern="1200" cap="none" spc="0" normalizeH="0" baseline="0" noProof="0" dirty="0">
                <a:ln>
                  <a:noFill/>
                </a:ln>
                <a:solidFill>
                  <a:srgbClr val="282848"/>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5959185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2BE007-58EE-BA4E-B26D-D4E5ABDB4EDF}"/>
              </a:ext>
            </a:extLst>
          </p:cNvPr>
          <p:cNvSpPr/>
          <p:nvPr/>
        </p:nvSpPr>
        <p:spPr>
          <a:xfrm>
            <a:off x="2047110" y="1885495"/>
            <a:ext cx="5049780" cy="1107996"/>
          </a:xfrm>
          <a:prstGeom prst="rect">
            <a:avLst/>
          </a:prstGeom>
          <a:noFill/>
        </p:spPr>
        <p:txBody>
          <a:bodyPr wrap="none" lIns="91440" tIns="45720" rIns="91440" bIns="45720">
            <a:spAutoFit/>
          </a:bodyPr>
          <a:lstStyle/>
          <a:p>
            <a:pPr algn="ctr"/>
            <a:r>
              <a:rPr lang="en-US" sz="6600" b="1"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320255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6329919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kern="1200" dirty="0" err="1">
                <a:solidFill>
                  <a:prstClr val="black"/>
                </a:solidFill>
                <a:latin typeface="Times New Roman" panose="02020603050405020304" pitchFamily="18" charset="0"/>
                <a:cs typeface="Times New Roman" panose="02020603050405020304" pitchFamily="18" charset="0"/>
              </a:rPr>
              <a:t>Lê</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Lợi</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dựng</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cờ</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khởi</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nghĩa</a:t>
            </a:r>
            <a:r>
              <a:rPr lang="en-US" sz="3200" kern="1200" dirty="0">
                <a:solidFill>
                  <a:prstClr val="black"/>
                </a:solidFill>
                <a:latin typeface="Times New Roman" panose="02020603050405020304" pitchFamily="18" charset="0"/>
                <a:cs typeface="Times New Roman" panose="02020603050405020304" pitchFamily="18" charset="0"/>
              </a:rPr>
              <a:t> ở </a:t>
            </a:r>
            <a:r>
              <a:rPr lang="en-US" sz="3200" kern="1200" dirty="0" err="1">
                <a:solidFill>
                  <a:prstClr val="black"/>
                </a:solidFill>
                <a:latin typeface="Times New Roman" panose="02020603050405020304" pitchFamily="18" charset="0"/>
                <a:cs typeface="Times New Roman" panose="02020603050405020304" pitchFamily="18" charset="0"/>
              </a:rPr>
              <a:t>đâu</a:t>
            </a:r>
            <a:r>
              <a:rPr lang="en-US" sz="3200" kern="1200" dirty="0">
                <a:solidFill>
                  <a:prstClr val="black"/>
                </a:solidFill>
                <a:latin typeface="Times New Roman" panose="02020603050405020304" pitchFamily="18" charset="0"/>
                <a:cs typeface="Times New Roman" panose="02020603050405020304" pitchFamily="18" charset="0"/>
              </a:rPr>
              <a:t>?</a:t>
            </a:r>
            <a:endParaRPr lang="vi-VN" sz="32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74605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a:solidFill>
                  <a:prstClr val="black"/>
                </a:solidFill>
                <a:latin typeface="Times New Roman" panose="02020603050405020304" pitchFamily="18" charset="0"/>
                <a:cs typeface="Times New Roman" panose="02020603050405020304" pitchFamily="18" charset="0"/>
              </a:rPr>
              <a:t>Nam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74919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a:solidFill>
                  <a:prstClr val="black"/>
                </a:solidFill>
                <a:latin typeface="Times New Roman" panose="02020603050405020304" pitchFamily="18" charset="0"/>
                <a:cs typeface="Times New Roman" panose="02020603050405020304" pitchFamily="18" charset="0"/>
              </a:rPr>
              <a:t>Lam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41293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Tây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57197" y="241607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Đông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765160"/>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98" y="2437956"/>
            <a:ext cx="603402" cy="528066"/>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739" y="2446654"/>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3739" y="1803914"/>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0613813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ê Lai cứu chúa | Sáng Tạo">
            <a:extLst>
              <a:ext uri="{FF2B5EF4-FFF2-40B4-BE49-F238E27FC236}">
                <a16:creationId xmlns:a16="http://schemas.microsoft.com/office/drawing/2014/main" id="{F1946015-B02B-9C4D-A335-00C8B2B481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0" t="2183" r="6228" b="6433"/>
          <a:stretch/>
        </p:blipFill>
        <p:spPr bwMode="auto">
          <a:xfrm>
            <a:off x="-1" y="0"/>
            <a:ext cx="4572000" cy="53104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ự thật về cái chết của Lê Lai">
            <a:extLst>
              <a:ext uri="{FF2B5EF4-FFF2-40B4-BE49-F238E27FC236}">
                <a16:creationId xmlns:a16="http://schemas.microsoft.com/office/drawing/2014/main" id="{0738A9A8-C973-5749-97FA-36845A91B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71750"/>
            <a:ext cx="4572000" cy="27387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Ê LAI CỨU CHÚA – PHIM HOẠT HÌNH LỊCH SỬ VIỆT NAM – Miền cổ tích">
            <a:extLst>
              <a:ext uri="{FF2B5EF4-FFF2-40B4-BE49-F238E27FC236}">
                <a16:creationId xmlns:a16="http://schemas.microsoft.com/office/drawing/2014/main" id="{69E8C13E-667F-6E41-A464-579FFF90D8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154" r="50000" b="11921"/>
          <a:stretch/>
        </p:blipFill>
        <p:spPr bwMode="auto">
          <a:xfrm>
            <a:off x="4572000" y="1"/>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CC74C36E-1C46-A94B-885A-2446B25DC030}"/>
              </a:ext>
            </a:extLst>
          </p:cNvPr>
          <p:cNvSpPr/>
          <p:nvPr/>
        </p:nvSpPr>
        <p:spPr>
          <a:xfrm>
            <a:off x="4571999" y="1930066"/>
            <a:ext cx="4572001" cy="6416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VN" sz="2400" dirty="0">
                <a:latin typeface="Times New Roman" panose="02020603050405020304" pitchFamily="18" charset="0"/>
                <a:cs typeface="Times New Roman" panose="02020603050405020304" pitchFamily="18" charset="0"/>
              </a:rPr>
              <a:t>Đây là nhân vật lịch sử nào?</a:t>
            </a:r>
          </a:p>
        </p:txBody>
      </p:sp>
      <p:pic>
        <p:nvPicPr>
          <p:cNvPr id="3" name="yt1s.com - NHẠC SỬ oai hùng LÊ LAI  Hoàng Quân (1).mp3" descr="yt1s.com - NHẠC SỬ oai hùng LÊ LAI  Hoàng Quân (1).mp3">
            <a:hlinkClick r:id="" action="ppaction://media"/>
            <a:extLst>
              <a:ext uri="{FF2B5EF4-FFF2-40B4-BE49-F238E27FC236}">
                <a16:creationId xmlns:a16="http://schemas.microsoft.com/office/drawing/2014/main" id="{900F0599-4352-7E4F-8E1A-C1BA80B97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7726" y="1930066"/>
            <a:ext cx="714040" cy="714040"/>
          </a:xfrm>
          <a:prstGeom prst="rect">
            <a:avLst/>
          </a:prstGeom>
        </p:spPr>
      </p:pic>
    </p:spTree>
    <p:extLst>
      <p:ext uri="{BB962C8B-B14F-4D97-AF65-F5344CB8AC3E}">
        <p14:creationId xmlns:p14="http://schemas.microsoft.com/office/powerpoint/2010/main" val="14374466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Left)">
                                      <p:cBhvr>
                                        <p:cTn id="7" dur="500"/>
                                        <p:tgtEl>
                                          <p:spTgt spid="5122"/>
                                        </p:tgtEl>
                                      </p:cBhvr>
                                    </p:animEffect>
                                  </p:childTnLst>
                                </p:cTn>
                              </p:par>
                              <p:par>
                                <p:cTn id="8" presetID="18" presetClass="entr" presetSubtype="12"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strips(downLeft)">
                                      <p:cBhvr>
                                        <p:cTn id="10" dur="500"/>
                                        <p:tgtEl>
                                          <p:spTgt spid="5124"/>
                                        </p:tgtEl>
                                      </p:cBhvr>
                                    </p:animEffect>
                                  </p:childTnLst>
                                </p:cTn>
                              </p:par>
                              <p:par>
                                <p:cTn id="11" presetID="18" presetClass="entr" presetSubtype="12"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strips(downLeft)">
                                      <p:cBhvr>
                                        <p:cTn id="13" dur="500"/>
                                        <p:tgtEl>
                                          <p:spTgt spid="512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Left)">
                                      <p:cBhvr>
                                        <p:cTn id="16" dur="500"/>
                                        <p:tgtEl>
                                          <p:spTgt spid="2"/>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3639"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Lam </a:t>
            </a:r>
            <a:r>
              <a:rPr lang="en-US" sz="2800" kern="1200" dirty="0" err="1">
                <a:solidFill>
                  <a:prstClr val="black"/>
                </a:solidFill>
                <a:latin typeface="Times New Roman" panose="02020603050405020304" pitchFamily="18" charset="0"/>
                <a:cs typeface="Times New Roman" panose="02020603050405020304" pitchFamily="18" charset="0"/>
              </a:rPr>
              <a:t>Sơn</a:t>
            </a:r>
            <a:r>
              <a:rPr lang="en-US" sz="2800" kern="1200" dirty="0">
                <a:solidFill>
                  <a:prstClr val="black"/>
                </a:solidFill>
                <a:latin typeface="Times New Roman" panose="02020603050405020304" pitchFamily="18" charset="0"/>
                <a:cs typeface="Times New Roman" panose="02020603050405020304" pitchFamily="18" charset="0"/>
              </a:rPr>
              <a:t> 3 </a:t>
            </a:r>
            <a:r>
              <a:rPr lang="en-US" sz="2800" kern="1200" dirty="0" err="1">
                <a:solidFill>
                  <a:prstClr val="black"/>
                </a:solidFill>
                <a:latin typeface="Times New Roman" panose="02020603050405020304" pitchFamily="18" charset="0"/>
                <a:cs typeface="Times New Roman" panose="02020603050405020304" pitchFamily="18" charset="0"/>
              </a:rPr>
              <a:t>lần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rút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lên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vậy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ngọn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đó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tên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là</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gì</a:t>
            </a:r>
            <a:r>
              <a:rPr lang="en-US" sz="2800" kern="1200" dirty="0">
                <a:solidFill>
                  <a:prstClr val="black"/>
                </a:solidFill>
                <a:latin typeface="Times New Roman" panose="02020603050405020304" pitchFamily="18" charset="0"/>
                <a:cs typeface="Times New Roman" panose="02020603050405020304" pitchFamily="18" charset="0"/>
              </a:rPr>
              <a: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382" y="184685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Linh</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481678" y="184999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err="1">
                <a:solidFill>
                  <a:prstClr val="black"/>
                </a:solidFill>
                <a:latin typeface="Times New Roman" panose="02020603050405020304" pitchFamily="18" charset="0"/>
                <a:cs typeface="Times New Roman" panose="02020603050405020304" pitchFamily="18" charset="0"/>
              </a:rPr>
              <a:t>Khôi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Huyện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16382" y="251373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Dựng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Tú</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81678" y="25168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Ninh</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32628" y="1865958"/>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3079" y="2538754"/>
            <a:ext cx="603402" cy="52806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8220" y="2547452"/>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8220" y="1880936"/>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4087817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1421,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87700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dirty="0">
                <a:solidFill>
                  <a:srgbClr val="000000"/>
                </a:solidFill>
                <a:latin typeface="Times New Roman" panose="02020603050405020304" pitchFamily="18" charset="0"/>
                <a:cs typeface="Times New Roman" panose="02020603050405020304" pitchFamily="18" charset="0"/>
              </a:rPr>
              <a:t>9</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88014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5438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57197" y="254702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896109"/>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98" y="2568905"/>
            <a:ext cx="603402" cy="528066"/>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739" y="2577603"/>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3739" y="1934863"/>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9199736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black"/>
                </a:solidFill>
                <a:latin typeface="Times New Roman" panose="02020603050405020304" pitchFamily="18" charset="0"/>
                <a:cs typeface="Times New Roman" panose="02020603050405020304" pitchFamily="18" charset="0"/>
              </a:rPr>
              <a:t>Ai </a:t>
            </a:r>
            <a:r>
              <a:rPr lang="en-US" sz="2800" kern="1200" dirty="0" err="1">
                <a:solidFill>
                  <a:prstClr val="black"/>
                </a:solidFill>
                <a:latin typeface="Times New Roman" panose="02020603050405020304" pitchFamily="18" charset="0"/>
                <a:cs typeface="Times New Roman" panose="02020603050405020304" pitchFamily="18" charset="0"/>
              </a:rPr>
              <a:t>đã</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vây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và</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khi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bị</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Minh </a:t>
            </a:r>
            <a:r>
              <a:rPr lang="en-US" sz="2800" kern="1200" dirty="0" err="1">
                <a:solidFill>
                  <a:prstClr val="black"/>
                </a:solidFill>
                <a:latin typeface="Times New Roman" panose="02020603050405020304" pitchFamily="18" charset="0"/>
                <a:cs typeface="Times New Roman" panose="02020603050405020304" pitchFamily="18" charset="0"/>
              </a:rPr>
              <a:t>bao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vây</a:t>
            </a:r>
            <a:r>
              <a:rPr lang="en-US" sz="2800" kern="1200" dirty="0">
                <a:solidFill>
                  <a:prstClr val="black"/>
                </a:solidFill>
                <a:latin typeface="Times New Roman" panose="02020603050405020304" pitchFamily="18" charset="0"/>
                <a:cs typeface="Times New Roman" panose="02020603050405020304" pitchFamily="18" charset="0"/>
              </a:rPr>
              <a:t> ở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Linh</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lần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thứ</a:t>
            </a:r>
            <a:r>
              <a:rPr lang="en-US" sz="2800" kern="1200" dirty="0">
                <a:solidFill>
                  <a:prstClr val="black"/>
                </a:solidFill>
                <a:latin typeface="Times New Roman" panose="02020603050405020304" pitchFamily="18" charset="0"/>
                <a:cs typeface="Times New Roman" panose="02020603050405020304" pitchFamily="18" charset="0"/>
              </a:rPr>
              <a:t> 1?</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80223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err="1">
                <a:solidFill>
                  <a:prstClr val="black"/>
                </a:solidFill>
                <a:latin typeface="Times New Roman" panose="02020603050405020304" pitchFamily="18" charset="0"/>
                <a:cs typeface="Times New Roman" panose="02020603050405020304" pitchFamily="18" charset="0"/>
              </a:rPr>
              <a:t>Nguyễn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Chính</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80537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err="1">
                <a:solidFill>
                  <a:prstClr val="black"/>
                </a:solidFill>
                <a:latin typeface="Times New Roman" panose="02020603050405020304" pitchFamily="18" charset="0"/>
                <a:cs typeface="Times New Roman" panose="02020603050405020304" pitchFamily="18" charset="0"/>
              </a:rPr>
              <a:t>Đinh</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Liệt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46911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Nguyễn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Trãi</a:t>
            </a:r>
            <a:r>
              <a:rPr lang="vi-VN" sz="2800" kern="1200" dirty="0">
                <a:solidFill>
                  <a:prstClr val="black"/>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4657197" y="247225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Lai</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821344"/>
            <a:ext cx="604292" cy="531044"/>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2697" y="2516812"/>
            <a:ext cx="549303" cy="482721"/>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3739" y="2526614"/>
            <a:ext cx="603557" cy="482845"/>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87852" y="1860098"/>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800" kern="12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6467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38046" y="2851396"/>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dựng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cờ</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khởi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vào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thời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gian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nào</a:t>
            </a:r>
            <a:r>
              <a:rPr lang="en-US" sz="2800" kern="1200" dirty="0">
                <a:solidFill>
                  <a:prstClr val="black"/>
                </a:solidFill>
                <a:latin typeface="Times New Roman" panose="02020603050405020304" pitchFamily="18" charset="0"/>
                <a:cs typeface="Times New Roman" panose="02020603050405020304" pitchFamily="18" charset="0"/>
              </a:rPr>
              <a: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06704" y="19015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a:solidFill>
                  <a:prstClr val="black"/>
                </a:solidFill>
                <a:latin typeface="Times New Roman" panose="02020603050405020304" pitchFamily="18" charset="0"/>
                <a:cs typeface="Times New Roman" panose="02020603050405020304" pitchFamily="18" charset="0"/>
              </a:rPr>
              <a:t>1418</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839424" y="192924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a:solidFill>
                  <a:prstClr val="black"/>
                </a:solidFill>
                <a:latin typeface="Times New Roman" panose="02020603050405020304" pitchFamily="18" charset="0"/>
                <a:cs typeface="Times New Roman" panose="02020603050405020304" pitchFamily="18" charset="0"/>
              </a:rPr>
              <a:t>1428</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06704" y="25684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a:solidFill>
                  <a:prstClr val="black"/>
                </a:solidFill>
                <a:latin typeface="Times New Roman" panose="02020603050405020304" pitchFamily="18" charset="0"/>
                <a:cs typeface="Times New Roman" panose="02020603050405020304" pitchFamily="18" charset="0"/>
              </a:rPr>
              <a:t>1417</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839424" y="259611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a:solidFill>
                  <a:prstClr val="black"/>
                </a:solidFill>
                <a:latin typeface="Times New Roman" panose="02020603050405020304" pitchFamily="18" charset="0"/>
                <a:cs typeface="Times New Roman" panose="02020603050405020304" pitchFamily="18" charset="0"/>
              </a:rPr>
              <a:t>1416</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22950" y="1920657"/>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3401" y="2593453"/>
            <a:ext cx="603402" cy="52806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5966" y="2626699"/>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5966" y="1960183"/>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3565142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1"/>
            <a:ext cx="7895046" cy="146534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Liễu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ạt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giết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382" y="187700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Quan</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chemeClr val="tx1"/>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481678" y="188014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Nam</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16382" y="25438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Lăng</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81678" y="254702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Nam Quan</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2189" y="1896109"/>
            <a:ext cx="604292" cy="531044"/>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079" y="2591577"/>
            <a:ext cx="603402" cy="482721"/>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8220" y="2577603"/>
            <a:ext cx="603557" cy="530398"/>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12333" y="1934863"/>
            <a:ext cx="549444" cy="482845"/>
          </a:xfrm>
          <a:prstGeom prst="rect">
            <a:avLst/>
          </a:prstGeom>
        </p:spPr>
      </p:pic>
      <p:sp>
        <p:nvSpPr>
          <p:cNvPr id="18" name="Cloud 17">
            <a:hlinkClick r:id="rId13" action="ppaction://hlinksldjump"/>
          </p:cNvPr>
          <p:cNvSpPr/>
          <p:nvPr/>
        </p:nvSpPr>
        <p:spPr>
          <a:xfrm>
            <a:off x="3500621" y="3526874"/>
            <a:ext cx="1769408" cy="9809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kern="1200" dirty="0">
                <a:solidFill>
                  <a:schemeClr val="tx1"/>
                </a:solidFill>
                <a:latin typeface="Times New Roman" panose="02020603050405020304" pitchFamily="18" charset="0"/>
                <a:cs typeface="Times New Roman" panose="02020603050405020304" pitchFamily="18" charset="0"/>
              </a:rPr>
              <a:t>QUAY VỀ</a:t>
            </a:r>
            <a:endParaRPr lang="vi-VN" sz="20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16232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5941" y="1758771"/>
            <a:ext cx="6933062" cy="1680600"/>
          </a:xfrm>
        </p:spPr>
        <p:txBody>
          <a:bodyPr/>
          <a:lstStyle/>
          <a:p>
            <a:pPr>
              <a:lnSpc>
                <a:spcPts val="4400"/>
              </a:lnSpc>
              <a:spcBef>
                <a:spcPts val="200"/>
              </a:spcBef>
              <a:spcAft>
                <a:spcPts val="200"/>
              </a:spcAft>
            </a:pPr>
            <a:r>
              <a:rPr lang="en-US" sz="7200">
                <a:latin typeface="+mj-lt"/>
              </a:rPr>
              <a:t>Dặn Dò</a:t>
            </a:r>
            <a:endParaRPr lang="en-US" sz="7200" dirty="0">
              <a:latin typeface="+mj-lt"/>
            </a:endParaRPr>
          </a:p>
        </p:txBody>
      </p:sp>
    </p:spTree>
    <p:extLst>
      <p:ext uri="{BB962C8B-B14F-4D97-AF65-F5344CB8AC3E}">
        <p14:creationId xmlns:p14="http://schemas.microsoft.com/office/powerpoint/2010/main" val="9925132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536334" y="891150"/>
            <a:ext cx="6319091" cy="1680600"/>
          </a:xfrm>
          <a:prstGeom prst="rect">
            <a:avLst/>
          </a:prstGeom>
        </p:spPr>
        <p:txBody>
          <a:bodyPr spcFirstLastPara="1" wrap="square" lIns="0" tIns="0" rIns="0" bIns="0" anchor="ctr" anchorCtr="0">
            <a:noAutofit/>
          </a:bodyPr>
          <a:lstStyle/>
          <a:p>
            <a:pPr lvl="0"/>
            <a:r>
              <a:rPr lang="en-US" sz="4400">
                <a:solidFill>
                  <a:schemeClr val="accent2">
                    <a:lumMod val="50000"/>
                  </a:schemeClr>
                </a:solidFill>
                <a:latin typeface="Times New Roman" panose="02020603050405020304" pitchFamily="18" charset="0"/>
                <a:cs typeface="Times New Roman" panose="02020603050405020304" pitchFamily="18" charset="0"/>
              </a:rPr>
              <a:t>Bài 16</a:t>
            </a:r>
            <a:br>
              <a:rPr lang="en-US" sz="4400">
                <a:solidFill>
                  <a:schemeClr val="accent2">
                    <a:lumMod val="50000"/>
                  </a:schemeClr>
                </a:solidFill>
                <a:latin typeface="Times New Roman" panose="02020603050405020304" pitchFamily="18" charset="0"/>
                <a:cs typeface="Times New Roman" panose="02020603050405020304" pitchFamily="18" charset="0"/>
              </a:rPr>
            </a:br>
            <a:r>
              <a:rPr lang="vi-VN" sz="4400">
                <a:solidFill>
                  <a:schemeClr val="accent2">
                    <a:lumMod val="50000"/>
                  </a:schemeClr>
                </a:solidFill>
                <a:latin typeface="Times New Roman" panose="02020603050405020304" pitchFamily="18" charset="0"/>
                <a:cs typeface="Times New Roman" panose="02020603050405020304" pitchFamily="18" charset="0"/>
              </a:rPr>
              <a:t>Khởi nghĩa Lam Sơn (1418 – 1427) (t</a:t>
            </a:r>
            <a:r>
              <a:rPr lang="en-US" sz="4400">
                <a:solidFill>
                  <a:schemeClr val="accent2">
                    <a:lumMod val="50000"/>
                  </a:schemeClr>
                </a:solidFill>
                <a:latin typeface="Times New Roman" panose="02020603050405020304" pitchFamily="18" charset="0"/>
                <a:cs typeface="Times New Roman" panose="02020603050405020304" pitchFamily="18" charset="0"/>
              </a:rPr>
              <a:t>3</a:t>
            </a:r>
            <a:r>
              <a:rPr lang="vi-VN" sz="440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6146" name="Picture 2">
            <a:extLst>
              <a:ext uri="{FF2B5EF4-FFF2-40B4-BE49-F238E27FC236}">
                <a16:creationId xmlns:a16="http://schemas.microsoft.com/office/drawing/2014/main" id="{5EF76E11-BCC9-3348-BF5E-1B8367867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55" y="2477838"/>
            <a:ext cx="4203700" cy="1930400"/>
          </a:xfrm>
          <a:prstGeom prst="roundRect">
            <a:avLst>
              <a:gd name="adj" fmla="val 19159"/>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65DA3E2-C8EE-A146-BF3B-D35AD62D6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9"/>
          <a:stretch/>
        </p:blipFill>
        <p:spPr bwMode="auto">
          <a:xfrm flipH="1">
            <a:off x="4258730" y="2477838"/>
            <a:ext cx="3874617" cy="1930400"/>
          </a:xfrm>
          <a:prstGeom prst="roundRect">
            <a:avLst>
              <a:gd name="adj" fmla="val 29132"/>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83"/>
                                        </p:tgtEl>
                                        <p:attrNameLst>
                                          <p:attrName>ppt_x</p:attrName>
                                          <p:attrName>ppt_y</p:attrName>
                                        </p:attrNameLst>
                                      </p:cBhvr>
                                    </p:animMotion>
                                    <p:animRot by="1500000">
                                      <p:cBhvr>
                                        <p:cTn id="7" dur="125" fill="hold">
                                          <p:stCondLst>
                                            <p:cond delay="0"/>
                                          </p:stCondLst>
                                        </p:cTn>
                                        <p:tgtEl>
                                          <p:spTgt spid="183"/>
                                        </p:tgtEl>
                                        <p:attrNameLst>
                                          <p:attrName>r</p:attrName>
                                        </p:attrNameLst>
                                      </p:cBhvr>
                                    </p:animRot>
                                    <p:animRot by="-1500000">
                                      <p:cBhvr>
                                        <p:cTn id="8" dur="125" fill="hold">
                                          <p:stCondLst>
                                            <p:cond delay="125"/>
                                          </p:stCondLst>
                                        </p:cTn>
                                        <p:tgtEl>
                                          <p:spTgt spid="183"/>
                                        </p:tgtEl>
                                        <p:attrNameLst>
                                          <p:attrName>r</p:attrName>
                                        </p:attrNameLst>
                                      </p:cBhvr>
                                    </p:animRot>
                                    <p:animRot by="-1500000">
                                      <p:cBhvr>
                                        <p:cTn id="9" dur="125" fill="hold">
                                          <p:stCondLst>
                                            <p:cond delay="250"/>
                                          </p:stCondLst>
                                        </p:cTn>
                                        <p:tgtEl>
                                          <p:spTgt spid="183"/>
                                        </p:tgtEl>
                                        <p:attrNameLst>
                                          <p:attrName>r</p:attrName>
                                        </p:attrNameLst>
                                      </p:cBhvr>
                                    </p:animRot>
                                    <p:animRot by="1500000">
                                      <p:cBhvr>
                                        <p:cTn id="10" dur="125" fill="hold">
                                          <p:stCondLst>
                                            <p:cond delay="375"/>
                                          </p:stCondLst>
                                        </p:cTn>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813788" y="-279313"/>
            <a:ext cx="4850769" cy="1931633"/>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351" name="Google Shape;351;p41"/>
          <p:cNvSpPr/>
          <p:nvPr/>
        </p:nvSpPr>
        <p:spPr>
          <a:xfrm flipV="1">
            <a:off x="6424697" y="774135"/>
            <a:ext cx="2350667" cy="12261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5433374" y="-145169"/>
            <a:ext cx="4418518" cy="923330"/>
          </a:xfrm>
          <a:prstGeom prst="rect">
            <a:avLst/>
          </a:prstGeom>
        </p:spPr>
        <p:txBody>
          <a:bodyPr wrap="square">
            <a:spAutoFit/>
          </a:bodyPr>
          <a:lstStyle/>
          <a:p>
            <a:pPr algn="ctr" defTabSz="914378">
              <a:defRPr/>
            </a:pPr>
            <a:r>
              <a:rPr lang="en-US" sz="5400">
                <a:solidFill>
                  <a:srgbClr val="FFFF00"/>
                </a:solidFill>
                <a:latin typeface="SVN-Blenda Script" panose="02000804000000020003" pitchFamily="2" charset="0"/>
                <a:ea typeface="+mn-ea"/>
              </a:rPr>
              <a:t>Nội dung</a:t>
            </a:r>
            <a:endParaRPr lang="vi-VN" sz="5400" dirty="0">
              <a:solidFill>
                <a:srgbClr val="FFFF00"/>
              </a:solidFill>
              <a:latin typeface="SVN-Blenda Script" panose="02000804000000020003" pitchFamily="2" charset="0"/>
              <a:ea typeface="+mn-ea"/>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1840877" y="1218923"/>
            <a:ext cx="6596657" cy="1200329"/>
          </a:xfrm>
          <a:prstGeom prst="rect">
            <a:avLst/>
          </a:prstGeom>
        </p:spPr>
        <p:txBody>
          <a:bodyPr wrap="square">
            <a:spAutoFit/>
          </a:bodyPr>
          <a:lstStyle/>
          <a:p>
            <a:pPr algn="ctr" defTabSz="685800" eaLnBrk="0" fontAlgn="base" hangingPunct="0">
              <a:spcBef>
                <a:spcPct val="0"/>
              </a:spcBef>
              <a:spcAft>
                <a:spcPct val="0"/>
              </a:spcAft>
              <a:buClrTx/>
              <a:defRPr/>
            </a:pPr>
            <a:r>
              <a:rPr lang="vi-VN" altLang="vi-VN" sz="3600" b="1" kern="1200" dirty="0">
                <a:solidFill>
                  <a:srgbClr val="FFFFFF"/>
                </a:solidFill>
                <a:latin typeface="Times New Roman" panose="02020603050405020304" pitchFamily="18" charset="0"/>
                <a:ea typeface="+mn-ea"/>
              </a:rPr>
              <a:t>1</a:t>
            </a:r>
            <a:r>
              <a:rPr lang="vi-VN" altLang="vi-VN" sz="3600" b="1" kern="1200">
                <a:solidFill>
                  <a:srgbClr val="FFFFFF"/>
                </a:solidFill>
                <a:latin typeface="Times New Roman" panose="02020603050405020304" pitchFamily="18" charset="0"/>
                <a:ea typeface="+mn-ea"/>
              </a:rPr>
              <a:t>. </a:t>
            </a:r>
            <a:r>
              <a:rPr lang="en-US" altLang="vi-VN" sz="3600" b="1" kern="1200">
                <a:solidFill>
                  <a:srgbClr val="FFFFFF"/>
                </a:solidFill>
                <a:latin typeface="Times New Roman" panose="02020603050405020304" pitchFamily="18" charset="0"/>
                <a:ea typeface="+mn-ea"/>
              </a:rPr>
              <a:t>Một số sự kiện tiêu biểu của cuộc khởi nghĩa Lam Sơn </a:t>
            </a:r>
            <a:endParaRPr lang="vi-VN" altLang="vi-VN" sz="3600" b="1" kern="1200" dirty="0">
              <a:solidFill>
                <a:srgbClr val="FFFFFF"/>
              </a:solidFill>
              <a:latin typeface="Times New Roman" panose="02020603050405020304" pitchFamily="18" charset="0"/>
              <a:ea typeface="+mn-ea"/>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1573834" y="3103611"/>
            <a:ext cx="5055467" cy="1200329"/>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3600" b="1" kern="1200" dirty="0">
                <a:solidFill>
                  <a:srgbClr val="FFFFFF"/>
                </a:solidFill>
                <a:latin typeface="Times New Roman" panose="02020603050405020304" pitchFamily="18" charset="0"/>
                <a:ea typeface="+mn-ea"/>
              </a:rPr>
              <a:t>2</a:t>
            </a:r>
            <a:r>
              <a:rPr lang="en-US" altLang="vi-VN" sz="3600" b="1" kern="1200">
                <a:solidFill>
                  <a:srgbClr val="FFFFFF"/>
                </a:solidFill>
                <a:latin typeface="Times New Roman" panose="02020603050405020304" pitchFamily="18" charset="0"/>
                <a:ea typeface="+mn-ea"/>
              </a:rPr>
              <a:t>. Nguyên nhân thắng lợi và ý nghĩa lịch sử</a:t>
            </a:r>
            <a:endParaRPr lang="en-US" altLang="vi-VN" sz="3600" b="1" kern="1200" dirty="0">
              <a:solidFill>
                <a:srgbClr val="FFFFFF"/>
              </a:solidFill>
              <a:latin typeface="Times New Roman" panose="02020603050405020304" pitchFamily="18" charset="0"/>
              <a:ea typeface="+mn-ea"/>
            </a:endParaRPr>
          </a:p>
        </p:txBody>
      </p:sp>
      <p:sp>
        <p:nvSpPr>
          <p:cNvPr id="87" name="Oval 86">
            <a:extLst>
              <a:ext uri="{FF2B5EF4-FFF2-40B4-BE49-F238E27FC236}">
                <a16:creationId xmlns:a16="http://schemas.microsoft.com/office/drawing/2014/main" id="{5D142EB2-6A4F-3641-93CF-A220B3CEF98F}"/>
              </a:ext>
            </a:extLst>
          </p:cNvPr>
          <p:cNvSpPr/>
          <p:nvPr/>
        </p:nvSpPr>
        <p:spPr>
          <a:xfrm>
            <a:off x="1165371" y="1204661"/>
            <a:ext cx="609006" cy="486074"/>
          </a:xfrm>
          <a:prstGeom prst="ellipse">
            <a:avLst/>
          </a:prstGeom>
          <a:solidFill>
            <a:srgbClr val="FEFCE3"/>
          </a:solidFill>
          <a:ln w="76200" cap="flat" cmpd="sng" algn="ctr">
            <a:solidFill>
              <a:srgbClr val="FFC000"/>
            </a:solidFill>
            <a:prstDash val="solid"/>
          </a:ln>
          <a:effectLst/>
        </p:spPr>
        <p:txBody>
          <a:bodyPr rtlCol="0" anchor="ctr"/>
          <a:lstStyle/>
          <a:p>
            <a:pPr algn="ctr" defTabSz="685800">
              <a:defRPr/>
            </a:pPr>
            <a:endParaRPr lang="en-VN" sz="3600">
              <a:solidFill>
                <a:srgbClr val="FFFF00"/>
              </a:solidFill>
              <a:ea typeface="+mn-ea"/>
              <a:cs typeface="+mn-cs"/>
            </a:endParaRPr>
          </a:p>
        </p:txBody>
      </p:sp>
      <p:sp>
        <p:nvSpPr>
          <p:cNvPr id="88" name="Oval 87">
            <a:extLst>
              <a:ext uri="{FF2B5EF4-FFF2-40B4-BE49-F238E27FC236}">
                <a16:creationId xmlns:a16="http://schemas.microsoft.com/office/drawing/2014/main" id="{6197FBB8-C080-3C40-90B0-CBD3899E66B1}"/>
              </a:ext>
            </a:extLst>
          </p:cNvPr>
          <p:cNvSpPr/>
          <p:nvPr/>
        </p:nvSpPr>
        <p:spPr>
          <a:xfrm>
            <a:off x="1038120" y="3241452"/>
            <a:ext cx="609006" cy="486074"/>
          </a:xfrm>
          <a:prstGeom prst="ellipse">
            <a:avLst/>
          </a:prstGeom>
          <a:solidFill>
            <a:srgbClr val="FEFCE3"/>
          </a:solidFill>
          <a:ln w="76200" cap="flat" cmpd="sng" algn="ctr">
            <a:solidFill>
              <a:srgbClr val="C00000"/>
            </a:solidFill>
            <a:prstDash val="solid"/>
          </a:ln>
          <a:effectLst/>
        </p:spPr>
        <p:txBody>
          <a:bodyPr rtlCol="0" anchor="ctr"/>
          <a:lstStyle/>
          <a:p>
            <a:pPr algn="ctr" defTabSz="685800">
              <a:defRPr/>
            </a:pPr>
            <a:endParaRPr lang="en-VN" sz="3600">
              <a:solidFill>
                <a:srgbClr val="FFFF00"/>
              </a:solidFill>
              <a:ea typeface="+mn-ea"/>
              <a:cs typeface="+mn-cs"/>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92249" y="1254884"/>
            <a:ext cx="397269" cy="397269"/>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099" y="3241452"/>
            <a:ext cx="497048" cy="497048"/>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26093"/>
            <a:ext cx="1225792" cy="1225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544663" y="1135094"/>
            <a:ext cx="5910212" cy="1680600"/>
          </a:xfrm>
          <a:prstGeom prst="rect">
            <a:avLst/>
          </a:prstGeom>
        </p:spPr>
        <p:txBody>
          <a:bodyPr spcFirstLastPara="1" wrap="square" lIns="0" tIns="0" rIns="0" bIns="0" anchor="ctr" anchorCtr="0">
            <a:noAutofit/>
          </a:bodyPr>
          <a:lstStyle/>
          <a:p>
            <a:pPr marL="457200" lvl="0" indent="-355600">
              <a:lnSpc>
                <a:spcPct val="100000"/>
              </a:lnSpc>
              <a:buClr>
                <a:srgbClr val="AEE25A"/>
              </a:buClr>
              <a:buSzPts val="2000"/>
              <a:buFont typeface="Nunito"/>
              <a:buChar char="✗"/>
            </a:pP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2</a:t>
            </a:r>
            <a:r>
              <a:rPr lang="en-US" sz="360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Nguyên</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nhân</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thắng</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lợi</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và</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ý</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nghĩa</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lịch</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sử</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a:t>
            </a:r>
          </a:p>
        </p:txBody>
      </p:sp>
      <p:pic>
        <p:nvPicPr>
          <p:cNvPr id="5" name="Picture 4">
            <a:extLst>
              <a:ext uri="{FF2B5EF4-FFF2-40B4-BE49-F238E27FC236}">
                <a16:creationId xmlns:a16="http://schemas.microsoft.com/office/drawing/2014/main" id="{58347FC4-63D7-AC41-A272-047102686ADD}"/>
              </a:ext>
            </a:extLst>
          </p:cNvPr>
          <p:cNvPicPr>
            <a:picLocks noChangeAspect="1"/>
          </p:cNvPicPr>
          <p:nvPr/>
        </p:nvPicPr>
        <p:blipFill>
          <a:blip r:embed="rId3"/>
          <a:stretch>
            <a:fillRect/>
          </a:stretch>
        </p:blipFill>
        <p:spPr>
          <a:xfrm>
            <a:off x="3171658" y="2693723"/>
            <a:ext cx="1723923" cy="2006678"/>
          </a:xfrm>
          <a:prstGeom prst="rect">
            <a:avLst/>
          </a:prstGeom>
        </p:spPr>
      </p:pic>
      <p:pic>
        <p:nvPicPr>
          <p:cNvPr id="6" name="Picture 5">
            <a:extLst>
              <a:ext uri="{FF2B5EF4-FFF2-40B4-BE49-F238E27FC236}">
                <a16:creationId xmlns:a16="http://schemas.microsoft.com/office/drawing/2014/main" id="{73E998F0-6AF1-2F44-8916-142DAD566182}"/>
              </a:ext>
            </a:extLst>
          </p:cNvPr>
          <p:cNvPicPr>
            <a:picLocks noChangeAspect="1"/>
          </p:cNvPicPr>
          <p:nvPr/>
        </p:nvPicPr>
        <p:blipFill>
          <a:blip r:embed="rId3"/>
          <a:stretch>
            <a:fillRect/>
          </a:stretch>
        </p:blipFill>
        <p:spPr>
          <a:xfrm>
            <a:off x="1047634" y="2571751"/>
            <a:ext cx="1723923" cy="2006678"/>
          </a:xfrm>
          <a:prstGeom prst="rect">
            <a:avLst/>
          </a:prstGeom>
        </p:spPr>
      </p:pic>
      <p:pic>
        <p:nvPicPr>
          <p:cNvPr id="8" name="Picture 7">
            <a:extLst>
              <a:ext uri="{FF2B5EF4-FFF2-40B4-BE49-F238E27FC236}">
                <a16:creationId xmlns:a16="http://schemas.microsoft.com/office/drawing/2014/main" id="{4D212516-0CEA-9646-B884-B5820C6E1710}"/>
              </a:ext>
            </a:extLst>
          </p:cNvPr>
          <p:cNvPicPr>
            <a:picLocks noChangeAspect="1"/>
          </p:cNvPicPr>
          <p:nvPr/>
        </p:nvPicPr>
        <p:blipFill>
          <a:blip r:embed="rId3"/>
          <a:stretch>
            <a:fillRect/>
          </a:stretch>
        </p:blipFill>
        <p:spPr>
          <a:xfrm>
            <a:off x="5039009" y="2896086"/>
            <a:ext cx="1723923" cy="1723923"/>
          </a:xfrm>
          <a:prstGeom prst="rect">
            <a:avLst/>
          </a:prstGeom>
        </p:spPr>
      </p:pic>
      <p:pic>
        <p:nvPicPr>
          <p:cNvPr id="9" name="Picture 8">
            <a:extLst>
              <a:ext uri="{FF2B5EF4-FFF2-40B4-BE49-F238E27FC236}">
                <a16:creationId xmlns:a16="http://schemas.microsoft.com/office/drawing/2014/main" id="{80D31FB5-D0F2-F34B-B837-24C765554EE8}"/>
              </a:ext>
            </a:extLst>
          </p:cNvPr>
          <p:cNvPicPr>
            <a:picLocks noChangeAspect="1"/>
          </p:cNvPicPr>
          <p:nvPr/>
        </p:nvPicPr>
        <p:blipFill>
          <a:blip r:embed="rId3"/>
          <a:stretch>
            <a:fillRect/>
          </a:stretch>
        </p:blipFill>
        <p:spPr>
          <a:xfrm>
            <a:off x="6592914" y="2071222"/>
            <a:ext cx="1723923" cy="2507207"/>
          </a:xfrm>
          <a:prstGeom prst="rect">
            <a:avLst/>
          </a:prstGeom>
        </p:spPr>
      </p:pic>
    </p:spTree>
    <p:extLst>
      <p:ext uri="{BB962C8B-B14F-4D97-AF65-F5344CB8AC3E}">
        <p14:creationId xmlns:p14="http://schemas.microsoft.com/office/powerpoint/2010/main" val="3701048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anim calcmode="lin" valueType="num">
                                      <p:cBhvr>
                                        <p:cTn id="8" dur="1000" fill="hold"/>
                                        <p:tgtEl>
                                          <p:spTgt spid="183"/>
                                        </p:tgtEl>
                                        <p:attrNameLst>
                                          <p:attrName>ppt_x</p:attrName>
                                        </p:attrNameLst>
                                      </p:cBhvr>
                                      <p:tavLst>
                                        <p:tav tm="0">
                                          <p:val>
                                            <p:strVal val="#ppt_x"/>
                                          </p:val>
                                        </p:tav>
                                        <p:tav tm="100000">
                                          <p:val>
                                            <p:strVal val="#ppt_x"/>
                                          </p:val>
                                        </p:tav>
                                      </p:tavLst>
                                    </p:anim>
                                    <p:anim calcmode="lin" valueType="num">
                                      <p:cBhvr>
                                        <p:cTn id="9"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rminator 1">
            <a:extLst>
              <a:ext uri="{FF2B5EF4-FFF2-40B4-BE49-F238E27FC236}">
                <a16:creationId xmlns:a16="http://schemas.microsoft.com/office/drawing/2014/main" id="{0860DCF0-37A4-554F-9FB8-0F4B779B3861}"/>
              </a:ext>
            </a:extLst>
          </p:cNvPr>
          <p:cNvSpPr/>
          <p:nvPr/>
        </p:nvSpPr>
        <p:spPr>
          <a:xfrm>
            <a:off x="1873624" y="1362635"/>
            <a:ext cx="5862917" cy="238461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3600" dirty="0">
                <a:latin typeface="Times New Roman" panose="02020603050405020304" pitchFamily="18" charset="0"/>
                <a:cs typeface="Times New Roman" panose="02020603050405020304" pitchFamily="18" charset="0"/>
              </a:rPr>
              <a:t>Em hãy trình bày nguyên nhân thắng lợi của cuộc khởi nghĩa Lam Sơn?</a:t>
            </a:r>
          </a:p>
        </p:txBody>
      </p:sp>
    </p:spTree>
    <p:extLst>
      <p:ext uri="{BB962C8B-B14F-4D97-AF65-F5344CB8AC3E}">
        <p14:creationId xmlns:p14="http://schemas.microsoft.com/office/powerpoint/2010/main" val="1803277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VN">
              <a:solidFill>
                <a:srgbClr val="FFFFFF"/>
              </a:solidFill>
              <a:latin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endParaRPr>
                <a:ea typeface="+mn-ea"/>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a:solidFill>
                <a:srgbClr val="FFFFFF"/>
              </a:solidFill>
              <a:latin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dirty="0">
              <a:solidFill>
                <a:srgbClr val="FFFFFF"/>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a:solidFill>
                <a:srgbClr val="FFFFFF"/>
              </a:solidFill>
              <a:latin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algn="just" defTabSz="685800">
              <a:buClrTx/>
            </a:pPr>
            <a:r>
              <a:rPr lang="vi-VN" sz="2800" kern="1200" dirty="0">
                <a:solidFill>
                  <a:prstClr val="black"/>
                </a:solidFill>
                <a:latin typeface="Times New Roman" panose="02020603050405020304" pitchFamily="18" charset="0"/>
                <a:ea typeface="+mn-ea"/>
                <a:cs typeface="+mn-cs"/>
              </a:rPr>
              <a:t>+ Nhân dân ta có lòng yêu nước, ý </a:t>
            </a:r>
            <a:r>
              <a:rPr lang="vi-VN" sz="2800" kern="1200">
                <a:solidFill>
                  <a:prstClr val="black"/>
                </a:solidFill>
                <a:latin typeface="Times New Roman" panose="02020603050405020304" pitchFamily="18" charset="0"/>
                <a:ea typeface="+mn-ea"/>
                <a:cs typeface="+mn-cs"/>
              </a:rPr>
              <a:t>chí </a:t>
            </a:r>
            <a:r>
              <a:rPr lang="en-US" sz="2800" kern="1200">
                <a:solidFill>
                  <a:prstClr val="black"/>
                </a:solidFill>
                <a:latin typeface="Times New Roman" panose="02020603050405020304" pitchFamily="18" charset="0"/>
                <a:ea typeface="+mn-ea"/>
                <a:cs typeface="+mn-cs"/>
              </a:rPr>
              <a:t>và </a:t>
            </a:r>
            <a:r>
              <a:rPr lang="vi-VN" sz="2800" kern="1200">
                <a:solidFill>
                  <a:prstClr val="black"/>
                </a:solidFill>
                <a:latin typeface="Times New Roman" panose="02020603050405020304" pitchFamily="18" charset="0"/>
                <a:ea typeface="+mn-ea"/>
                <a:cs typeface="+mn-cs"/>
              </a:rPr>
              <a:t> </a:t>
            </a:r>
            <a:r>
              <a:rPr lang="vi-VN" sz="2800" kern="1200" dirty="0">
                <a:solidFill>
                  <a:prstClr val="black"/>
                </a:solidFill>
                <a:latin typeface="Times New Roman" panose="02020603050405020304" pitchFamily="18" charset="0"/>
                <a:ea typeface="+mn-ea"/>
                <a:cs typeface="+mn-cs"/>
              </a:rPr>
              <a:t>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86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30" dur="1000" fill="hold"/>
                                        <p:tgtEl>
                                          <p:spTgt spid="3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3"/>
                                        </p:tgtEl>
                                      </p:cBhvr>
                                    </p:animEffect>
                                  </p:childTnLst>
                                </p:cTn>
                              </p:par>
                              <p:par>
                                <p:cTn id="35" presetID="25"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40" dur="1000" fill="hold"/>
                                        <p:tgtEl>
                                          <p:spTgt spid="2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87718"/>
            <a:ext cx="3082527" cy="45454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225111" y="4633137"/>
            <a:ext cx="3082527"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3099558" y="44083"/>
            <a:ext cx="6044443" cy="5099417"/>
            <a:chOff x="4000501" y="3136006"/>
            <a:chExt cx="7578097" cy="232912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srgbClr val="FFFFFF"/>
                </a:solidFill>
                <a:latin typeface="Arial"/>
              </a:endParaRPr>
            </a:p>
          </p:txBody>
        </p:sp>
        <p:sp>
          <p:nvSpPr>
            <p:cNvPr id="13" name="Rectangle 12">
              <a:extLst>
                <a:ext uri="{FF2B5EF4-FFF2-40B4-BE49-F238E27FC236}">
                  <a16:creationId xmlns:a16="http://schemas.microsoft.com/office/drawing/2014/main" id="{96AACE4A-53BB-5044-9FDC-BA703AA7FFC1}"/>
                </a:ext>
              </a:extLst>
            </p:cNvPr>
            <p:cNvSpPr/>
            <p:nvPr/>
          </p:nvSpPr>
          <p:spPr>
            <a:xfrm>
              <a:off x="5004652" y="3136006"/>
              <a:ext cx="4853262" cy="295208"/>
            </a:xfrm>
            <a:prstGeom prst="rect">
              <a:avLst/>
            </a:prstGeom>
          </p:spPr>
          <p:txBody>
            <a:bodyPr wrap="square">
              <a:spAutoFit/>
            </a:bodyPr>
            <a:lstStyle/>
            <a:p>
              <a:pPr algn="ctr" defTabSz="685800">
                <a:buClrTx/>
              </a:pPr>
              <a:r>
                <a:rPr lang="en-US" sz="3600" b="1" kern="1200" dirty="0" err="1">
                  <a:solidFill>
                    <a:srgbClr val="0070C0"/>
                  </a:solidFill>
                  <a:latin typeface="Times New Roman" panose="02020603050405020304" pitchFamily="18" charset="0"/>
                  <a:ea typeface="+mn-ea"/>
                  <a:cs typeface="Times New Roman" panose="02020603050405020304" pitchFamily="18" charset="0"/>
                </a:rPr>
                <a:t>Bình</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Ngô</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đại</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cáo</a:t>
              </a:r>
              <a:endParaRPr lang="en-VN" sz="3600" b="1" kern="1200" dirty="0">
                <a:solidFill>
                  <a:srgbClr val="0070C0"/>
                </a:solidFill>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3632599" y="608291"/>
            <a:ext cx="5436118" cy="4524315"/>
          </a:xfrm>
          <a:prstGeom prst="rect">
            <a:avLst/>
          </a:prstGeom>
        </p:spPr>
        <p:txBody>
          <a:bodyPr wrap="square">
            <a:spAutoFit/>
          </a:bodyPr>
          <a:lstStyle/>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*Nướng dân đen trên ngọn lửa hung tàn,</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*Vùi con đỏ xuống dưới hầm tai vạ.</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*Dối trời lừa dân đủ muôn ngàn kế,</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*Gây binh kết oán trải hai mươi năm.</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*Bại nhân nghĩa nát cả đất trời,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*Nặng thuế khoá sạch không đầm núi..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…Độc ác thay, trúc Nam Sơn không ghi hết tội,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 *Dơ bẩn thay, nước Đông Hải không rửa sạch mùi.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*Lẽ nào trời đất dung tha,</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*Ai bảo thần nhân chịu được?</a:t>
            </a: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thắng</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rPr>
              <a:t>+ Nhân dân ta có lòng yêu nước, ý chí bất khuất, 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D23D3B7-31F0-8F40-8692-DA010715D07A}"/>
              </a:ext>
            </a:extLst>
          </p:cNvPr>
          <p:cNvSpPr/>
          <p:nvPr/>
        </p:nvSpPr>
        <p:spPr>
          <a:xfrm>
            <a:off x="2202699" y="2267543"/>
            <a:ext cx="6415787"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Tất cả các tầng lớp nhân dân đều đoàn kết đánh giặc, đoàn kết, ủng hộ nghĩa quân.</a:t>
            </a:r>
          </a:p>
        </p:txBody>
      </p:sp>
    </p:spTree>
    <p:extLst>
      <p:ext uri="{BB962C8B-B14F-4D97-AF65-F5344CB8AC3E}">
        <p14:creationId xmlns:p14="http://schemas.microsoft.com/office/powerpoint/2010/main" val="3737939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0"/>
                                        </p:tgtEl>
                                      </p:cBhvr>
                                    </p:animEffect>
                                  </p:childTnLst>
                                </p:cTn>
                              </p:par>
                              <p:par>
                                <p:cTn id="25" presetID="25"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p:cTn id="27" dur="500" decel="50000" fill="hold">
                                          <p:stCondLst>
                                            <p:cond delay="0"/>
                                          </p:stCondLst>
                                        </p:cTn>
                                        <p:tgtEl>
                                          <p:spTgt spid="512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12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124"/>
                                        </p:tgtEl>
                                        <p:attrNameLst>
                                          <p:attrName>ppt_w</p:attrName>
                                        </p:attrNameLst>
                                      </p:cBhvr>
                                      <p:tavLst>
                                        <p:tav tm="0">
                                          <p:val>
                                            <p:strVal val="#ppt_w*.05"/>
                                          </p:val>
                                        </p:tav>
                                        <p:tav tm="100000">
                                          <p:val>
                                            <p:strVal val="#ppt_w"/>
                                          </p:val>
                                        </p:tav>
                                      </p:tavLst>
                                    </p:anim>
                                    <p:anim calcmode="lin" valueType="num">
                                      <p:cBhvr>
                                        <p:cTn id="30" dur="1000" fill="hold"/>
                                        <p:tgtEl>
                                          <p:spTgt spid="512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12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12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12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12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Lst>
  </p:timing>
</p:sld>
</file>

<file path=ppt/theme/theme1.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713</Words>
  <Application>Microsoft Office PowerPoint</Application>
  <PresentationFormat>On-screen Show (16:9)</PresentationFormat>
  <Paragraphs>104</Paragraphs>
  <Slides>25</Slides>
  <Notes>12</Notes>
  <HiddenSlides>0</HiddenSlides>
  <MMClips>3</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25</vt:i4>
      </vt:variant>
    </vt:vector>
  </HeadingPairs>
  <TitlesOfParts>
    <vt:vector size="46" baseType="lpstr">
      <vt:lpstr>SVN-Blenda Script</vt:lpstr>
      <vt:lpstr>Nunito SemiBold</vt:lpstr>
      <vt:lpstr>Anaheim</vt:lpstr>
      <vt:lpstr>Roboto Condensed Light</vt:lpstr>
      <vt:lpstr>Nunito</vt:lpstr>
      <vt:lpstr>Amatic SC</vt:lpstr>
      <vt:lpstr>Calibri Light</vt:lpstr>
      <vt:lpstr>Times New Roman</vt:lpstr>
      <vt:lpstr>Tahoma</vt:lpstr>
      <vt:lpstr>Snell Roundhand Black</vt:lpstr>
      <vt:lpstr>Calibri</vt:lpstr>
      <vt:lpstr>Advent Pro</vt:lpstr>
      <vt:lpstr>Arial</vt:lpstr>
      <vt:lpstr>Livvic</vt:lpstr>
      <vt:lpstr>Poppins</vt:lpstr>
      <vt:lpstr>Curio template</vt:lpstr>
      <vt:lpstr>Dongzhi Festival by Slidesgo</vt:lpstr>
      <vt:lpstr>War Background by Slidesgo</vt:lpstr>
      <vt:lpstr>1_Curio template</vt:lpstr>
      <vt:lpstr>1_Office Theme</vt:lpstr>
      <vt:lpstr>2_Office Theme</vt:lpstr>
      <vt:lpstr>PowerPoint Presentation</vt:lpstr>
      <vt:lpstr>PowerPoint Presentation</vt:lpstr>
      <vt:lpstr>Bài 16 Khởi nghĩa Lam Sơn (1418 – 1427) (t3)</vt:lpstr>
      <vt:lpstr>PowerPoint Presentation</vt:lpstr>
      <vt:lpstr>2. Nguyên nhân thắng lợi và ý nghĩa lịch sử.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Trận Tốt Động - Chúc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PC</cp:lastModifiedBy>
  <cp:revision>57</cp:revision>
  <dcterms:modified xsi:type="dcterms:W3CDTF">2024-06-15T06:38:36Z</dcterms:modified>
</cp:coreProperties>
</file>