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0" r:id="rId2"/>
    <p:sldMasterId id="2147483680" r:id="rId3"/>
    <p:sldMasterId id="2147483693" r:id="rId4"/>
    <p:sldMasterId id="2147483705" r:id="rId5"/>
  </p:sldMasterIdLst>
  <p:notesMasterIdLst>
    <p:notesMasterId r:id="rId23"/>
  </p:notesMasterIdLst>
  <p:sldIdLst>
    <p:sldId id="477" r:id="rId6"/>
    <p:sldId id="256" r:id="rId7"/>
    <p:sldId id="699" r:id="rId8"/>
    <p:sldId id="287" r:id="rId9"/>
    <p:sldId id="288" r:id="rId10"/>
    <p:sldId id="290" r:id="rId11"/>
    <p:sldId id="289" r:id="rId12"/>
    <p:sldId id="707" r:id="rId13"/>
    <p:sldId id="702" r:id="rId14"/>
    <p:sldId id="703" r:id="rId15"/>
    <p:sldId id="704" r:id="rId16"/>
    <p:sldId id="273" r:id="rId17"/>
    <p:sldId id="274" r:id="rId18"/>
    <p:sldId id="278" r:id="rId19"/>
    <p:sldId id="275" r:id="rId20"/>
    <p:sldId id="277" r:id="rId21"/>
    <p:sldId id="475" r:id="rId22"/>
  </p:sldIdLst>
  <p:sldSz cx="9144000" cy="5143500" type="screen16x9"/>
  <p:notesSz cx="6858000" cy="9144000"/>
  <p:embeddedFontLst>
    <p:embeddedFont>
      <p:font typeface="Livvic" panose="020B0604020202020204" charset="0"/>
      <p:regular r:id="rId24"/>
      <p:bold r:id="rId25"/>
      <p:italic r:id="rId26"/>
      <p:boldItalic r:id="rId27"/>
    </p:embeddedFont>
    <p:embeddedFont>
      <p:font typeface="Livvic Light" panose="020B0604020202020204" charset="0"/>
      <p:regular r:id="rId28"/>
      <p:italic r:id="rId29"/>
    </p:embeddedFont>
    <p:embeddedFont>
      <p:font typeface="Livvic SemiBold" panose="020B0604020202020204" charset="0"/>
      <p:regular r:id="rId30"/>
      <p:bold r:id="rId31"/>
      <p:italic r:id="rId32"/>
      <p:boldItalic r:id="rId33"/>
    </p:embeddedFont>
    <p:embeddedFont>
      <p:font typeface="Tinos" panose="020B0604020202020204" charset="0"/>
      <p:regular r:id="rId34"/>
      <p:bold r:id="rId35"/>
      <p:italic r:id="rId36"/>
      <p:boldItalic r:id="rId37"/>
    </p:embeddedFont>
    <p:embeddedFont>
      <p:font typeface="SNELL ROUNDHAND BLACK" panose="020B0604020202020204" charset="0"/>
      <p:bold r:id="rId38"/>
    </p:embeddedFont>
    <p:embeddedFont>
      <p:font typeface="Advent Pro" panose="020B0604020202020204" charset="0"/>
      <p:regular r:id="rId39"/>
      <p:bold r:id="rId40"/>
    </p:embeddedFont>
    <p:embeddedFont>
      <p:font typeface="Redressed" panose="020B060402020202020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Oswald" pitchFamily="2" charset="0"/>
      <p:regular r:id="rId47"/>
      <p:bold r:id="rId48"/>
    </p:embeddedFont>
    <p:embeddedFont>
      <p:font typeface="Roboto Condensed Light" panose="02000000000000000000" pitchFamily="2" charset="0"/>
      <p:regular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FC2D04-F4CE-4E8E-9629-10D85D4C8C2E}">
  <a:tblStyle styleId="{F6FC2D04-F4CE-4E8E-9629-10D85D4C8C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580"/>
  </p:normalViewPr>
  <p:slideViewPr>
    <p:cSldViewPr snapToGrid="0" snapToObjects="1" showGuides="1">
      <p:cViewPr varScale="1">
        <p:scale>
          <a:sx n="89" d="100"/>
          <a:sy n="89" d="100"/>
        </p:scale>
        <p:origin x="354" y="72"/>
      </p:cViewPr>
      <p:guideLst>
        <p:guide orient="horz" pos="162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6.fntdata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5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919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77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911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9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64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d931ca177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d931ca177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59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13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28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971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0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69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3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3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24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96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06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0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18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408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674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270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310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119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975026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95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17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99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476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97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442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323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724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92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034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329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533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82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849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549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921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4249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4249"/>
                </a:solidFill>
                <a:effectLst/>
                <a:uLnTx/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4249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4249"/>
                </a:solidFill>
                <a:effectLst/>
                <a:uLnTx/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4249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4249"/>
                </a:solidFill>
                <a:effectLst/>
                <a:uLnTx/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4249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4249"/>
              </a:solidFill>
              <a:effectLst/>
              <a:uLnTx/>
              <a:uFillTx/>
              <a:latin typeface="Advent Pro"/>
              <a:ea typeface="Advent Pro"/>
              <a:cs typeface="Advent Pro"/>
              <a:sym typeface="Advent Pr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4249"/>
              </a:solidFill>
              <a:effectLst/>
              <a:uLnTx/>
              <a:uFillTx/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597086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53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065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9369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378" lvl="1" indent="-39369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566" lvl="2" indent="-39369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754" lvl="3" indent="-39369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5943" lvl="4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132" lvl="5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320" lvl="6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509" lvl="7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697" lvl="8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5154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1" name="Google Shape;41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616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5458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712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6298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07/04/2024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4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729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424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gi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2.xml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2.xml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audio" Target="../media/audio1.wav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 (t3)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BB5B9-6591-4BDF-3093-D34AE614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A59504E-CC82-85F9-1933-35BC5DDD2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5938" y="1176704"/>
            <a:ext cx="914400" cy="914400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A5BD5A58-6757-345B-CCD7-5DD5EF753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5538" y="2702902"/>
            <a:ext cx="914400" cy="914400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A6AA5AFC-7AE5-4AE7-EF80-C6339CB87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1154" y="2310912"/>
            <a:ext cx="914400" cy="914400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D1AAB128-5B2A-D70B-DC2D-346DC642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54" y="2514600"/>
            <a:ext cx="914400" cy="914400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68C73702-1FE4-727F-8746-F150B8CC8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9907" y="3225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368448" y="1104097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How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4425978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như thế nào? </a:t>
            </a:r>
          </a:p>
          <a:p>
            <a:pPr marL="38100" indent="0" algn="ctr" defTabSz="685800">
              <a:buClrTx/>
              <a:buNone/>
            </a:pPr>
            <a:r>
              <a:rPr lang="vi-VN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08" y="1033153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8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Chủ trương đánh giặc nào được nhà Trần thực hiện trong cả ba lần kháng chiến chống quân Mông – Nguyên.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477" y="1462009"/>
            <a:ext cx="3888287" cy="694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“vườn không nhà trống”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4283655" cy="7177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 đánh ngay từ khi quân giặc vừa tiến vào nước ta.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0973" y="2315015"/>
            <a:ext cx="3680099" cy="11072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91619" y="2316652"/>
            <a:ext cx="4478645" cy="10799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đoàn thuyền lương của giặc.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2187" y="1625578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03020" y="2381980"/>
            <a:ext cx="603402" cy="9865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2431403"/>
            <a:ext cx="603557" cy="99085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1487099"/>
            <a:ext cx="603557" cy="713632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Tướng nào của Mông Cổ chỉ huy 30 vạn quân xâm lược Đại Việt?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462009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6382" y="2744100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81678" y="2747242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 Thai</a:t>
            </a:r>
            <a:endParaRPr lang="vi-VN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7612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3079" y="2769123"/>
            <a:ext cx="603402" cy="952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20" y="2777821"/>
            <a:ext cx="603557" cy="95683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69211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11777" y="394934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7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nên chiến thắng ở Vân Đồn vào cuối năm 1287 là ai?</a:t>
            </a:r>
            <a:endParaRPr lang="vi-VN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0332" y="1462009"/>
            <a:ext cx="4142432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332" y="2393032"/>
            <a:ext cx="4142432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396173"/>
            <a:ext cx="3680099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6525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418055"/>
            <a:ext cx="603402" cy="648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426753"/>
            <a:ext cx="603557" cy="6517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3"/>
            <a:ext cx="603557" cy="651719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Với chiến thắng Bạch Đằng năm 1288, quân ta đã bắt sống tướng nào của quân Nguyên?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610254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613396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2675029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678171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1818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3" y="290885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26" y="28076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75" y="1966383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647254" y="385838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44" y="158124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3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Ý nghĩa của cuộc chiến thắng Bạch Đằng (4-1288)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283" y="1462009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0282" y="2688460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câu trên đúng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2704471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 tan ý đồ xâm lược Đại Việt của quân Nguyên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1462009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Thể hiện ý chí quyết chiến, quyết thắng của quân dân nhà Trần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1722958"/>
            <a:ext cx="507692" cy="5731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89536" y="2969981"/>
            <a:ext cx="506944" cy="5699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92" y="176388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26" y="3018515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11776" y="4003201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0329" y="480589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250328" y="1416967"/>
            <a:ext cx="3739013" cy="2396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 algn="just">
              <a:buNone/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1287-1288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0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08765" y="0"/>
            <a:ext cx="5234183" cy="24644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Cuộc kháng chiến chống quân Nguyên năm 1287 – 1288.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87" y="2229170"/>
            <a:ext cx="749465" cy="7494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987" y="3649288"/>
            <a:ext cx="749465" cy="7494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763" y="828366"/>
            <a:ext cx="749465" cy="7494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763" y="2763292"/>
            <a:ext cx="749465" cy="7494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11727" y="-23830"/>
            <a:ext cx="86036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000" b="1" i="0" u="none" strike="noStrike" kern="0" cap="none" spc="0" normalizeH="0" baseline="0" noProof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 smtClean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 smtClean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4000" b="1" dirty="0" err="1" smtClean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 smtClean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000" b="1" i="0" u="none" strike="noStrike" kern="0" cap="none" spc="0" normalizeH="0" baseline="0" noProof="0" dirty="0">
              <a:ln w="0"/>
              <a:gradFill>
                <a:gsLst>
                  <a:gs pos="0">
                    <a:srgbClr val="482400">
                      <a:lumMod val="50000"/>
                    </a:srgbClr>
                  </a:gs>
                  <a:gs pos="50000">
                    <a:srgbClr val="482400"/>
                  </a:gs>
                  <a:gs pos="100000">
                    <a:srgbClr val="48240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293546" y="958856"/>
            <a:ext cx="3050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 sao lại diễn ra cuộc kháng chiến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chống quân Nguyên lần 3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205565" y="4356640"/>
            <a:ext cx="322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lãnh đạo cuộc kháng chiến?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1639823" y="3132802"/>
            <a:ext cx="409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khi nào?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440520" y="2254897"/>
            <a:ext cx="30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ở đâu?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3889E-A41F-70D8-9540-0885298C510C}"/>
              </a:ext>
            </a:extLst>
          </p:cNvPr>
          <p:cNvSpPr txBox="1"/>
          <p:nvPr/>
        </p:nvSpPr>
        <p:spPr>
          <a:xfrm>
            <a:off x="5169877" y="4228602"/>
            <a:ext cx="3974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như thế nào? </a:t>
            </a:r>
          </a:p>
          <a:p>
            <a:pPr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2EB66-D863-A5CA-F450-BDEEAC6C0FE6}"/>
              </a:ext>
            </a:extLst>
          </p:cNvPr>
          <p:cNvSpPr/>
          <p:nvPr/>
        </p:nvSpPr>
        <p:spPr>
          <a:xfrm>
            <a:off x="-125202" y="913553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4237D-F92D-FB24-A0C4-AA89F0DB779B}"/>
              </a:ext>
            </a:extLst>
          </p:cNvPr>
          <p:cNvSpPr/>
          <p:nvPr/>
        </p:nvSpPr>
        <p:spPr>
          <a:xfrm>
            <a:off x="74373" y="2921109"/>
            <a:ext cx="14959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28966-E124-8DA3-360E-03AA553B6C16}"/>
              </a:ext>
            </a:extLst>
          </p:cNvPr>
          <p:cNvSpPr/>
          <p:nvPr/>
        </p:nvSpPr>
        <p:spPr>
          <a:xfrm>
            <a:off x="84959" y="4356640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9FCB5-B38B-E19D-BA3C-0A84E6947E25}"/>
              </a:ext>
            </a:extLst>
          </p:cNvPr>
          <p:cNvSpPr/>
          <p:nvPr/>
        </p:nvSpPr>
        <p:spPr>
          <a:xfrm>
            <a:off x="5975377" y="1454721"/>
            <a:ext cx="1665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852279-0C7E-C7EE-6FA3-0A58A3648EAB}"/>
              </a:ext>
            </a:extLst>
          </p:cNvPr>
          <p:cNvSpPr/>
          <p:nvPr/>
        </p:nvSpPr>
        <p:spPr>
          <a:xfrm>
            <a:off x="6402437" y="3520716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8124F-9646-7824-F9E3-D64A110B3D60}"/>
              </a:ext>
            </a:extLst>
          </p:cNvPr>
          <p:cNvSpPr/>
          <p:nvPr/>
        </p:nvSpPr>
        <p:spPr>
          <a:xfrm>
            <a:off x="4618814" y="828366"/>
            <a:ext cx="115887" cy="4236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9779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lại diễn ra cuộc kháng chiến chống quân Nguyên năm 1287 – 1288.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2051693" y="1003394"/>
            <a:ext cx="17668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6118" y="108290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When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502782" y="2358504"/>
            <a:ext cx="2740973" cy="16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khi nào?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5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C4AFDD1-BC61-5C40-AD8B-99D0DFB8A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713672" y="403659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ED1B0-C55D-774E-93B9-A6F6EF563ADC}"/>
              </a:ext>
            </a:extLst>
          </p:cNvPr>
          <p:cNvSpPr txBox="1"/>
          <p:nvPr/>
        </p:nvSpPr>
        <p:spPr>
          <a:xfrm>
            <a:off x="5741579" y="3480493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vạn quân đánh Đại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38955-FE8F-5144-933D-06DE4FA27390}"/>
              </a:ext>
            </a:extLst>
          </p:cNvPr>
          <p:cNvSpPr txBox="1"/>
          <p:nvPr/>
        </p:nvSpPr>
        <p:spPr>
          <a:xfrm>
            <a:off x="1307806" y="3480493"/>
            <a:ext cx="405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chiến thuyền.</a:t>
            </a:r>
          </a:p>
        </p:txBody>
      </p:sp>
      <p:pic>
        <p:nvPicPr>
          <p:cNvPr id="6" name="Picture 6" descr="Wounded Wretch - MoonMana">
            <a:extLst>
              <a:ext uri="{FF2B5EF4-FFF2-40B4-BE49-F238E27FC236}">
                <a16:creationId xmlns:a16="http://schemas.microsoft.com/office/drawing/2014/main" id="{99AB3189-E2B6-7E45-980B-22AAF4D03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942" y="403659"/>
            <a:ext cx="3682851" cy="32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2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Who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3916350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lãnh đạo cuộc kháng chiến?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25" y="1049950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6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CB882B-430F-5248-B2D5-0EAC60024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53262" y="0"/>
            <a:ext cx="4090737" cy="5143500"/>
          </a:xfrm>
          <a:prstGeom prst="rect">
            <a:avLst/>
          </a:prstGeom>
        </p:spPr>
      </p:pic>
      <p:sp>
        <p:nvSpPr>
          <p:cNvPr id="523" name="Google Shape;523;p49"/>
          <p:cNvSpPr/>
          <p:nvPr/>
        </p:nvSpPr>
        <p:spPr>
          <a:xfrm rot="832705">
            <a:off x="1753384" y="-462432"/>
            <a:ext cx="5209030" cy="5703772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3907CB-85EE-7344-B8D3-850241E98725}"/>
              </a:ext>
            </a:extLst>
          </p:cNvPr>
          <p:cNvSpPr/>
          <p:nvPr/>
        </p:nvSpPr>
        <p:spPr>
          <a:xfrm>
            <a:off x="-96982" y="152948"/>
            <a:ext cx="562205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Trần</a:t>
            </a:r>
            <a:r>
              <a:rPr kumimoji="0" lang="en-US" sz="5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Hưng</a:t>
            </a:r>
            <a:r>
              <a:rPr kumimoji="0" lang="en-US" sz="5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Đạo</a:t>
            </a:r>
            <a:endParaRPr kumimoji="0" lang="en-US" sz="5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23567C-D830-4E45-9652-8FA1D7DB0E04}"/>
              </a:ext>
            </a:extLst>
          </p:cNvPr>
          <p:cNvSpPr/>
          <p:nvPr/>
        </p:nvSpPr>
        <p:spPr>
          <a:xfrm>
            <a:off x="0" y="1061443"/>
            <a:ext cx="5229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Tuấn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(1231-1300)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tước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tướng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0F16F-1947-5B4D-BCE6-4D4826E9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389454"/>
            <a:ext cx="50532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võ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song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lao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Mông-Nguyên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2DC59-7A47-794C-89CA-EF2A481FD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7492"/>
            <a:ext cx="5053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8A6755-77D5-CB4A-9BB7-387512778D6A}"/>
              </a:ext>
            </a:extLst>
          </p:cNvPr>
          <p:cNvSpPr/>
          <p:nvPr/>
        </p:nvSpPr>
        <p:spPr>
          <a:xfrm>
            <a:off x="6269090" y="71688"/>
            <a:ext cx="28408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HỊCH TƯỚNG SĨ</a:t>
            </a:r>
          </a:p>
        </p:txBody>
      </p:sp>
    </p:spTree>
    <p:extLst>
      <p:ext uri="{BB962C8B-B14F-4D97-AF65-F5344CB8AC3E}">
        <p14:creationId xmlns:p14="http://schemas.microsoft.com/office/powerpoint/2010/main" val="702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ở đâu?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1859332" y="1003394"/>
            <a:ext cx="2151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09525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566</Words>
  <Application>Microsoft Office PowerPoint</Application>
  <PresentationFormat>On-screen Show (16:9)</PresentationFormat>
  <Paragraphs>73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Livvic</vt:lpstr>
      <vt:lpstr>Arial</vt:lpstr>
      <vt:lpstr>Livvic Light</vt:lpstr>
      <vt:lpstr>Livvic SemiBold</vt:lpstr>
      <vt:lpstr>Tinos</vt:lpstr>
      <vt:lpstr>SNELL ROUNDHAND BLACK</vt:lpstr>
      <vt:lpstr>Advent Pro</vt:lpstr>
      <vt:lpstr>Redressed</vt:lpstr>
      <vt:lpstr>Calibri Light</vt:lpstr>
      <vt:lpstr>Oswald</vt:lpstr>
      <vt:lpstr>Times New Roman</vt:lpstr>
      <vt:lpstr>Roboto Condensed Light</vt:lpstr>
      <vt:lpstr>Calibri</vt:lpstr>
      <vt:lpstr>Quintus template</vt:lpstr>
      <vt:lpstr>1_Quintus template</vt:lpstr>
      <vt:lpstr>2_Office Theme</vt:lpstr>
      <vt:lpstr>Papyrus History Lesson by Slidesgo</vt:lpstr>
      <vt:lpstr>War Background by Slidesgo</vt:lpstr>
      <vt:lpstr>PowerPoint Presentation</vt:lpstr>
      <vt:lpstr>3. Cuộc kháng chiến chống quân Nguyên năm 1287 – 1288.</vt:lpstr>
      <vt:lpstr>PowerPoint Presentation</vt:lpstr>
      <vt:lpstr>PowerPoint Presentation</vt:lpstr>
      <vt:lpstr>When</vt:lpstr>
      <vt:lpstr>PowerPoint Presentation</vt:lpstr>
      <vt:lpstr>Who</vt:lpstr>
      <vt:lpstr>PowerPoint Presentation</vt:lpstr>
      <vt:lpstr>PowerPoint Presentation</vt:lpstr>
      <vt:lpstr>PowerPoint Presentation</vt:lpstr>
      <vt:lpstr>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Việt dưới thời nhà Trần (tiết 4)</dc:title>
  <dc:creator>PC</dc:creator>
  <cp:lastModifiedBy>PC</cp:lastModifiedBy>
  <cp:revision>25</cp:revision>
  <dcterms:modified xsi:type="dcterms:W3CDTF">2024-04-07T11:00:52Z</dcterms:modified>
</cp:coreProperties>
</file>