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10"/>
  </p:notesMasterIdLst>
  <p:sldIdLst>
    <p:sldId id="256" r:id="rId2"/>
    <p:sldId id="262" r:id="rId3"/>
    <p:sldId id="260" r:id="rId4"/>
    <p:sldId id="270" r:id="rId5"/>
    <p:sldId id="304" r:id="rId6"/>
    <p:sldId id="305" r:id="rId7"/>
    <p:sldId id="261" r:id="rId8"/>
    <p:sldId id="277" r:id="rId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1"/>
    </p:embeddedFont>
    <p:embeddedFont>
      <p:font typeface="Concert One" pitchFamily="2" charset="0"/>
      <p:regular r:id="rId12"/>
    </p:embeddedFont>
    <p:embeddedFont>
      <p:font typeface="Gill Sans MT" panose="020B0502020104020203" pitchFamily="34" charset="0"/>
      <p:regular r:id="rId13"/>
      <p:bold r:id="rId14"/>
      <p:italic r:id="rId15"/>
      <p:boldItalic r:id="rId16"/>
    </p:embeddedFont>
    <p:embeddedFont>
      <p:font typeface="Quicksand" panose="020B0604020202020204" charset="0"/>
      <p:regular r:id="rId17"/>
      <p:bold r:id="rId18"/>
    </p:embeddedFont>
    <p:embeddedFont>
      <p:font typeface="Tenor Sans" panose="020B0604020202020204" charset="0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05602E-AF20-4AA7-913D-A00B4CCD4658}">
  <a:tblStyle styleId="{6105602E-AF20-4AA7-913D-A00B4CCD46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88" d="100"/>
          <a:sy n="88" d="100"/>
        </p:scale>
        <p:origin x="6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46093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gbe81f707b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4" name="Google Shape;1454;gbe81f707bc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3515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c03ac8c684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c03ac8c684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010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gbe81f707bc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7" name="Google Shape;1677;gbe81f707bc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081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gbeee71bed4_0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5" name="Google Shape;2195;gbeee71bed4_0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9407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gbeee71bed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4" name="Google Shape;1914;gbeee71bed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4120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be81f707bc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be81f707bc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808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7" name="Google Shape;2907;gc03ac8c6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8" name="Google Shape;2908;gc03ac8c6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436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3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92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992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22"/>
          <p:cNvSpPr txBox="1">
            <a:spLocks noGrp="1"/>
          </p:cNvSpPr>
          <p:nvPr>
            <p:ph type="title"/>
          </p:nvPr>
        </p:nvSpPr>
        <p:spPr>
          <a:xfrm>
            <a:off x="2983368" y="3117125"/>
            <a:ext cx="3177900" cy="4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68" name="Google Shape;968;p22"/>
          <p:cNvSpPr txBox="1">
            <a:spLocks noGrp="1"/>
          </p:cNvSpPr>
          <p:nvPr>
            <p:ph type="subTitle" idx="1"/>
          </p:nvPr>
        </p:nvSpPr>
        <p:spPr>
          <a:xfrm>
            <a:off x="1915500" y="1614157"/>
            <a:ext cx="5313000" cy="15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Cormorant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8380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5"/>
          <p:cNvSpPr txBox="1">
            <a:spLocks noGrp="1"/>
          </p:cNvSpPr>
          <p:nvPr>
            <p:ph type="title"/>
          </p:nvPr>
        </p:nvSpPr>
        <p:spPr>
          <a:xfrm>
            <a:off x="719925" y="444975"/>
            <a:ext cx="3852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612" name="Google Shape;612;p15"/>
          <p:cNvSpPr txBox="1">
            <a:spLocks noGrp="1"/>
          </p:cNvSpPr>
          <p:nvPr>
            <p:ph type="subTitle" idx="1"/>
          </p:nvPr>
        </p:nvSpPr>
        <p:spPr>
          <a:xfrm>
            <a:off x="724025" y="1419125"/>
            <a:ext cx="3852000" cy="27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9219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8"/>
          <p:cNvSpPr txBox="1">
            <a:spLocks noGrp="1"/>
          </p:cNvSpPr>
          <p:nvPr>
            <p:ph type="title"/>
          </p:nvPr>
        </p:nvSpPr>
        <p:spPr>
          <a:xfrm>
            <a:off x="720000" y="902200"/>
            <a:ext cx="4353000" cy="22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5" name="Google Shape;355;p8"/>
          <p:cNvSpPr txBox="1">
            <a:spLocks noGrp="1"/>
          </p:cNvSpPr>
          <p:nvPr>
            <p:ph type="subTitle" idx="1"/>
          </p:nvPr>
        </p:nvSpPr>
        <p:spPr>
          <a:xfrm>
            <a:off x="720000" y="3581525"/>
            <a:ext cx="3376800" cy="791400"/>
          </a:xfrm>
          <a:prstGeom prst="rect">
            <a:avLst/>
          </a:prstGeom>
          <a:solidFill>
            <a:schemeClr val="lt1"/>
          </a:solidFill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1732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7"/>
          <p:cNvSpPr txBox="1">
            <a:spLocks noGrp="1"/>
          </p:cNvSpPr>
          <p:nvPr>
            <p:ph type="title"/>
          </p:nvPr>
        </p:nvSpPr>
        <p:spPr>
          <a:xfrm>
            <a:off x="720000" y="902200"/>
            <a:ext cx="2965800" cy="2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12" name="Google Shape;712;p17"/>
          <p:cNvSpPr txBox="1">
            <a:spLocks noGrp="1"/>
          </p:cNvSpPr>
          <p:nvPr>
            <p:ph type="subTitle" idx="1"/>
          </p:nvPr>
        </p:nvSpPr>
        <p:spPr>
          <a:xfrm>
            <a:off x="720000" y="3363836"/>
            <a:ext cx="2965800" cy="10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7168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"/>
          <p:cNvSpPr txBox="1">
            <a:spLocks noGrp="1"/>
          </p:cNvSpPr>
          <p:nvPr>
            <p:ph type="title"/>
          </p:nvPr>
        </p:nvSpPr>
        <p:spPr>
          <a:xfrm>
            <a:off x="719925" y="4449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5"/>
          <p:cNvSpPr txBox="1">
            <a:spLocks noGrp="1"/>
          </p:cNvSpPr>
          <p:nvPr>
            <p:ph type="body" idx="1"/>
          </p:nvPr>
        </p:nvSpPr>
        <p:spPr>
          <a:xfrm>
            <a:off x="877689" y="1886250"/>
            <a:ext cx="3193500" cy="15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6" name="Google Shape;206;p5"/>
          <p:cNvSpPr txBox="1">
            <a:spLocks noGrp="1"/>
          </p:cNvSpPr>
          <p:nvPr>
            <p:ph type="body" idx="2"/>
          </p:nvPr>
        </p:nvSpPr>
        <p:spPr>
          <a:xfrm>
            <a:off x="5089395" y="2737189"/>
            <a:ext cx="3193500" cy="15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7" name="Google Shape;207;p5"/>
          <p:cNvSpPr txBox="1">
            <a:spLocks noGrp="1"/>
          </p:cNvSpPr>
          <p:nvPr>
            <p:ph type="subTitle" idx="3"/>
          </p:nvPr>
        </p:nvSpPr>
        <p:spPr>
          <a:xfrm>
            <a:off x="877689" y="1475375"/>
            <a:ext cx="31935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enor Sans"/>
              <a:buNone/>
              <a:defRPr sz="24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"/>
          <p:cNvSpPr txBox="1">
            <a:spLocks noGrp="1"/>
          </p:cNvSpPr>
          <p:nvPr>
            <p:ph type="subTitle" idx="4"/>
          </p:nvPr>
        </p:nvSpPr>
        <p:spPr>
          <a:xfrm>
            <a:off x="5089395" y="2325589"/>
            <a:ext cx="31935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enor Sans"/>
              <a:buNone/>
              <a:defRPr sz="2400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0373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28"/>
          <p:cNvSpPr txBox="1">
            <a:spLocks noGrp="1"/>
          </p:cNvSpPr>
          <p:nvPr>
            <p:ph type="title"/>
          </p:nvPr>
        </p:nvSpPr>
        <p:spPr>
          <a:xfrm>
            <a:off x="719925" y="4449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451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43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81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0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69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90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8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71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E2D468EB-1359-4290-94E7-46E11D00530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72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AD0A7A6F-98D6-51E6-5E7D-6645F5F15B6B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4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7" r:id="rId12"/>
    <p:sldLayoutId id="2147483709" r:id="rId13"/>
    <p:sldLayoutId id="2147483710" r:id="rId14"/>
    <p:sldLayoutId id="2147483711" r:id="rId15"/>
    <p:sldLayoutId id="2147483714" r:id="rId16"/>
    <p:sldLayoutId id="2147483718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35"/>
          <p:cNvSpPr txBox="1">
            <a:spLocks noGrp="1"/>
          </p:cNvSpPr>
          <p:nvPr>
            <p:ph type="ctrTitle"/>
          </p:nvPr>
        </p:nvSpPr>
        <p:spPr>
          <a:xfrm>
            <a:off x="1105966" y="830809"/>
            <a:ext cx="7528727" cy="27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Concert One"/>
                <a:cs typeface="Concert One"/>
                <a:sym typeface="Concert One"/>
              </a:rPr>
              <a:t>CHÀO MỪNG CÁC EM </a:t>
            </a:r>
            <a:b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Concert One"/>
                <a:cs typeface="Concert One"/>
                <a:sym typeface="Concert One"/>
              </a:rPr>
            </a:b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Concert One"/>
                <a:cs typeface="Concert One"/>
                <a:sym typeface="Concert One"/>
              </a:rPr>
              <a:t>ĐẾN VỚI BÀI HỌC HÔM NAY!</a:t>
            </a:r>
            <a:endParaRPr sz="4000" b="1" dirty="0">
              <a:solidFill>
                <a:schemeClr val="accent6">
                  <a:lumMod val="75000"/>
                </a:schemeClr>
              </a:solidFill>
              <a:latin typeface="+mn-lt"/>
              <a:ea typeface="Concert One"/>
              <a:cs typeface="Concert One"/>
              <a:sym typeface="Concert O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41"/>
          <p:cNvSpPr/>
          <p:nvPr/>
        </p:nvSpPr>
        <p:spPr>
          <a:xfrm rot="-1102394" flipH="1">
            <a:off x="6076904" y="4313089"/>
            <a:ext cx="3206689" cy="518651"/>
          </a:xfrm>
          <a:custGeom>
            <a:avLst/>
            <a:gdLst/>
            <a:ahLst/>
            <a:cxnLst/>
            <a:rect l="l" t="t" r="r" b="b"/>
            <a:pathLst>
              <a:path w="168041" h="27179" extrusionOk="0">
                <a:moveTo>
                  <a:pt x="0" y="27179"/>
                </a:moveTo>
                <a:cubicBezTo>
                  <a:pt x="8707" y="18472"/>
                  <a:pt x="19666" y="10221"/>
                  <a:pt x="31855" y="8475"/>
                </a:cubicBezTo>
                <a:cubicBezTo>
                  <a:pt x="39930" y="7319"/>
                  <a:pt x="47743" y="14596"/>
                  <a:pt x="55819" y="13443"/>
                </a:cubicBezTo>
                <a:cubicBezTo>
                  <a:pt x="65911" y="12003"/>
                  <a:pt x="73095" y="0"/>
                  <a:pt x="83290" y="0"/>
                </a:cubicBezTo>
                <a:cubicBezTo>
                  <a:pt x="87639" y="0"/>
                  <a:pt x="92515" y="723"/>
                  <a:pt x="95856" y="3507"/>
                </a:cubicBezTo>
                <a:cubicBezTo>
                  <a:pt x="100092" y="7037"/>
                  <a:pt x="104763" y="14319"/>
                  <a:pt x="109884" y="12274"/>
                </a:cubicBezTo>
                <a:cubicBezTo>
                  <a:pt x="112042" y="11412"/>
                  <a:pt x="115326" y="8072"/>
                  <a:pt x="113683" y="6429"/>
                </a:cubicBezTo>
                <a:cubicBezTo>
                  <a:pt x="112196" y="4942"/>
                  <a:pt x="109541" y="4303"/>
                  <a:pt x="107546" y="4968"/>
                </a:cubicBezTo>
                <a:cubicBezTo>
                  <a:pt x="104852" y="5867"/>
                  <a:pt x="104306" y="11867"/>
                  <a:pt x="106669" y="13443"/>
                </a:cubicBezTo>
                <a:cubicBezTo>
                  <a:pt x="123809" y="24873"/>
                  <a:pt x="163032" y="765"/>
                  <a:pt x="168041" y="20749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95312" y="1538919"/>
            <a:ext cx="6353375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BÀI 6: TRƯỜNG HỢP BẰNG NHAU THỨ BA CỦA TAM GIÁC: GÓC – CẠNH – GÓC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39"/>
          <p:cNvSpPr txBox="1">
            <a:spLocks noGrp="1"/>
          </p:cNvSpPr>
          <p:nvPr>
            <p:ph type="title"/>
          </p:nvPr>
        </p:nvSpPr>
        <p:spPr>
          <a:xfrm>
            <a:off x="532681" y="372816"/>
            <a:ext cx="8314826" cy="3872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+mn-lt"/>
              </a:rPr>
              <a:t>I. TRƯỜNG HỢP BẰNG NHAU GÓC CẠNH GÓC (G.C.G)</a:t>
            </a:r>
            <a:endParaRPr sz="2400" b="1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66012" y="1218851"/>
                <a:ext cx="6046705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i="1" dirty="0" err="1"/>
                  <a:t>Hình</a:t>
                </a:r>
                <a:r>
                  <a:rPr lang="en-US" sz="2000" i="1" dirty="0"/>
                  <a:t> 56</a:t>
                </a:r>
                <a:r>
                  <a:rPr lang="en-US" sz="2000" dirty="0"/>
                  <a:t>). </a:t>
                </a:r>
                <a:r>
                  <a:rPr lang="en-US" sz="2000" dirty="0" err="1"/>
                  <a:t>Những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cạnh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012" y="1218851"/>
                <a:ext cx="6046705" cy="958660"/>
              </a:xfrm>
              <a:prstGeom prst="rect">
                <a:avLst/>
              </a:prstGeom>
              <a:blipFill>
                <a:blip r:embed="rId3"/>
                <a:stretch>
                  <a:fillRect l="-1109" r="-1008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Google Shape;1690;p39"/>
          <p:cNvSpPr/>
          <p:nvPr/>
        </p:nvSpPr>
        <p:spPr>
          <a:xfrm rot="764009">
            <a:off x="7639068" y="1154410"/>
            <a:ext cx="947298" cy="25276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CF4AD2D-078A-652D-68CF-6AD2C4353FA2}"/>
              </a:ext>
            </a:extLst>
          </p:cNvPr>
          <p:cNvSpPr/>
          <p:nvPr/>
        </p:nvSpPr>
        <p:spPr>
          <a:xfrm>
            <a:off x="1084006" y="1383158"/>
            <a:ext cx="889896" cy="630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EA0F44-9752-8DEC-3FB7-ED963CE5DA44}"/>
                  </a:ext>
                </a:extLst>
              </p:cNvPr>
              <p:cNvSpPr txBox="1"/>
              <p:nvPr/>
            </p:nvSpPr>
            <p:spPr>
              <a:xfrm>
                <a:off x="1346249" y="2482676"/>
                <a:ext cx="4404974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solidFill>
                      <a:schemeClr val="accent1">
                        <a:lumMod val="25000"/>
                      </a:schemeClr>
                    </a:solidFill>
                    <a:effectLst/>
                    <a:latin typeface="+mn-lt"/>
                    <a:ea typeface="Calibri" panose="020F0502020204030204" pitchFamily="34" charset="0"/>
                  </a:rPr>
                  <a:t>Góc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vi-VN" sz="2000" dirty="0">
                    <a:solidFill>
                      <a:schemeClr val="accent1">
                        <a:lumMod val="25000"/>
                      </a:schemeClr>
                    </a:solidFill>
                    <a:effectLst/>
                    <a:latin typeface="+mn-lt"/>
                    <a:ea typeface="Calibri" panose="020F0502020204030204" pitchFamily="34" charset="0"/>
                  </a:rPr>
                  <a:t> và góc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vi-VN" sz="2000" dirty="0">
                    <a:solidFill>
                      <a:schemeClr val="accent1">
                        <a:lumMod val="25000"/>
                      </a:schemeClr>
                    </a:solidFill>
                    <a:effectLst/>
                    <a:latin typeface="+mn-lt"/>
                    <a:ea typeface="Calibri" panose="020F050202020403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vi-VN" sz="2000" dirty="0">
                    <a:solidFill>
                      <a:schemeClr val="accent1">
                        <a:lumMod val="25000"/>
                      </a:schemeClr>
                    </a:solidFill>
                    <a:effectLst/>
                    <a:latin typeface="+mn-lt"/>
                    <a:ea typeface="Calibri" panose="020F0502020204030204" pitchFamily="34" charset="0"/>
                  </a:rPr>
                  <a:t> có cạnh thuộc đường thẳng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</m:oMath>
                </a14:m>
                <a:r>
                  <a:rPr lang="vi-VN" sz="2000" dirty="0">
                    <a:solidFill>
                      <a:schemeClr val="accent1">
                        <a:lumMod val="25000"/>
                      </a:schemeClr>
                    </a:solidFill>
                    <a:effectLst/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000" dirty="0">
                  <a:solidFill>
                    <a:schemeClr val="accent1">
                      <a:lumMod val="2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EA0F44-9752-8DEC-3FB7-ED963CE5D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249" y="2482676"/>
                <a:ext cx="4404974" cy="958660"/>
              </a:xfrm>
              <a:prstGeom prst="rect">
                <a:avLst/>
              </a:prstGeom>
              <a:blipFill>
                <a:blip r:embed="rId5"/>
                <a:stretch>
                  <a:fillRect l="-1524" r="-1385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033A7A-D942-0065-3F46-476B1DC464FA}"/>
                  </a:ext>
                </a:extLst>
              </p:cNvPr>
              <p:cNvSpPr txBox="1"/>
              <p:nvPr/>
            </p:nvSpPr>
            <p:spPr>
              <a:xfrm>
                <a:off x="749178" y="3632600"/>
                <a:ext cx="5335004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vi-VN" sz="2000" dirty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000" i="1" dirty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2000" i="1" dirty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gọi góc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2000" i="1" dirty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góc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2000" i="1" dirty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hai góc kề cạnh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2000" i="1" dirty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000" dirty="0">
                  <a:solidFill>
                    <a:srgbClr val="FF0000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033A7A-D942-0065-3F46-476B1DC46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78" y="3632600"/>
                <a:ext cx="5335004" cy="958660"/>
              </a:xfrm>
              <a:prstGeom prst="rect">
                <a:avLst/>
              </a:prstGeom>
              <a:blipFill>
                <a:blip r:embed="rId6"/>
                <a:stretch>
                  <a:fillRect l="-1257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0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49"/>
          <p:cNvSpPr/>
          <p:nvPr/>
        </p:nvSpPr>
        <p:spPr>
          <a:xfrm rot="-241879">
            <a:off x="7916027" y="4478007"/>
            <a:ext cx="947344" cy="252642"/>
          </a:xfrm>
          <a:prstGeom prst="rect">
            <a:avLst/>
          </a:prstGeom>
          <a:solidFill>
            <a:srgbClr val="E7B9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1" name="Google Shape;2241;p49"/>
          <p:cNvSpPr/>
          <p:nvPr/>
        </p:nvSpPr>
        <p:spPr>
          <a:xfrm>
            <a:off x="5386300" y="3856104"/>
            <a:ext cx="3743075" cy="1345500"/>
          </a:xfrm>
          <a:custGeom>
            <a:avLst/>
            <a:gdLst/>
            <a:ahLst/>
            <a:cxnLst/>
            <a:rect l="l" t="t" r="r" b="b"/>
            <a:pathLst>
              <a:path w="149723" h="53820" extrusionOk="0">
                <a:moveTo>
                  <a:pt x="149723" y="1159"/>
                </a:moveTo>
                <a:cubicBezTo>
                  <a:pt x="133409" y="-879"/>
                  <a:pt x="114379" y="-1075"/>
                  <a:pt x="100934" y="8387"/>
                </a:cubicBezTo>
                <a:cubicBezTo>
                  <a:pt x="91237" y="15211"/>
                  <a:pt x="91095" y="34263"/>
                  <a:pt x="79508" y="36783"/>
                </a:cubicBezTo>
                <a:cubicBezTo>
                  <a:pt x="64481" y="40051"/>
                  <a:pt x="48910" y="31746"/>
                  <a:pt x="33559" y="32652"/>
                </a:cubicBezTo>
                <a:cubicBezTo>
                  <a:pt x="20356" y="33431"/>
                  <a:pt x="7336" y="42815"/>
                  <a:pt x="0" y="53820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53621" y="1407209"/>
                <a:ext cx="5379668" cy="2394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Cho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i="1" dirty="0" err="1"/>
                  <a:t>Hình</a:t>
                </a:r>
                <a:r>
                  <a:rPr lang="en-US" sz="2000" i="1" dirty="0"/>
                  <a:t> 57</a:t>
                </a:r>
                <a:r>
                  <a:rPr lang="en-US" sz="2000" dirty="0"/>
                  <a:t>)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’=3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ô </a:t>
                </a:r>
                <a:r>
                  <a:rPr lang="en-US" sz="2000" dirty="0" err="1"/>
                  <a:t>vuông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hãy</a:t>
                </a:r>
                <a:r>
                  <a:rPr lang="en-US" sz="2000" dirty="0"/>
                  <a:t> so </a:t>
                </a:r>
                <a:r>
                  <a:rPr lang="en-US" sz="2000" dirty="0" err="1"/>
                  <a:t>sánh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hay 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?</a:t>
                </a:r>
                <a:endParaRPr lang="vi-VN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621" y="1407209"/>
                <a:ext cx="5379668" cy="2394373"/>
              </a:xfrm>
              <a:prstGeom prst="rect">
                <a:avLst/>
              </a:prstGeom>
              <a:blipFill>
                <a:blip r:embed="rId3"/>
                <a:stretch>
                  <a:fillRect l="-1133" r="-1133" b="-3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FEC9EAB-873D-4B78-461A-CAFBD397B2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468" t="6171" r="4113" b="3798"/>
          <a:stretch/>
        </p:blipFill>
        <p:spPr>
          <a:xfrm>
            <a:off x="6232850" y="804654"/>
            <a:ext cx="2049973" cy="36298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62050"/>
          </a:srgbClr>
        </a:solidFill>
        <a:effectLst/>
      </p:bgPr>
    </p:bg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1BC84BA-F43B-FF1D-1DF2-D236B1873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6" t="10137" r="2871" b="51111"/>
          <a:stretch/>
        </p:blipFill>
        <p:spPr>
          <a:xfrm>
            <a:off x="445309" y="1902492"/>
            <a:ext cx="8430803" cy="199321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FE61FE3-38CB-4C54-43AA-19D3A2089215}"/>
              </a:ext>
            </a:extLst>
          </p:cNvPr>
          <p:cNvSpPr/>
          <p:nvPr/>
        </p:nvSpPr>
        <p:spPr>
          <a:xfrm>
            <a:off x="1024410" y="648092"/>
            <a:ext cx="1703439" cy="75294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FF"/>
                </a:solidFill>
              </a:rPr>
              <a:t>Ví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dụ</a:t>
            </a:r>
            <a:r>
              <a:rPr lang="en-US" sz="2400" b="1" dirty="0">
                <a:solidFill>
                  <a:srgbClr val="FFFFFF"/>
                </a:solidFill>
              </a:rPr>
              <a:t>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A2C943-4EC5-0D80-9E20-605D712BDDAC}"/>
              </a:ext>
            </a:extLst>
          </p:cNvPr>
          <p:cNvSpPr txBox="1"/>
          <p:nvPr/>
        </p:nvSpPr>
        <p:spPr>
          <a:xfrm>
            <a:off x="3049247" y="607294"/>
            <a:ext cx="4742093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/>
              <a:t>Quan </a:t>
            </a:r>
            <a:r>
              <a:rPr lang="en-US" sz="2200" dirty="0" err="1"/>
              <a:t>sát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59,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cặp</a:t>
            </a:r>
            <a:r>
              <a:rPr lang="en-US" sz="2200" dirty="0"/>
              <a:t> tam </a:t>
            </a:r>
            <a:r>
              <a:rPr lang="en-US" sz="2200" dirty="0" err="1"/>
              <a:t>giác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? </a:t>
            </a:r>
            <a:r>
              <a:rPr lang="en-US" sz="2200" dirty="0" err="1"/>
              <a:t>Vì</a:t>
            </a:r>
            <a:r>
              <a:rPr lang="en-US" sz="2200" dirty="0"/>
              <a:t> </a:t>
            </a:r>
            <a:r>
              <a:rPr lang="en-US" sz="2200" dirty="0" err="1"/>
              <a:t>sao</a:t>
            </a:r>
            <a:r>
              <a:rPr lang="en-US" sz="2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6684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6205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CFAE9E-CB4D-B16E-11E3-E4B0EC054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" t="10137" r="2871" b="56621"/>
          <a:stretch/>
        </p:blipFill>
        <p:spPr>
          <a:xfrm>
            <a:off x="555758" y="767561"/>
            <a:ext cx="8032481" cy="1629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97802" y="2571750"/>
                <a:ext cx="3667720" cy="1899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Xét </a:t>
                </a:r>
                <a:r>
                  <a:rPr lang="en-US" sz="2000" dirty="0" err="1">
                    <a:latin typeface="+mj-lt"/>
                  </a:rPr>
                  <a:t>hai</a:t>
                </a:r>
                <a:r>
                  <a:rPr lang="en-US" sz="2000" dirty="0">
                    <a:latin typeface="+mj-lt"/>
                  </a:rPr>
                  <a:t> tam </a:t>
                </a:r>
                <a:r>
                  <a:rPr lang="en-US" sz="2000" dirty="0" err="1">
                    <a:latin typeface="+mj-lt"/>
                  </a:rPr>
                  <a:t>giác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𝐷𝐸𝐺</m:t>
                    </m:r>
                  </m:oMath>
                </a14:m>
                <a:r>
                  <a:rPr lang="en-US" sz="2000" dirty="0">
                    <a:latin typeface="+mj-lt"/>
                  </a:rPr>
                  <a:t>, ta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0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𝐸𝐺</m:t>
                    </m:r>
                  </m:oMath>
                </a14:m>
                <a:r>
                  <a:rPr lang="en-US" sz="20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Suy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ra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𝐷𝐸𝐺</m:t>
                    </m:r>
                  </m:oMath>
                </a14:m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g.c.g</a:t>
                </a:r>
                <a:r>
                  <a:rPr lang="en-US" sz="2000" dirty="0">
                    <a:latin typeface="+mj-lt"/>
                  </a:rPr>
                  <a:t>)</a:t>
                </a:r>
                <a:endParaRPr lang="vi-VN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2" y="2571750"/>
                <a:ext cx="3667720" cy="1899046"/>
              </a:xfrm>
              <a:prstGeom prst="rect">
                <a:avLst/>
              </a:prstGeom>
              <a:blipFill>
                <a:blip r:embed="rId3"/>
                <a:stretch>
                  <a:fillRect l="-1661" r="-1827" b="-5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043DE17-F516-EE09-13E8-5C3C33E649DF}"/>
                  </a:ext>
                </a:extLst>
              </p:cNvPr>
              <p:cNvSpPr/>
              <p:nvPr/>
            </p:nvSpPr>
            <p:spPr>
              <a:xfrm>
                <a:off x="4852220" y="2571750"/>
                <a:ext cx="3667720" cy="1938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Xét </a:t>
                </a:r>
                <a:r>
                  <a:rPr lang="en-US" sz="2000" dirty="0" err="1">
                    <a:latin typeface="+mj-lt"/>
                  </a:rPr>
                  <a:t>hai</a:t>
                </a:r>
                <a:r>
                  <a:rPr lang="en-US" sz="2000" dirty="0">
                    <a:latin typeface="+mj-lt"/>
                  </a:rPr>
                  <a:t> tam </a:t>
                </a:r>
                <a:r>
                  <a:rPr lang="en-US" sz="2000" dirty="0" err="1">
                    <a:latin typeface="+mj-lt"/>
                  </a:rPr>
                  <a:t>giác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𝐻𝐼𝐾</m:t>
                    </m:r>
                  </m:oMath>
                </a14:m>
                <a:r>
                  <a:rPr lang="en-US" sz="2000" dirty="0">
                    <a:latin typeface="+mj-lt"/>
                  </a:rPr>
                  <a:t>, ta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20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𝑀𝑁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𝐻𝐼</m:t>
                    </m:r>
                  </m:oMath>
                </a14:m>
                <a:r>
                  <a:rPr lang="en-US" sz="20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Suy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ra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𝑀𝑁𝑃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𝐻𝐼𝐾</m:t>
                    </m:r>
                  </m:oMath>
                </a14:m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g.c.g</a:t>
                </a:r>
                <a:r>
                  <a:rPr lang="en-US" sz="2000" dirty="0">
                    <a:latin typeface="+mj-lt"/>
                  </a:rPr>
                  <a:t>)</a:t>
                </a:r>
                <a:endParaRPr lang="vi-VN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043DE17-F516-EE09-13E8-5C3C33E64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220" y="2571750"/>
                <a:ext cx="3667720" cy="1938672"/>
              </a:xfrm>
              <a:prstGeom prst="rect">
                <a:avLst/>
              </a:prstGeom>
              <a:blipFill>
                <a:blip r:embed="rId4"/>
                <a:stretch>
                  <a:fillRect l="-1827" r="-1661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Google Shape;1689;p39">
            <a:extLst>
              <a:ext uri="{FF2B5EF4-FFF2-40B4-BE49-F238E27FC236}">
                <a16:creationId xmlns:a16="http://schemas.microsoft.com/office/drawing/2014/main" id="{17952EE5-D931-E6D2-C586-9F0256AB374C}"/>
              </a:ext>
            </a:extLst>
          </p:cNvPr>
          <p:cNvSpPr/>
          <p:nvPr/>
        </p:nvSpPr>
        <p:spPr>
          <a:xfrm>
            <a:off x="6531890" y="3308062"/>
            <a:ext cx="2762341" cy="1938672"/>
          </a:xfrm>
          <a:custGeom>
            <a:avLst/>
            <a:gdLst/>
            <a:ahLst/>
            <a:cxnLst/>
            <a:rect l="l" t="t" r="r" b="b"/>
            <a:pathLst>
              <a:path w="119724" h="89645" extrusionOk="0">
                <a:moveTo>
                  <a:pt x="116939" y="1877"/>
                </a:moveTo>
                <a:cubicBezTo>
                  <a:pt x="107287" y="-1634"/>
                  <a:pt x="94239" y="-204"/>
                  <a:pt x="86478" y="6523"/>
                </a:cubicBezTo>
                <a:cubicBezTo>
                  <a:pt x="80380" y="11808"/>
                  <a:pt x="76940" y="20928"/>
                  <a:pt x="77443" y="28982"/>
                </a:cubicBezTo>
                <a:cubicBezTo>
                  <a:pt x="77905" y="36370"/>
                  <a:pt x="79574" y="44780"/>
                  <a:pt x="84929" y="49891"/>
                </a:cubicBezTo>
                <a:cubicBezTo>
                  <a:pt x="91311" y="55982"/>
                  <a:pt x="100903" y="58681"/>
                  <a:pt x="109711" y="59184"/>
                </a:cubicBezTo>
                <a:cubicBezTo>
                  <a:pt x="112777" y="59359"/>
                  <a:pt x="116985" y="59893"/>
                  <a:pt x="118746" y="57377"/>
                </a:cubicBezTo>
                <a:cubicBezTo>
                  <a:pt x="125187" y="48178"/>
                  <a:pt x="96873" y="45049"/>
                  <a:pt x="86220" y="48601"/>
                </a:cubicBezTo>
                <a:cubicBezTo>
                  <a:pt x="73211" y="52938"/>
                  <a:pt x="71238" y="73425"/>
                  <a:pt x="58857" y="79320"/>
                </a:cubicBezTo>
                <a:cubicBezTo>
                  <a:pt x="50543" y="83278"/>
                  <a:pt x="39698" y="82688"/>
                  <a:pt x="31235" y="79061"/>
                </a:cubicBezTo>
                <a:cubicBezTo>
                  <a:pt x="26121" y="76869"/>
                  <a:pt x="23726" y="69827"/>
                  <a:pt x="18328" y="68478"/>
                </a:cubicBezTo>
                <a:cubicBezTo>
                  <a:pt x="9273" y="66215"/>
                  <a:pt x="0" y="80312"/>
                  <a:pt x="0" y="89645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2D5386-C741-12F4-206C-1791239AE2AB}"/>
              </a:ext>
            </a:extLst>
          </p:cNvPr>
          <p:cNvCxnSpPr/>
          <p:nvPr/>
        </p:nvCxnSpPr>
        <p:spPr>
          <a:xfrm>
            <a:off x="4571999" y="2396613"/>
            <a:ext cx="0" cy="2396613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Oval Callout 9">
            <a:extLst>
              <a:ext uri="{FF2B5EF4-FFF2-40B4-BE49-F238E27FC236}">
                <a16:creationId xmlns:a16="http://schemas.microsoft.com/office/drawing/2014/main" id="{ACA62FDC-B9D1-4F42-CCCF-D2B9D3E02DDC}"/>
              </a:ext>
            </a:extLst>
          </p:cNvPr>
          <p:cNvSpPr/>
          <p:nvPr/>
        </p:nvSpPr>
        <p:spPr>
          <a:xfrm>
            <a:off x="3841540" y="66045"/>
            <a:ext cx="1047964" cy="606659"/>
          </a:xfrm>
          <a:prstGeom prst="wedgeEllipseCallou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47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40"/>
          <p:cNvSpPr/>
          <p:nvPr/>
        </p:nvSpPr>
        <p:spPr>
          <a:xfrm>
            <a:off x="4162994" y="811889"/>
            <a:ext cx="4056939" cy="339258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1210796" y="2353161"/>
            <a:ext cx="2519351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/>
              <a:t>Giải</a:t>
            </a:r>
            <a:r>
              <a:rPr lang="en-US" sz="2200" dirty="0"/>
              <a:t> </a:t>
            </a:r>
            <a:r>
              <a:rPr lang="en-US" sz="2200" dirty="0" err="1"/>
              <a:t>thích</a:t>
            </a:r>
            <a:r>
              <a:rPr lang="en-US" sz="2200" dirty="0"/>
              <a:t> </a:t>
            </a:r>
            <a:r>
              <a:rPr lang="en-US" sz="2200" dirty="0" err="1"/>
              <a:t>bài</a:t>
            </a:r>
            <a:r>
              <a:rPr lang="en-US" sz="2200" dirty="0"/>
              <a:t> </a:t>
            </a:r>
            <a:r>
              <a:rPr lang="en-US" sz="2200" dirty="0" err="1"/>
              <a:t>toán</a:t>
            </a:r>
            <a:r>
              <a:rPr lang="en-US" sz="2200" dirty="0"/>
              <a:t> ở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mở</a:t>
            </a:r>
            <a:r>
              <a:rPr lang="en-US" sz="2200" dirty="0"/>
              <a:t> </a:t>
            </a:r>
            <a:r>
              <a:rPr lang="en-US" sz="2200" dirty="0" err="1"/>
              <a:t>đầu</a:t>
            </a:r>
            <a:r>
              <a:rPr lang="en-US" sz="22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46674" y="957298"/>
                <a:ext cx="3737985" cy="3298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Xét </a:t>
                </a:r>
                <a:r>
                  <a:rPr lang="en-US" sz="2000" dirty="0" err="1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hai</a:t>
                </a:r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tam giác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𝐴𝐵𝐷</m:t>
                    </m:r>
                    <m:r>
                      <a:rPr lang="vi-VN" sz="20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, ta có: 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vi-VN" sz="20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𝐵𝐴𝑥</m:t>
                        </m:r>
                      </m:e>
                    </m:acc>
                  </m:oMath>
                </a14:m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(=60°)</m:t>
                    </m:r>
                  </m:oMath>
                </a14:m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	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là cạnh chung 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vi-VN" sz="20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𝐴𝐵𝑦</m:t>
                        </m:r>
                      </m:e>
                    </m:acc>
                  </m:oMath>
                </a14:m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(=45°)</m:t>
                    </m:r>
                  </m:oMath>
                </a14:m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000" b="0" i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(g.c.g)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674" y="957298"/>
                <a:ext cx="3737985" cy="3298019"/>
              </a:xfrm>
              <a:prstGeom prst="rect">
                <a:avLst/>
              </a:prstGeom>
              <a:blipFill>
                <a:blip r:embed="rId3"/>
                <a:stretch>
                  <a:fillRect l="-1629" r="-1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9B58BC-036A-3143-6759-795714450BDE}"/>
              </a:ext>
            </a:extLst>
          </p:cNvPr>
          <p:cNvSpPr/>
          <p:nvPr/>
        </p:nvSpPr>
        <p:spPr>
          <a:xfrm>
            <a:off x="1422365" y="1552171"/>
            <a:ext cx="2096215" cy="6202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FFFF"/>
                </a:solidFill>
              </a:rPr>
              <a:t>Luyện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tập</a:t>
            </a:r>
            <a:r>
              <a:rPr lang="en-US" sz="2200" b="1" dirty="0">
                <a:solidFill>
                  <a:srgbClr val="FFFFFF"/>
                </a:solidFill>
              </a:rPr>
              <a:t> 2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5" grpId="0" animBg="1"/>
      <p:bldP spid="7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1296" y="1188606"/>
            <a:ext cx="7263818" cy="1840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6"/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6"/>
                </a:solidFill>
              </a:rPr>
              <a:t>ĐÃ LẮNG NGHE </a:t>
            </a:r>
            <a:r>
              <a:rPr lang="en-US" sz="4000" b="1">
                <a:solidFill>
                  <a:schemeClr val="accent6"/>
                </a:solidFill>
              </a:rPr>
              <a:t>BÀI GIẢNG</a:t>
            </a:r>
            <a:endParaRPr lang="en-US" sz="40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467</TotalTime>
  <Words>353</Words>
  <Application>Microsoft Office PowerPoint</Application>
  <PresentationFormat>On-screen Show (16:9)</PresentationFormat>
  <Paragraphs>27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Tenor Sans</vt:lpstr>
      <vt:lpstr>Gill Sans MT</vt:lpstr>
      <vt:lpstr>Cambria Math</vt:lpstr>
      <vt:lpstr>Quicksand</vt:lpstr>
      <vt:lpstr>Cormorant</vt:lpstr>
      <vt:lpstr>Concert One</vt:lpstr>
      <vt:lpstr>Gallery</vt:lpstr>
      <vt:lpstr>CHÀO MỪNG CÁC EM  ĐẾN VỚI BÀI HỌC HÔM NAY!</vt:lpstr>
      <vt:lpstr>PowerPoint Presentation</vt:lpstr>
      <vt:lpstr>I. TRƯỜNG HỢP BẰNG NHAU GÓC CẠNH GÓC (G.C.G)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cp:keywords>VnTeach.Com</cp:keywords>
  <dc:description>9Slide.vn</dc:description>
  <cp:lastModifiedBy>9Slide</cp:lastModifiedBy>
  <cp:revision>1</cp:revision>
  <dcterms:modified xsi:type="dcterms:W3CDTF">2024-07-25T04:51:30Z</dcterms:modified>
  <cp:category>9Slide.vn</cp:category>
</cp:coreProperties>
</file>