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60" r:id="rId1"/>
  </p:sldMasterIdLst>
  <p:notesMasterIdLst>
    <p:notesMasterId r:id="rId17"/>
  </p:notesMasterIdLst>
  <p:sldIdLst>
    <p:sldId id="256" r:id="rId2"/>
    <p:sldId id="259" r:id="rId3"/>
    <p:sldId id="262" r:id="rId4"/>
    <p:sldId id="258" r:id="rId5"/>
    <p:sldId id="260" r:id="rId6"/>
    <p:sldId id="263" r:id="rId7"/>
    <p:sldId id="265" r:id="rId8"/>
    <p:sldId id="268" r:id="rId9"/>
    <p:sldId id="298" r:id="rId10"/>
    <p:sldId id="277" r:id="rId11"/>
    <p:sldId id="288" r:id="rId12"/>
    <p:sldId id="276" r:id="rId13"/>
    <p:sldId id="297" r:id="rId14"/>
    <p:sldId id="271" r:id="rId15"/>
    <p:sldId id="287" r:id="rId16"/>
  </p:sldIdLst>
  <p:sldSz cx="18288000" cy="10287000"/>
  <p:notesSz cx="6858000" cy="9144000"/>
  <p:embeddedFontLst>
    <p:embeddedFont>
      <p:font typeface="Cambria Math" panose="02040503050406030204" pitchFamily="18" charset="0"/>
      <p:regular r:id="rId18"/>
    </p:embeddedFont>
    <p:embeddedFont>
      <p:font typeface="Gill Sans MT" panose="020B0502020104020203" pitchFamily="34" charset="0"/>
      <p:regular r:id="rId19"/>
      <p:bold r:id="rId20"/>
      <p:italic r:id="rId21"/>
      <p:boldItalic r:id="rId22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 autoAdjust="0"/>
    <p:restoredTop sz="94622" autoAdjust="0"/>
  </p:normalViewPr>
  <p:slideViewPr>
    <p:cSldViewPr>
      <p:cViewPr varScale="1">
        <p:scale>
          <a:sx n="44" d="100"/>
          <a:sy n="44" d="100"/>
        </p:scale>
        <p:origin x="660" y="8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1.fntdata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font" Target="fonts/font4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3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font" Target="fonts/font2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5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91D3A2A-8BAA-42BB-84E0-2A2FF5936D8F}" type="datetimeFigureOut">
              <a:rPr lang="en-US" smtClean="0"/>
              <a:t>7/24/2024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74E087E-6B62-4BFE-B106-4017E0ECED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01531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626669" y="1203448"/>
            <a:ext cx="12955610" cy="3812147"/>
          </a:xfrm>
        </p:spPr>
        <p:txBody>
          <a:bodyPr bIns="0" anchor="b">
            <a:normAutofit/>
          </a:bodyPr>
          <a:lstStyle>
            <a:lvl1pPr algn="l">
              <a:defRPr sz="99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626670" y="5296807"/>
            <a:ext cx="12955608" cy="1466432"/>
          </a:xfrm>
        </p:spPr>
        <p:txBody>
          <a:bodyPr tIns="91440" bIns="91440">
            <a:normAutofit/>
          </a:bodyPr>
          <a:lstStyle>
            <a:lvl1pPr marL="0" indent="0" algn="l">
              <a:buNone/>
              <a:defRPr sz="2700" b="0" cap="all" baseline="0">
                <a:solidFill>
                  <a:schemeClr val="tx1"/>
                </a:solidFill>
              </a:defRPr>
            </a:lvl1pPr>
            <a:lvl2pPr marL="685800" indent="0" algn="ctr">
              <a:buNone/>
              <a:defRPr sz="2700"/>
            </a:lvl2pPr>
            <a:lvl3pPr marL="1371600" indent="0" algn="ctr">
              <a:buNone/>
              <a:defRPr sz="2700"/>
            </a:lvl3pPr>
            <a:lvl4pPr marL="2057400" indent="0" algn="ctr">
              <a:buNone/>
              <a:defRPr sz="2400"/>
            </a:lvl4pPr>
            <a:lvl5pPr marL="2743200" indent="0" algn="ctr">
              <a:buNone/>
              <a:defRPr sz="2400"/>
            </a:lvl5pPr>
            <a:lvl6pPr marL="3429000" indent="0" algn="ctr">
              <a:buNone/>
              <a:defRPr sz="2400"/>
            </a:lvl6pPr>
            <a:lvl7pPr marL="4114800" indent="0" algn="ctr">
              <a:buNone/>
              <a:defRPr sz="2400"/>
            </a:lvl7pPr>
            <a:lvl8pPr marL="4800600" indent="0" algn="ctr">
              <a:buNone/>
              <a:defRPr sz="2400"/>
            </a:lvl8pPr>
            <a:lvl9pPr marL="5486400" indent="0" algn="ctr">
              <a:buNone/>
              <a:defRPr sz="24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624751" y="493961"/>
            <a:ext cx="7460873" cy="463802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2156497" y="1198460"/>
            <a:ext cx="1216529" cy="755367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3626670" y="5292813"/>
            <a:ext cx="12955608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891008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26" name="Straight Connector 25"/>
          <p:cNvCxnSpPr/>
          <p:nvPr/>
        </p:nvCxnSpPr>
        <p:spPr>
          <a:xfrm>
            <a:off x="2180844" y="2770632"/>
            <a:ext cx="14411283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816195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4158667" y="1198460"/>
            <a:ext cx="2423613" cy="6989834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167008" y="1198460"/>
            <a:ext cx="11743245" cy="698983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4158667" y="1198460"/>
            <a:ext cx="0" cy="6989834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888012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33" name="Straight Connector 32"/>
          <p:cNvCxnSpPr/>
          <p:nvPr/>
        </p:nvCxnSpPr>
        <p:spPr>
          <a:xfrm>
            <a:off x="2180844" y="2770632"/>
            <a:ext cx="14411283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348288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81359" y="2634195"/>
            <a:ext cx="12964731" cy="2831925"/>
          </a:xfrm>
        </p:spPr>
        <p:txBody>
          <a:bodyPr anchor="b">
            <a:normAutofit/>
          </a:bodyPr>
          <a:lstStyle>
            <a:lvl1pPr algn="l"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81359" y="5709293"/>
            <a:ext cx="12945669" cy="1519394"/>
          </a:xfrm>
        </p:spPr>
        <p:txBody>
          <a:bodyPr tIns="91440">
            <a:normAutofit/>
          </a:bodyPr>
          <a:lstStyle>
            <a:lvl1pPr marL="0" indent="0" algn="l">
              <a:buNone/>
              <a:defRPr sz="2700">
                <a:solidFill>
                  <a:schemeClr val="tx1"/>
                </a:solidFill>
              </a:defRPr>
            </a:lvl1pPr>
            <a:lvl2pPr marL="685800" indent="0">
              <a:buNone/>
              <a:defRPr sz="2700">
                <a:solidFill>
                  <a:schemeClr val="tx1">
                    <a:tint val="75000"/>
                  </a:schemeClr>
                </a:solidFill>
              </a:defRPr>
            </a:lvl2pPr>
            <a:lvl3pPr marL="1371600" indent="0">
              <a:buNone/>
              <a:defRPr sz="2700">
                <a:solidFill>
                  <a:schemeClr val="tx1">
                    <a:tint val="75000"/>
                  </a:schemeClr>
                </a:solidFill>
              </a:defRPr>
            </a:lvl3pPr>
            <a:lvl4pPr marL="20574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4pPr>
            <a:lvl5pPr marL="27432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5pPr>
            <a:lvl6pPr marL="34290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6pPr>
            <a:lvl7pPr marL="41148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7pPr>
            <a:lvl8pPr marL="48006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8pPr>
            <a:lvl9pPr marL="54864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181359" y="5707478"/>
            <a:ext cx="12945669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876131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73826" y="1207334"/>
            <a:ext cx="14408453" cy="158895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170997" y="3016318"/>
            <a:ext cx="6967728" cy="517289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620657" y="3026015"/>
            <a:ext cx="6967728" cy="516228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35" name="Straight Connector 34"/>
          <p:cNvCxnSpPr/>
          <p:nvPr/>
        </p:nvCxnSpPr>
        <p:spPr>
          <a:xfrm>
            <a:off x="2180844" y="2770632"/>
            <a:ext cx="14411283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905706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70787" y="1206245"/>
            <a:ext cx="14411492" cy="158447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70787" y="3029324"/>
            <a:ext cx="6967728" cy="1202915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3300" b="0" cap="all" baseline="0">
                <a:solidFill>
                  <a:schemeClr val="accent1"/>
                </a:solidFill>
              </a:defRPr>
            </a:lvl1pPr>
            <a:lvl2pPr marL="685800" indent="0">
              <a:buNone/>
              <a:defRPr sz="3000" b="1"/>
            </a:lvl2pPr>
            <a:lvl3pPr marL="1371600" indent="0">
              <a:buNone/>
              <a:defRPr sz="2700" b="1"/>
            </a:lvl3pPr>
            <a:lvl4pPr marL="2057400" indent="0">
              <a:buNone/>
              <a:defRPr sz="2400" b="1"/>
            </a:lvl4pPr>
            <a:lvl5pPr marL="2743200" indent="0">
              <a:buNone/>
              <a:defRPr sz="2400" b="1"/>
            </a:lvl5pPr>
            <a:lvl6pPr marL="3429000" indent="0">
              <a:buNone/>
              <a:defRPr sz="2400" b="1"/>
            </a:lvl6pPr>
            <a:lvl7pPr marL="4114800" indent="0">
              <a:buNone/>
              <a:defRPr sz="2400" b="1"/>
            </a:lvl7pPr>
            <a:lvl8pPr marL="4800600" indent="0">
              <a:buNone/>
              <a:defRPr sz="2400" b="1"/>
            </a:lvl8pPr>
            <a:lvl9pPr marL="5486400" indent="0">
              <a:buNone/>
              <a:defRPr sz="24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170787" y="4236404"/>
            <a:ext cx="6967728" cy="396668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9618543" y="3034505"/>
            <a:ext cx="6967728" cy="1203356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3300" b="0" cap="all" baseline="0">
                <a:solidFill>
                  <a:schemeClr val="accent1"/>
                </a:solidFill>
              </a:defRPr>
            </a:lvl1pPr>
            <a:lvl2pPr marL="685800" indent="0">
              <a:buNone/>
              <a:defRPr sz="3000" b="1"/>
            </a:lvl2pPr>
            <a:lvl3pPr marL="1371600" indent="0">
              <a:buNone/>
              <a:defRPr sz="2700" b="1"/>
            </a:lvl3pPr>
            <a:lvl4pPr marL="2057400" indent="0">
              <a:buNone/>
              <a:defRPr sz="2400" b="1"/>
            </a:lvl4pPr>
            <a:lvl5pPr marL="2743200" indent="0">
              <a:buNone/>
              <a:defRPr sz="2400" b="1"/>
            </a:lvl5pPr>
            <a:lvl6pPr marL="3429000" indent="0">
              <a:buNone/>
              <a:defRPr sz="2400" b="1"/>
            </a:lvl6pPr>
            <a:lvl7pPr marL="4114800" indent="0">
              <a:buNone/>
              <a:defRPr sz="2400" b="1"/>
            </a:lvl7pPr>
            <a:lvl8pPr marL="4800600" indent="0">
              <a:buNone/>
              <a:defRPr sz="2400" b="1"/>
            </a:lvl8pPr>
            <a:lvl9pPr marL="5486400" indent="0">
              <a:buNone/>
              <a:defRPr sz="24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9618543" y="4232237"/>
            <a:ext cx="6967728" cy="395605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7/24/2024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29" name="Straight Connector 28"/>
          <p:cNvCxnSpPr/>
          <p:nvPr/>
        </p:nvCxnSpPr>
        <p:spPr>
          <a:xfrm>
            <a:off x="2180844" y="2770632"/>
            <a:ext cx="14411283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96284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7/24/2024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25" name="Straight Connector 24"/>
          <p:cNvCxnSpPr/>
          <p:nvPr/>
        </p:nvCxnSpPr>
        <p:spPr>
          <a:xfrm>
            <a:off x="2180844" y="2770632"/>
            <a:ext cx="14411283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554915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7/24/2024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75995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67007" y="1198460"/>
            <a:ext cx="4909649" cy="3370676"/>
          </a:xfrm>
        </p:spPr>
        <p:txBody>
          <a:bodyPr anchor="b">
            <a:normAutofit/>
          </a:bodyPr>
          <a:lstStyle>
            <a:lvl1pPr algn="l"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565571" y="1198461"/>
            <a:ext cx="9018705" cy="6988239"/>
          </a:xfrm>
        </p:spPr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167007" y="4808237"/>
            <a:ext cx="4912520" cy="3372272"/>
          </a:xfrm>
        </p:spPr>
        <p:txBody>
          <a:bodyPr/>
          <a:lstStyle>
            <a:lvl1pPr marL="0" indent="0" algn="l">
              <a:buNone/>
              <a:defRPr sz="2400"/>
            </a:lvl1pPr>
            <a:lvl2pPr marL="685800" indent="0">
              <a:buNone/>
              <a:defRPr sz="2100"/>
            </a:lvl2pPr>
            <a:lvl3pPr marL="1371600" indent="0">
              <a:buNone/>
              <a:defRPr sz="1800"/>
            </a:lvl3pPr>
            <a:lvl4pPr marL="2057400" indent="0">
              <a:buNone/>
              <a:defRPr sz="1500"/>
            </a:lvl4pPr>
            <a:lvl5pPr marL="2743200" indent="0">
              <a:buNone/>
              <a:defRPr sz="1500"/>
            </a:lvl5pPr>
            <a:lvl6pPr marL="3429000" indent="0">
              <a:buNone/>
              <a:defRPr sz="1500"/>
            </a:lvl6pPr>
            <a:lvl7pPr marL="4114800" indent="0">
              <a:buNone/>
              <a:defRPr sz="1500"/>
            </a:lvl7pPr>
            <a:lvl8pPr marL="4800600" indent="0">
              <a:buNone/>
              <a:defRPr sz="1500"/>
            </a:lvl8pPr>
            <a:lvl9pPr marL="5486400" indent="0">
              <a:buNone/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7" name="Straight Connector 16"/>
          <p:cNvCxnSpPr/>
          <p:nvPr/>
        </p:nvCxnSpPr>
        <p:spPr>
          <a:xfrm>
            <a:off x="2172420" y="4808237"/>
            <a:ext cx="4904235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065946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11216081" y="723256"/>
            <a:ext cx="6111800" cy="7723652"/>
            <a:chOff x="7477387" y="482170"/>
            <a:chExt cx="4074533" cy="5149101"/>
          </a:xfrm>
        </p:grpSpPr>
        <p:sp>
          <p:nvSpPr>
            <p:cNvPr id="18" name="Rectangle 17"/>
            <p:cNvSpPr/>
            <p:nvPr/>
          </p:nvSpPr>
          <p:spPr bwMode="black">
            <a:xfrm>
              <a:off x="7477387" y="482170"/>
              <a:ext cx="4074533" cy="5149101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18"/>
            <p:cNvSpPr/>
            <p:nvPr/>
          </p:nvSpPr>
          <p:spPr bwMode="blackWhite">
            <a:xfrm>
              <a:off x="7790446" y="812506"/>
              <a:ext cx="3450289" cy="4466452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76809" y="1694270"/>
            <a:ext cx="8298492" cy="2745876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186584" y="1683814"/>
            <a:ext cx="4186757" cy="5799491"/>
          </a:xfrm>
          <a:solidFill>
            <a:schemeClr val="bg1">
              <a:lumMod val="8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4800"/>
            </a:lvl1pPr>
            <a:lvl2pPr marL="685800" indent="0">
              <a:buNone/>
              <a:defRPr sz="4200"/>
            </a:lvl2pPr>
            <a:lvl3pPr marL="1371600" indent="0">
              <a:buNone/>
              <a:defRPr sz="3600"/>
            </a:lvl3pPr>
            <a:lvl4pPr marL="2057400" indent="0">
              <a:buNone/>
              <a:defRPr sz="3000"/>
            </a:lvl4pPr>
            <a:lvl5pPr marL="2743200" indent="0">
              <a:buNone/>
              <a:defRPr sz="3000"/>
            </a:lvl5pPr>
            <a:lvl6pPr marL="3429000" indent="0">
              <a:buNone/>
              <a:defRPr sz="3000"/>
            </a:lvl6pPr>
            <a:lvl7pPr marL="4114800" indent="0">
              <a:buNone/>
              <a:defRPr sz="3000"/>
            </a:lvl7pPr>
            <a:lvl8pPr marL="4800600" indent="0">
              <a:buNone/>
              <a:defRPr sz="3000"/>
            </a:lvl8pPr>
            <a:lvl9pPr marL="5486400" indent="0">
              <a:buNone/>
              <a:defRPr sz="3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175494" y="4718988"/>
            <a:ext cx="8286606" cy="3005613"/>
          </a:xfrm>
        </p:spPr>
        <p:txBody>
          <a:bodyPr>
            <a:normAutofit/>
          </a:bodyPr>
          <a:lstStyle>
            <a:lvl1pPr marL="0" indent="0" algn="l">
              <a:buNone/>
              <a:defRPr sz="2700"/>
            </a:lvl1pPr>
            <a:lvl2pPr marL="685800" indent="0">
              <a:buNone/>
              <a:defRPr sz="2100"/>
            </a:lvl2pPr>
            <a:lvl3pPr marL="1371600" indent="0">
              <a:buNone/>
              <a:defRPr sz="1800"/>
            </a:lvl3pPr>
            <a:lvl4pPr marL="2057400" indent="0">
              <a:buNone/>
              <a:defRPr sz="1500"/>
            </a:lvl4pPr>
            <a:lvl5pPr marL="2743200" indent="0">
              <a:buNone/>
              <a:defRPr sz="1500"/>
            </a:lvl5pPr>
            <a:lvl6pPr marL="3429000" indent="0">
              <a:buNone/>
              <a:defRPr sz="1500"/>
            </a:lvl6pPr>
            <a:lvl7pPr marL="4114800" indent="0">
              <a:buNone/>
              <a:defRPr sz="1500"/>
            </a:lvl7pPr>
            <a:lvl8pPr marL="4800600" indent="0">
              <a:buNone/>
              <a:defRPr sz="1500"/>
            </a:lvl8pPr>
            <a:lvl9pPr marL="5486400" indent="0">
              <a:buNone/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2171074" y="8204785"/>
            <a:ext cx="8291027" cy="480185"/>
          </a:xfrm>
        </p:spPr>
        <p:txBody>
          <a:bodyPr/>
          <a:lstStyle>
            <a:lvl1pPr algn="l">
              <a:defRPr/>
            </a:lvl1pPr>
          </a:lstStyle>
          <a:p>
            <a:fld id="{1D8BD707-D9CF-40AE-B4C6-C98DA3205C09}" type="datetimeFigureOut">
              <a:rPr lang="en-US" smtClean="0"/>
              <a:pPr/>
              <a:t>7/24/2024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171073" y="477961"/>
            <a:ext cx="8311506" cy="481397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31" name="Straight Connector 30"/>
          <p:cNvCxnSpPr/>
          <p:nvPr/>
        </p:nvCxnSpPr>
        <p:spPr>
          <a:xfrm>
            <a:off x="2171074" y="4715408"/>
            <a:ext cx="8291027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717341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9Slide.vn - 2019">
            <a:extLst>
              <a:ext uri="{FF2B5EF4-FFF2-40B4-BE49-F238E27FC236}">
                <a16:creationId xmlns:a16="http://schemas.microsoft.com/office/drawing/2014/main" id="{7A60D163-9013-0C34-9C49-553490A27CE9}"/>
              </a:ext>
            </a:extLst>
          </p:cNvPr>
          <p:cNvSpPr txBox="1"/>
          <p:nvPr userDrawn="1"/>
        </p:nvSpPr>
        <p:spPr>
          <a:xfrm>
            <a:off x="0" y="-1789331"/>
            <a:ext cx="18288000" cy="646331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3600">
                <a:solidFill>
                  <a:srgbClr val="CFCFCF"/>
                </a:solidFill>
              </a:rPr>
              <a:t>www.9slide.vn</a:t>
            </a:r>
          </a:p>
        </p:txBody>
      </p:sp>
      <p:sp>
        <p:nvSpPr>
          <p:cNvPr id="8" name="Rectangle 7"/>
          <p:cNvSpPr/>
          <p:nvPr/>
        </p:nvSpPr>
        <p:spPr>
          <a:xfrm>
            <a:off x="0" y="3029215"/>
            <a:ext cx="18288000" cy="6158912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9189720"/>
            <a:ext cx="18288000" cy="1114425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177369" y="1206779"/>
            <a:ext cx="14404913" cy="157385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77369" y="3023599"/>
            <a:ext cx="14404913" cy="51759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1331208" y="495555"/>
            <a:ext cx="5251073" cy="46380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5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7/24/2024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177369" y="493961"/>
            <a:ext cx="8908254" cy="46380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5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20091" y="1198460"/>
            <a:ext cx="1216529" cy="755367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4200">
                <a:solidFill>
                  <a:schemeClr val="accent1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0" y="9192620"/>
            <a:ext cx="18288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80598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1371600" rtl="0" eaLnBrk="1" latinLnBrk="0" hangingPunct="1">
        <a:lnSpc>
          <a:spcPct val="90000"/>
        </a:lnSpc>
        <a:spcBef>
          <a:spcPct val="0"/>
        </a:spcBef>
        <a:buNone/>
        <a:defRPr sz="4800" b="0" i="0" kern="1200" cap="all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342900" indent="-342900" algn="l" defTabSz="1371600" rtl="0" eaLnBrk="1" latinLnBrk="0" hangingPunct="1">
        <a:lnSpc>
          <a:spcPct val="120000"/>
        </a:lnSpc>
        <a:spcBef>
          <a:spcPts val="1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30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1028700" indent="-342900" algn="l" defTabSz="1371600" rtl="0" eaLnBrk="1" latinLnBrk="0" hangingPunct="1">
        <a:lnSpc>
          <a:spcPct val="120000"/>
        </a:lnSpc>
        <a:spcBef>
          <a:spcPts val="75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27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714500" indent="-342900" algn="l" defTabSz="1371600" rtl="0" eaLnBrk="1" latinLnBrk="0" hangingPunct="1">
        <a:lnSpc>
          <a:spcPct val="120000"/>
        </a:lnSpc>
        <a:spcBef>
          <a:spcPts val="75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24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2400300" indent="-342900" algn="l" defTabSz="1371600" rtl="0" eaLnBrk="1" latinLnBrk="0" hangingPunct="1">
        <a:lnSpc>
          <a:spcPct val="120000"/>
        </a:lnSpc>
        <a:spcBef>
          <a:spcPts val="75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21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3086100" indent="-342900" algn="l" defTabSz="1371600" rtl="0" eaLnBrk="1" latinLnBrk="0" hangingPunct="1">
        <a:lnSpc>
          <a:spcPct val="120000"/>
        </a:lnSpc>
        <a:spcBef>
          <a:spcPts val="75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8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3771900" indent="-342900" algn="l" defTabSz="1371600" rtl="0" eaLnBrk="1" latinLnBrk="0" hangingPunct="1">
        <a:lnSpc>
          <a:spcPct val="120000"/>
        </a:lnSpc>
        <a:spcBef>
          <a:spcPts val="75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8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4457700" indent="-342900" algn="l" defTabSz="1371600" rtl="0" eaLnBrk="1" latinLnBrk="0" hangingPunct="1">
        <a:lnSpc>
          <a:spcPct val="120000"/>
        </a:lnSpc>
        <a:spcBef>
          <a:spcPts val="75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8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5143500" indent="-342900" algn="l" defTabSz="1371600" rtl="0" eaLnBrk="1" latinLnBrk="0" hangingPunct="1">
        <a:lnSpc>
          <a:spcPct val="120000"/>
        </a:lnSpc>
        <a:spcBef>
          <a:spcPts val="75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8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5829300" indent="-342900" algn="l" defTabSz="1371600" rtl="0" eaLnBrk="1" latinLnBrk="0" hangingPunct="1">
        <a:lnSpc>
          <a:spcPct val="120000"/>
        </a:lnSpc>
        <a:spcBef>
          <a:spcPts val="75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8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2pPr>
      <a:lvl3pPr marL="13716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20574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432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4290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1148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8006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4864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3" Type="http://schemas.openxmlformats.org/officeDocument/2006/relationships/image" Target="../media/image9.png"/><Relationship Id="rId12" Type="http://schemas.openxmlformats.org/officeDocument/2006/relationships/image" Target="../media/image106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0.png"/><Relationship Id="rId12" Type="http://schemas.openxmlformats.org/officeDocument/2006/relationships/image" Target="../media/image1040.png"/><Relationship Id="rId16" Type="http://schemas.openxmlformats.org/officeDocument/2006/relationships/image" Target="../media/image1060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14" Type="http://schemas.openxmlformats.org/officeDocument/2006/relationships/image" Target="../media/image115.png"/></Relationships>
</file>

<file path=ppt/slides/_rels/slide13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23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31.png"/><Relationship Id="rId1" Type="http://schemas.openxmlformats.org/officeDocument/2006/relationships/slideLayout" Target="../slideLayouts/slideLayout7.xml"/><Relationship Id="rId14" Type="http://schemas.openxmlformats.org/officeDocument/2006/relationships/image" Target="../media/image132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3" Type="http://schemas.openxmlformats.org/officeDocument/2006/relationships/image" Target="../media/image2.png"/><Relationship Id="rId12" Type="http://schemas.openxmlformats.org/officeDocument/2006/relationships/image" Target="../media/image51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8" Type="http://schemas.openxmlformats.org/officeDocument/2006/relationships/image" Target="../media/image5.png"/><Relationship Id="rId3" Type="http://schemas.openxmlformats.org/officeDocument/2006/relationships/image" Target="../media/image4.svg"/><Relationship Id="rId17" Type="http://schemas.openxmlformats.org/officeDocument/2006/relationships/image" Target="../media/image6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11" Type="http://schemas.openxmlformats.org/officeDocument/2006/relationships/image" Target="../media/image68.png"/></Relationships>
</file>

<file path=ppt/slides/_rels/slide7.xml.rels><?xml version="1.0" encoding="UTF-8" standalone="yes"?>
<Relationships xmlns="http://schemas.openxmlformats.org/package/2006/relationships"><Relationship Id="rId18" Type="http://schemas.openxmlformats.org/officeDocument/2006/relationships/image" Target="../media/image87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14" Type="http://schemas.openxmlformats.org/officeDocument/2006/relationships/image" Target="../media/image92.png"/></Relationships>
</file>

<file path=ppt/slides/_rels/slide9.xml.rels><?xml version="1.0" encoding="UTF-8" standalone="yes"?>
<Relationships xmlns="http://schemas.openxmlformats.org/package/2006/relationships"><Relationship Id="rId16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15" Type="http://schemas.openxmlformats.org/officeDocument/2006/relationships/image" Target="../media/image10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2F7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extBox 21">
            <a:extLst>
              <a:ext uri="{FF2B5EF4-FFF2-40B4-BE49-F238E27FC236}">
                <a16:creationId xmlns:a16="http://schemas.microsoft.com/office/drawing/2014/main" id="{6C6338CB-A32F-8AF9-4B53-980A7CF240D7}"/>
              </a:ext>
            </a:extLst>
          </p:cNvPr>
          <p:cNvSpPr txBox="1"/>
          <p:nvPr/>
        </p:nvSpPr>
        <p:spPr>
          <a:xfrm>
            <a:off x="3761900" y="3106979"/>
            <a:ext cx="11277600" cy="35575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8000" b="1" dirty="0">
                <a:latin typeface="Arial" panose="020B0604020202020204" pitchFamily="34" charset="0"/>
                <a:cs typeface="Arial" panose="020B0604020202020204" pitchFamily="34" charset="0"/>
              </a:rPr>
              <a:t>CHÀO MỪNG CÁC EM ĐẾN VỚI TIẾT HỌC</a:t>
            </a:r>
          </a:p>
        </p:txBody>
      </p:sp>
    </p:spTree>
  </p:cSld>
  <p:clrMapOvr>
    <a:masterClrMapping/>
  </p:clrMapOvr>
  <p:transition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2F7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270F68DB-66EB-AE89-475B-3592FACA73A5}"/>
                  </a:ext>
                </a:extLst>
              </p:cNvPr>
              <p:cNvSpPr txBox="1"/>
              <p:nvPr/>
            </p:nvSpPr>
            <p:spPr>
              <a:xfrm>
                <a:off x="3371874" y="2206459"/>
                <a:ext cx="11087100" cy="582601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600"/>
                  </a:spcAft>
                </a:pPr>
                <a:r>
                  <a:rPr lang="en-US" sz="4000" b="1" dirty="0">
                    <a:effectLst/>
                    <a:latin typeface="Arial (Body)"/>
                    <a:ea typeface="Calibri" panose="020F0502020204030204" pitchFamily="34" charset="0"/>
                    <a:cs typeface="Times New Roman" panose="02020603050405020304" pitchFamily="18" charset="0"/>
                  </a:rPr>
                  <a:t>Câu 2:</a:t>
                </a:r>
                <a:r>
                  <a:rPr lang="en-US" sz="4000" dirty="0">
                    <a:effectLst/>
                    <a:latin typeface="Arial (Body)"/>
                    <a:ea typeface="Calibri" panose="020F0502020204030204" pitchFamily="34" charset="0"/>
                    <a:cs typeface="Times New Roman" panose="02020603050405020304" pitchFamily="18" charset="0"/>
                  </a:rPr>
                  <a:t> Cho </a:t>
                </a:r>
                <a:r>
                  <a:rPr lang="en-US" sz="4000" dirty="0" err="1">
                    <a:effectLst/>
                    <a:latin typeface="Arial (Body)"/>
                    <a:ea typeface="Calibri" panose="020F0502020204030204" pitchFamily="34" charset="0"/>
                    <a:cs typeface="Times New Roman" panose="02020603050405020304" pitchFamily="18" charset="0"/>
                  </a:rPr>
                  <a:t>hình</a:t>
                </a:r>
                <a:r>
                  <a:rPr lang="en-US" sz="4000" dirty="0">
                    <a:effectLst/>
                    <a:latin typeface="Arial (Body)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 (Body)"/>
                    <a:ea typeface="Calibri" panose="020F0502020204030204" pitchFamily="34" charset="0"/>
                    <a:cs typeface="Times New Roman" panose="02020603050405020304" pitchFamily="18" charset="0"/>
                  </a:rPr>
                  <a:t>vẽ</a:t>
                </a:r>
                <a:r>
                  <a:rPr lang="en-US" sz="4000" dirty="0">
                    <a:effectLst/>
                    <a:latin typeface="Arial (Body)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 (Body)"/>
                    <a:ea typeface="Calibri" panose="020F0502020204030204" pitchFamily="34" charset="0"/>
                    <a:cs typeface="Times New Roman" panose="02020603050405020304" pitchFamily="18" charset="0"/>
                  </a:rPr>
                  <a:t>sau</a:t>
                </a:r>
                <a:r>
                  <a:rPr lang="en-US" sz="4000" dirty="0">
                    <a:effectLst/>
                    <a:latin typeface="Arial (Body)"/>
                    <a:ea typeface="Calibri" panose="020F0502020204030204" pitchFamily="34" charset="0"/>
                    <a:cs typeface="Times New Roman" panose="02020603050405020304" pitchFamily="18" charset="0"/>
                  </a:rPr>
                  <a:t>. Tam </a:t>
                </a:r>
                <a:r>
                  <a:rPr lang="en-US" sz="4000" dirty="0" err="1">
                    <a:effectLst/>
                    <a:latin typeface="Arial (Body)"/>
                    <a:ea typeface="Calibri" panose="020F0502020204030204" pitchFamily="34" charset="0"/>
                    <a:cs typeface="Times New Roman" panose="02020603050405020304" pitchFamily="18" charset="0"/>
                  </a:rPr>
                  <a:t>giác</a:t>
                </a:r>
                <a:r>
                  <a:rPr lang="en-US" sz="4000" dirty="0">
                    <a:effectLst/>
                    <a:latin typeface="Arial (Body)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 (Body)"/>
                    <a:ea typeface="Calibri" panose="020F0502020204030204" pitchFamily="34" charset="0"/>
                    <a:cs typeface="Times New Roman" panose="02020603050405020304" pitchFamily="18" charset="0"/>
                  </a:rPr>
                  <a:t>nào</a:t>
                </a:r>
                <a:r>
                  <a:rPr lang="en-US" sz="4000" dirty="0">
                    <a:effectLst/>
                    <a:latin typeface="Arial (Body)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 (Body)"/>
                    <a:ea typeface="Calibri" panose="020F0502020204030204" pitchFamily="34" charset="0"/>
                    <a:cs typeface="Times New Roman" panose="02020603050405020304" pitchFamily="18" charset="0"/>
                  </a:rPr>
                  <a:t>bằng</a:t>
                </a:r>
                <a:r>
                  <a:rPr lang="en-US" sz="4000" dirty="0">
                    <a:effectLst/>
                    <a:latin typeface="Arial (Body)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 (Body)"/>
                    <a:ea typeface="Calibri" panose="020F0502020204030204" pitchFamily="34" charset="0"/>
                    <a:cs typeface="Times New Roman" panose="02020603050405020304" pitchFamily="18" charset="0"/>
                  </a:rPr>
                  <a:t>với</a:t>
                </a:r>
                <a:r>
                  <a:rPr lang="en-US" sz="4000" dirty="0">
                    <a:effectLst/>
                    <a:latin typeface="Arial (Body)"/>
                    <a:ea typeface="Calibri" panose="020F0502020204030204" pitchFamily="34" charset="0"/>
                    <a:cs typeface="Times New Roman" panose="02020603050405020304" pitchFamily="18" charset="0"/>
                  </a:rPr>
                  <a:t> tam </a:t>
                </a:r>
                <a:r>
                  <a:rPr lang="en-US" sz="4000" dirty="0" err="1">
                    <a:effectLst/>
                    <a:latin typeface="Arial (Body)"/>
                    <a:ea typeface="Calibri" panose="020F0502020204030204" pitchFamily="34" charset="0"/>
                    <a:cs typeface="Times New Roman" panose="02020603050405020304" pitchFamily="18" charset="0"/>
                  </a:rPr>
                  <a:t>giác</a:t>
                </a:r>
                <a:r>
                  <a:rPr lang="en-US" sz="4000" dirty="0">
                    <a:effectLst/>
                    <a:latin typeface="Arial (Body)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𝐴𝐵𝐶</m:t>
                    </m:r>
                  </m:oMath>
                </a14:m>
                <a:endParaRPr lang="en-US" sz="4000" dirty="0">
                  <a:effectLst/>
                  <a:latin typeface="Arial (Body)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600"/>
                  </a:spcAft>
                </a:pPr>
                <a:r>
                  <a:rPr lang="en-US" sz="4000" dirty="0">
                    <a:effectLst/>
                    <a:latin typeface="Arial (Body)"/>
                    <a:ea typeface="Calibri" panose="020F0502020204030204" pitchFamily="34" charset="0"/>
                    <a:cs typeface="Times New Roman" panose="02020603050405020304" pitchFamily="18" charset="0"/>
                  </a:rPr>
                  <a:t>A</a:t>
                </a:r>
                <a:r>
                  <a:rPr lang="vi-VN" sz="4000" dirty="0">
                    <a:effectLst/>
                    <a:latin typeface="Arial (Body)"/>
                    <a:ea typeface="Calibri" panose="020F0502020204030204" pitchFamily="34" charset="0"/>
                    <a:cs typeface="Times New Roman" panose="02020603050405020304" pitchFamily="18" charset="0"/>
                  </a:rPr>
                  <a:t>.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4000" i="0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Δ</m:t>
                    </m:r>
                    <m:r>
                      <a:rPr lang="en-US" sz="4000" i="1" dirty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𝐴𝐵𝐶</m:t>
                    </m:r>
                    <m:r>
                      <a:rPr lang="en-US" sz="4000" i="1" dirty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 sz="4000" i="0" dirty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Δ</m:t>
                    </m:r>
                    <m:r>
                      <a:rPr lang="en-US" sz="4000" i="1" dirty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𝐴𝐶𝐷</m:t>
                    </m:r>
                  </m:oMath>
                </a14:m>
                <a:endParaRPr lang="en-US" sz="4000" dirty="0">
                  <a:effectLst/>
                  <a:latin typeface="Arial (Body)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600"/>
                  </a:spcAft>
                </a:pPr>
                <a:r>
                  <a:rPr lang="en-US" sz="4000" dirty="0">
                    <a:effectLst/>
                    <a:latin typeface="Arial (Body)"/>
                    <a:ea typeface="Calibri" panose="020F0502020204030204" pitchFamily="34" charset="0"/>
                    <a:cs typeface="Times New Roman" panose="02020603050405020304" pitchFamily="18" charset="0"/>
                  </a:rPr>
                  <a:t>B</a:t>
                </a:r>
                <a:r>
                  <a:rPr lang="vi-VN" sz="4000" dirty="0">
                    <a:effectLst/>
                    <a:latin typeface="Arial (Body)"/>
                    <a:ea typeface="Calibri" panose="020F0502020204030204" pitchFamily="34" charset="0"/>
                    <a:cs typeface="Times New Roman" panose="02020603050405020304" pitchFamily="18" charset="0"/>
                  </a:rPr>
                  <a:t>.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4000" i="0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Δ</m:t>
                    </m:r>
                    <m:r>
                      <a:rPr lang="en-US" sz="4000" i="1" dirty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𝐴𝐵𝐶</m:t>
                    </m:r>
                    <m:r>
                      <a:rPr lang="en-US" sz="4000" i="1" dirty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 sz="4000" i="0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Δ</m:t>
                    </m:r>
                    <m:r>
                      <a:rPr lang="en-US" sz="40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𝐶𝐷𝐴</m:t>
                    </m:r>
                  </m:oMath>
                </a14:m>
                <a:endParaRPr lang="en-US" sz="4000" dirty="0">
                  <a:effectLst/>
                  <a:latin typeface="Arial (Body)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600"/>
                  </a:spcAft>
                </a:pPr>
                <a:r>
                  <a:rPr lang="en-US" sz="4000" dirty="0">
                    <a:effectLst/>
                    <a:latin typeface="Arial (Body)"/>
                    <a:ea typeface="Calibri" panose="020F0502020204030204" pitchFamily="34" charset="0"/>
                    <a:cs typeface="Times New Roman" panose="02020603050405020304" pitchFamily="18" charset="0"/>
                  </a:rPr>
                  <a:t>C</a:t>
                </a:r>
                <a:r>
                  <a:rPr lang="vi-VN" sz="4000" dirty="0">
                    <a:effectLst/>
                    <a:latin typeface="Arial (Body)"/>
                    <a:ea typeface="Calibri" panose="020F0502020204030204" pitchFamily="34" charset="0"/>
                    <a:cs typeface="Times New Roman" panose="02020603050405020304" pitchFamily="18" charset="0"/>
                  </a:rPr>
                  <a:t>.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4000" i="0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Δ</m:t>
                    </m:r>
                    <m:r>
                      <a:rPr lang="en-US" sz="4000" i="1" dirty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𝐴𝐵𝐶</m:t>
                    </m:r>
                    <m:r>
                      <a:rPr lang="en-US" sz="4000" i="1" dirty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 sz="4000" i="0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Δ</m:t>
                    </m:r>
                    <m:r>
                      <a:rPr lang="en-US" sz="40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𝐴𝐷𝐶</m:t>
                    </m:r>
                  </m:oMath>
                </a14:m>
                <a:endParaRPr lang="en-US" sz="4000" dirty="0">
                  <a:effectLst/>
                  <a:latin typeface="Arial (Body)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50000"/>
                  </a:lnSpc>
                </a:pPr>
                <a:r>
                  <a:rPr lang="en-US" sz="4000" dirty="0">
                    <a:effectLst/>
                    <a:latin typeface="Arial (Body)"/>
                    <a:ea typeface="Calibri" panose="020F0502020204030204" pitchFamily="34" charset="0"/>
                  </a:rPr>
                  <a:t>D</a:t>
                </a:r>
                <a:r>
                  <a:rPr lang="vi-VN" sz="4000" dirty="0">
                    <a:effectLst/>
                    <a:latin typeface="Arial (Body)"/>
                    <a:ea typeface="Calibri" panose="020F0502020204030204" pitchFamily="34" charset="0"/>
                  </a:rPr>
                  <a:t>.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4000" i="0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Δ</m:t>
                    </m:r>
                    <m:r>
                      <a:rPr lang="en-US" sz="4000" i="1" dirty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𝐴𝐵𝐶</m:t>
                    </m:r>
                    <m:r>
                      <a:rPr lang="en-US" sz="4000" b="0" i="0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 sz="4000" i="0" dirty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Δ</m:t>
                    </m:r>
                    <m:r>
                      <a:rPr lang="en-US" sz="4000" i="1" dirty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𝐶𝐴𝐷</m:t>
                    </m:r>
                  </m:oMath>
                </a14:m>
                <a:endParaRPr lang="en-US" sz="4000" dirty="0">
                  <a:latin typeface="Arial (Body)"/>
                </a:endParaRPr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270F68DB-66EB-AE89-475B-3592FACA73A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71874" y="2206459"/>
                <a:ext cx="11087100" cy="5826018"/>
              </a:xfrm>
              <a:prstGeom prst="rect">
                <a:avLst/>
              </a:prstGeom>
              <a:blipFill>
                <a:blip r:embed="rId12"/>
                <a:stretch>
                  <a:fillRect l="-1924" r="-1979" b="-35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4" name="Oval 23">
            <a:extLst>
              <a:ext uri="{FF2B5EF4-FFF2-40B4-BE49-F238E27FC236}">
                <a16:creationId xmlns:a16="http://schemas.microsoft.com/office/drawing/2014/main" id="{40A8C45B-033D-BA61-B885-4138160A2BD2}"/>
              </a:ext>
            </a:extLst>
          </p:cNvPr>
          <p:cNvSpPr/>
          <p:nvPr/>
        </p:nvSpPr>
        <p:spPr>
          <a:xfrm>
            <a:off x="3212786" y="6283967"/>
            <a:ext cx="856651" cy="755566"/>
          </a:xfrm>
          <a:prstGeom prst="ellips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5" name="Picture 24" descr="A picture containing wire&#10;&#10;Description automatically generated">
            <a:extLst>
              <a:ext uri="{FF2B5EF4-FFF2-40B4-BE49-F238E27FC236}">
                <a16:creationId xmlns:a16="http://schemas.microsoft.com/office/drawing/2014/main" id="{3D59CEEE-26C2-284C-9265-4FEE8C37FEFA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12531" y="3638147"/>
            <a:ext cx="5575274" cy="43943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144129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2F7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extBox 27">
            <a:extLst>
              <a:ext uri="{FF2B5EF4-FFF2-40B4-BE49-F238E27FC236}">
                <a16:creationId xmlns:a16="http://schemas.microsoft.com/office/drawing/2014/main" id="{5B81D7BD-0FED-71FF-807F-2E8CCB3F7E7B}"/>
              </a:ext>
            </a:extLst>
          </p:cNvPr>
          <p:cNvSpPr txBox="1"/>
          <p:nvPr/>
        </p:nvSpPr>
        <p:spPr>
          <a:xfrm>
            <a:off x="2061832" y="695743"/>
            <a:ext cx="15064534" cy="199817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4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II. ÁP</a:t>
            </a:r>
            <a:r>
              <a:rPr kumimoji="0" lang="nl-NL" sz="44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DỤNG VÀO TRƯỜNG HỢP BẰNG NHAU VỀ CẠNH HUYỀN VÀ CẠNH GÓC VUÔNG CỦA TAM GIÁC VUÔNG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27299F38-D659-E634-2AD9-6B2911420584}"/>
                  </a:ext>
                </a:extLst>
              </p:cNvPr>
              <p:cNvSpPr txBox="1"/>
              <p:nvPr/>
            </p:nvSpPr>
            <p:spPr>
              <a:xfrm>
                <a:off x="3885645" y="3221093"/>
                <a:ext cx="12992655" cy="288078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lvl="0"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800"/>
                  </a:spcAft>
                  <a:tabLst>
                    <a:tab pos="360045" algn="l"/>
                    <a:tab pos="720090" algn="l"/>
                  </a:tabLst>
                </a:pP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Cho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hai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tam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giác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vuông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kumimoji="0" lang="en-US" sz="40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𝐴𝐵𝐶</m:t>
                    </m:r>
                  </m:oMath>
                </a14:m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và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kumimoji="0" lang="en-US" sz="40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𝐴</m:t>
                    </m:r>
                    <m:r>
                      <a:rPr kumimoji="0" lang="en-US" sz="40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’</m:t>
                    </m:r>
                    <m:r>
                      <a:rPr kumimoji="0" lang="en-US" sz="40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𝐵</m:t>
                    </m:r>
                    <m:r>
                      <a:rPr kumimoji="0" lang="en-US" sz="40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’</m:t>
                    </m:r>
                    <m:r>
                      <a:rPr kumimoji="0" lang="en-US" sz="40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𝐶</m:t>
                    </m:r>
                    <m:r>
                      <a:rPr kumimoji="0" lang="en-US" sz="40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’</m:t>
                    </m:r>
                  </m:oMath>
                </a14:m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có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: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4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𝐴</m:t>
                        </m:r>
                      </m:e>
                    </m:acc>
                    <m:r>
                      <a:rPr lang="en-US" sz="40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acc>
                      <m:accPr>
                        <m:chr m:val="̂"/>
                        <m:ctrlPr>
                          <a:rPr lang="en-US" sz="4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4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𝐴</m:t>
                        </m:r>
                        <m:r>
                          <a:rPr lang="en-US" sz="4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′</m:t>
                        </m:r>
                      </m:e>
                    </m:acc>
                    <m:r>
                      <a:rPr lang="en-US" sz="4000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=90</m:t>
                    </m:r>
                    <m:r>
                      <a:rPr lang="en-US" sz="4000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°</m:t>
                    </m:r>
                  </m:oMath>
                </a14:m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, </a:t>
                </a:r>
                <a14:m>
                  <m:oMath xmlns:m="http://schemas.openxmlformats.org/officeDocument/2006/math">
                    <m:r>
                      <a:rPr kumimoji="0" lang="en-US" sz="40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𝐴𝐵</m:t>
                    </m:r>
                    <m:r>
                      <a:rPr kumimoji="0" lang="en-US" sz="40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a:rPr kumimoji="0" lang="en-US" sz="40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𝐴</m:t>
                    </m:r>
                    <m:r>
                      <a:rPr kumimoji="0" lang="en-US" sz="40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’</m:t>
                    </m:r>
                    <m:r>
                      <a:rPr kumimoji="0" lang="en-US" sz="40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𝐵</m:t>
                    </m:r>
                    <m:r>
                      <a:rPr kumimoji="0" lang="en-US" sz="40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’=3</m:t>
                    </m:r>
                    <m:r>
                      <a:rPr kumimoji="0" lang="en-US" sz="40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𝑐𝑚</m:t>
                    </m:r>
                  </m:oMath>
                </a14:m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, </a:t>
                </a:r>
                <a14:m>
                  <m:oMath xmlns:m="http://schemas.openxmlformats.org/officeDocument/2006/math">
                    <m:r>
                      <a:rPr kumimoji="0" lang="en-US" sz="40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𝐵𝐶</m:t>
                    </m:r>
                    <m:r>
                      <a:rPr kumimoji="0" lang="en-US" sz="40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a:rPr kumimoji="0" lang="en-US" sz="40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𝐵</m:t>
                    </m:r>
                    <m:r>
                      <a:rPr kumimoji="0" lang="en-US" sz="40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’</m:t>
                    </m:r>
                    <m:r>
                      <a:rPr kumimoji="0" lang="en-US" sz="40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𝐶</m:t>
                    </m:r>
                    <m:r>
                      <a:rPr kumimoji="0" lang="en-US" sz="40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’=5</m:t>
                    </m:r>
                    <m:r>
                      <a:rPr kumimoji="0" lang="en-US" sz="40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𝑐𝑚</m:t>
                    </m:r>
                  </m:oMath>
                </a14:m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. So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sánh</a:t>
                </a:r>
                <a:r>
                  <a:rPr kumimoji="0" lang="en-US" sz="4000" b="0" i="0" u="none" strike="noStrike" kern="1200" cap="none" spc="0" normalizeH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kumimoji="0" lang="en-US" sz="4000" b="0" i="0" u="none" strike="noStrike" kern="1200" cap="none" spc="0" normalizeH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độ</a:t>
                </a:r>
                <a:r>
                  <a:rPr kumimoji="0" lang="en-US" sz="4000" b="0" i="0" u="none" strike="noStrike" kern="1200" cap="none" spc="0" normalizeH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kumimoji="0" lang="en-US" sz="4000" b="0" i="0" u="none" strike="noStrike" kern="1200" cap="none" spc="0" normalizeH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dài</a:t>
                </a:r>
                <a:r>
                  <a:rPr kumimoji="0" lang="en-US" sz="4000" b="0" i="0" u="none" strike="noStrike" kern="1200" cap="none" spc="0" normalizeH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kumimoji="0" lang="en-US" sz="4000" b="0" i="0" u="none" strike="noStrike" kern="1200" cap="none" spc="0" normalizeH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các</a:t>
                </a:r>
                <a:r>
                  <a:rPr kumimoji="0" lang="en-US" sz="4000" b="0" i="0" u="none" strike="noStrike" kern="1200" cap="none" spc="0" normalizeH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kumimoji="0" lang="en-US" sz="4000" b="0" i="0" u="none" strike="noStrike" kern="1200" cap="none" spc="0" normalizeH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cạnh</a:t>
                </a:r>
                <a:r>
                  <a:rPr kumimoji="0" lang="en-US" sz="4000" b="0" i="0" u="none" strike="noStrike" kern="1200" cap="none" spc="0" normalizeH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kumimoji="0" lang="en-US" sz="4000" b="0" i="1" u="none" strike="noStrike" kern="1200" cap="none" spc="0" normalizeH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𝐴𝐶</m:t>
                    </m:r>
                  </m:oMath>
                </a14:m>
                <a:r>
                  <a:rPr kumimoji="0" lang="en-US" sz="4000" b="0" i="0" u="none" strike="noStrike" kern="1200" cap="none" spc="0" normalizeH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kumimoji="0" lang="en-US" sz="4000" b="0" i="0" u="none" strike="noStrike" kern="1200" cap="none" spc="0" normalizeH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và</a:t>
                </a:r>
                <a:r>
                  <a:rPr kumimoji="0" lang="en-US" sz="4000" b="0" i="0" u="none" strike="noStrike" kern="1200" cap="none" spc="0" normalizeH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kumimoji="0" lang="en-US" sz="4000" b="0" i="1" u="none" strike="noStrike" kern="1200" cap="none" spc="0" normalizeH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𝐴</m:t>
                    </m:r>
                    <m:r>
                      <a:rPr kumimoji="0" lang="en-US" sz="4000" b="0" i="1" u="none" strike="noStrike" kern="1200" cap="none" spc="0" normalizeH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’</m:t>
                    </m:r>
                    <m:r>
                      <a:rPr kumimoji="0" lang="en-US" sz="4000" b="0" i="1" u="none" strike="noStrike" kern="1200" cap="none" spc="0" normalizeH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𝐶</m:t>
                    </m:r>
                    <m:r>
                      <a:rPr kumimoji="0" lang="en-US" sz="4000" b="0" i="1" u="none" strike="noStrike" kern="1200" cap="none" spc="0" normalizeH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’</m:t>
                    </m:r>
                  </m:oMath>
                </a14:m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27299F38-D659-E634-2AD9-6B291142058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85645" y="3221093"/>
                <a:ext cx="12992655" cy="2880789"/>
              </a:xfrm>
              <a:prstGeom prst="rect">
                <a:avLst/>
              </a:prstGeom>
              <a:blipFill>
                <a:blip r:embed="rId12"/>
                <a:stretch>
                  <a:fillRect l="-1642" r="-1642" b="-69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03FEB537-801A-535D-B499-B29C71842164}"/>
              </a:ext>
            </a:extLst>
          </p:cNvPr>
          <p:cNvSpPr/>
          <p:nvPr/>
        </p:nvSpPr>
        <p:spPr>
          <a:xfrm>
            <a:off x="2030839" y="4104242"/>
            <a:ext cx="1621025" cy="106594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HĐ2</a:t>
            </a: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97A09F3C-830C-1C29-2F79-17B52F3EFB02}"/>
              </a:ext>
            </a:extLst>
          </p:cNvPr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837" t="38899" r="23788" b="11576"/>
          <a:stretch/>
        </p:blipFill>
        <p:spPr>
          <a:xfrm>
            <a:off x="2841351" y="6191759"/>
            <a:ext cx="8497853" cy="3505998"/>
          </a:xfrm>
          <a:prstGeom prst="rect">
            <a:avLst/>
          </a:prstGeom>
        </p:spPr>
      </p:pic>
      <p:sp>
        <p:nvSpPr>
          <p:cNvPr id="20" name="Arrow: Right 19">
            <a:extLst>
              <a:ext uri="{FF2B5EF4-FFF2-40B4-BE49-F238E27FC236}">
                <a16:creationId xmlns:a16="http://schemas.microsoft.com/office/drawing/2014/main" id="{6B568C3A-D5EF-0069-CC96-8AEB059607B6}"/>
              </a:ext>
            </a:extLst>
          </p:cNvPr>
          <p:cNvSpPr/>
          <p:nvPr/>
        </p:nvSpPr>
        <p:spPr>
          <a:xfrm>
            <a:off x="11715750" y="7715250"/>
            <a:ext cx="1009650" cy="554947"/>
          </a:xfrm>
          <a:prstGeom prst="right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750A77AE-D9A7-65C6-6F49-FA08027B7A98}"/>
                  </a:ext>
                </a:extLst>
              </p:cNvPr>
              <p:cNvSpPr txBox="1"/>
              <p:nvPr/>
            </p:nvSpPr>
            <p:spPr>
              <a:xfrm>
                <a:off x="12841204" y="7638780"/>
                <a:ext cx="2765151" cy="70788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4000" b="0" i="1" u="none" strike="noStrike" kern="1200" cap="none" spc="0" normalizeH="0" noProof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𝐴𝐶</m:t>
                      </m:r>
                      <m:r>
                        <a:rPr kumimoji="0" lang="en-US" sz="4000" b="0" i="1" u="none" strike="noStrike" kern="1200" cap="none" spc="0" normalizeH="0" noProof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=</m:t>
                      </m:r>
                      <m:sSup>
                        <m:sSupPr>
                          <m:ctrlPr>
                            <a:rPr kumimoji="0" lang="en-US" sz="4000" b="0" i="1" u="none" strike="noStrike" kern="1200" cap="none" spc="0" normalizeH="0" noProof="0" dirty="0" smtClean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</m:ctrlPr>
                        </m:sSupPr>
                        <m:e>
                          <m:r>
                            <a:rPr kumimoji="0" lang="en-US" sz="4000" b="0" i="1" u="none" strike="noStrike" kern="1200" cap="none" spc="0" normalizeH="0" noProof="0" dirty="0" smtClean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𝐴</m:t>
                          </m:r>
                        </m:e>
                        <m:sup>
                          <m:r>
                            <a:rPr kumimoji="0" lang="en-US" sz="4000" b="0" i="1" u="none" strike="noStrike" kern="1200" cap="none" spc="0" normalizeH="0" noProof="0" dirty="0" smtClean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′</m:t>
                          </m:r>
                        </m:sup>
                      </m:sSup>
                      <m:r>
                        <a:rPr kumimoji="0" lang="en-US" sz="4000" b="0" i="1" u="none" strike="noStrike" kern="1200" cap="none" spc="0" normalizeH="0" noProof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𝐶</m:t>
                      </m:r>
                      <m:r>
                        <a:rPr kumimoji="0" lang="en-US" sz="4000" b="0" i="1" u="none" strike="noStrike" kern="1200" cap="none" spc="0" normalizeH="0" noProof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′</m:t>
                      </m:r>
                    </m:oMath>
                  </m:oMathPara>
                </a14:m>
                <a:endParaRPr lang="en-US" sz="40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750A77AE-D9A7-65C6-6F49-FA08027B7A9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841204" y="7638780"/>
                <a:ext cx="2765151" cy="707886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5742741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  <p:bldP spid="11" grpId="0" animBg="1"/>
      <p:bldP spid="20" grpId="0" animBg="1"/>
      <p:bldP spid="2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2F7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>
            <a:extLst>
              <a:ext uri="{FF2B5EF4-FFF2-40B4-BE49-F238E27FC236}">
                <a16:creationId xmlns:a16="http://schemas.microsoft.com/office/drawing/2014/main" id="{F4C40A81-4B4D-C507-F4DF-A359BB1CE8EF}"/>
              </a:ext>
            </a:extLst>
          </p:cNvPr>
          <p:cNvSpPr txBox="1"/>
          <p:nvPr/>
        </p:nvSpPr>
        <p:spPr>
          <a:xfrm>
            <a:off x="6467473" y="2368959"/>
            <a:ext cx="535305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>
                <a:latin typeface="Arial" panose="020B0604020202020204" pitchFamily="34" charset="0"/>
                <a:cs typeface="Arial" panose="020B0604020202020204" pitchFamily="34" charset="0"/>
              </a:rPr>
              <a:t>LUYỆN TẬP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749AE07A-5435-FEC3-9E84-0AF0B81D2C1F}"/>
                  </a:ext>
                </a:extLst>
              </p:cNvPr>
              <p:cNvSpPr txBox="1"/>
              <p:nvPr/>
            </p:nvSpPr>
            <p:spPr>
              <a:xfrm>
                <a:off x="3460482" y="4487442"/>
                <a:ext cx="12008118" cy="202318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en-US" sz="44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Bài 1 (SGK – tr.83)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Cho </a:t>
                </a:r>
                <a:r>
                  <a:rPr lang="en-US" sz="4400" i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Hình</a:t>
                </a:r>
                <a:r>
                  <a:rPr lang="en-US" sz="4400" i="1" dirty="0">
                    <a:latin typeface="Arial" panose="020B0604020202020204" pitchFamily="34" charset="0"/>
                    <a:cs typeface="Arial" panose="020B0604020202020204" pitchFamily="34" charset="0"/>
                  </a:rPr>
                  <a:t> 42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có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𝑀𝑁</m:t>
                    </m:r>
                    <m:r>
                      <a:rPr lang="en-US" sz="44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a:rPr lang="en-US" sz="44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𝑄𝑁</m:t>
                    </m:r>
                  </m:oMath>
                </a14:m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44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𝑀𝑃</m:t>
                    </m:r>
                    <m:r>
                      <a:rPr lang="en-US" sz="44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a:rPr lang="en-US" sz="44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𝑄𝑃</m:t>
                    </m:r>
                  </m:oMath>
                </a14:m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.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Chứng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minh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40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4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𝑀𝑁𝑃</m:t>
                        </m:r>
                      </m:e>
                    </m:acc>
                    <m:r>
                      <a:rPr lang="en-US" sz="44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acc>
                      <m:accPr>
                        <m:chr m:val="̂"/>
                        <m:ctrlPr>
                          <a:rPr lang="en-US" sz="4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4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𝑄𝑁𝑃</m:t>
                        </m:r>
                      </m:e>
                    </m:acc>
                  </m:oMath>
                </a14:m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749AE07A-5435-FEC3-9E84-0AF0B81D2C1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60482" y="4487442"/>
                <a:ext cx="12008118" cy="2023183"/>
              </a:xfrm>
              <a:prstGeom prst="rect">
                <a:avLst/>
              </a:prstGeom>
              <a:blipFill>
                <a:blip r:embed="rId14"/>
                <a:stretch>
                  <a:fillRect l="-2081" r="-2030" b="-1325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74618673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2F7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peech Bubble: Oval 11">
            <a:extLst>
              <a:ext uri="{FF2B5EF4-FFF2-40B4-BE49-F238E27FC236}">
                <a16:creationId xmlns:a16="http://schemas.microsoft.com/office/drawing/2014/main" id="{9A9F948A-5F8B-F70C-6874-D741D9C8938E}"/>
              </a:ext>
            </a:extLst>
          </p:cNvPr>
          <p:cNvSpPr/>
          <p:nvPr/>
        </p:nvSpPr>
        <p:spPr>
          <a:xfrm>
            <a:off x="7905750" y="787492"/>
            <a:ext cx="2362200" cy="1447800"/>
          </a:xfrm>
          <a:prstGeom prst="wedgeEllipseCallou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Giải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F0EB3672-B075-C8C0-8C90-C1A3C3B8095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397" t="9202" r="8076" b="10621"/>
          <a:stretch/>
        </p:blipFill>
        <p:spPr>
          <a:xfrm>
            <a:off x="1540221" y="3303653"/>
            <a:ext cx="5393980" cy="3679694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7E0D2F1B-BA2A-59DA-BEA0-928F72CC87CF}"/>
                  </a:ext>
                </a:extLst>
              </p:cNvPr>
              <p:cNvSpPr txBox="1"/>
              <p:nvPr/>
            </p:nvSpPr>
            <p:spPr>
              <a:xfrm>
                <a:off x="6945140" y="2935840"/>
                <a:ext cx="9318278" cy="505657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 (Body)"/>
                    <a:ea typeface="Calibri" panose="020F0502020204030204" pitchFamily="34" charset="0"/>
                    <a:cs typeface="Times New Roman" panose="02020603050405020304" pitchFamily="18" charset="0"/>
                  </a:rPr>
                  <a:t>Xét</a:t>
                </a:r>
                <a:r>
                  <a:rPr lang="vi-VN" sz="4000" dirty="0">
                    <a:solidFill>
                      <a:srgbClr val="000000"/>
                    </a:solidFill>
                    <a:effectLst/>
                    <a:latin typeface="Arial (Body)"/>
                    <a:ea typeface="Calibri" panose="020F0502020204030204" pitchFamily="34" charset="0"/>
                    <a:cs typeface="Times New Roman" panose="02020603050405020304" pitchFamily="18" charset="0"/>
                  </a:rPr>
                  <a:t> hai tam giác vuông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𝐴𝐵𝐶</m:t>
                    </m:r>
                  </m:oMath>
                </a14:m>
                <a:r>
                  <a:rPr lang="vi-VN" sz="4000" dirty="0">
                    <a:solidFill>
                      <a:srgbClr val="000000"/>
                    </a:solidFill>
                    <a:effectLst/>
                    <a:latin typeface="Arial (Body)"/>
                    <a:ea typeface="Calibri" panose="020F0502020204030204" pitchFamily="34" charset="0"/>
                    <a:cs typeface="Times New Roman" panose="02020603050405020304" pitchFamily="18" charset="0"/>
                  </a:rPr>
                  <a:t> và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𝐵𝐴𝐷</m:t>
                    </m:r>
                  </m:oMath>
                </a14:m>
                <a:r>
                  <a:rPr lang="vi-VN" sz="4000" dirty="0">
                    <a:solidFill>
                      <a:srgbClr val="000000"/>
                    </a:solidFill>
                    <a:effectLst/>
                    <a:latin typeface="Arial (Body)"/>
                    <a:ea typeface="Calibri" panose="020F0502020204030204" pitchFamily="34" charset="0"/>
                    <a:cs typeface="Times New Roman" panose="02020603050405020304" pitchFamily="18" charset="0"/>
                  </a:rPr>
                  <a:t>,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 (Body)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vi-VN" sz="4000" dirty="0">
                    <a:solidFill>
                      <a:srgbClr val="000000"/>
                    </a:solidFill>
                    <a:effectLst/>
                    <a:latin typeface="Arial (Body)"/>
                    <a:ea typeface="Calibri" panose="020F0502020204030204" pitchFamily="34" charset="0"/>
                    <a:cs typeface="Times New Roman" panose="02020603050405020304" pitchFamily="18" charset="0"/>
                  </a:rPr>
                  <a:t>có: </a:t>
                </a:r>
                <a:endParaRPr lang="en-US" sz="4000" dirty="0">
                  <a:effectLst/>
                  <a:latin typeface="Arial (Body)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0" marR="0"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14:m>
                  <m:oMath xmlns:m="http://schemas.openxmlformats.org/officeDocument/2006/math">
                    <m:r>
                      <a:rPr lang="en-US" sz="40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𝐴𝐶</m:t>
                    </m:r>
                    <m:r>
                      <a:rPr lang="vi-VN" sz="4000" i="1" dirty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vi-VN" sz="4000" i="1" dirty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𝐵𝐷</m:t>
                    </m:r>
                  </m:oMath>
                </a14:m>
                <a:r>
                  <a:rPr lang="vi-VN" sz="4000" dirty="0">
                    <a:solidFill>
                      <a:srgbClr val="000000"/>
                    </a:solidFill>
                    <a:effectLst/>
                    <a:latin typeface="Arial (Body)"/>
                    <a:ea typeface="Calibri" panose="020F0502020204030204" pitchFamily="34" charset="0"/>
                    <a:cs typeface="Times New Roman" panose="02020603050405020304" pitchFamily="18" charset="0"/>
                  </a:rPr>
                  <a:t> (gt), </a:t>
                </a:r>
                <a14:m>
                  <m:oMath xmlns:m="http://schemas.openxmlformats.org/officeDocument/2006/math">
                    <m:r>
                      <a:rPr lang="vi-VN" sz="40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𝐴𝐵</m:t>
                    </m:r>
                  </m:oMath>
                </a14:m>
                <a:r>
                  <a:rPr lang="vi-VN" sz="4000" dirty="0">
                    <a:solidFill>
                      <a:srgbClr val="000000"/>
                    </a:solidFill>
                    <a:effectLst/>
                    <a:latin typeface="Arial (Body)"/>
                    <a:ea typeface="Calibri" panose="020F0502020204030204" pitchFamily="34" charset="0"/>
                    <a:cs typeface="Times New Roman" panose="02020603050405020304" pitchFamily="18" charset="0"/>
                  </a:rPr>
                  <a:t> là cạnh chung</a:t>
                </a:r>
                <a:endParaRPr lang="en-US" sz="4000" dirty="0">
                  <a:effectLst/>
                  <a:latin typeface="Arial (Body)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0" marR="0"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vi-VN" sz="4000" dirty="0">
                    <a:solidFill>
                      <a:srgbClr val="000000"/>
                    </a:solidFill>
                    <a:effectLst/>
                    <a:latin typeface="Arial (Body)"/>
                    <a:ea typeface="Calibri" panose="020F0502020204030204" pitchFamily="34" charset="0"/>
                    <a:cs typeface="Times New Roman" panose="02020603050405020304" pitchFamily="18" charset="0"/>
                  </a:rPr>
                  <a:t>Suy ra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4000" i="0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Δ</m:t>
                    </m:r>
                    <m:r>
                      <a:rPr lang="vi-VN" sz="4000" i="1" dirty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𝐴𝐵𝐶</m:t>
                    </m:r>
                    <m:r>
                      <a:rPr lang="vi-VN" sz="4000" i="1" dirty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 sz="4000" i="0" dirty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Δ</m:t>
                    </m:r>
                    <m:r>
                      <a:rPr lang="vi-VN" sz="4000" i="1" dirty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𝐵𝐴𝐷</m:t>
                    </m:r>
                  </m:oMath>
                </a14:m>
                <a:r>
                  <a:rPr lang="en-US" sz="4000" dirty="0">
                    <a:solidFill>
                      <a:srgbClr val="000000"/>
                    </a:solidFill>
                    <a:effectLst/>
                    <a:latin typeface="Arial (Body)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vi-VN" sz="4000" dirty="0">
                    <a:solidFill>
                      <a:srgbClr val="000000"/>
                    </a:solidFill>
                    <a:effectLst/>
                    <a:latin typeface="Arial (Body)"/>
                    <a:ea typeface="Calibri" panose="020F0502020204030204" pitchFamily="34" charset="0"/>
                    <a:cs typeface="Times New Roman" panose="02020603050405020304" pitchFamily="18" charset="0"/>
                  </a:rPr>
                  <a:t>(cạnh huyền – cạnh góc vuông)</a:t>
                </a:r>
                <a:endParaRPr lang="en-US" sz="4000" dirty="0">
                  <a:effectLst/>
                  <a:latin typeface="Arial (Body)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0" marR="0"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14:m>
                  <m:oMath xmlns:m="http://schemas.openxmlformats.org/officeDocument/2006/math">
                    <m:r>
                      <a:rPr lang="en-US" sz="40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⇒</m:t>
                    </m:r>
                    <m:r>
                      <a:rPr lang="en-US" sz="40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𝐴𝐷</m:t>
                    </m:r>
                    <m:r>
                      <a:rPr lang="vi-VN" sz="40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</m:t>
                    </m:r>
                    <m:r>
                      <a:rPr lang="vi-VN" sz="4000" i="1" dirty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 </m:t>
                    </m:r>
                    <m:r>
                      <a:rPr lang="vi-VN" sz="4000" i="1" dirty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𝐵𝐶</m:t>
                    </m:r>
                  </m:oMath>
                </a14:m>
                <a:r>
                  <a:rPr lang="en-US" sz="4000" dirty="0">
                    <a:effectLst/>
                    <a:latin typeface="Arial (Body)"/>
                    <a:ea typeface="Calibri" panose="020F0502020204030204" pitchFamily="34" charset="0"/>
                    <a:cs typeface="Times New Roman" panose="02020603050405020304" pitchFamily="18" charset="0"/>
                  </a:rPr>
                  <a:t> (</a:t>
                </a:r>
                <a:r>
                  <a:rPr lang="en-US" sz="4000" dirty="0" err="1">
                    <a:effectLst/>
                    <a:latin typeface="Arial (Body)"/>
                    <a:ea typeface="Calibri" panose="020F0502020204030204" pitchFamily="34" charset="0"/>
                    <a:cs typeface="Times New Roman" panose="02020603050405020304" pitchFamily="18" charset="0"/>
                  </a:rPr>
                  <a:t>hai</a:t>
                </a:r>
                <a:r>
                  <a:rPr lang="en-US" sz="4000" dirty="0">
                    <a:effectLst/>
                    <a:latin typeface="Arial (Body)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 (Body)"/>
                    <a:ea typeface="Calibri" panose="020F0502020204030204" pitchFamily="34" charset="0"/>
                    <a:cs typeface="Times New Roman" panose="02020603050405020304" pitchFamily="18" charset="0"/>
                  </a:rPr>
                  <a:t>cạnh</a:t>
                </a:r>
                <a:r>
                  <a:rPr lang="en-US" sz="4000" dirty="0">
                    <a:effectLst/>
                    <a:latin typeface="Arial (Body)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 (Body)"/>
                    <a:ea typeface="Calibri" panose="020F0502020204030204" pitchFamily="34" charset="0"/>
                    <a:cs typeface="Times New Roman" panose="02020603050405020304" pitchFamily="18" charset="0"/>
                  </a:rPr>
                  <a:t>tương</a:t>
                </a:r>
                <a:r>
                  <a:rPr lang="en-US" sz="4000" dirty="0">
                    <a:effectLst/>
                    <a:latin typeface="Arial (Body)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 (Body)"/>
                    <a:ea typeface="Calibri" panose="020F0502020204030204" pitchFamily="34" charset="0"/>
                    <a:cs typeface="Times New Roman" panose="02020603050405020304" pitchFamily="18" charset="0"/>
                  </a:rPr>
                  <a:t>ứng</a:t>
                </a:r>
                <a:r>
                  <a:rPr lang="en-US" sz="4000" dirty="0">
                    <a:effectLst/>
                    <a:latin typeface="Arial (Body)"/>
                    <a:ea typeface="Calibri" panose="020F0502020204030204" pitchFamily="34" charset="0"/>
                    <a:cs typeface="Times New Roman" panose="02020603050405020304" pitchFamily="18" charset="0"/>
                  </a:rPr>
                  <a:t>)</a:t>
                </a:r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7E0D2F1B-BA2A-59DA-BEA0-928F72CC87C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45140" y="2935840"/>
                <a:ext cx="9318278" cy="5056577"/>
              </a:xfrm>
              <a:prstGeom prst="rect">
                <a:avLst/>
              </a:prstGeom>
              <a:blipFill>
                <a:blip r:embed="rId13"/>
                <a:stretch>
                  <a:fillRect l="-2289" r="-2289" b="-43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56815058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2F7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>
            <a:extLst>
              <a:ext uri="{FF2B5EF4-FFF2-40B4-BE49-F238E27FC236}">
                <a16:creationId xmlns:a16="http://schemas.microsoft.com/office/drawing/2014/main" id="{BEE1DD79-4051-BD7D-BAD4-9E5B65E1ECA9}"/>
              </a:ext>
            </a:extLst>
          </p:cNvPr>
          <p:cNvSpPr txBox="1"/>
          <p:nvPr/>
        </p:nvSpPr>
        <p:spPr>
          <a:xfrm>
            <a:off x="6467474" y="1667915"/>
            <a:ext cx="535305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>
                <a:latin typeface="Arial" panose="020B0604020202020204" pitchFamily="34" charset="0"/>
                <a:cs typeface="Arial" panose="020B0604020202020204" pitchFamily="34" charset="0"/>
              </a:rPr>
              <a:t>VẬN DỤNG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F66F5568-1FE3-760B-E6D1-AF74C0A4302E}"/>
                  </a:ext>
                </a:extLst>
              </p:cNvPr>
              <p:cNvSpPr txBox="1"/>
              <p:nvPr/>
            </p:nvSpPr>
            <p:spPr>
              <a:xfrm>
                <a:off x="2535901" y="2879035"/>
                <a:ext cx="12992100" cy="182492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600"/>
                  </a:spcAft>
                </a:pPr>
                <a:r>
                  <a:rPr lang="nl-NL" sz="4000" b="1" dirty="0">
                    <a:effectLst/>
                    <a:latin typeface="Arial (Body)"/>
                    <a:ea typeface="Calibri" panose="020F0502020204030204" pitchFamily="34" charset="0"/>
                    <a:cs typeface="Times New Roman" panose="02020603050405020304" pitchFamily="18" charset="0"/>
                  </a:rPr>
                  <a:t>Câu</a:t>
                </a:r>
                <a:r>
                  <a:rPr lang="vi-VN" sz="4000" b="1" dirty="0">
                    <a:effectLst/>
                    <a:latin typeface="Arial (Body)"/>
                    <a:ea typeface="Calibri" panose="020F0502020204030204" pitchFamily="34" charset="0"/>
                    <a:cs typeface="Times New Roman" panose="02020603050405020304" pitchFamily="18" charset="0"/>
                  </a:rPr>
                  <a:t> 1. </a:t>
                </a:r>
                <a:r>
                  <a:rPr lang="vi-VN" sz="4000" dirty="0">
                    <a:effectLst/>
                    <a:latin typeface="Arial (Body)"/>
                    <a:ea typeface="Calibri" panose="020F0502020204030204" pitchFamily="34" charset="0"/>
                    <a:cs typeface="Times New Roman" panose="02020603050405020304" pitchFamily="18" charset="0"/>
                  </a:rPr>
                  <a:t>Với hai tam giác </a:t>
                </a:r>
                <a14:m>
                  <m:oMath xmlns:m="http://schemas.openxmlformats.org/officeDocument/2006/math">
                    <m:r>
                      <a:rPr lang="vi-VN" sz="40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𝐴𝐵𝐶</m:t>
                    </m:r>
                  </m:oMath>
                </a14:m>
                <a:r>
                  <a:rPr lang="vi-VN" sz="4000" dirty="0">
                    <a:effectLst/>
                    <a:latin typeface="Arial (Body)"/>
                    <a:ea typeface="Calibri" panose="020F0502020204030204" pitchFamily="34" charset="0"/>
                    <a:cs typeface="Times New Roman" panose="02020603050405020304" pitchFamily="18" charset="0"/>
                  </a:rPr>
                  <a:t> và </a:t>
                </a:r>
                <a14:m>
                  <m:oMath xmlns:m="http://schemas.openxmlformats.org/officeDocument/2006/math">
                    <m:r>
                      <a:rPr lang="vi-VN" sz="40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𝑀𝑁𝑃</m:t>
                    </m:r>
                  </m:oMath>
                </a14:m>
                <a:r>
                  <a:rPr lang="vi-VN" sz="4000" dirty="0">
                    <a:effectLst/>
                    <a:latin typeface="Arial (Body)"/>
                    <a:ea typeface="Calibri" panose="020F0502020204030204" pitchFamily="34" charset="0"/>
                    <a:cs typeface="Times New Roman" panose="02020603050405020304" pitchFamily="18" charset="0"/>
                  </a:rPr>
                  <a:t> bất kì, sao cho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4000" i="0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Δ</m:t>
                    </m:r>
                    <m:r>
                      <a:rPr lang="nl-NL" sz="4000" i="1" dirty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𝐴𝐵𝐶</m:t>
                    </m:r>
                    <m:r>
                      <a:rPr lang="nl-NL" sz="4000" i="1" dirty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nl-NL" sz="4000" i="1" dirty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𝑀𝑁𝑃</m:t>
                    </m:r>
                  </m:oMath>
                </a14:m>
                <a:r>
                  <a:rPr lang="vi-VN" sz="4000" dirty="0">
                    <a:effectLst/>
                    <a:latin typeface="Arial (Body)"/>
                    <a:ea typeface="Calibri" panose="020F0502020204030204" pitchFamily="34" charset="0"/>
                    <a:cs typeface="Times New Roman" panose="02020603050405020304" pitchFamily="18" charset="0"/>
                  </a:rPr>
                  <a:t>, những yêu cầu nào dưới đây là đúng/sai?</a:t>
                </a:r>
                <a:endParaRPr lang="en-US" sz="4000" dirty="0">
                  <a:effectLst/>
                  <a:latin typeface="Arial (Body)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F66F5568-1FE3-760B-E6D1-AF74C0A4302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35901" y="2879035"/>
                <a:ext cx="12992100" cy="1824923"/>
              </a:xfrm>
              <a:prstGeom prst="rect">
                <a:avLst/>
              </a:prstGeom>
              <a:blipFill>
                <a:blip r:embed="rId13"/>
                <a:stretch>
                  <a:fillRect l="-1689" r="-1642" b="-1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21" name="Table 20">
                <a:extLst>
                  <a:ext uri="{FF2B5EF4-FFF2-40B4-BE49-F238E27FC236}">
                    <a16:creationId xmlns:a16="http://schemas.microsoft.com/office/drawing/2014/main" id="{60DD8B5F-130D-697A-601F-E77E48928E11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630330221"/>
                  </p:ext>
                </p:extLst>
              </p:nvPr>
            </p:nvGraphicFramePr>
            <p:xfrm>
              <a:off x="2734042" y="4978157"/>
              <a:ext cx="12595818" cy="4066732"/>
            </p:xfrm>
            <a:graphic>
              <a:graphicData uri="http://schemas.openxmlformats.org/drawingml/2006/table">
                <a:tbl>
                  <a:tblPr firstRow="1" firstCol="1" bandRow="1">
                    <a:tableStyleId>{5940675A-B579-460E-94D1-54222C63F5DA}</a:tableStyleId>
                  </a:tblPr>
                  <a:tblGrid>
                    <a:gridCol w="9686558">
                      <a:extLst>
                        <a:ext uri="{9D8B030D-6E8A-4147-A177-3AD203B41FA5}">
                          <a16:colId xmlns:a16="http://schemas.microsoft.com/office/drawing/2014/main" val="104467702"/>
                        </a:ext>
                      </a:extLst>
                    </a:gridCol>
                    <a:gridCol w="1594634">
                      <a:extLst>
                        <a:ext uri="{9D8B030D-6E8A-4147-A177-3AD203B41FA5}">
                          <a16:colId xmlns:a16="http://schemas.microsoft.com/office/drawing/2014/main" val="3579911258"/>
                        </a:ext>
                      </a:extLst>
                    </a:gridCol>
                    <a:gridCol w="1314626">
                      <a:extLst>
                        <a:ext uri="{9D8B030D-6E8A-4147-A177-3AD203B41FA5}">
                          <a16:colId xmlns:a16="http://schemas.microsoft.com/office/drawing/2014/main" val="3104592768"/>
                        </a:ext>
                      </a:extLst>
                    </a:gridCol>
                  </a:tblGrid>
                  <a:tr h="711979"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5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vi-VN" sz="4000" b="1" dirty="0">
                              <a:effectLst/>
                            </a:rPr>
                            <a:t>Nội dung</a:t>
                          </a:r>
                          <a:endParaRPr lang="en-US" sz="4000" b="1" dirty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5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vi-VN" sz="4000" b="1" dirty="0">
                              <a:effectLst/>
                            </a:rPr>
                            <a:t>Đúng</a:t>
                          </a:r>
                          <a:endParaRPr lang="en-US" sz="4000" b="1" dirty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5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vi-VN" sz="4000" b="1" dirty="0">
                              <a:effectLst/>
                            </a:rPr>
                            <a:t>Sai</a:t>
                          </a:r>
                          <a:endParaRPr lang="en-US" sz="4000" b="1" dirty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extLst>
                      <a:ext uri="{0D108BD9-81ED-4DB2-BD59-A6C34878D82A}">
                        <a16:rowId xmlns:a16="http://schemas.microsoft.com/office/drawing/2014/main" val="3940957216"/>
                      </a:ext>
                    </a:extLst>
                  </a:tr>
                  <a:tr h="711979">
                    <a:tc>
                      <a:txBody>
                        <a:bodyPr/>
                        <a:lstStyle/>
                        <a:p>
                          <a:pPr marL="0" marR="0" algn="l">
                            <a:lnSpc>
                              <a:spcPct val="15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vi-VN" sz="4000" dirty="0">
                              <a:effectLst/>
                            </a:rPr>
                            <a:t>a) </a:t>
                          </a:r>
                          <a14:m>
                            <m:oMath xmlns:m="http://schemas.openxmlformats.org/officeDocument/2006/math">
                              <m:r>
                                <a:rPr lang="vi-VN" sz="4000" i="1" dirty="0" smtClean="0">
                                  <a:effectLst/>
                                  <a:latin typeface="Cambria Math" panose="02040503050406030204" pitchFamily="18" charset="0"/>
                                </a:rPr>
                                <m:t>𝐴𝐵</m:t>
                              </m:r>
                              <m:r>
                                <a:rPr lang="vi-VN" sz="4000" i="1" dirty="0" smtClean="0">
                                  <a:effectLst/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vi-VN" sz="4000" i="1" dirty="0" smtClean="0">
                                  <a:effectLst/>
                                  <a:latin typeface="Cambria Math" panose="02040503050406030204" pitchFamily="18" charset="0"/>
                                </a:rPr>
                                <m:t>𝑀𝑁</m:t>
                              </m:r>
                            </m:oMath>
                          </a14:m>
                          <a:r>
                            <a:rPr lang="vi-VN" sz="4000" dirty="0">
                              <a:effectLst/>
                            </a:rPr>
                            <a:t>, </a:t>
                          </a:r>
                          <a14:m>
                            <m:oMath xmlns:m="http://schemas.openxmlformats.org/officeDocument/2006/math">
                              <m:r>
                                <a:rPr lang="vi-VN" sz="4000" i="1" dirty="0" smtClean="0">
                                  <a:effectLst/>
                                  <a:latin typeface="Cambria Math" panose="02040503050406030204" pitchFamily="18" charset="0"/>
                                </a:rPr>
                                <m:t>𝐴𝐶</m:t>
                              </m:r>
                              <m:r>
                                <a:rPr lang="vi-VN" sz="4000" i="1" dirty="0" smtClean="0">
                                  <a:effectLst/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vi-VN" sz="4000" i="1" dirty="0" smtClean="0">
                                  <a:effectLst/>
                                  <a:latin typeface="Cambria Math" panose="02040503050406030204" pitchFamily="18" charset="0"/>
                                </a:rPr>
                                <m:t>𝑀𝑃</m:t>
                              </m:r>
                            </m:oMath>
                          </a14:m>
                          <a:r>
                            <a:rPr lang="vi-VN" sz="4000" dirty="0">
                              <a:effectLst/>
                            </a:rPr>
                            <a:t>, </a:t>
                          </a:r>
                          <a14:m>
                            <m:oMath xmlns:m="http://schemas.openxmlformats.org/officeDocument/2006/math">
                              <m:r>
                                <a:rPr lang="vi-VN" sz="4000" i="1" dirty="0" smtClean="0">
                                  <a:effectLst/>
                                  <a:latin typeface="Cambria Math" panose="02040503050406030204" pitchFamily="18" charset="0"/>
                                </a:rPr>
                                <m:t>𝐵𝐶</m:t>
                              </m:r>
                              <m:r>
                                <a:rPr lang="vi-VN" sz="4000" i="1" dirty="0" smtClean="0">
                                  <a:effectLst/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vi-VN" sz="4000" i="1" dirty="0" smtClean="0">
                                  <a:effectLst/>
                                  <a:latin typeface="Cambria Math" panose="02040503050406030204" pitchFamily="18" charset="0"/>
                                </a:rPr>
                                <m:t>𝑁𝑃</m:t>
                              </m:r>
                            </m:oMath>
                          </a14:m>
                          <a:endParaRPr lang="en-US" sz="4000" dirty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 algn="l">
                            <a:lnSpc>
                              <a:spcPct val="15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vi-VN" sz="4000">
                              <a:effectLst/>
                            </a:rPr>
                            <a:t> </a:t>
                          </a:r>
                          <a:endParaRPr lang="en-US" sz="400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 algn="l">
                            <a:lnSpc>
                              <a:spcPct val="15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vi-VN" sz="4000">
                              <a:effectLst/>
                            </a:rPr>
                            <a:t> </a:t>
                          </a:r>
                          <a:endParaRPr lang="en-US" sz="400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extLst>
                      <a:ext uri="{0D108BD9-81ED-4DB2-BD59-A6C34878D82A}">
                        <a16:rowId xmlns:a16="http://schemas.microsoft.com/office/drawing/2014/main" val="3684639839"/>
                      </a:ext>
                    </a:extLst>
                  </a:tr>
                  <a:tr h="732216">
                    <a:tc>
                      <a:txBody>
                        <a:bodyPr/>
                        <a:lstStyle/>
                        <a:p>
                          <a:pPr marL="0" marR="0" algn="l">
                            <a:lnSpc>
                              <a:spcPct val="15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vi-VN" sz="4000" dirty="0">
                              <a:effectLst/>
                            </a:rPr>
                            <a:t>b) </a:t>
                          </a:r>
                          <a14:m>
                            <m:oMath xmlns:m="http://schemas.openxmlformats.org/officeDocument/2006/math">
                              <m:acc>
                                <m:accPr>
                                  <m:chr m:val="̂"/>
                                  <m:ctrlPr>
                                    <a:rPr lang="en-US" sz="4000" i="1"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vi-VN" sz="4000">
                                      <a:effectLst/>
                                      <a:latin typeface="Cambria Math" panose="02040503050406030204" pitchFamily="18" charset="0"/>
                                    </a:rPr>
                                    <m:t>𝐴</m:t>
                                  </m:r>
                                </m:e>
                              </m:acc>
                              <m:r>
                                <a:rPr lang="vi-VN" sz="4000">
                                  <a:effectLst/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acc>
                                <m:accPr>
                                  <m:chr m:val="̂"/>
                                  <m:ctrlPr>
                                    <a:rPr lang="en-US" sz="4000" i="1"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vi-VN" sz="4000">
                                      <a:effectLst/>
                                      <a:latin typeface="Cambria Math" panose="02040503050406030204" pitchFamily="18" charset="0"/>
                                    </a:rPr>
                                    <m:t>𝑀</m:t>
                                  </m:r>
                                </m:e>
                              </m:acc>
                              <m:r>
                                <a:rPr lang="vi-VN" sz="4000">
                                  <a:effectLst/>
                                  <a:latin typeface="Cambria Math" panose="02040503050406030204" pitchFamily="18" charset="0"/>
                                </a:rPr>
                                <m:t>,  </m:t>
                              </m:r>
                              <m:acc>
                                <m:accPr>
                                  <m:chr m:val="̂"/>
                                  <m:ctrlPr>
                                    <a:rPr lang="en-US" sz="4000" i="1"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vi-VN" sz="4000">
                                      <a:effectLst/>
                                      <a:latin typeface="Cambria Math" panose="02040503050406030204" pitchFamily="18" charset="0"/>
                                    </a:rPr>
                                    <m:t>𝐵</m:t>
                                  </m:r>
                                </m:e>
                              </m:acc>
                              <m:r>
                                <a:rPr lang="vi-VN" sz="4000">
                                  <a:effectLst/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acc>
                                <m:accPr>
                                  <m:chr m:val="̂"/>
                                  <m:ctrlPr>
                                    <a:rPr lang="en-US" sz="4000" i="1"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vi-VN" sz="4000">
                                      <a:effectLst/>
                                      <a:latin typeface="Cambria Math" panose="02040503050406030204" pitchFamily="18" charset="0"/>
                                    </a:rPr>
                                    <m:t>𝑁</m:t>
                                  </m:r>
                                </m:e>
                              </m:acc>
                              <m:r>
                                <a:rPr lang="vi-VN" sz="4000">
                                  <a:effectLst/>
                                  <a:latin typeface="Cambria Math" panose="02040503050406030204" pitchFamily="18" charset="0"/>
                                </a:rPr>
                                <m:t>,   </m:t>
                              </m:r>
                              <m:acc>
                                <m:accPr>
                                  <m:chr m:val="̂"/>
                                  <m:ctrlPr>
                                    <a:rPr lang="en-US" sz="4000" i="1"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vi-VN" sz="4000">
                                      <a:effectLst/>
                                      <a:latin typeface="Cambria Math" panose="02040503050406030204" pitchFamily="18" charset="0"/>
                                    </a:rPr>
                                    <m:t>𝐶</m:t>
                                  </m:r>
                                </m:e>
                              </m:acc>
                              <m:r>
                                <a:rPr lang="vi-VN" sz="4000">
                                  <a:effectLst/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acc>
                                <m:accPr>
                                  <m:chr m:val="̂"/>
                                  <m:ctrlPr>
                                    <a:rPr lang="en-US" sz="4000" i="1"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vi-VN" sz="4000">
                                      <a:effectLst/>
                                      <a:latin typeface="Cambria Math" panose="02040503050406030204" pitchFamily="18" charset="0"/>
                                    </a:rPr>
                                    <m:t>𝑃</m:t>
                                  </m:r>
                                </m:e>
                              </m:acc>
                              <m:r>
                                <a:rPr lang="vi-VN" sz="4000">
                                  <a:effectLst/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</m:oMath>
                          </a14:m>
                          <a:r>
                            <a:rPr lang="vi-VN" sz="4000" dirty="0">
                              <a:effectLst/>
                            </a:rPr>
                            <a:t> </a:t>
                          </a:r>
                          <a:endParaRPr lang="en-US" sz="4000" dirty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 algn="l">
                            <a:lnSpc>
                              <a:spcPct val="15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vi-VN" sz="4000">
                              <a:effectLst/>
                            </a:rPr>
                            <a:t> </a:t>
                          </a:r>
                          <a:endParaRPr lang="en-US" sz="400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 algn="l">
                            <a:lnSpc>
                              <a:spcPct val="15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vi-VN" sz="4000">
                              <a:effectLst/>
                            </a:rPr>
                            <a:t> </a:t>
                          </a:r>
                          <a:endParaRPr lang="en-US" sz="400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extLst>
                      <a:ext uri="{0D108BD9-81ED-4DB2-BD59-A6C34878D82A}">
                        <a16:rowId xmlns:a16="http://schemas.microsoft.com/office/drawing/2014/main" val="1184825340"/>
                      </a:ext>
                    </a:extLst>
                  </a:tr>
                  <a:tr h="711979">
                    <a:tc>
                      <a:txBody>
                        <a:bodyPr/>
                        <a:lstStyle/>
                        <a:p>
                          <a:pPr marL="0" marR="0" algn="l">
                            <a:lnSpc>
                              <a:spcPct val="15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vi-VN" sz="4000" dirty="0">
                              <a:effectLst/>
                            </a:rPr>
                            <a:t>c) </a:t>
                          </a:r>
                          <a14:m>
                            <m:oMath xmlns:m="http://schemas.openxmlformats.org/officeDocument/2006/math">
                              <m:r>
                                <a:rPr lang="vi-VN" sz="4000" i="1" dirty="0" smtClean="0">
                                  <a:effectLst/>
                                  <a:latin typeface="Cambria Math" panose="02040503050406030204" pitchFamily="18" charset="0"/>
                                </a:rPr>
                                <m:t>𝐵𝐴</m:t>
                              </m:r>
                              <m:r>
                                <a:rPr lang="vi-VN" sz="4000" i="1" dirty="0" smtClean="0">
                                  <a:effectLst/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vi-VN" sz="4000" i="1" dirty="0" smtClean="0">
                                  <a:effectLst/>
                                  <a:latin typeface="Cambria Math" panose="02040503050406030204" pitchFamily="18" charset="0"/>
                                </a:rPr>
                                <m:t>𝑁𝑀</m:t>
                              </m:r>
                            </m:oMath>
                          </a14:m>
                          <a:r>
                            <a:rPr lang="vi-VN" sz="4000" dirty="0">
                              <a:effectLst/>
                            </a:rPr>
                            <a:t>,  </a:t>
                          </a:r>
                          <a14:m>
                            <m:oMath xmlns:m="http://schemas.openxmlformats.org/officeDocument/2006/math">
                              <m:r>
                                <a:rPr lang="vi-VN" sz="4000" i="1" dirty="0" smtClean="0">
                                  <a:effectLst/>
                                  <a:latin typeface="Cambria Math" panose="02040503050406030204" pitchFamily="18" charset="0"/>
                                </a:rPr>
                                <m:t>𝐶𝐴</m:t>
                              </m:r>
                              <m:r>
                                <a:rPr lang="vi-VN" sz="4000" i="1" dirty="0" smtClean="0">
                                  <a:effectLst/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vi-VN" sz="4000" i="1" dirty="0" smtClean="0">
                                  <a:effectLst/>
                                  <a:latin typeface="Cambria Math" panose="02040503050406030204" pitchFamily="18" charset="0"/>
                                </a:rPr>
                                <m:t>𝑃𝑀</m:t>
                              </m:r>
                            </m:oMath>
                          </a14:m>
                          <a:r>
                            <a:rPr lang="vi-VN" sz="4000" dirty="0">
                              <a:effectLst/>
                            </a:rPr>
                            <a:t>,  </a:t>
                          </a:r>
                          <a14:m>
                            <m:oMath xmlns:m="http://schemas.openxmlformats.org/officeDocument/2006/math">
                              <m:r>
                                <a:rPr lang="vi-VN" sz="4000" i="1" dirty="0" smtClean="0">
                                  <a:effectLst/>
                                  <a:latin typeface="Cambria Math" panose="02040503050406030204" pitchFamily="18" charset="0"/>
                                </a:rPr>
                                <m:t>𝐶𝐵</m:t>
                              </m:r>
                              <m:r>
                                <a:rPr lang="vi-VN" sz="4000" i="1" dirty="0" smtClean="0">
                                  <a:effectLst/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vi-VN" sz="4000" i="1" dirty="0" smtClean="0">
                                  <a:effectLst/>
                                  <a:latin typeface="Cambria Math" panose="02040503050406030204" pitchFamily="18" charset="0"/>
                                </a:rPr>
                                <m:t>𝑃𝑁</m:t>
                              </m:r>
                            </m:oMath>
                          </a14:m>
                          <a:endParaRPr lang="en-US" sz="4000" dirty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 algn="l">
                            <a:lnSpc>
                              <a:spcPct val="15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vi-VN" sz="4000">
                              <a:effectLst/>
                            </a:rPr>
                            <a:t> </a:t>
                          </a:r>
                          <a:endParaRPr lang="en-US" sz="400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 algn="l">
                            <a:lnSpc>
                              <a:spcPct val="15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vi-VN" sz="4000">
                              <a:effectLst/>
                            </a:rPr>
                            <a:t> </a:t>
                          </a:r>
                          <a:endParaRPr lang="en-US" sz="400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extLst>
                      <a:ext uri="{0D108BD9-81ED-4DB2-BD59-A6C34878D82A}">
                        <a16:rowId xmlns:a16="http://schemas.microsoft.com/office/drawing/2014/main" val="2058488200"/>
                      </a:ext>
                    </a:extLst>
                  </a:tr>
                  <a:tr h="732216">
                    <a:tc>
                      <a:txBody>
                        <a:bodyPr/>
                        <a:lstStyle/>
                        <a:p>
                          <a:pPr marL="0" marR="0" algn="l">
                            <a:lnSpc>
                              <a:spcPct val="15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vi-VN" sz="4000" dirty="0">
                              <a:effectLst/>
                            </a:rPr>
                            <a:t>d) </a:t>
                          </a:r>
                          <a14:m>
                            <m:oMath xmlns:m="http://schemas.openxmlformats.org/officeDocument/2006/math">
                              <m:acc>
                                <m:accPr>
                                  <m:chr m:val="̂"/>
                                  <m:ctrlPr>
                                    <a:rPr lang="en-US" sz="4000" i="1"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vi-VN" sz="4000">
                                      <a:effectLst/>
                                      <a:latin typeface="Cambria Math" panose="02040503050406030204" pitchFamily="18" charset="0"/>
                                    </a:rPr>
                                    <m:t>𝐵</m:t>
                                  </m:r>
                                </m:e>
                              </m:acc>
                              <m:r>
                                <a:rPr lang="vi-VN" sz="4000">
                                  <a:effectLst/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acc>
                                <m:accPr>
                                  <m:chr m:val="̂"/>
                                  <m:ctrlPr>
                                    <a:rPr lang="en-US" sz="4000" i="1"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vi-VN" sz="4000">
                                      <a:effectLst/>
                                      <a:latin typeface="Cambria Math" panose="02040503050406030204" pitchFamily="18" charset="0"/>
                                    </a:rPr>
                                    <m:t>𝑃</m:t>
                                  </m:r>
                                </m:e>
                              </m:acc>
                              <m:r>
                                <a:rPr lang="vi-VN" sz="4000">
                                  <a:effectLst/>
                                  <a:latin typeface="Cambria Math" panose="02040503050406030204" pitchFamily="18" charset="0"/>
                                </a:rPr>
                                <m:t>,  </m:t>
                              </m:r>
                              <m:acc>
                                <m:accPr>
                                  <m:chr m:val="̂"/>
                                  <m:ctrlPr>
                                    <a:rPr lang="en-US" sz="4000" i="1"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vi-VN" sz="4000">
                                      <a:effectLst/>
                                      <a:latin typeface="Cambria Math" panose="02040503050406030204" pitchFamily="18" charset="0"/>
                                    </a:rPr>
                                    <m:t>𝐶</m:t>
                                  </m:r>
                                </m:e>
                              </m:acc>
                              <m:r>
                                <a:rPr lang="vi-VN" sz="4000">
                                  <a:effectLst/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acc>
                                <m:accPr>
                                  <m:chr m:val="̂"/>
                                  <m:ctrlPr>
                                    <a:rPr lang="en-US" sz="4000" i="1"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vi-VN" sz="4000">
                                      <a:effectLst/>
                                      <a:latin typeface="Cambria Math" panose="02040503050406030204" pitchFamily="18" charset="0"/>
                                    </a:rPr>
                                    <m:t>𝑀</m:t>
                                  </m:r>
                                </m:e>
                              </m:acc>
                              <m:r>
                                <a:rPr lang="vi-VN" sz="4000">
                                  <a:effectLst/>
                                  <a:latin typeface="Cambria Math" panose="02040503050406030204" pitchFamily="18" charset="0"/>
                                </a:rPr>
                                <m:t>,   </m:t>
                              </m:r>
                              <m:acc>
                                <m:accPr>
                                  <m:chr m:val="̂"/>
                                  <m:ctrlPr>
                                    <a:rPr lang="en-US" sz="4000" i="1"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vi-VN" sz="4000">
                                      <a:effectLst/>
                                      <a:latin typeface="Cambria Math" panose="02040503050406030204" pitchFamily="18" charset="0"/>
                                    </a:rPr>
                                    <m:t>𝐴</m:t>
                                  </m:r>
                                </m:e>
                              </m:acc>
                              <m:r>
                                <a:rPr lang="vi-VN" sz="4000">
                                  <a:effectLst/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acc>
                                <m:accPr>
                                  <m:chr m:val="̂"/>
                                  <m:ctrlPr>
                                    <a:rPr lang="en-US" sz="4000" i="1"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vi-VN" sz="4000">
                                      <a:effectLst/>
                                      <a:latin typeface="Cambria Math" panose="02040503050406030204" pitchFamily="18" charset="0"/>
                                    </a:rPr>
                                    <m:t>𝑁</m:t>
                                  </m:r>
                                </m:e>
                              </m:acc>
                            </m:oMath>
                          </a14:m>
                          <a:r>
                            <a:rPr lang="vi-VN" sz="4000" dirty="0">
                              <a:effectLst/>
                            </a:rPr>
                            <a:t> </a:t>
                          </a:r>
                          <a:endParaRPr lang="en-US" sz="4000" dirty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 algn="l">
                            <a:lnSpc>
                              <a:spcPct val="15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vi-VN" sz="4000">
                              <a:effectLst/>
                            </a:rPr>
                            <a:t> </a:t>
                          </a:r>
                          <a:endParaRPr lang="en-US" sz="400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 algn="l">
                            <a:lnSpc>
                              <a:spcPct val="15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vi-VN" sz="4000" dirty="0">
                              <a:effectLst/>
                            </a:rPr>
                            <a:t> </a:t>
                          </a:r>
                          <a:endParaRPr lang="en-US" sz="4000" dirty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extLst>
                      <a:ext uri="{0D108BD9-81ED-4DB2-BD59-A6C34878D82A}">
                        <a16:rowId xmlns:a16="http://schemas.microsoft.com/office/drawing/2014/main" val="3787456536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21" name="Table 20">
                <a:extLst>
                  <a:ext uri="{FF2B5EF4-FFF2-40B4-BE49-F238E27FC236}">
                    <a16:creationId xmlns:a16="http://schemas.microsoft.com/office/drawing/2014/main" id="{60DD8B5F-130D-697A-601F-E77E48928E11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630330221"/>
                  </p:ext>
                </p:extLst>
              </p:nvPr>
            </p:nvGraphicFramePr>
            <p:xfrm>
              <a:off x="2734042" y="4978157"/>
              <a:ext cx="12595818" cy="4066732"/>
            </p:xfrm>
            <a:graphic>
              <a:graphicData uri="http://schemas.openxmlformats.org/drawingml/2006/table">
                <a:tbl>
                  <a:tblPr firstRow="1" firstCol="1" bandRow="1">
                    <a:tableStyleId>{5940675A-B579-460E-94D1-54222C63F5DA}</a:tableStyleId>
                  </a:tblPr>
                  <a:tblGrid>
                    <a:gridCol w="9686558">
                      <a:extLst>
                        <a:ext uri="{9D8B030D-6E8A-4147-A177-3AD203B41FA5}">
                          <a16:colId xmlns:a16="http://schemas.microsoft.com/office/drawing/2014/main" val="104467702"/>
                        </a:ext>
                      </a:extLst>
                    </a:gridCol>
                    <a:gridCol w="1594634">
                      <a:extLst>
                        <a:ext uri="{9D8B030D-6E8A-4147-A177-3AD203B41FA5}">
                          <a16:colId xmlns:a16="http://schemas.microsoft.com/office/drawing/2014/main" val="3579911258"/>
                        </a:ext>
                      </a:extLst>
                    </a:gridCol>
                    <a:gridCol w="1314626">
                      <a:extLst>
                        <a:ext uri="{9D8B030D-6E8A-4147-A177-3AD203B41FA5}">
                          <a16:colId xmlns:a16="http://schemas.microsoft.com/office/drawing/2014/main" val="3104592768"/>
                        </a:ext>
                      </a:extLst>
                    </a:gridCol>
                  </a:tblGrid>
                  <a:tr h="804228"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5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vi-VN" sz="4000" b="1" dirty="0">
                              <a:effectLst/>
                            </a:rPr>
                            <a:t>Nội dung</a:t>
                          </a:r>
                          <a:endParaRPr lang="en-US" sz="4000" b="1" dirty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5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vi-VN" sz="4000" b="1" dirty="0">
                              <a:effectLst/>
                            </a:rPr>
                            <a:t>Đúng</a:t>
                          </a:r>
                          <a:endParaRPr lang="en-US" sz="4000" b="1" dirty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5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vi-VN" sz="4000" b="1" dirty="0">
                              <a:effectLst/>
                            </a:rPr>
                            <a:t>Sai</a:t>
                          </a:r>
                          <a:endParaRPr lang="en-US" sz="4000" b="1" dirty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extLst>
                      <a:ext uri="{0D108BD9-81ED-4DB2-BD59-A6C34878D82A}">
                        <a16:rowId xmlns:a16="http://schemas.microsoft.com/office/drawing/2014/main" val="3940957216"/>
                      </a:ext>
                    </a:extLst>
                  </a:tr>
                  <a:tr h="804228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>
                        <a:blipFill>
                          <a:blip r:embed="rId14"/>
                          <a:stretch>
                            <a:fillRect l="-63" t="-100758" r="-30126" b="-34393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l">
                            <a:lnSpc>
                              <a:spcPct val="15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vi-VN" sz="4000">
                              <a:effectLst/>
                            </a:rPr>
                            <a:t> </a:t>
                          </a:r>
                          <a:endParaRPr lang="en-US" sz="400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 algn="l">
                            <a:lnSpc>
                              <a:spcPct val="15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vi-VN" sz="4000">
                              <a:effectLst/>
                            </a:rPr>
                            <a:t> </a:t>
                          </a:r>
                          <a:endParaRPr lang="en-US" sz="400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extLst>
                      <a:ext uri="{0D108BD9-81ED-4DB2-BD59-A6C34878D82A}">
                        <a16:rowId xmlns:a16="http://schemas.microsoft.com/office/drawing/2014/main" val="3684639839"/>
                      </a:ext>
                    </a:extLst>
                  </a:tr>
                  <a:tr h="827024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>
                        <a:blipFill>
                          <a:blip r:embed="rId14"/>
                          <a:stretch>
                            <a:fillRect l="-63" t="-194853" r="-30126" b="-23382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l">
                            <a:lnSpc>
                              <a:spcPct val="15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vi-VN" sz="4000">
                              <a:effectLst/>
                            </a:rPr>
                            <a:t> </a:t>
                          </a:r>
                          <a:endParaRPr lang="en-US" sz="400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 algn="l">
                            <a:lnSpc>
                              <a:spcPct val="15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vi-VN" sz="4000">
                              <a:effectLst/>
                            </a:rPr>
                            <a:t> </a:t>
                          </a:r>
                          <a:endParaRPr lang="en-US" sz="400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extLst>
                      <a:ext uri="{0D108BD9-81ED-4DB2-BD59-A6C34878D82A}">
                        <a16:rowId xmlns:a16="http://schemas.microsoft.com/office/drawing/2014/main" val="1184825340"/>
                      </a:ext>
                    </a:extLst>
                  </a:tr>
                  <a:tr h="804228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>
                        <a:blipFill>
                          <a:blip r:embed="rId14"/>
                          <a:stretch>
                            <a:fillRect l="-63" t="-303788" r="-30126" b="-14090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l">
                            <a:lnSpc>
                              <a:spcPct val="15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vi-VN" sz="4000">
                              <a:effectLst/>
                            </a:rPr>
                            <a:t> </a:t>
                          </a:r>
                          <a:endParaRPr lang="en-US" sz="400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 algn="l">
                            <a:lnSpc>
                              <a:spcPct val="15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vi-VN" sz="4000">
                              <a:effectLst/>
                            </a:rPr>
                            <a:t> </a:t>
                          </a:r>
                          <a:endParaRPr lang="en-US" sz="400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extLst>
                      <a:ext uri="{0D108BD9-81ED-4DB2-BD59-A6C34878D82A}">
                        <a16:rowId xmlns:a16="http://schemas.microsoft.com/office/drawing/2014/main" val="2058488200"/>
                      </a:ext>
                    </a:extLst>
                  </a:tr>
                  <a:tr h="827024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>
                        <a:blipFill>
                          <a:blip r:embed="rId14"/>
                          <a:stretch>
                            <a:fillRect l="-63" t="-391912" r="-30126" b="-3676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l">
                            <a:lnSpc>
                              <a:spcPct val="15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vi-VN" sz="4000">
                              <a:effectLst/>
                            </a:rPr>
                            <a:t> </a:t>
                          </a:r>
                          <a:endParaRPr lang="en-US" sz="400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 algn="l">
                            <a:lnSpc>
                              <a:spcPct val="15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vi-VN" sz="4000" dirty="0">
                              <a:effectLst/>
                            </a:rPr>
                            <a:t> </a:t>
                          </a:r>
                          <a:endParaRPr lang="en-US" sz="4000" dirty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extLst>
                      <a:ext uri="{0D108BD9-81ED-4DB2-BD59-A6C34878D82A}">
                        <a16:rowId xmlns:a16="http://schemas.microsoft.com/office/drawing/2014/main" val="3787456536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22" name="TextBox 21">
            <a:extLst>
              <a:ext uri="{FF2B5EF4-FFF2-40B4-BE49-F238E27FC236}">
                <a16:creationId xmlns:a16="http://schemas.microsoft.com/office/drawing/2014/main" id="{22B81705-B57B-B7A4-7327-7522DBA6F8E7}"/>
              </a:ext>
            </a:extLst>
          </p:cNvPr>
          <p:cNvSpPr txBox="1"/>
          <p:nvPr/>
        </p:nvSpPr>
        <p:spPr>
          <a:xfrm>
            <a:off x="12877800" y="5875593"/>
            <a:ext cx="67103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rgbClr val="FF0000"/>
                </a:solidFill>
                <a:latin typeface="Arial (Body)"/>
              </a:rPr>
              <a:t>X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742460B7-6EB7-EC42-9F83-69905B156569}"/>
              </a:ext>
            </a:extLst>
          </p:cNvPr>
          <p:cNvSpPr txBox="1"/>
          <p:nvPr/>
        </p:nvSpPr>
        <p:spPr>
          <a:xfrm>
            <a:off x="12924104" y="6657580"/>
            <a:ext cx="67103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rgbClr val="FF0000"/>
                </a:solidFill>
                <a:latin typeface="Arial (Body)"/>
              </a:rPr>
              <a:t>X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CF650689-C67D-D893-42BC-5CD6CEBA38A1}"/>
              </a:ext>
            </a:extLst>
          </p:cNvPr>
          <p:cNvSpPr txBox="1"/>
          <p:nvPr/>
        </p:nvSpPr>
        <p:spPr>
          <a:xfrm>
            <a:off x="12924104" y="7530809"/>
            <a:ext cx="67103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rgbClr val="FF0000"/>
                </a:solidFill>
                <a:latin typeface="Arial (Body)"/>
              </a:rPr>
              <a:t>X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13819142-F096-D22A-8206-5C5B4AF485A8}"/>
              </a:ext>
            </a:extLst>
          </p:cNvPr>
          <p:cNvSpPr txBox="1"/>
          <p:nvPr/>
        </p:nvSpPr>
        <p:spPr>
          <a:xfrm>
            <a:off x="14348224" y="8265142"/>
            <a:ext cx="67103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rgbClr val="FF0000"/>
                </a:solidFill>
                <a:latin typeface="Arial (Body)"/>
              </a:rPr>
              <a:t>X</a:t>
            </a:r>
          </a:p>
        </p:txBody>
      </p:sp>
    </p:spTree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3" grpId="0"/>
      <p:bldP spid="24" grpId="0"/>
      <p:bldP spid="2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2F7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Box 15">
            <a:extLst>
              <a:ext uri="{FF2B5EF4-FFF2-40B4-BE49-F238E27FC236}">
                <a16:creationId xmlns:a16="http://schemas.microsoft.com/office/drawing/2014/main" id="{279C5874-461F-358F-261E-4E62451B583D}"/>
              </a:ext>
            </a:extLst>
          </p:cNvPr>
          <p:cNvSpPr txBox="1"/>
          <p:nvPr/>
        </p:nvSpPr>
        <p:spPr>
          <a:xfrm>
            <a:off x="5031905" y="3280526"/>
            <a:ext cx="7129626" cy="35575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8000" b="1" dirty="0">
                <a:latin typeface="Arial" panose="020B0604020202020204" pitchFamily="34" charset="0"/>
                <a:cs typeface="Arial" panose="020B0604020202020204" pitchFamily="34" charset="0"/>
              </a:rPr>
              <a:t>HẸN GẶP LẠI CÁC EM</a:t>
            </a:r>
          </a:p>
        </p:txBody>
      </p:sp>
    </p:spTree>
    <p:extLst>
      <p:ext uri="{BB962C8B-B14F-4D97-AF65-F5344CB8AC3E}">
        <p14:creationId xmlns:p14="http://schemas.microsoft.com/office/powerpoint/2010/main" val="37167428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2F7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extBox 21">
            <a:extLst>
              <a:ext uri="{FF2B5EF4-FFF2-40B4-BE49-F238E27FC236}">
                <a16:creationId xmlns:a16="http://schemas.microsoft.com/office/drawing/2014/main" id="{AD797B1F-8D9A-78DD-1154-AF2C623A5CC5}"/>
              </a:ext>
            </a:extLst>
          </p:cNvPr>
          <p:cNvSpPr txBox="1"/>
          <p:nvPr/>
        </p:nvSpPr>
        <p:spPr>
          <a:xfrm>
            <a:off x="1128504" y="2498995"/>
            <a:ext cx="16030991" cy="55369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8200" b="1" dirty="0">
                <a:latin typeface="Arial" panose="020B0604020202020204" pitchFamily="34" charset="0"/>
                <a:cs typeface="Arial" panose="020B0604020202020204" pitchFamily="34" charset="0"/>
              </a:rPr>
              <a:t>BÀI 4: TRƯỜNG HỢP BẰNG NHAU THỨ NHẤT CỦA TAM GIÁC: CẠNH – CẠNH – CẠNH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2F7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extBox 27">
            <a:extLst>
              <a:ext uri="{FF2B5EF4-FFF2-40B4-BE49-F238E27FC236}">
                <a16:creationId xmlns:a16="http://schemas.microsoft.com/office/drawing/2014/main" id="{5B81D7BD-0FED-71FF-807F-2E8CCB3F7E7B}"/>
              </a:ext>
            </a:extLst>
          </p:cNvPr>
          <p:cNvSpPr txBox="1"/>
          <p:nvPr/>
        </p:nvSpPr>
        <p:spPr>
          <a:xfrm>
            <a:off x="2338060" y="936549"/>
            <a:ext cx="14754969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nl-NL" sz="4400" b="1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I. TRƯỜNG HỢP BẰNG NHAU CẠNH – CẠNH – CẠNH</a:t>
            </a:r>
            <a:endParaRPr lang="en-US" sz="44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27299F38-D659-E634-2AD9-6B2911420584}"/>
                  </a:ext>
                </a:extLst>
              </p:cNvPr>
              <p:cNvSpPr txBox="1"/>
              <p:nvPr/>
            </p:nvSpPr>
            <p:spPr>
              <a:xfrm>
                <a:off x="2028495" y="3050137"/>
                <a:ext cx="14665588" cy="282372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R="0"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800"/>
                  </a:spcAft>
                  <a:tabLst>
                    <a:tab pos="360045" algn="l"/>
                    <a:tab pos="720090" algn="l"/>
                  </a:tabLst>
                </a:pPr>
                <a:r>
                  <a:rPr lang="en-US" sz="4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Cho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hai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tam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giác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𝐴𝐵𝐶</m:t>
                    </m:r>
                  </m:oMath>
                </a14:m>
                <a:r>
                  <a:rPr lang="en-US" sz="4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và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𝐴</m:t>
                    </m:r>
                    <m:r>
                      <a:rPr lang="en-US" sz="40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’</m:t>
                    </m:r>
                    <m:r>
                      <a:rPr lang="en-US" sz="40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𝐵</m:t>
                    </m:r>
                    <m:r>
                      <a:rPr lang="en-US" sz="40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’</m:t>
                    </m:r>
                    <m:r>
                      <a:rPr lang="en-US" sz="40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𝐶</m:t>
                    </m:r>
                    <m:r>
                      <a:rPr lang="en-US" sz="40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’</m:t>
                    </m:r>
                  </m:oMath>
                </a14:m>
                <a:r>
                  <a:rPr lang="en-US" sz="4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(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Hình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34)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có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: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𝐴𝐵</m:t>
                    </m:r>
                    <m:r>
                      <a:rPr lang="en-US" sz="40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a:rPr lang="en-US" sz="40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𝐴</m:t>
                    </m:r>
                    <m:r>
                      <a:rPr lang="en-US" sz="40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’</m:t>
                    </m:r>
                    <m:r>
                      <a:rPr lang="en-US" sz="40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𝐵</m:t>
                    </m:r>
                    <m:r>
                      <a:rPr lang="en-US" sz="40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’=2</m:t>
                    </m:r>
                    <m:r>
                      <a:rPr lang="en-US" sz="40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𝑐𝑚</m:t>
                    </m:r>
                  </m:oMath>
                </a14:m>
                <a:r>
                  <a:rPr lang="en-US" sz="4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𝐴𝐶</m:t>
                    </m:r>
                    <m:r>
                      <a:rPr lang="en-US" sz="40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a:rPr lang="en-US" sz="40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𝐴</m:t>
                    </m:r>
                    <m:r>
                      <a:rPr lang="en-US" sz="40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’</m:t>
                    </m:r>
                    <m:r>
                      <a:rPr lang="en-US" sz="40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𝐶</m:t>
                    </m:r>
                    <m:r>
                      <a:rPr lang="en-US" sz="40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’=3</m:t>
                    </m:r>
                    <m:r>
                      <a:rPr lang="en-US" sz="40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𝑐𝑚</m:t>
                    </m:r>
                  </m:oMath>
                </a14:m>
                <a:r>
                  <a:rPr lang="en-US" sz="4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𝐵𝐶</m:t>
                    </m:r>
                    <m:r>
                      <a:rPr lang="en-US" sz="40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a:rPr lang="en-US" sz="40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𝐵</m:t>
                    </m:r>
                    <m:r>
                      <a:rPr lang="en-US" sz="40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’</m:t>
                    </m:r>
                    <m:r>
                      <a:rPr lang="en-US" sz="40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𝐶</m:t>
                    </m:r>
                    <m:r>
                      <a:rPr lang="en-US" sz="40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’=4</m:t>
                    </m:r>
                    <m:r>
                      <a:rPr lang="en-US" sz="40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𝑐𝑚</m:t>
                    </m:r>
                  </m:oMath>
                </a14:m>
                <a:r>
                  <a:rPr lang="en-US" sz="4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.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Hãy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sử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dụng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thước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đo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góc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để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kiểm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tra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rằng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 smtClean="0">
                            <a:effectLst/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4000" b="0" i="1" smtClean="0">
                            <a:effectLst/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𝐴</m:t>
                        </m:r>
                      </m:e>
                    </m:acc>
                    <m:r>
                      <a:rPr lang="en-US" sz="4000" b="0" i="1" smtClean="0">
                        <a:effectLst/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acc>
                      <m:accPr>
                        <m:chr m:val="̂"/>
                        <m:ctrlPr>
                          <a:rPr lang="en-US" sz="4000" b="0" i="1" smtClean="0">
                            <a:effectLst/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4000" b="0" i="1" smtClean="0">
                            <a:effectLst/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𝐴</m:t>
                        </m:r>
                        <m:r>
                          <a:rPr lang="en-US" sz="4000" b="0" i="1" smtClean="0">
                            <a:effectLst/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′</m:t>
                        </m:r>
                      </m:e>
                    </m:acc>
                  </m:oMath>
                </a14:m>
                <a:r>
                  <a:rPr lang="en-US" sz="4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,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 smtClean="0">
                            <a:effectLst/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4000" b="0" i="1" smtClean="0">
                            <a:effectLst/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𝐵</m:t>
                        </m:r>
                      </m:e>
                    </m:acc>
                    <m:r>
                      <a:rPr lang="en-US" sz="4000" b="0" i="1" smtClean="0">
                        <a:effectLst/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acc>
                      <m:accPr>
                        <m:chr m:val="̂"/>
                        <m:ctrlPr>
                          <a:rPr lang="en-US" sz="4000" b="0" i="1" smtClean="0">
                            <a:effectLst/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4000" b="0" i="1" smtClean="0">
                            <a:effectLst/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𝐵</m:t>
                        </m:r>
                        <m:r>
                          <a:rPr lang="en-US" sz="4000" b="0" i="1" smtClean="0">
                            <a:effectLst/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′</m:t>
                        </m:r>
                      </m:e>
                    </m:acc>
                  </m:oMath>
                </a14:m>
                <a:r>
                  <a:rPr lang="en-US" sz="4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,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 smtClean="0">
                            <a:effectLst/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4000" b="0" i="1" smtClean="0">
                            <a:effectLst/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𝐶</m:t>
                        </m:r>
                      </m:e>
                    </m:acc>
                    <m:r>
                      <a:rPr lang="en-US" sz="4000" b="0" i="1" smtClean="0">
                        <a:effectLst/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acc>
                      <m:accPr>
                        <m:chr m:val="̂"/>
                        <m:ctrlPr>
                          <a:rPr lang="en-US" sz="4000" b="0" i="1" smtClean="0">
                            <a:effectLst/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4000" b="0" i="1" smtClean="0">
                            <a:effectLst/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𝐶</m:t>
                        </m:r>
                        <m:r>
                          <a:rPr lang="en-US" sz="4000" b="0" i="1" smtClean="0">
                            <a:effectLst/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′</m:t>
                        </m:r>
                      </m:e>
                    </m:acc>
                  </m:oMath>
                </a14:m>
                <a:r>
                  <a:rPr lang="en-US" sz="4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27299F38-D659-E634-2AD9-6B291142058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28495" y="3050137"/>
                <a:ext cx="14665588" cy="2823722"/>
              </a:xfrm>
              <a:prstGeom prst="rect">
                <a:avLst/>
              </a:prstGeom>
              <a:blipFill>
                <a:blip r:embed="rId12"/>
                <a:stretch>
                  <a:fillRect l="-1496" r="-1455" b="-81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03FEB537-801A-535D-B499-B29C71842164}"/>
              </a:ext>
            </a:extLst>
          </p:cNvPr>
          <p:cNvSpPr/>
          <p:nvPr/>
        </p:nvSpPr>
        <p:spPr>
          <a:xfrm>
            <a:off x="8550776" y="1881507"/>
            <a:ext cx="1621025" cy="106594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>
                <a:latin typeface="Arial" panose="020B0604020202020204" pitchFamily="34" charset="0"/>
                <a:cs typeface="Arial" panose="020B0604020202020204" pitchFamily="34" charset="0"/>
              </a:rPr>
              <a:t>HĐ1</a:t>
            </a: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DBDD6648-013D-40B6-8D96-9C0EDE5AE49E}"/>
              </a:ext>
            </a:extLst>
          </p:cNvPr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317" t="46599" r="17312" b="6626"/>
          <a:stretch/>
        </p:blipFill>
        <p:spPr>
          <a:xfrm>
            <a:off x="3630127" y="6049376"/>
            <a:ext cx="12170834" cy="3219089"/>
          </a:xfrm>
          <a:prstGeom prst="rect">
            <a:avLst/>
          </a:prstGeom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2F7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3686628" y="603611"/>
            <a:ext cx="750119" cy="64237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DA7C8A8E-08CE-D7A8-936A-2F967D573EF9}"/>
                  </a:ext>
                </a:extLst>
              </p:cNvPr>
              <p:cNvSpPr txBox="1"/>
              <p:nvPr/>
            </p:nvSpPr>
            <p:spPr>
              <a:xfrm>
                <a:off x="5333535" y="7490416"/>
                <a:ext cx="8553915" cy="191655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600"/>
                  </a:spcAft>
                </a:pPr>
                <a:r>
                  <a:rPr lang="vi-VN" sz="40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Nếu </a:t>
                </a:r>
                <a14:m>
                  <m:oMath xmlns:m="http://schemas.openxmlformats.org/officeDocument/2006/math">
                    <m:r>
                      <a:rPr lang="vi-VN" sz="40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𝐴𝐵</m:t>
                    </m:r>
                    <m:r>
                      <a:rPr lang="vi-VN" sz="40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vi-VN" sz="40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𝐴</m:t>
                    </m:r>
                    <m:r>
                      <a:rPr lang="vi-VN" sz="40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’</m:t>
                    </m:r>
                    <m:r>
                      <a:rPr lang="vi-VN" sz="40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𝐵</m:t>
                    </m:r>
                    <m:r>
                      <a:rPr lang="vi-VN" sz="40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’</m:t>
                    </m:r>
                  </m:oMath>
                </a14:m>
                <a:r>
                  <a:rPr lang="vi-VN" sz="40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vi-VN" sz="40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𝐵𝐶</m:t>
                    </m:r>
                    <m:r>
                      <a:rPr lang="vi-VN" sz="40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vi-VN" sz="40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𝐵</m:t>
                    </m:r>
                    <m:r>
                      <a:rPr lang="vi-VN" sz="40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’</m:t>
                    </m:r>
                    <m:r>
                      <a:rPr lang="vi-VN" sz="40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𝐶</m:t>
                    </m:r>
                    <m:r>
                      <a:rPr lang="vi-VN" sz="40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’</m:t>
                    </m:r>
                  </m:oMath>
                </a14:m>
                <a:r>
                  <a:rPr lang="vi-VN" sz="40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vi-VN" sz="40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𝐴𝐶</m:t>
                    </m:r>
                    <m:r>
                      <a:rPr lang="vi-VN" sz="40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vi-VN" sz="40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𝐴</m:t>
                    </m:r>
                    <m:r>
                      <a:rPr lang="vi-VN" sz="40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’</m:t>
                    </m:r>
                    <m:r>
                      <a:rPr lang="vi-VN" sz="40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𝐶</m:t>
                    </m:r>
                    <m:r>
                      <a:rPr lang="vi-VN" sz="40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’</m:t>
                    </m:r>
                  </m:oMath>
                </a14:m>
                <a:r>
                  <a:rPr lang="vi-VN" sz="40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endParaRPr lang="en-US" sz="4000" dirty="0">
                  <a:solidFill>
                    <a:srgbClr val="000000"/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600"/>
                  </a:spcAft>
                </a:pPr>
                <a:r>
                  <a:rPr lang="vi-VN" sz="40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thì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4000" i="0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Δ</m:t>
                    </m:r>
                    <m:r>
                      <a:rPr lang="vi-VN" sz="4000" i="1" dirty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𝐴𝐵𝐶</m:t>
                    </m:r>
                    <m:r>
                      <a:rPr lang="vi-VN" sz="4000" i="1" dirty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 sz="4000" i="0" dirty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Δ</m:t>
                    </m:r>
                    <m:r>
                      <a:rPr lang="vi-VN" sz="4000" i="1" dirty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𝐴</m:t>
                    </m:r>
                    <m:r>
                      <a:rPr lang="vi-VN" sz="4000" i="1" dirty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’</m:t>
                    </m:r>
                    <m:r>
                      <a:rPr lang="vi-VN" sz="4000" i="1" dirty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𝐵</m:t>
                    </m:r>
                    <m:r>
                      <a:rPr lang="vi-VN" sz="4000" i="1" dirty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’</m:t>
                    </m:r>
                    <m:r>
                      <a:rPr lang="vi-VN" sz="4000" i="1" dirty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𝐶</m:t>
                    </m:r>
                    <m:r>
                      <a:rPr lang="vi-VN" sz="4000" i="1" dirty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’</m:t>
                    </m:r>
                  </m:oMath>
                </a14:m>
                <a:r>
                  <a:rPr lang="vi-VN" sz="4000" dirty="0"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(c.c.c)</a:t>
                </a:r>
                <a:endParaRPr lang="en-US" sz="4000" dirty="0">
                  <a:effectLst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DA7C8A8E-08CE-D7A8-936A-2F967D573EF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33535" y="7490416"/>
                <a:ext cx="8553915" cy="1916550"/>
              </a:xfrm>
              <a:prstGeom prst="rect">
                <a:avLst/>
              </a:prstGeom>
              <a:blipFill>
                <a:blip r:embed="rId17"/>
                <a:stretch>
                  <a:fillRect l="-2566" b="-1210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7" name="Picture 26">
            <a:extLst>
              <a:ext uri="{FF2B5EF4-FFF2-40B4-BE49-F238E27FC236}">
                <a16:creationId xmlns:a16="http://schemas.microsoft.com/office/drawing/2014/main" id="{8F56BC38-59C3-EFE7-7680-4436DBA93BD7}"/>
              </a:ext>
            </a:extLst>
          </p:cNvPr>
          <p:cNvPicPr>
            <a:picLocks noChangeAspect="1"/>
          </p:cNvPicPr>
          <p:nvPr/>
        </p:nvPicPr>
        <p:blipFill rotWithShape="1"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252" t="29429" r="2818" b="17984"/>
          <a:stretch/>
        </p:blipFill>
        <p:spPr>
          <a:xfrm>
            <a:off x="4816022" y="4828945"/>
            <a:ext cx="9588940" cy="2626448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E73C9FAA-D3D6-B1AB-8EF2-66BFAE643E73}"/>
              </a:ext>
            </a:extLst>
          </p:cNvPr>
          <p:cNvSpPr txBox="1"/>
          <p:nvPr/>
        </p:nvSpPr>
        <p:spPr>
          <a:xfrm>
            <a:off x="3599969" y="1553460"/>
            <a:ext cx="12187238" cy="3244151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0" marR="0" algn="ctr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</a:pPr>
            <a:r>
              <a:rPr lang="vi-VN" sz="4400" b="1" i="1" u="sng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Kết luận</a:t>
            </a:r>
            <a:r>
              <a:rPr lang="vi-VN" sz="44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en-US" sz="44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algn="just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</a:pPr>
            <a:r>
              <a:rPr lang="vi-VN" sz="40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Nếu ba cạnh của tam giác này bằng ba cạnh của tam giác kia thì hai tam giác đó bằng nhau. </a:t>
            </a:r>
            <a:endParaRPr lang="en-US" sz="40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2F7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Oval 10">
            <a:extLst>
              <a:ext uri="{FF2B5EF4-FFF2-40B4-BE49-F238E27FC236}">
                <a16:creationId xmlns:a16="http://schemas.microsoft.com/office/drawing/2014/main" id="{3D68B468-CEF6-353E-C627-4D77440F40F4}"/>
              </a:ext>
            </a:extLst>
          </p:cNvPr>
          <p:cNvSpPr/>
          <p:nvPr/>
        </p:nvSpPr>
        <p:spPr>
          <a:xfrm>
            <a:off x="2350558" y="1955759"/>
            <a:ext cx="3141295" cy="1512886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err="1">
                <a:latin typeface="Arial" panose="020B0604020202020204" pitchFamily="34" charset="0"/>
                <a:cs typeface="Arial" panose="020B0604020202020204" pitchFamily="34" charset="0"/>
              </a:rPr>
              <a:t>Ví</a:t>
            </a:r>
            <a:r>
              <a:rPr lang="en-US" sz="4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latin typeface="Arial" panose="020B0604020202020204" pitchFamily="34" charset="0"/>
                <a:cs typeface="Arial" panose="020B0604020202020204" pitchFamily="34" charset="0"/>
              </a:rPr>
              <a:t>dụ</a:t>
            </a:r>
            <a:r>
              <a:rPr lang="en-US" sz="4400" b="1" dirty="0">
                <a:latin typeface="Arial" panose="020B0604020202020204" pitchFamily="34" charset="0"/>
                <a:cs typeface="Arial" panose="020B0604020202020204" pitchFamily="34" charset="0"/>
              </a:rPr>
              <a:t> 1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9BD675D-28FB-EFEF-DF16-350F79CE64B1}"/>
              </a:ext>
            </a:extLst>
          </p:cNvPr>
          <p:cNvSpPr txBox="1"/>
          <p:nvPr/>
        </p:nvSpPr>
        <p:spPr>
          <a:xfrm>
            <a:off x="5826727" y="1829019"/>
            <a:ext cx="10418916" cy="18249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Quan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sát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36,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cho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biết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cặp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tam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giác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nào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bằng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nhau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Vì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sao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7256A950-D45A-44BD-AAA7-E2068C55FBD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041" t="10192" r="12995" b="53821"/>
          <a:stretch/>
        </p:blipFill>
        <p:spPr>
          <a:xfrm>
            <a:off x="2464248" y="4371975"/>
            <a:ext cx="13359503" cy="4073290"/>
          </a:xfrm>
          <a:prstGeom prst="rect">
            <a:avLst/>
          </a:prstGeom>
        </p:spPr>
      </p:pic>
    </p:spTree>
  </p:cSld>
  <p:clrMapOvr>
    <a:masterClrMapping/>
  </p:clrMapOvr>
  <p:transition spd="med">
    <p:pull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2F7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peech Bubble: Oval 11">
            <a:extLst>
              <a:ext uri="{FF2B5EF4-FFF2-40B4-BE49-F238E27FC236}">
                <a16:creationId xmlns:a16="http://schemas.microsoft.com/office/drawing/2014/main" id="{A48E4F68-E3F1-A604-90B1-176ED8DA78D1}"/>
              </a:ext>
            </a:extLst>
          </p:cNvPr>
          <p:cNvSpPr/>
          <p:nvPr/>
        </p:nvSpPr>
        <p:spPr>
          <a:xfrm>
            <a:off x="8010396" y="946058"/>
            <a:ext cx="2362200" cy="1447800"/>
          </a:xfrm>
          <a:prstGeom prst="wedgeEllipseCallou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err="1">
                <a:latin typeface="Arial" panose="020B0604020202020204" pitchFamily="34" charset="0"/>
                <a:cs typeface="Arial" panose="020B0604020202020204" pitchFamily="34" charset="0"/>
              </a:rPr>
              <a:t>Giải</a:t>
            </a:r>
            <a:endParaRPr lang="en-US" sz="4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5A54D201-2B66-C9A4-C79E-8CB56DA61955}"/>
                  </a:ext>
                </a:extLst>
              </p:cNvPr>
              <p:cNvSpPr txBox="1"/>
              <p:nvPr/>
            </p:nvSpPr>
            <p:spPr>
              <a:xfrm>
                <a:off x="8010396" y="3298230"/>
                <a:ext cx="8534400" cy="459491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Xét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hai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tam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giác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𝐴𝐵𝐶</m:t>
                    </m:r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và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𝐸𝐺𝐷</m:t>
                    </m:r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, ta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có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:</a:t>
                </a:r>
              </a:p>
              <a:p>
                <a:pPr algn="just">
                  <a:lnSpc>
                    <a:spcPct val="150000"/>
                  </a:lnSpc>
                </a:pPr>
                <a:r>
                  <a:rPr lang="en-US" sz="4000" dirty="0">
                    <a:cs typeface="Arial" panose="020B0604020202020204" pitchFamily="34" charset="0"/>
                  </a:rPr>
                  <a:t>		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𝐴𝐵</m:t>
                    </m:r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𝐸𝐺</m:t>
                    </m:r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;</a:t>
                </a:r>
              </a:p>
              <a:p>
                <a:pPr algn="just">
                  <a:lnSpc>
                    <a:spcPct val="150000"/>
                  </a:lnSpc>
                </a:pPr>
                <a:r>
                  <a:rPr lang="en-US" sz="4000" dirty="0">
                    <a:cs typeface="Arial" panose="020B0604020202020204" pitchFamily="34" charset="0"/>
                  </a:rPr>
                  <a:t>		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𝐵𝐶</m:t>
                    </m:r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𝐺𝐷</m:t>
                    </m:r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;</a:t>
                </a:r>
              </a:p>
              <a:p>
                <a:pPr algn="just">
                  <a:lnSpc>
                    <a:spcPct val="150000"/>
                  </a:lnSpc>
                </a:pPr>
                <a:r>
                  <a:rPr lang="en-US" sz="4000" dirty="0">
                    <a:cs typeface="Arial" panose="020B0604020202020204" pitchFamily="34" charset="0"/>
                  </a:rPr>
                  <a:t>		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𝐶𝐴</m:t>
                    </m:r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𝐷𝐸</m:t>
                    </m:r>
                  </m:oMath>
                </a14:m>
                <a:endParaRPr lang="en-US" sz="4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just">
                  <a:lnSpc>
                    <a:spcPct val="150000"/>
                  </a:lnSpc>
                </a:pP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Suy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ra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∆</m:t>
                    </m:r>
                    <m:r>
                      <a:rPr lang="en-US" sz="4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𝐴𝐵𝐶</m:t>
                    </m:r>
                    <m:r>
                      <a:rPr lang="en-US" sz="4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=∆</m:t>
                    </m:r>
                    <m:r>
                      <a:rPr lang="en-US" sz="4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𝐸𝐺𝐷</m:t>
                    </m:r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(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c.c.c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)</a:t>
                </a:r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5A54D201-2B66-C9A4-C79E-8CB56DA6195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10396" y="3298230"/>
                <a:ext cx="8534400" cy="4594912"/>
              </a:xfrm>
              <a:prstGeom prst="rect">
                <a:avLst/>
              </a:prstGeom>
              <a:blipFill>
                <a:blip r:embed="rId11"/>
                <a:stretch>
                  <a:fillRect l="-2500" b="-47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4" name="Picture 13">
            <a:extLst>
              <a:ext uri="{FF2B5EF4-FFF2-40B4-BE49-F238E27FC236}">
                <a16:creationId xmlns:a16="http://schemas.microsoft.com/office/drawing/2014/main" id="{4DB1DE54-C61A-37E5-901F-175B4420D1B2}"/>
              </a:ext>
            </a:extLst>
          </p:cNvPr>
          <p:cNvPicPr>
            <a:picLocks noChangeAspect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041" t="22394" r="65564" b="56736"/>
          <a:stretch/>
        </p:blipFill>
        <p:spPr>
          <a:xfrm>
            <a:off x="1964588" y="1842643"/>
            <a:ext cx="4751094" cy="3117119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5FE1D934-2DAC-CB31-1DB1-E4E6204CB219}"/>
              </a:ext>
            </a:extLst>
          </p:cNvPr>
          <p:cNvPicPr>
            <a:picLocks noChangeAspect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659" t="15229" r="34470" b="59197"/>
          <a:stretch/>
        </p:blipFill>
        <p:spPr>
          <a:xfrm>
            <a:off x="2972085" y="4770492"/>
            <a:ext cx="3319451" cy="4021298"/>
          </a:xfrm>
          <a:prstGeom prst="rect">
            <a:avLst/>
          </a:prstGeom>
        </p:spPr>
      </p:pic>
    </p:spTree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0" dur="500"/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2F7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0DC1DC14-5E0D-98E4-E4D8-EA2F218B7256}"/>
              </a:ext>
            </a:extLst>
          </p:cNvPr>
          <p:cNvSpPr/>
          <p:nvPr/>
        </p:nvSpPr>
        <p:spPr>
          <a:xfrm>
            <a:off x="2257438" y="1646172"/>
            <a:ext cx="3924300" cy="1212906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Luyện</a:t>
            </a:r>
            <a:r>
              <a:rPr lang="en-US" sz="4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tập</a:t>
            </a:r>
            <a:endParaRPr lang="en-US" sz="44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20B09E69-D620-FE52-DB35-BA29EBA6D579}"/>
              </a:ext>
            </a:extLst>
          </p:cNvPr>
          <p:cNvSpPr txBox="1"/>
          <p:nvPr/>
        </p:nvSpPr>
        <p:spPr>
          <a:xfrm>
            <a:off x="6472231" y="1513349"/>
            <a:ext cx="8829662" cy="18249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Hai tam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giác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ở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37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bằng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nhau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không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?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Vì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sao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C7C22B8F-F823-7FA7-D26A-4D59AA870DA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097" t="36958" r="30156" b="13770"/>
          <a:stretch/>
        </p:blipFill>
        <p:spPr>
          <a:xfrm>
            <a:off x="2842053" y="3793665"/>
            <a:ext cx="4685055" cy="4678022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BF1BB8CE-8D4C-9A0D-5FB6-377DBCBA4F40}"/>
                  </a:ext>
                </a:extLst>
              </p:cNvPr>
              <p:cNvSpPr txBox="1"/>
              <p:nvPr/>
            </p:nvSpPr>
            <p:spPr>
              <a:xfrm>
                <a:off x="7985553" y="4957438"/>
                <a:ext cx="8572500" cy="290214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600"/>
                  </a:spcAft>
                </a:pPr>
                <a:r>
                  <a:rPr lang="vi-VN" sz="4000" dirty="0">
                    <a:solidFill>
                      <a:srgbClr val="000000"/>
                    </a:solidFill>
                    <a:effectLst/>
                    <a:latin typeface="Arial (Body)"/>
                    <a:ea typeface="Calibri" panose="020F0502020204030204" pitchFamily="34" charset="0"/>
                    <a:cs typeface="Times New Roman" panose="02020603050405020304" pitchFamily="18" charset="0"/>
                  </a:rPr>
                  <a:t>Xét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 (Body)"/>
                    <a:ea typeface="Calibri" panose="020F0502020204030204" pitchFamily="34" charset="0"/>
                    <a:cs typeface="Times New Roman" panose="02020603050405020304" pitchFamily="18" charset="0"/>
                  </a:rPr>
                  <a:t>hai</a:t>
                </a:r>
                <a:r>
                  <a:rPr lang="vi-VN" sz="4000" dirty="0">
                    <a:solidFill>
                      <a:srgbClr val="000000"/>
                    </a:solidFill>
                    <a:effectLst/>
                    <a:latin typeface="Arial (Body)"/>
                    <a:ea typeface="Calibri" panose="020F0502020204030204" pitchFamily="34" charset="0"/>
                    <a:cs typeface="Times New Roman" panose="02020603050405020304" pitchFamily="18" charset="0"/>
                  </a:rPr>
                  <a:t> tam giác </a:t>
                </a:r>
                <a14:m>
                  <m:oMath xmlns:m="http://schemas.openxmlformats.org/officeDocument/2006/math">
                    <m:r>
                      <a:rPr lang="vi-VN" sz="40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𝐴𝐵𝐶</m:t>
                    </m:r>
                  </m:oMath>
                </a14:m>
                <a:r>
                  <a:rPr lang="vi-VN" sz="4000" dirty="0">
                    <a:solidFill>
                      <a:srgbClr val="000000"/>
                    </a:solidFill>
                    <a:effectLst/>
                    <a:latin typeface="Arial (Body)"/>
                    <a:ea typeface="Calibri" panose="020F0502020204030204" pitchFamily="34" charset="0"/>
                    <a:cs typeface="Times New Roman" panose="02020603050405020304" pitchFamily="18" charset="0"/>
                  </a:rPr>
                  <a:t> và </a:t>
                </a:r>
                <a14:m>
                  <m:oMath xmlns:m="http://schemas.openxmlformats.org/officeDocument/2006/math">
                    <m:r>
                      <a:rPr lang="vi-VN" sz="40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𝐴𝐵𝐷</m:t>
                    </m:r>
                  </m:oMath>
                </a14:m>
                <a:r>
                  <a:rPr lang="vi-VN" sz="4000" dirty="0">
                    <a:solidFill>
                      <a:srgbClr val="000000"/>
                    </a:solidFill>
                    <a:effectLst/>
                    <a:latin typeface="Arial (Body)"/>
                    <a:ea typeface="Calibri" panose="020F0502020204030204" pitchFamily="34" charset="0"/>
                    <a:cs typeface="Times New Roman" panose="02020603050405020304" pitchFamily="18" charset="0"/>
                  </a:rPr>
                  <a:t>, ta có: </a:t>
                </a:r>
                <a:endParaRPr lang="en-US" sz="4000" dirty="0">
                  <a:effectLst/>
                  <a:latin typeface="Arial (Body)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600"/>
                  </a:spcAft>
                </a:pPr>
                <a14:m>
                  <m:oMath xmlns:m="http://schemas.openxmlformats.org/officeDocument/2006/math">
                    <m:r>
                      <a:rPr lang="vi-VN" sz="40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𝐴𝐶</m:t>
                    </m:r>
                    <m:r>
                      <a:rPr lang="vi-VN" sz="40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vi-VN" sz="40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𝐶𝐷</m:t>
                    </m:r>
                  </m:oMath>
                </a14:m>
                <a:r>
                  <a:rPr lang="vi-VN" sz="4000" dirty="0">
                    <a:solidFill>
                      <a:srgbClr val="000000"/>
                    </a:solidFill>
                    <a:effectLst/>
                    <a:latin typeface="Arial (Body)"/>
                    <a:ea typeface="Calibri" panose="020F0502020204030204" pitchFamily="34" charset="0"/>
                    <a:cs typeface="Times New Roman" panose="02020603050405020304" pitchFamily="18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vi-VN" sz="40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𝐵𝐶</m:t>
                    </m:r>
                    <m:r>
                      <a:rPr lang="vi-VN" sz="40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vi-VN" sz="40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𝐵𝐷</m:t>
                    </m:r>
                  </m:oMath>
                </a14:m>
                <a:r>
                  <a:rPr lang="vi-VN" sz="4000" dirty="0">
                    <a:solidFill>
                      <a:srgbClr val="000000"/>
                    </a:solidFill>
                    <a:effectLst/>
                    <a:latin typeface="Arial (Body)"/>
                    <a:ea typeface="Calibri" panose="020F0502020204030204" pitchFamily="34" charset="0"/>
                    <a:cs typeface="Times New Roman" panose="02020603050405020304" pitchFamily="18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vi-VN" sz="40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𝐴𝐵</m:t>
                    </m:r>
                  </m:oMath>
                </a14:m>
                <a:r>
                  <a:rPr lang="vi-VN" sz="4000" dirty="0">
                    <a:solidFill>
                      <a:srgbClr val="000000"/>
                    </a:solidFill>
                    <a:effectLst/>
                    <a:latin typeface="Arial (Body)"/>
                    <a:ea typeface="Calibri" panose="020F0502020204030204" pitchFamily="34" charset="0"/>
                    <a:cs typeface="Times New Roman" panose="02020603050405020304" pitchFamily="18" charset="0"/>
                  </a:rPr>
                  <a:t> chung </a:t>
                </a:r>
                <a:endParaRPr lang="en-US" sz="4000" dirty="0">
                  <a:effectLst/>
                  <a:latin typeface="Arial (Body)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600"/>
                  </a:spcAft>
                </a:pPr>
                <a:r>
                  <a:rPr lang="vi-VN" sz="4000" dirty="0">
                    <a:solidFill>
                      <a:srgbClr val="000000"/>
                    </a:solidFill>
                    <a:effectLst/>
                    <a:latin typeface="Arial (Body)"/>
                    <a:ea typeface="Calibri" panose="020F0502020204030204" pitchFamily="34" charset="0"/>
                    <a:cs typeface="Times New Roman" panose="02020603050405020304" pitchFamily="18" charset="0"/>
                  </a:rPr>
                  <a:t>Suy ra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4000" i="0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Δ</m:t>
                    </m:r>
                    <m:r>
                      <a:rPr lang="vi-VN" sz="4000" i="1" dirty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𝐴𝐵𝐶</m:t>
                    </m:r>
                    <m:r>
                      <a:rPr lang="vi-VN" sz="4000" i="1" dirty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 sz="4000" i="0" dirty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Δ</m:t>
                    </m:r>
                    <m:r>
                      <a:rPr lang="vi-VN" sz="4000" i="1" dirty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𝐴𝐵𝐷</m:t>
                    </m:r>
                  </m:oMath>
                </a14:m>
                <a:r>
                  <a:rPr lang="vi-VN" sz="4000" dirty="0">
                    <a:effectLst/>
                    <a:latin typeface="Arial (Body)"/>
                    <a:ea typeface="Calibri" panose="020F0502020204030204" pitchFamily="34" charset="0"/>
                    <a:cs typeface="Times New Roman" panose="02020603050405020304" pitchFamily="18" charset="0"/>
                  </a:rPr>
                  <a:t> (c.c.c)</a:t>
                </a:r>
                <a:endParaRPr lang="en-US" sz="4000" dirty="0">
                  <a:effectLst/>
                  <a:latin typeface="Arial (Body)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BF1BB8CE-8D4C-9A0D-5FB6-377DBCBA4F4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85553" y="4957438"/>
                <a:ext cx="8572500" cy="2902141"/>
              </a:xfrm>
              <a:prstGeom prst="rect">
                <a:avLst/>
              </a:prstGeom>
              <a:blipFill>
                <a:blip r:embed="rId18"/>
                <a:stretch>
                  <a:fillRect l="-2560" b="-819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5" name="TextBox 24">
            <a:extLst>
              <a:ext uri="{FF2B5EF4-FFF2-40B4-BE49-F238E27FC236}">
                <a16:creationId xmlns:a16="http://schemas.microsoft.com/office/drawing/2014/main" id="{256718BB-8979-1145-009E-D6BDFB8FB77D}"/>
              </a:ext>
            </a:extLst>
          </p:cNvPr>
          <p:cNvSpPr txBox="1"/>
          <p:nvPr/>
        </p:nvSpPr>
        <p:spPr>
          <a:xfrm>
            <a:off x="10607009" y="3967716"/>
            <a:ext cx="312926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err="1">
                <a:solidFill>
                  <a:srgbClr val="FF0000"/>
                </a:solidFill>
                <a:latin typeface="Arial (Body)"/>
              </a:rPr>
              <a:t>Giải</a:t>
            </a:r>
            <a:endParaRPr lang="en-US" sz="4400" b="1" dirty="0">
              <a:solidFill>
                <a:srgbClr val="FF0000"/>
              </a:solidFill>
              <a:latin typeface="Arial (Body)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2F7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6DA9A4C3-AC47-B450-ED27-00B91D066960}"/>
                  </a:ext>
                </a:extLst>
              </p:cNvPr>
              <p:cNvSpPr txBox="1"/>
              <p:nvPr/>
            </p:nvSpPr>
            <p:spPr>
              <a:xfrm>
                <a:off x="4057541" y="3771900"/>
                <a:ext cx="9944100" cy="301383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en-US" sz="4400" dirty="0">
                    <a:latin typeface="Arial (Body)"/>
                  </a:rPr>
                  <a:t>b) </a:t>
                </a:r>
                <a:r>
                  <a:rPr lang="en-US" sz="4400" dirty="0" err="1">
                    <a:latin typeface="Arial (Body)"/>
                  </a:rPr>
                  <a:t>Chứng</a:t>
                </a:r>
                <a:r>
                  <a:rPr lang="en-US" sz="4400" dirty="0">
                    <a:latin typeface="Arial (Body)"/>
                  </a:rPr>
                  <a:t> </a:t>
                </a:r>
                <a:r>
                  <a:rPr lang="en-US" sz="4400" dirty="0" err="1">
                    <a:latin typeface="Arial (Body)"/>
                  </a:rPr>
                  <a:t>minh</a:t>
                </a:r>
                <a:endParaRPr lang="en-US" sz="4400" dirty="0">
                  <a:latin typeface="Arial (Body)"/>
                </a:endParaRPr>
              </a:p>
              <a:p>
                <a:pPr marL="571500" indent="-571500" algn="just">
                  <a:lnSpc>
                    <a:spcPct val="150000"/>
                  </a:lnSpc>
                  <a:buFont typeface="Symbol" panose="05050102010706020507" pitchFamily="18" charset="2"/>
                  <a:buChar char="-"/>
                </a:pPr>
                <a14:m>
                  <m:oMath xmlns:m="http://schemas.openxmlformats.org/officeDocument/2006/math">
                    <m:r>
                      <a:rPr lang="en-US" sz="4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∆</m:t>
                    </m:r>
                    <m:r>
                      <a:rPr lang="en-US" sz="4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𝑂𝐴𝐶</m:t>
                    </m:r>
                    <m:r>
                      <a:rPr lang="en-US" sz="4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=∆</m:t>
                    </m:r>
                    <m:r>
                      <a:rPr lang="en-US" sz="4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𝑂𝐵𝐶</m:t>
                    </m:r>
                  </m:oMath>
                </a14:m>
                <a:r>
                  <a:rPr lang="en-US" sz="4400" dirty="0">
                    <a:latin typeface="Arial (Body)"/>
                  </a:rPr>
                  <a:t>;</a:t>
                </a:r>
              </a:p>
              <a:p>
                <a:pPr marL="571500" indent="-571500" algn="just">
                  <a:lnSpc>
                    <a:spcPct val="150000"/>
                  </a:lnSpc>
                  <a:buFont typeface="Symbol" panose="05050102010706020507" pitchFamily="18" charset="2"/>
                  <a:buChar char="-"/>
                </a:pPr>
                <a:r>
                  <a:rPr lang="en-US" sz="4400" dirty="0">
                    <a:latin typeface="Arial (Body)"/>
                  </a:rPr>
                  <a:t>Tia </a:t>
                </a:r>
                <a14:m>
                  <m:oMath xmlns:m="http://schemas.openxmlformats.org/officeDocument/2006/math">
                    <m:r>
                      <a:rPr lang="en-US" sz="4400" i="1" dirty="0" smtClean="0">
                        <a:latin typeface="Cambria Math" panose="02040503050406030204" pitchFamily="18" charset="0"/>
                      </a:rPr>
                      <m:t>𝑂𝑧</m:t>
                    </m:r>
                  </m:oMath>
                </a14:m>
                <a:r>
                  <a:rPr lang="en-US" sz="4400" dirty="0">
                    <a:latin typeface="Arial (Body)"/>
                  </a:rPr>
                  <a:t> </a:t>
                </a:r>
                <a:r>
                  <a:rPr lang="en-US" sz="4400" dirty="0" err="1">
                    <a:latin typeface="Arial (Body)"/>
                  </a:rPr>
                  <a:t>là</a:t>
                </a:r>
                <a:r>
                  <a:rPr lang="en-US" sz="4400" dirty="0">
                    <a:latin typeface="Arial (Body)"/>
                  </a:rPr>
                  <a:t> </a:t>
                </a:r>
                <a:r>
                  <a:rPr lang="en-US" sz="4400" dirty="0" err="1">
                    <a:latin typeface="Arial (Body)"/>
                  </a:rPr>
                  <a:t>tia</a:t>
                </a:r>
                <a:r>
                  <a:rPr lang="en-US" sz="4400" dirty="0">
                    <a:latin typeface="Arial (Body)"/>
                  </a:rPr>
                  <a:t> </a:t>
                </a:r>
                <a:r>
                  <a:rPr lang="en-US" sz="4400" dirty="0" err="1">
                    <a:latin typeface="Arial (Body)"/>
                  </a:rPr>
                  <a:t>phân</a:t>
                </a:r>
                <a:r>
                  <a:rPr lang="en-US" sz="4400" dirty="0">
                    <a:latin typeface="Arial (Body)"/>
                  </a:rPr>
                  <a:t> </a:t>
                </a:r>
                <a:r>
                  <a:rPr lang="en-US" sz="4400" dirty="0" err="1">
                    <a:latin typeface="Arial (Body)"/>
                  </a:rPr>
                  <a:t>giác</a:t>
                </a:r>
                <a:r>
                  <a:rPr lang="en-US" sz="4400" dirty="0">
                    <a:latin typeface="Arial (Body)"/>
                  </a:rPr>
                  <a:t> </a:t>
                </a:r>
                <a:r>
                  <a:rPr lang="en-US" sz="4400" dirty="0" err="1">
                    <a:latin typeface="Arial (Body)"/>
                  </a:rPr>
                  <a:t>của</a:t>
                </a:r>
                <a:r>
                  <a:rPr lang="en-US" sz="4400" dirty="0">
                    <a:latin typeface="Arial (Body)"/>
                  </a:rPr>
                  <a:t> </a:t>
                </a:r>
                <a:r>
                  <a:rPr lang="en-US" sz="4400" dirty="0" err="1">
                    <a:latin typeface="Arial (Body)"/>
                  </a:rPr>
                  <a:t>góc</a:t>
                </a:r>
                <a:r>
                  <a:rPr lang="en-US" sz="4400" dirty="0">
                    <a:latin typeface="Arial (Body)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i="1" dirty="0" smtClean="0">
                        <a:latin typeface="Cambria Math" panose="02040503050406030204" pitchFamily="18" charset="0"/>
                      </a:rPr>
                      <m:t>𝑥𝑂𝑦</m:t>
                    </m:r>
                  </m:oMath>
                </a14:m>
                <a:r>
                  <a:rPr lang="en-US" sz="4400" dirty="0">
                    <a:latin typeface="Arial (Body)"/>
                  </a:rPr>
                  <a:t>.</a:t>
                </a:r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6DA9A4C3-AC47-B450-ED27-00B91D06696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57541" y="3771900"/>
                <a:ext cx="9944100" cy="3013838"/>
              </a:xfrm>
              <a:prstGeom prst="rect">
                <a:avLst/>
              </a:prstGeom>
              <a:blipFill>
                <a:blip r:embed="rId14"/>
                <a:stretch>
                  <a:fillRect l="-2575" b="-890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2F7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>
            <a:extLst>
              <a:ext uri="{FF2B5EF4-FFF2-40B4-BE49-F238E27FC236}">
                <a16:creationId xmlns:a16="http://schemas.microsoft.com/office/drawing/2014/main" id="{8CAD1927-05D6-F11D-4F6B-DFB8B6185CF8}"/>
              </a:ext>
            </a:extLst>
          </p:cNvPr>
          <p:cNvSpPr txBox="1"/>
          <p:nvPr/>
        </p:nvSpPr>
        <p:spPr>
          <a:xfrm>
            <a:off x="6300253" y="1656186"/>
            <a:ext cx="568749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>
                <a:latin typeface="Arial (Body)"/>
              </a:rPr>
              <a:t>PHIẾU HỌC TẬP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89856701-CB5C-94CB-45F0-77D024FFA76A}"/>
                  </a:ext>
                </a:extLst>
              </p:cNvPr>
              <p:cNvSpPr txBox="1"/>
              <p:nvPr/>
            </p:nvSpPr>
            <p:spPr>
              <a:xfrm>
                <a:off x="3418232" y="2645377"/>
                <a:ext cx="11068602" cy="613379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nl-NL" sz="4000" b="1" dirty="0">
                    <a:solidFill>
                      <a:srgbClr val="000000"/>
                    </a:solidFill>
                    <a:effectLst/>
                    <a:latin typeface="Arial (Body)"/>
                    <a:ea typeface="Calibri" panose="020F0502020204030204" pitchFamily="34" charset="0"/>
                    <a:cs typeface="Times New Roman" panose="02020603050405020304" pitchFamily="18" charset="0"/>
                  </a:rPr>
                  <a:t>Câu</a:t>
                </a:r>
                <a:r>
                  <a:rPr lang="vi-VN" sz="4000" b="1" dirty="0">
                    <a:solidFill>
                      <a:srgbClr val="000000"/>
                    </a:solidFill>
                    <a:effectLst/>
                    <a:latin typeface="Arial (Body)"/>
                    <a:ea typeface="Calibri" panose="020F0502020204030204" pitchFamily="34" charset="0"/>
                    <a:cs typeface="Times New Roman" panose="02020603050405020304" pitchFamily="18" charset="0"/>
                  </a:rPr>
                  <a:t> 1. </a:t>
                </a:r>
                <a:r>
                  <a:rPr lang="vi-VN" sz="4000" dirty="0">
                    <a:solidFill>
                      <a:srgbClr val="000000"/>
                    </a:solidFill>
                    <a:effectLst/>
                    <a:latin typeface="Arial (Body)"/>
                    <a:ea typeface="Calibri" panose="020F0502020204030204" pitchFamily="34" charset="0"/>
                    <a:cs typeface="Times New Roman" panose="02020603050405020304" pitchFamily="18" charset="0"/>
                  </a:rPr>
                  <a:t>Cho hình vẽ sau. Tam giác nào bằng với tam giác </a:t>
                </a:r>
                <a14:m>
                  <m:oMath xmlns:m="http://schemas.openxmlformats.org/officeDocument/2006/math">
                    <m:r>
                      <a:rPr lang="vi-VN" sz="40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𝐴𝐵𝐶</m:t>
                    </m:r>
                  </m:oMath>
                </a14:m>
                <a:endParaRPr lang="en-US" sz="4000" dirty="0">
                  <a:effectLst/>
                  <a:latin typeface="Arial (Body)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0" marR="0"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vi-VN" sz="4000" dirty="0">
                    <a:solidFill>
                      <a:srgbClr val="000000"/>
                    </a:solidFill>
                    <a:effectLst/>
                    <a:latin typeface="Arial (Body)"/>
                    <a:ea typeface="Calibri" panose="020F0502020204030204" pitchFamily="34" charset="0"/>
                    <a:cs typeface="Times New Roman" panose="02020603050405020304" pitchFamily="18" charset="0"/>
                  </a:rPr>
                  <a:t>A.</a:t>
                </a:r>
                <a:r>
                  <a:rPr lang="vi-VN" sz="4000" b="1" dirty="0">
                    <a:solidFill>
                      <a:srgbClr val="000000"/>
                    </a:solidFill>
                    <a:effectLst/>
                    <a:latin typeface="Arial (Body)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4000" i="0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Δ</m:t>
                    </m:r>
                    <m:r>
                      <a:rPr lang="vi-VN" sz="4000" i="1" dirty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𝐴𝐵𝐶</m:t>
                    </m:r>
                    <m:r>
                      <a:rPr lang="vi-VN" sz="4000" i="1" dirty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 sz="4000" i="0" dirty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Δ</m:t>
                    </m:r>
                    <m:r>
                      <a:rPr lang="vi-VN" sz="4000" i="1" dirty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𝐸𝐷𝐴</m:t>
                    </m:r>
                  </m:oMath>
                </a14:m>
                <a:r>
                  <a:rPr lang="vi-VN" sz="4000" dirty="0">
                    <a:effectLst/>
                    <a:latin typeface="Arial (Body)"/>
                    <a:ea typeface="Calibri" panose="020F0502020204030204" pitchFamily="34" charset="0"/>
                    <a:cs typeface="Times New Roman" panose="02020603050405020304" pitchFamily="18" charset="0"/>
                  </a:rPr>
                  <a:t>	</a:t>
                </a:r>
                <a:endParaRPr lang="en-US" sz="4000" dirty="0">
                  <a:effectLst/>
                  <a:latin typeface="Arial (Body)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0" marR="0"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vi-VN" sz="4000" dirty="0">
                    <a:effectLst/>
                    <a:latin typeface="Arial (Body)"/>
                    <a:ea typeface="Calibri" panose="020F0502020204030204" pitchFamily="34" charset="0"/>
                    <a:cs typeface="Times New Roman" panose="02020603050405020304" pitchFamily="18" charset="0"/>
                  </a:rPr>
                  <a:t>B.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4000" i="0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Δ</m:t>
                    </m:r>
                    <m:r>
                      <a:rPr lang="vi-VN" sz="4000" i="1" dirty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𝐴𝐵𝐶</m:t>
                    </m:r>
                    <m:r>
                      <a:rPr lang="vi-VN" sz="4000" i="1" dirty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 sz="4000" i="0" dirty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Δ</m:t>
                    </m:r>
                    <m:r>
                      <a:rPr lang="vi-VN" sz="4000" i="1" dirty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𝐸𝐴𝐷</m:t>
                    </m:r>
                  </m:oMath>
                </a14:m>
                <a:endParaRPr lang="en-US" sz="4000" dirty="0">
                  <a:effectLst/>
                  <a:latin typeface="Arial (Body)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0" marR="0"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vi-VN" sz="4000" dirty="0">
                    <a:effectLst/>
                    <a:latin typeface="Arial (Body)"/>
                    <a:ea typeface="Calibri" panose="020F0502020204030204" pitchFamily="34" charset="0"/>
                    <a:cs typeface="Times New Roman" panose="02020603050405020304" pitchFamily="18" charset="0"/>
                  </a:rPr>
                  <a:t>C.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4000" i="0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Δ</m:t>
                    </m:r>
                    <m:r>
                      <a:rPr lang="vi-VN" sz="4000" i="1" dirty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𝐴𝐵𝐶</m:t>
                    </m:r>
                    <m:r>
                      <a:rPr lang="vi-VN" sz="4000" i="1" dirty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 sz="4000" i="0" dirty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Δ</m:t>
                    </m:r>
                    <m:r>
                      <a:rPr lang="vi-VN" sz="4000" i="1" dirty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𝐴𝐸𝐷</m:t>
                    </m:r>
                  </m:oMath>
                </a14:m>
                <a:r>
                  <a:rPr lang="vi-VN" sz="4000" dirty="0">
                    <a:effectLst/>
                    <a:latin typeface="Arial (Body)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endParaRPr lang="en-US" sz="4000" dirty="0">
                  <a:effectLst/>
                  <a:latin typeface="Arial (Body)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0" marR="0"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vi-VN" sz="4000" dirty="0">
                    <a:effectLst/>
                    <a:latin typeface="Arial (Body)"/>
                    <a:ea typeface="Calibri" panose="020F0502020204030204" pitchFamily="34" charset="0"/>
                    <a:cs typeface="Times New Roman" panose="02020603050405020304" pitchFamily="18" charset="0"/>
                  </a:rPr>
                  <a:t>D.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4000" i="0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Δ</m:t>
                    </m:r>
                    <m:r>
                      <a:rPr lang="vi-VN" sz="4000" i="1" dirty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𝐴𝐵𝐶</m:t>
                    </m:r>
                    <m:r>
                      <a:rPr lang="vi-VN" sz="4000" i="1" dirty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 sz="4000" i="0" dirty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Δ</m:t>
                    </m:r>
                    <m:r>
                      <a:rPr lang="vi-VN" sz="4000" i="1" dirty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𝐴𝐷𝐸</m:t>
                    </m:r>
                  </m:oMath>
                </a14:m>
                <a:endParaRPr lang="en-US" sz="4000" dirty="0">
                  <a:effectLst/>
                  <a:latin typeface="Arial (Body)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89856701-CB5C-94CB-45F0-77D024FFA76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18232" y="2645377"/>
                <a:ext cx="11068602" cy="6133795"/>
              </a:xfrm>
              <a:prstGeom prst="rect">
                <a:avLst/>
              </a:prstGeom>
              <a:blipFill>
                <a:blip r:embed="rId15"/>
                <a:stretch>
                  <a:fillRect l="-1983" r="-1983" b="-338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6" name="Picture 25" descr="Diagram&#10;&#10;Description automatically generated">
            <a:extLst>
              <a:ext uri="{FF2B5EF4-FFF2-40B4-BE49-F238E27FC236}">
                <a16:creationId xmlns:a16="http://schemas.microsoft.com/office/drawing/2014/main" id="{8D8D58C9-2C37-2013-9F53-91A6472E2095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67128" y="4091780"/>
            <a:ext cx="5325110" cy="4212289"/>
          </a:xfrm>
          <a:prstGeom prst="rect">
            <a:avLst/>
          </a:prstGeom>
        </p:spPr>
      </p:pic>
      <p:sp>
        <p:nvSpPr>
          <p:cNvPr id="27" name="Oval 26">
            <a:extLst>
              <a:ext uri="{FF2B5EF4-FFF2-40B4-BE49-F238E27FC236}">
                <a16:creationId xmlns:a16="http://schemas.microsoft.com/office/drawing/2014/main" id="{BEFCA2AC-B0A7-D458-466C-F07A5A145A8A}"/>
              </a:ext>
            </a:extLst>
          </p:cNvPr>
          <p:cNvSpPr/>
          <p:nvPr/>
        </p:nvSpPr>
        <p:spPr>
          <a:xfrm>
            <a:off x="3281040" y="6959684"/>
            <a:ext cx="856651" cy="755566"/>
          </a:xfrm>
          <a:prstGeom prst="ellips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844768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2" dur="500"/>
                                        <p:tgtEl>
                                          <p:spTgt spid="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7" dur="500"/>
                                        <p:tgtEl>
                                          <p:spTgt spid="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2" dur="500"/>
                                        <p:tgtEl>
                                          <p:spTgt spid="2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7" dur="500"/>
                                        <p:tgtEl>
                                          <p:spTgt spid="2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</p:bldLst>
  </p:timing>
</p:sld>
</file>

<file path=ppt/theme/theme1.xml><?xml version="1.0" encoding="utf-8"?>
<a:theme xmlns:a="http://schemas.openxmlformats.org/drawingml/2006/main" name="Gallery">
  <a:themeElements>
    <a:clrScheme name="Gallery">
      <a:dk1>
        <a:sysClr val="windowText" lastClr="000000"/>
      </a:dk1>
      <a:lt1>
        <a:sysClr val="window" lastClr="FFFFFF"/>
      </a:lt1>
      <a:dk2>
        <a:srgbClr val="454545"/>
      </a:dk2>
      <a:lt2>
        <a:srgbClr val="DFDBD5"/>
      </a:lt2>
      <a:accent1>
        <a:srgbClr val="B71E42"/>
      </a:accent1>
      <a:accent2>
        <a:srgbClr val="DE478E"/>
      </a:accent2>
      <a:accent3>
        <a:srgbClr val="BC72F0"/>
      </a:accent3>
      <a:accent4>
        <a:srgbClr val="795FAF"/>
      </a:accent4>
      <a:accent5>
        <a:srgbClr val="586EA6"/>
      </a:accent5>
      <a:accent6>
        <a:srgbClr val="6892A0"/>
      </a:accent6>
      <a:hlink>
        <a:srgbClr val="FA2B5C"/>
      </a:hlink>
      <a:folHlink>
        <a:srgbClr val="BC658E"/>
      </a:folHlink>
    </a:clrScheme>
    <a:fontScheme name="Gallery">
      <a:majorFont>
        <a:latin typeface="Gill Sans MT" panose="020B0502020104020203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allery">
      <a:fillStyleLst>
        <a:solidFill>
          <a:schemeClr val="phClr"/>
        </a:solidFill>
        <a:gradFill rotWithShape="1">
          <a:gsLst>
            <a:gs pos="0">
              <a:schemeClr val="phClr">
                <a:tint val="54000"/>
                <a:alpha val="100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8000"/>
                <a:satMod val="130000"/>
                <a:lumMod val="92000"/>
              </a:schemeClr>
            </a:gs>
            <a:gs pos="100000">
              <a:schemeClr val="phClr">
                <a:shade val="78000"/>
                <a:satMod val="130000"/>
                <a:lumMod val="92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0800" dist="50800" dir="5400000" sx="96000" sy="96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080000"/>
            </a:lightRig>
          </a:scene3d>
          <a:sp3d>
            <a:bevelT w="38100" h="12700" prst="softRound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>
                <a:tint val="94000"/>
                <a:satMod val="80000"/>
                <a:lumMod val="106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43000" r="43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allery" id="{BBFCD31E-59A1-489D-B089-A3EAD7CAE12E}" vid="{F5E91637-A7B6-4E27-B710-77DA7014EE1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9Slide.vn</Template>
  <TotalTime>319</TotalTime>
  <Words>653</Words>
  <Application>Microsoft Office PowerPoint</Application>
  <PresentationFormat>Custom</PresentationFormat>
  <Paragraphs>70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3" baseType="lpstr">
      <vt:lpstr>Arial</vt:lpstr>
      <vt:lpstr>Arial (Body)</vt:lpstr>
      <vt:lpstr>Calibri</vt:lpstr>
      <vt:lpstr>Gill Sans MT</vt:lpstr>
      <vt:lpstr>Cambria Math</vt:lpstr>
      <vt:lpstr>Times New Roman</vt:lpstr>
      <vt:lpstr>Symbol</vt:lpstr>
      <vt:lpstr>Gallery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>9Slide.vn</Manager>
  <Company>9Slide.vn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9Slide.vn</dc:title>
  <dc:subject>9Slide.vn</dc:subject>
  <dc:creator>Admin</dc:creator>
  <cp:keywords>VnTeach.Com</cp:keywords>
  <dc:description>9Slide.vn</dc:description>
  <cp:lastModifiedBy>9Slide</cp:lastModifiedBy>
  <cp:revision>1</cp:revision>
  <dcterms:created xsi:type="dcterms:W3CDTF">2006-08-16T00:00:00Z</dcterms:created>
  <dcterms:modified xsi:type="dcterms:W3CDTF">2024-07-25T04:50:44Z</dcterms:modified>
  <cp:category>9Slide.vn</cp:category>
  <dc:identifier>DAFPXz5jK6c</dc:identifier>
</cp:coreProperties>
</file>