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3" r:id="rId3"/>
  </p:sldMasterIdLst>
  <p:notesMasterIdLst>
    <p:notesMasterId r:id="rId46"/>
  </p:notesMasterIdLst>
  <p:sldIdLst>
    <p:sldId id="256" r:id="rId4"/>
    <p:sldId id="310" r:id="rId5"/>
    <p:sldId id="266" r:id="rId6"/>
    <p:sldId id="281" r:id="rId7"/>
    <p:sldId id="267" r:id="rId8"/>
    <p:sldId id="305" r:id="rId9"/>
    <p:sldId id="306" r:id="rId10"/>
    <p:sldId id="269" r:id="rId11"/>
    <p:sldId id="320" r:id="rId12"/>
    <p:sldId id="309" r:id="rId13"/>
    <p:sldId id="321" r:id="rId14"/>
    <p:sldId id="259" r:id="rId15"/>
    <p:sldId id="258" r:id="rId16"/>
    <p:sldId id="260" r:id="rId17"/>
    <p:sldId id="263" r:id="rId18"/>
    <p:sldId id="322" r:id="rId19"/>
    <p:sldId id="265" r:id="rId20"/>
    <p:sldId id="324" r:id="rId21"/>
    <p:sldId id="323" r:id="rId22"/>
    <p:sldId id="294" r:id="rId23"/>
    <p:sldId id="325" r:id="rId24"/>
    <p:sldId id="317" r:id="rId25"/>
    <p:sldId id="327" r:id="rId26"/>
    <p:sldId id="328" r:id="rId27"/>
    <p:sldId id="326" r:id="rId28"/>
    <p:sldId id="329" r:id="rId29"/>
    <p:sldId id="318" r:id="rId30"/>
    <p:sldId id="330" r:id="rId31"/>
    <p:sldId id="331" r:id="rId32"/>
    <p:sldId id="332" r:id="rId33"/>
    <p:sldId id="312" r:id="rId34"/>
    <p:sldId id="333" r:id="rId35"/>
    <p:sldId id="334" r:id="rId36"/>
    <p:sldId id="336" r:id="rId37"/>
    <p:sldId id="335" r:id="rId38"/>
    <p:sldId id="337" r:id="rId39"/>
    <p:sldId id="338" r:id="rId40"/>
    <p:sldId id="313" r:id="rId41"/>
    <p:sldId id="340" r:id="rId42"/>
    <p:sldId id="339" r:id="rId43"/>
    <p:sldId id="264" r:id="rId44"/>
    <p:sldId id="261" r:id="rId45"/>
  </p:sldIdLst>
  <p:sldSz cx="18288000" cy="10287000"/>
  <p:notesSz cx="6858000" cy="9144000"/>
  <p:embeddedFontLst>
    <p:embeddedFont>
      <p:font typeface="Cambria Math" panose="02040503050406030204" pitchFamily="18" charset="0"/>
      <p:regular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2952" autoAdjust="0"/>
  </p:normalViewPr>
  <p:slideViewPr>
    <p:cSldViewPr>
      <p:cViewPr varScale="1">
        <p:scale>
          <a:sx n="44" d="100"/>
          <a:sy n="44" d="100"/>
        </p:scale>
        <p:origin x="79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font" Target="fonts/font1.fntdata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9EDF2-19B2-49A8-8CFA-940DE9BCA7D0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A7274-2722-4ED5-82D1-3F365BFF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40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2450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9928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9074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497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8739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7243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881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337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261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995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315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149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068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40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31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053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007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939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4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1426450" y="2493900"/>
            <a:ext cx="15435000" cy="6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828800" lvl="1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743200" lvl="2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3657600" lvl="3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4572000" lvl="4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5486400" lvl="5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6400800" lvl="6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7315200" lvl="7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8229600" lvl="8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59" name="Google Shape;5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-12588"/>
            <a:ext cx="18288000" cy="103121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4"/>
          <p:cNvGrpSpPr/>
          <p:nvPr/>
        </p:nvGrpSpPr>
        <p:grpSpPr>
          <a:xfrm rot="10800000" flipH="1">
            <a:off x="648487" y="292187"/>
            <a:ext cx="16991050" cy="4495934"/>
            <a:chOff x="245800" y="1896900"/>
            <a:chExt cx="7086100" cy="1875025"/>
          </a:xfrm>
        </p:grpSpPr>
        <p:sp>
          <p:nvSpPr>
            <p:cNvPr id="61" name="Google Shape;61;p4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9" name="Google Shape;69;p4"/>
          <p:cNvGrpSpPr/>
          <p:nvPr/>
        </p:nvGrpSpPr>
        <p:grpSpPr>
          <a:xfrm flipH="1">
            <a:off x="648487" y="5486287"/>
            <a:ext cx="16991050" cy="4495934"/>
            <a:chOff x="245800" y="1896900"/>
            <a:chExt cx="7086100" cy="1875025"/>
          </a:xfrm>
        </p:grpSpPr>
        <p:sp>
          <p:nvSpPr>
            <p:cNvPr id="70" name="Google Shape;70;p4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8" name="Google Shape;7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6650" y="760853"/>
            <a:ext cx="2013300" cy="4147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411980">
            <a:off x="16044601" y="1082574"/>
            <a:ext cx="816950" cy="1407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750" y="3956201"/>
            <a:ext cx="2148200" cy="4016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8475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FD6E-7B7E-3A02-20CE-F0B5F1450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0E792-B9A6-E743-AD06-10C451027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505B6-3D0C-985F-269F-DDEEE1DFC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54119-5F02-4D13-A9A7-02B4A66B5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D1927-2C93-871F-25F6-45A64F2F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3729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982DB-CF5E-5F22-1E59-C033B0826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C2B1F-5627-0101-AACE-8A8FBAE05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12CF6-3631-0B3B-1BE4-11A99F39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97C37-AC45-F81D-B945-36B27CFE2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69892-EE81-695C-5149-EE01F920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978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8CCE2-D60E-BE5C-D2E5-80BABD258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E9EBD-987F-FFD1-2924-96FDBE7E4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025E0-2D14-4F6C-DFEE-7BA501184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72CE5-0C83-7BAA-6C44-FAC441937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F96F5-09E5-EF97-F031-B06D1CB1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932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BC219-A7A8-0570-5EA2-F8964231D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50037-A812-B974-98AF-F01A3C958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B7793-3D3B-E804-D7AF-94E7AE202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156FE-68DB-39A9-83E9-DA3565EEB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C372F7-B39B-8696-47B1-9F4F74FD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5BB8FA-2F29-F7B3-B8DC-38D3CC5E0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464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D141A-0652-6467-CD34-211D12FAC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5E045-4DA6-788D-8F7D-6D6CF9FF1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46A689-5664-455E-BF33-02D5C1455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5DB1C1-6C56-1F62-5A71-71CD283B65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8ABB93-A5DA-3611-9091-F25BD315D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8203AB-1F80-2043-2C53-F5F367AFE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294692-61D7-2E62-DCFE-A2A782C3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3B3D51-FA71-6F22-1E31-4695B78E7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887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7CEDE-C796-BD5D-4253-C3C5D24D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98FAD0-25D8-1C11-04DF-B91ECF3A3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B5CEE7-16C0-BF48-2449-905A6E2CB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C4C943-9D0A-D161-834F-2872E01B4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2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AC73DD-540B-03F6-8336-C781E1EA5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362019-D103-DEA5-07C1-A0B21DDE6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B120B-5EFE-4339-F076-DC2AFB2E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631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3CB87-FCEB-E931-C07B-6354D1DF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95AA-563B-2855-6C3F-BACA2ED08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F295B-B33B-817E-97A6-0509A3FFA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62E03E-8265-60D1-688E-123A1316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93EF68-0A37-5DB3-52F1-47CAEBCA4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33D50-C688-CBD8-D410-A0651BC78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681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E1321-43B7-51F5-7D72-5B33445FC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CE07B9-2883-CFC7-6BC3-C51D785578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D3B529-8F8E-457E-20BD-8F6E32BBE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F2238-C963-0248-2223-B8422E1DF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EA0F7-047F-C77D-212E-FA4D7E8EE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55ABD-32B3-3650-8E51-0F5C529E5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556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E4D5F-F88F-4EFD-A2B4-8E900DDD6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FD6E48-0F40-1928-7F22-5B25827D2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443EA-FF3C-6500-E962-1CF74E75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A2650-7F61-BC74-C173-EB1E64516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EA09B-DB82-5ED7-F6CD-C508F2FFF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6734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52C557-27BC-A705-2C75-AA24EFFD2A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D87DC-4EDB-74A9-117A-9809D48B1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B962E-9920-00C5-5051-8A24FC8D3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F3DF1-3736-711A-1B44-4FE245686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5DE0A-B592-F86F-2BD3-65F92606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34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236DC23-49CA-1AEC-9A81-CB476B6894E0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BDDDFA1-EBA1-4686-771A-738DC563C16F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45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BB4357B5-DC1D-74CE-67C4-F5CDA10469C6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2D24FF-E3A2-C019-2C23-5B215D6BC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5E83A-87D1-8F4D-2918-83B58BDBF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3A142-D17D-C2A5-A026-02BD82C6F0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6E205-1B69-944E-32A0-A2AC914C9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D77CF-3B33-ACB5-8B2E-210B4CE58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svg"/><Relationship Id="rId7" Type="http://schemas.openxmlformats.org/officeDocument/2006/relationships/image" Target="../media/image10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svg"/><Relationship Id="rId7" Type="http://schemas.openxmlformats.org/officeDocument/2006/relationships/image" Target="../media/image10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3.png"/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12" Type="http://schemas.openxmlformats.org/officeDocument/2006/relationships/image" Target="../media/image4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410.png"/><Relationship Id="rId5" Type="http://schemas.openxmlformats.org/officeDocument/2006/relationships/image" Target="../media/image6.svg"/><Relationship Id="rId10" Type="http://schemas.openxmlformats.org/officeDocument/2006/relationships/image" Target="../media/image41.png"/><Relationship Id="rId4" Type="http://schemas.openxmlformats.org/officeDocument/2006/relationships/image" Target="../media/image5.png"/><Relationship Id="rId9" Type="http://schemas.openxmlformats.org/officeDocument/2006/relationships/image" Target="../media/image16.svg"/><Relationship Id="rId1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7" Type="http://schemas.openxmlformats.org/officeDocument/2006/relationships/image" Target="../media/image48.svg"/><Relationship Id="rId12" Type="http://schemas.openxmlformats.org/officeDocument/2006/relationships/image" Target="../media/image50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0.png"/><Relationship Id="rId5" Type="http://schemas.openxmlformats.org/officeDocument/2006/relationships/image" Target="../media/image16.svg"/><Relationship Id="rId10" Type="http://schemas.openxmlformats.org/officeDocument/2006/relationships/image" Target="../media/image49.png"/><Relationship Id="rId4" Type="http://schemas.openxmlformats.org/officeDocument/2006/relationships/image" Target="../media/image15.png"/><Relationship Id="rId9" Type="http://schemas.openxmlformats.org/officeDocument/2006/relationships/image" Target="../media/image470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png"/><Relationship Id="rId3" Type="http://schemas.openxmlformats.org/officeDocument/2006/relationships/image" Target="../media/image6.svg"/><Relationship Id="rId7" Type="http://schemas.openxmlformats.org/officeDocument/2006/relationships/image" Target="../media/image54.svg"/><Relationship Id="rId12" Type="http://schemas.openxmlformats.org/officeDocument/2006/relationships/image" Target="../media/image5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6.svg"/><Relationship Id="rId7" Type="http://schemas.openxmlformats.org/officeDocument/2006/relationships/image" Target="../media/image5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0.svg"/><Relationship Id="rId7" Type="http://schemas.openxmlformats.org/officeDocument/2006/relationships/image" Target="../media/image56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6.svg"/><Relationship Id="rId10" Type="http://schemas.openxmlformats.org/officeDocument/2006/relationships/image" Target="../media/image59.svg"/><Relationship Id="rId4" Type="http://schemas.openxmlformats.org/officeDocument/2006/relationships/image" Target="../media/image5.png"/><Relationship Id="rId9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0.svg"/><Relationship Id="rId7" Type="http://schemas.openxmlformats.org/officeDocument/2006/relationships/image" Target="../media/image5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9.png"/><Relationship Id="rId7" Type="http://schemas.openxmlformats.org/officeDocument/2006/relationships/image" Target="../media/image4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3.png"/><Relationship Id="rId5" Type="http://schemas.openxmlformats.org/officeDocument/2006/relationships/image" Target="../media/image48.svg"/><Relationship Id="rId10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48.svg"/><Relationship Id="rId10" Type="http://schemas.openxmlformats.org/officeDocument/2006/relationships/image" Target="../media/image64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65.png"/><Relationship Id="rId5" Type="http://schemas.openxmlformats.org/officeDocument/2006/relationships/image" Target="../media/image8.svg"/><Relationship Id="rId10" Type="http://schemas.openxmlformats.org/officeDocument/2006/relationships/image" Target="../media/image67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6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6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6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70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6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7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6.svg"/><Relationship Id="rId7" Type="http://schemas.openxmlformats.org/officeDocument/2006/relationships/image" Target="../media/image16.svg"/><Relationship Id="rId12" Type="http://schemas.openxmlformats.org/officeDocument/2006/relationships/image" Target="../media/image6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72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6.svg"/><Relationship Id="rId7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image" Target="../media/image10.svg"/><Relationship Id="rId7" Type="http://schemas.openxmlformats.org/officeDocument/2006/relationships/image" Target="../media/image6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23.svg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22.png"/><Relationship Id="rId10" Type="http://schemas.openxmlformats.org/officeDocument/2006/relationships/image" Target="../media/image150.png"/><Relationship Id="rId4" Type="http://schemas.openxmlformats.org/officeDocument/2006/relationships/audio" Target="../media/media2.mp3"/><Relationship Id="rId9" Type="http://schemas.openxmlformats.org/officeDocument/2006/relationships/image" Target="../media/image14.png"/><Relationship Id="rId14" Type="http://schemas.openxmlformats.org/officeDocument/2006/relationships/image" Target="../media/image21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12" Type="http://schemas.openxmlformats.org/officeDocument/2006/relationships/image" Target="../media/image7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75.png"/><Relationship Id="rId5" Type="http://schemas.openxmlformats.org/officeDocument/2006/relationships/image" Target="../media/image6.svg"/><Relationship Id="rId10" Type="http://schemas.openxmlformats.org/officeDocument/2006/relationships/image" Target="../media/image80.png"/><Relationship Id="rId4" Type="http://schemas.openxmlformats.org/officeDocument/2006/relationships/image" Target="../media/image5.png"/><Relationship Id="rId9" Type="http://schemas.openxmlformats.org/officeDocument/2006/relationships/image" Target="../media/image16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5.png"/><Relationship Id="rId3" Type="http://schemas.openxmlformats.org/officeDocument/2006/relationships/image" Target="../media/image6.svg"/><Relationship Id="rId7" Type="http://schemas.openxmlformats.org/officeDocument/2006/relationships/image" Target="../media/image16.svg"/><Relationship Id="rId12" Type="http://schemas.openxmlformats.org/officeDocument/2006/relationships/image" Target="../media/image8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6.svg"/><Relationship Id="rId7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86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9.png"/><Relationship Id="rId3" Type="http://schemas.openxmlformats.org/officeDocument/2006/relationships/image" Target="../media/image6.svg"/><Relationship Id="rId7" Type="http://schemas.openxmlformats.org/officeDocument/2006/relationships/image" Target="../media/image16.svg"/><Relationship Id="rId12" Type="http://schemas.openxmlformats.org/officeDocument/2006/relationships/image" Target="../media/image8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87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6.svg"/><Relationship Id="rId7" Type="http://schemas.openxmlformats.org/officeDocument/2006/relationships/image" Target="../media/image16.svg"/><Relationship Id="rId12" Type="http://schemas.openxmlformats.org/officeDocument/2006/relationships/image" Target="../media/image9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90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6.svg"/><Relationship Id="rId7" Type="http://schemas.openxmlformats.org/officeDocument/2006/relationships/image" Target="../media/image16.svg"/><Relationship Id="rId12" Type="http://schemas.openxmlformats.org/officeDocument/2006/relationships/image" Target="../media/image9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8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6.svg"/><Relationship Id="rId7" Type="http://schemas.openxmlformats.org/officeDocument/2006/relationships/image" Target="../media/image16.svg"/><Relationship Id="rId12" Type="http://schemas.openxmlformats.org/officeDocument/2006/relationships/image" Target="../media/image9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8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16.svg"/><Relationship Id="rId10" Type="http://schemas.openxmlformats.org/officeDocument/2006/relationships/image" Target="../media/image92.png"/><Relationship Id="rId4" Type="http://schemas.openxmlformats.org/officeDocument/2006/relationships/image" Target="../media/image15.png"/><Relationship Id="rId9" Type="http://schemas.openxmlformats.org/officeDocument/2006/relationships/image" Target="../media/image8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image" Target="../media/image21.png"/><Relationship Id="rId12" Type="http://schemas.openxmlformats.org/officeDocument/2006/relationships/image" Target="../media/image23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21.svg"/><Relationship Id="rId4" Type="http://schemas.openxmlformats.org/officeDocument/2006/relationships/audio" Target="../media/media2.mp3"/><Relationship Id="rId9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7" Type="http://schemas.openxmlformats.org/officeDocument/2006/relationships/image" Target="../media/image9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svg"/><Relationship Id="rId7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../media/media2.mp3"/><Relationship Id="rId7" Type="http://schemas.openxmlformats.org/officeDocument/2006/relationships/image" Target="../media/image220.png"/><Relationship Id="rId12" Type="http://schemas.openxmlformats.org/officeDocument/2006/relationships/image" Target="../media/image23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21.sv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20.png"/><Relationship Id="rId4" Type="http://schemas.openxmlformats.org/officeDocument/2006/relationships/audio" Target="../media/media2.mp3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openxmlformats.org/officeDocument/2006/relationships/image" Target="../media/image240.pn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6" Type="http://schemas.openxmlformats.org/officeDocument/2006/relationships/image" Target="../media/image23.svg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audio" Target="../media/media2.mp3"/><Relationship Id="rId9" Type="http://schemas.openxmlformats.org/officeDocument/2006/relationships/image" Target="../media/image26.png"/><Relationship Id="rId1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image" Target="../media/image29.png"/><Relationship Id="rId12" Type="http://schemas.openxmlformats.org/officeDocument/2006/relationships/image" Target="../media/image23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21.svg"/><Relationship Id="rId4" Type="http://schemas.openxmlformats.org/officeDocument/2006/relationships/audio" Target="../media/media2.mp3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openxmlformats.org/officeDocument/2006/relationships/image" Target="../media/image30.pn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6" Type="http://schemas.openxmlformats.org/officeDocument/2006/relationships/image" Target="../media/image23.svg"/><Relationship Id="rId1" Type="http://schemas.microsoft.com/office/2007/relationships/media" Target="../media/media1.mp3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34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22.png"/><Relationship Id="rId10" Type="http://schemas.openxmlformats.org/officeDocument/2006/relationships/image" Target="../media/image33.png"/><Relationship Id="rId4" Type="http://schemas.openxmlformats.org/officeDocument/2006/relationships/audio" Target="../media/media2.mp3"/><Relationship Id="rId9" Type="http://schemas.openxmlformats.org/officeDocument/2006/relationships/image" Target="../media/image32.png"/><Relationship Id="rId1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openxmlformats.org/officeDocument/2006/relationships/image" Target="../media/image19.png"/><Relationship Id="rId12" Type="http://schemas.openxmlformats.org/officeDocument/2006/relationships/image" Target="../media/image3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23.sv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22.png"/><Relationship Id="rId4" Type="http://schemas.openxmlformats.org/officeDocument/2006/relationships/audio" Target="../media/media2.mp3"/><Relationship Id="rId9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24600" y="2351748"/>
            <a:ext cx="6110056" cy="61100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78396">
            <a:off x="14958560" y="6953277"/>
            <a:ext cx="2636567" cy="15724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54568" y="-2115728"/>
            <a:ext cx="5236901" cy="62888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806400" y="6113872"/>
            <a:ext cx="5236901" cy="62888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2079" y="926724"/>
            <a:ext cx="2211353" cy="29236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508484">
            <a:off x="54008" y="9067800"/>
            <a:ext cx="4455000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 flipH="1">
            <a:off x="15456051" y="4564240"/>
            <a:ext cx="802895" cy="119389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089724" flipH="1" flipV="1">
            <a:off x="2545038" y="6630170"/>
            <a:ext cx="802895" cy="11938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62400" y="2318130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VỚI TIẾT HỌC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737175">
            <a:off x="-492318" y="750606"/>
            <a:ext cx="3048326" cy="933037"/>
          </a:xfrm>
          <a:prstGeom prst="rect">
            <a:avLst/>
          </a:prstGeom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14739">
            <a:off x="818222" y="8648765"/>
            <a:ext cx="1299231" cy="1931814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11400" y="-4305300"/>
            <a:ext cx="4987570" cy="59894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7283" y="2047566"/>
            <a:ext cx="1589993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dung: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  <a:tabLst>
                <a:tab pos="3429000" algn="ctr"/>
                <a:tab pos="4552315" algn="l"/>
              </a:tabLs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 các góc trong một tam giác.</a:t>
            </a:r>
          </a:p>
          <a:p>
            <a:pPr marL="571500" lvl="0" indent="-571500" algn="just">
              <a:lnSpc>
                <a:spcPct val="150000"/>
              </a:lnSpc>
              <a:buFontTx/>
              <a:buChar char="-"/>
              <a:tabLst>
                <a:tab pos="3429000" algn="ctr"/>
                <a:tab pos="4552315" algn="l"/>
              </a:tabLs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 hệ giữa góc và cạnh đối diện trong tam giác.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  <a:tabLst>
                <a:tab pos="3429000" algn="ctr"/>
                <a:tab pos="4552315" algn="l"/>
              </a:tabLs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Bất đẳng thức tam giác.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  <a:tabLst>
                <a:tab pos="3429000" algn="ctr"/>
                <a:tab pos="4552315" algn="l"/>
              </a:tabLs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 tam giác bằng nhau.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  <a:tabLst>
                <a:tab pos="3429000" algn="ctr"/>
                <a:tab pos="4552315" algn="l"/>
              </a:tabLs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 trường hợp bằng nhau của hai tam giác.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  <a:tabLst>
                <a:tab pos="3429000" algn="ctr"/>
                <a:tab pos="4552315" algn="l"/>
              </a:tabLs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giác cân.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97000" y="7264003"/>
            <a:ext cx="3707137" cy="2678407"/>
          </a:xfrm>
          <a:prstGeom prst="rect">
            <a:avLst/>
          </a:prstGeom>
        </p:spPr>
      </p:pic>
      <p:sp>
        <p:nvSpPr>
          <p:cNvPr id="8" name="Google Shape;7771;p33"/>
          <p:cNvSpPr txBox="1">
            <a:spLocks/>
          </p:cNvSpPr>
          <p:nvPr/>
        </p:nvSpPr>
        <p:spPr>
          <a:xfrm>
            <a:off x="3804947" y="936299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5500" b="1" kern="0" dirty="0">
                <a:solidFill>
                  <a:schemeClr val="tx2"/>
                </a:solidFill>
                <a:latin typeface="Arial" panose="020B0604020202020204" pitchFamily="34" charset="0"/>
              </a:rPr>
              <a:t>HOẠT ĐỘNG NHÓM</a:t>
            </a:r>
            <a:endParaRPr lang="vi-VN" sz="5500" b="1" kern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90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737175">
            <a:off x="-492318" y="750606"/>
            <a:ext cx="3048326" cy="933037"/>
          </a:xfrm>
          <a:prstGeom prst="rect">
            <a:avLst/>
          </a:prstGeom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14739">
            <a:off x="818222" y="8648765"/>
            <a:ext cx="1299231" cy="1931814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11400" y="-4305300"/>
            <a:ext cx="4987570" cy="59894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18851" y="2047566"/>
            <a:ext cx="1249174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3429000" algn="ctr"/>
                <a:tab pos="4552315" algn="l"/>
              </a:tabLst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vuông góc và đường xiên.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3429000" algn="ctr"/>
                <a:tab pos="4552315" algn="l"/>
              </a:tabLst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trung trực của đoạn thẳng.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3429000" algn="ctr"/>
                <a:tab pos="4552315" algn="l"/>
              </a:tabLst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 chất của các đường đồng quy trong tam giác: đường trung tuyến, đường phân giác, đường trung trực, đường cao.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7771;p33"/>
          <p:cNvSpPr txBox="1">
            <a:spLocks/>
          </p:cNvSpPr>
          <p:nvPr/>
        </p:nvSpPr>
        <p:spPr>
          <a:xfrm>
            <a:off x="3804947" y="936299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5500" b="1" kern="0" dirty="0">
                <a:solidFill>
                  <a:schemeClr val="tx2"/>
                </a:solidFill>
                <a:latin typeface="Arial" panose="020B0604020202020204" pitchFamily="34" charset="0"/>
              </a:rPr>
              <a:t>HOẠT ĐỘNG NHÓM</a:t>
            </a:r>
            <a:endParaRPr lang="vi-VN" sz="5500" b="1" kern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97000" y="7264003"/>
            <a:ext cx="3707137" cy="267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8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86000" y="3665890"/>
            <a:ext cx="13866917" cy="1812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53"/>
              </a:lnSpc>
              <a:spcBef>
                <a:spcPct val="0"/>
              </a:spcBef>
            </a:pPr>
            <a:r>
              <a:rPr lang="en-US" sz="11038" b="1" dirty="0">
                <a:solidFill>
                  <a:srgbClr val="C45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945036">
            <a:off x="1087840" y="8047640"/>
            <a:ext cx="2001824" cy="11938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 flipH="1">
            <a:off x="15912896" y="1052199"/>
            <a:ext cx="1082759" cy="161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832686" y="7630360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02154" y="7032529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15994040" y="8363297"/>
            <a:ext cx="2228134" cy="13288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496852" y="-406717"/>
            <a:ext cx="1082759" cy="16100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143856" y="571500"/>
            <a:ext cx="5973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1. (SGK –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119)</a:t>
            </a:r>
            <a:endParaRPr lang="en-US" sz="4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509961" y="7886700"/>
            <a:ext cx="1978870" cy="21364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117543" y="597271"/>
                <a:ext cx="9951257" cy="734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42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37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543" y="597271"/>
                <a:ext cx="9951257" cy="734112"/>
              </a:xfrm>
              <a:prstGeom prst="rect">
                <a:avLst/>
              </a:prstGeom>
              <a:blipFill>
                <a:blip r:embed="rId11"/>
                <a:stretch>
                  <a:fillRect l="-2206"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Callout 11"/>
          <p:cNvSpPr/>
          <p:nvPr/>
        </p:nvSpPr>
        <p:spPr>
          <a:xfrm>
            <a:off x="10896600" y="27455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95543" y="1542537"/>
                <a:ext cx="13639800" cy="773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So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543" y="1542537"/>
                <a:ext cx="13639800" cy="773353"/>
              </a:xfrm>
              <a:prstGeom prst="rect">
                <a:avLst/>
              </a:prstGeom>
              <a:blipFill>
                <a:blip r:embed="rId12"/>
                <a:stretch>
                  <a:fillRect l="-1564" t="-12598" r="-760" b="-25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5061" y="3982438"/>
            <a:ext cx="6222709" cy="39042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291220" y="3935242"/>
                <a:ext cx="10576846" cy="38483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=180°−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=180°−42°−37°=101°</m:t>
                      </m:r>
                    </m:oMath>
                  </m:oMathPara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37°&lt;42°&lt;101°</m:t>
                    </m:r>
                  </m:oMath>
                </a14:m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 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CA &lt; BC &lt; AB</a:t>
                </a:r>
                <a:endParaRPr lang="en-US" sz="4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220" y="3935242"/>
                <a:ext cx="10576846" cy="3848361"/>
              </a:xfrm>
              <a:prstGeom prst="rect">
                <a:avLst/>
              </a:prstGeom>
              <a:blipFill>
                <a:blip r:embed="rId14"/>
                <a:stretch>
                  <a:fillRect l="-2017" b="-3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12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717418">
            <a:off x="12723583" y="6195683"/>
            <a:ext cx="10773397" cy="9875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381000" y="8572500"/>
            <a:ext cx="1082759" cy="16100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83640" flipH="1">
            <a:off x="16839817" y="-298732"/>
            <a:ext cx="1481004" cy="16432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73918"/>
            <a:ext cx="171450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400" y="326318"/>
            <a:ext cx="5973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2. (SGK –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119)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650087" y="353925"/>
                <a:ext cx="8275713" cy="750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 các số đo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trong Hình 140.</a:t>
                </a:r>
                <a:endParaRPr lang="en-US" sz="3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087" y="353925"/>
                <a:ext cx="8275713" cy="750975"/>
              </a:xfrm>
              <a:prstGeom prst="rect">
                <a:avLst/>
              </a:prstGeom>
              <a:blipFill>
                <a:blip r:embed="rId9"/>
                <a:stretch>
                  <a:fillRect l="-2651" t="-15447" b="-27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525311" y="7336791"/>
            <a:ext cx="2800978" cy="2334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9200" y="2841867"/>
            <a:ext cx="5599342" cy="38258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23211" y="7048500"/>
                <a:ext cx="12289672" cy="2955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𝑂𝐴𝐶</m:t>
                        </m:r>
                      </m:e>
                    </m:acc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𝐴𝑂𝐵</m:t>
                        </m:r>
                      </m:e>
                    </m:acc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ngoài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OAC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𝐴𝑂𝐵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𝑂𝐴𝐶</m:t>
                        </m:r>
                      </m:e>
                    </m:acc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= 2y.</a:t>
                </a:r>
                <a:r>
                  <a:rPr lang="en-US" sz="4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 = 30</a:t>
                </a:r>
                <a:r>
                  <a:rPr lang="fr-FR" sz="40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211" y="7048500"/>
                <a:ext cx="12289672" cy="2955233"/>
              </a:xfrm>
              <a:prstGeom prst="rect">
                <a:avLst/>
              </a:prstGeom>
              <a:blipFill>
                <a:blip r:embed="rId12"/>
                <a:stretch>
                  <a:fillRect l="-1786" r="-1736" b="-3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271812" y="2400300"/>
            <a:ext cx="912795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OA = AB = BO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x = 60°.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OA = OC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O.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7302459" y="1257300"/>
            <a:ext cx="1683043" cy="850496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57801" y="7505700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019093" y="-2712765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83640">
            <a:off x="17026194" y="284208"/>
            <a:ext cx="1089719" cy="12091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588623" flipH="1">
            <a:off x="20454" y="-561200"/>
            <a:ext cx="1594799" cy="237145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945601" flipH="1" flipV="1">
            <a:off x="1102330" y="8448306"/>
            <a:ext cx="1375115" cy="204477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24162" y="609878"/>
            <a:ext cx="5973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3. (SGK –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119)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74038" y="1510248"/>
                <a:ext cx="8674762" cy="7478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dấu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xe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buýt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Nội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2021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xem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xe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buýt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thế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141). 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8" y="1510248"/>
                <a:ext cx="8674762" cy="7478970"/>
              </a:xfrm>
              <a:prstGeom prst="rect">
                <a:avLst/>
              </a:prstGeom>
              <a:blipFill>
                <a:blip r:embed="rId12"/>
                <a:stretch>
                  <a:fillRect l="-2530" r="-2460" b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10800" y="1729666"/>
            <a:ext cx="7450390" cy="7271882"/>
          </a:xfrm>
          <a:prstGeom prst="rect">
            <a:avLst/>
          </a:prstGeom>
        </p:spPr>
      </p:pic>
      <p:pic>
        <p:nvPicPr>
          <p:cNvPr id="16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00156" y="8390370"/>
            <a:ext cx="2910644" cy="1582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57801" y="7505700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019093" y="-2712765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83640">
            <a:off x="17026194" y="284208"/>
            <a:ext cx="1089719" cy="12091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588623" flipH="1">
            <a:off x="20454" y="-561200"/>
            <a:ext cx="1594799" cy="237145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945601" flipH="1" flipV="1">
            <a:off x="1102330" y="8448306"/>
            <a:ext cx="1375115" cy="20447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0800" y="1729666"/>
            <a:ext cx="7450390" cy="7271882"/>
          </a:xfrm>
          <a:prstGeom prst="rect">
            <a:avLst/>
          </a:prstGeom>
        </p:spPr>
      </p:pic>
      <p:pic>
        <p:nvPicPr>
          <p:cNvPr id="16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646" y="7863057"/>
            <a:ext cx="2910644" cy="1582663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948365" y="624525"/>
            <a:ext cx="1683043" cy="850496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756244"/>
            <a:ext cx="83983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ABC:</a:t>
            </a:r>
          </a:p>
          <a:p>
            <a:pPr marL="30480" marR="30480"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&lt; AC + CB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69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6483105" y="-2096466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687375" y="6438909"/>
            <a:ext cx="4987570" cy="598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14400" y="701814"/>
            <a:ext cx="5973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4. (SGK –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119)</a:t>
            </a:r>
            <a:endParaRPr lang="en-US" sz="4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621000" y="8368861"/>
            <a:ext cx="1493030" cy="1611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89000" y="1663308"/>
                <a:ext cx="16094788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𝑁𝑃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𝐴𝐼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𝑀𝐾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00" y="1663308"/>
                <a:ext cx="16094788" cy="1938992"/>
              </a:xfrm>
              <a:prstGeom prst="rect">
                <a:avLst/>
              </a:prstGeom>
              <a:blipFill>
                <a:blip r:embed="rId7"/>
                <a:stretch>
                  <a:fillRect l="-1364" r="-1326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662" y="4211804"/>
            <a:ext cx="10629422" cy="3567803"/>
          </a:xfrm>
          <a:prstGeom prst="rect">
            <a:avLst/>
          </a:prstGeom>
        </p:spPr>
      </p:pic>
      <p:pic>
        <p:nvPicPr>
          <p:cNvPr id="13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182479" y="8484819"/>
            <a:ext cx="1565947" cy="13799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6483105" y="-2096466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3118627" y="7101944"/>
            <a:ext cx="4987570" cy="598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911735" y="8713648"/>
            <a:ext cx="1281018" cy="1383015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762000" y="5715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1021194"/>
            <a:ext cx="9663113" cy="32434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53400" y="4832874"/>
                <a:ext cx="11430000" cy="4739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∆MNP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MN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BC = NP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 = PM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𝑀𝑃𝑁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00" y="4832874"/>
                <a:ext cx="11430000" cy="4739952"/>
              </a:xfrm>
              <a:prstGeom prst="rect">
                <a:avLst/>
              </a:prstGeom>
              <a:blipFill>
                <a:blip r:embed="rId8"/>
                <a:stretch>
                  <a:fillRect l="-1440" b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>
            <a:off x="9440200" y="5829300"/>
            <a:ext cx="609600" cy="27432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202200" y="6589424"/>
            <a:ext cx="7323800" cy="91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>
              <a:lnSpc>
                <a:spcPct val="150000"/>
              </a:lnSpc>
              <a:defRPr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∆ABC = ∆MNP (c - c - c)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10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39666" y="5377926"/>
                <a:ext cx="9262533" cy="4739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∆ACI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∆MPK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AC = MP (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𝐴𝐶𝐼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𝑀𝑃𝐾</m:t>
                          </m:r>
                        </m:e>
                      </m:acc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CI = PK (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AI = MK (2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666" y="5377926"/>
                <a:ext cx="9262533" cy="4739182"/>
              </a:xfrm>
              <a:prstGeom prst="rect">
                <a:avLst/>
              </a:prstGeom>
              <a:blipFill>
                <a:blip r:embed="rId2"/>
                <a:stretch>
                  <a:fillRect l="-1974" b="-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6483105" y="-2096466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3182676" y="7292281"/>
            <a:ext cx="4987570" cy="598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911735" y="8713648"/>
            <a:ext cx="1281018" cy="1383015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762000" y="5715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1021194"/>
            <a:ext cx="9663113" cy="32434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4381500"/>
            <a:ext cx="16383000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I, K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NP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= NP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CI = PK.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8915400" y="6435265"/>
            <a:ext cx="600463" cy="252781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588262" y="7054326"/>
            <a:ext cx="7134325" cy="91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∆ACI = ∆MPK (c - g - c)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89120" y="3599575"/>
            <a:ext cx="12155654" cy="161582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C45C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7000" b="1" i="0" u="none" strike="noStrike" kern="1200" cap="none" spc="0" normalizeH="0" noProof="0" dirty="0">
                <a:ln>
                  <a:noFill/>
                </a:ln>
                <a:solidFill>
                  <a:srgbClr val="C45C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TẬP CUỐI CHƯƠNG VII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rgbClr val="C45C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945036">
            <a:off x="1087840" y="8047640"/>
            <a:ext cx="2001824" cy="11938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 flipH="1">
            <a:off x="15912896" y="1052199"/>
            <a:ext cx="1082759" cy="16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16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86496" y="4957514"/>
            <a:ext cx="1082759" cy="16100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83640" flipH="1">
            <a:off x="16759524" y="-45453"/>
            <a:ext cx="1401730" cy="15553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400" y="419100"/>
            <a:ext cx="5973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5. 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119)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4267200" y="5410571"/>
            <a:ext cx="1683043" cy="703937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14400" y="1257300"/>
                <a:ext cx="16339072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142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257300"/>
                <a:ext cx="16339072" cy="3785652"/>
              </a:xfrm>
              <a:prstGeom prst="rect">
                <a:avLst/>
              </a:prstGeom>
              <a:blipFill>
                <a:blip r:embed="rId9"/>
                <a:stretch>
                  <a:fillRect l="-1306" r="-1082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63200" y="2476500"/>
            <a:ext cx="6726265" cy="3286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14400" y="6262152"/>
                <a:ext cx="9753600" cy="37172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∆AOM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∆BON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AO = BO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𝐴𝑂𝑀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𝐵𝑂𝑁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OM = ON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262152"/>
                <a:ext cx="9753600" cy="3717236"/>
              </a:xfrm>
              <a:prstGeom prst="rect">
                <a:avLst/>
              </a:prstGeom>
              <a:blipFill>
                <a:blip r:embed="rId11"/>
                <a:stretch>
                  <a:fillRect l="-1875" b="-5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Brace 14"/>
          <p:cNvSpPr/>
          <p:nvPr/>
        </p:nvSpPr>
        <p:spPr>
          <a:xfrm>
            <a:off x="9083936" y="7340083"/>
            <a:ext cx="600463" cy="252781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30741" y="8228503"/>
            <a:ext cx="7419660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>
              <a:lnSpc>
                <a:spcPct val="107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∆AOM = ∆BON (c - g - c.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68856" y="8639348"/>
            <a:ext cx="1008737" cy="149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9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3" grpId="0"/>
      <p:bldP spid="8" grpId="0"/>
      <p:bldP spid="15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86496" y="4957514"/>
            <a:ext cx="1082759" cy="16100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83640" flipH="1">
            <a:off x="16759524" y="-45453"/>
            <a:ext cx="1401730" cy="1555317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353462" y="380236"/>
            <a:ext cx="1683043" cy="703937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6600" y="1391924"/>
            <a:ext cx="6726265" cy="3286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86331" y="1391924"/>
                <a:ext cx="9384496" cy="8526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𝐴𝑀𝑂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𝐵𝑁𝑂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le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 // BN.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Do AM // BN </a:t>
                </a: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𝑀𝐴𝑂</m:t>
                        </m:r>
                      </m:e>
                    </m:acc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𝑁𝐵𝑂</m:t>
                        </m:r>
                      </m:e>
                    </m:acc>
                  </m:oMath>
                </a14:m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le </a:t>
                </a: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∆AOM </a:t>
                </a: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∆BON </a:t>
                </a: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fr-FR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𝑀𝐴𝑂</m:t>
                          </m:r>
                        </m:e>
                      </m:acc>
                      <m:r>
                        <a:rPr kumimoji="0" lang="fr-FR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fr-FR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𝑁𝐵𝑂</m:t>
                          </m:r>
                        </m:e>
                      </m:acc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AO = BO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𝐴𝑂𝑀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𝐵𝑂𝑁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331" y="1391924"/>
                <a:ext cx="9384496" cy="8526180"/>
              </a:xfrm>
              <a:prstGeom prst="rect">
                <a:avLst/>
              </a:prstGeom>
              <a:blipFill>
                <a:blip r:embed="rId10"/>
                <a:stretch>
                  <a:fillRect l="-2274" b="-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68856" y="8639348"/>
            <a:ext cx="1008737" cy="14999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277024" y="7005578"/>
            <a:ext cx="7696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>
              <a:lnSpc>
                <a:spcPct val="150000"/>
              </a:lnSpc>
              <a:defRPr/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∆AOM = ∆BON (g - c - g)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  <a:defRPr/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OM = ON</a:t>
            </a:r>
          </a:p>
          <a:p>
            <a:pPr marL="30480" marR="30480" lvl="0">
              <a:lnSpc>
                <a:spcPct val="150000"/>
              </a:lnSpc>
              <a:defRPr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(2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9448800" y="7242647"/>
            <a:ext cx="600463" cy="252781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8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94984" y="-2556564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78396">
            <a:off x="16208656" y="-504554"/>
            <a:ext cx="1836514" cy="10952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331629" flipH="1">
            <a:off x="308193" y="9075708"/>
            <a:ext cx="1510860" cy="901052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181600" y="7353300"/>
            <a:ext cx="2758440" cy="229870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55339" y="396975"/>
            <a:ext cx="5973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6. 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119)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14400" y="1013148"/>
                <a:ext cx="16916400" cy="4739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013148"/>
                <a:ext cx="16916400" cy="4739952"/>
              </a:xfrm>
              <a:prstGeom prst="rect">
                <a:avLst/>
              </a:prstGeom>
              <a:blipFill>
                <a:blip r:embed="rId10"/>
                <a:stretch>
                  <a:fillRect l="-1261" b="-2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030200" y="4076700"/>
            <a:ext cx="4202060" cy="583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5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94984" y="-2556564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78396">
            <a:off x="16208656" y="-504554"/>
            <a:ext cx="1836514" cy="10952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331629" flipH="1">
            <a:off x="308193" y="9075708"/>
            <a:ext cx="1510860" cy="901052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677400" y="7903457"/>
            <a:ext cx="2569984" cy="2141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15249" y="1976508"/>
            <a:ext cx="4202060" cy="5692246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1353462" y="610733"/>
            <a:ext cx="1683043" cy="703937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53462" y="1974503"/>
                <a:ext cx="11371938" cy="5694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= AC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=70°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ABC:</a:t>
                </a: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𝐵𝐴𝐶</m:t>
                          </m:r>
                        </m:e>
                      </m:acc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=180°−</m:t>
                      </m:r>
                      <m:acc>
                        <m:accPr>
                          <m:chr m:val="̂"/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𝐴𝐵𝐶</m:t>
                          </m:r>
                        </m:e>
                      </m:acc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𝐴𝐶𝐵</m:t>
                          </m:r>
                        </m:e>
                      </m:acc>
                    </m:oMath>
                  </m:oMathPara>
                </a14:m>
                <a:endPara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180° − 70° − 70° </m:t>
                      </m:r>
                    </m:oMath>
                  </m:oMathPara>
                </a14:m>
                <a:endPara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40°</m:t>
                      </m:r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462" y="1974503"/>
                <a:ext cx="11371938" cy="5694251"/>
              </a:xfrm>
              <a:prstGeom prst="rect">
                <a:avLst/>
              </a:prstGeom>
              <a:blipFill>
                <a:blip r:embed="rId11"/>
                <a:stretch>
                  <a:fillRect l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06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94984" y="-2556564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78396">
            <a:off x="16208656" y="-504554"/>
            <a:ext cx="1836514" cy="10952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331629" flipH="1">
            <a:off x="308193" y="9075708"/>
            <a:ext cx="1510860" cy="901052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870822" y="7581900"/>
            <a:ext cx="2758440" cy="22987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87264" y="1926267"/>
            <a:ext cx="4202060" cy="5833992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1031723" y="774116"/>
            <a:ext cx="1683043" cy="703937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03545" y="1948325"/>
                <a:ext cx="11926154" cy="4740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∆ADB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∆AEC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∆ADB = ∆AEC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huyền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BD = CE (2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45" y="1948325"/>
                <a:ext cx="11926154" cy="4740337"/>
              </a:xfrm>
              <a:prstGeom prst="rect">
                <a:avLst/>
              </a:prstGeom>
              <a:blipFill>
                <a:blip r:embed="rId11"/>
                <a:stretch>
                  <a:fillRect l="-1585" b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/>
          <p:cNvSpPr/>
          <p:nvPr/>
        </p:nvSpPr>
        <p:spPr>
          <a:xfrm>
            <a:off x="7543800" y="2986138"/>
            <a:ext cx="304800" cy="165284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7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94984" y="-2556564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78396">
            <a:off x="16208656" y="-504554"/>
            <a:ext cx="1836514" cy="10952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331629" flipH="1">
            <a:off x="308193" y="9075708"/>
            <a:ext cx="1510860" cy="901052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734800" y="8384036"/>
            <a:ext cx="1803226" cy="1502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35000" y="2019300"/>
            <a:ext cx="4202060" cy="5833992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1353462" y="380236"/>
            <a:ext cx="1683043" cy="703937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33409" y="1436366"/>
                <a:ext cx="11540856" cy="7540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Do ∆ADB = ∆AEC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AD = AE (2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∆AEH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∆ADH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AE = AD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∆AEH = ∆ADH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cgv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𝐻𝐴𝐸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𝐻𝐴𝐷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409" y="1436366"/>
                <a:ext cx="11540856" cy="7540911"/>
              </a:xfrm>
              <a:prstGeom prst="rect">
                <a:avLst/>
              </a:prstGeom>
              <a:blipFill>
                <a:blip r:embed="rId11"/>
                <a:stretch>
                  <a:fillRect l="-1638" r="-1585" b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/>
          <p:cNvSpPr/>
          <p:nvPr/>
        </p:nvSpPr>
        <p:spPr>
          <a:xfrm>
            <a:off x="19050000" y="1462246"/>
            <a:ext cx="304800" cy="165284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10439400" y="4305300"/>
            <a:ext cx="381000" cy="17526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902154" y="7032529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089388" y="9308014"/>
            <a:ext cx="1833447" cy="10934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6840200" y="258677"/>
            <a:ext cx="1082759" cy="1610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052750" y="8410073"/>
            <a:ext cx="1328829" cy="143463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48807" y="647700"/>
            <a:ext cx="5973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7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. 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119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36775" y="1562100"/>
                <a:ext cx="15695404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𝐸𝐶𝐷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𝐷𝑄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𝐸𝐶𝐷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143).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AI // EK.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775" y="1562100"/>
                <a:ext cx="15695404" cy="3785652"/>
              </a:xfrm>
              <a:prstGeom prst="rect">
                <a:avLst/>
              </a:prstGeom>
              <a:blipFill>
                <a:blip r:embed="rId11"/>
                <a:stretch>
                  <a:fillRect l="-1359" r="-1398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70132" y="5676900"/>
            <a:ext cx="6947735" cy="436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8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902154" y="7032529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61878" y="8950976"/>
            <a:ext cx="1833447" cy="10934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6561180" y="594062"/>
            <a:ext cx="1082759" cy="1610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645016" y="8420100"/>
            <a:ext cx="1328829" cy="1434633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572214" y="5357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47884" y="1562100"/>
            <a:ext cx="13792231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40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CP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DQ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ECD.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EK </a:t>
            </a:r>
            <a:r>
              <a:rPr lang="en-US" sz="40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B, C, 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40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40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BD.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 </a:t>
            </a:r>
            <a:r>
              <a:rPr lang="en-US" sz="40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EK </a:t>
            </a:r>
            <a:r>
              <a:rPr lang="en-US" sz="40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BD.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// EK.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25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6483105" y="-2096466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008853" flipH="1" flipV="1">
            <a:off x="-2696629" y="7065349"/>
            <a:ext cx="4987570" cy="598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14400" y="779097"/>
            <a:ext cx="5973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8. 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120)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80532" y="1578602"/>
                <a:ext cx="16569267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trực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Qua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144).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minh: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2" y="1578602"/>
                <a:ext cx="16569267" cy="2748253"/>
              </a:xfrm>
              <a:prstGeom prst="rect">
                <a:avLst/>
              </a:prstGeom>
              <a:blipFill>
                <a:blip r:embed="rId6"/>
                <a:stretch>
                  <a:fillRect l="-1288" r="-1325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924800" y="7886700"/>
            <a:ext cx="1918959" cy="1775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24729" y="4742907"/>
            <a:ext cx="5939479" cy="47439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14399" y="4405848"/>
                <a:ext cx="9293087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𝑂𝑀𝐴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=△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𝑂𝑀𝐵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𝑀𝑂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NMP;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MNP.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4405848"/>
                <a:ext cx="9293087" cy="3785652"/>
              </a:xfrm>
              <a:prstGeom prst="rect">
                <a:avLst/>
              </a:prstGeom>
              <a:blipFill>
                <a:blip r:embed="rId11"/>
                <a:stretch>
                  <a:fillRect l="-2297" r="-2297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152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6483105" y="-2096466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008853" flipH="1" flipV="1">
            <a:off x="-2696629" y="7065349"/>
            <a:ext cx="4987570" cy="598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8382000" y="5715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143000" y="1638300"/>
                <a:ext cx="16411071" cy="7540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Do 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OA = OB = OC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∆OMA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∆OMB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OA = OB (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∆OMA = ∆OMB (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𝑂𝑀𝐴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𝑂𝑀𝐵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𝐵𝑀𝐴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 MO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𝑁𝑀𝑃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638300"/>
                <a:ext cx="16411071" cy="7540911"/>
              </a:xfrm>
              <a:prstGeom prst="rect">
                <a:avLst/>
              </a:prstGeom>
              <a:blipFill>
                <a:blip r:embed="rId6"/>
                <a:stretch>
                  <a:fillRect l="-1152" b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Brace 17"/>
          <p:cNvSpPr/>
          <p:nvPr/>
        </p:nvSpPr>
        <p:spPr>
          <a:xfrm>
            <a:off x="12677271" y="4702724"/>
            <a:ext cx="381000" cy="159163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1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000" y="1028700"/>
            <a:ext cx="15435000" cy="1414800"/>
          </a:xfrm>
        </p:spPr>
        <p:txBody>
          <a:bodyPr/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411616" y="2095500"/>
                <a:ext cx="15435000" cy="1896087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  <a:defRPr/>
                </a:pP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Câu 1.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Cho tam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40</m:t>
                        </m:r>
                      </m:e>
                      <m:sup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70</m:t>
                        </m:r>
                      </m:e>
                      <m:sup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Khi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bằng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616" y="2095500"/>
                <a:ext cx="15435000" cy="189608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9457371" y="4613662"/>
                <a:ext cx="7404078" cy="1608804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70</m:t>
                        </m:r>
                      </m:e>
                      <m:sup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endParaRPr kumimoji="0" lang="vi-VN" sz="400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371" y="4613662"/>
                <a:ext cx="7404078" cy="160880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1482178" y="6744137"/>
                <a:ext cx="7404078" cy="143859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55</m:t>
                        </m:r>
                      </m:e>
                      <m:sup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178" y="6744137"/>
                <a:ext cx="7404078" cy="143859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1488482" y="4650227"/>
                <a:ext cx="7404078" cy="157223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endParaRPr kumimoji="0" lang="vi-VN" sz="400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482" y="4650227"/>
                <a:ext cx="7404078" cy="157223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9457371" y="6744137"/>
                <a:ext cx="7404078" cy="1438600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110</m:t>
                        </m:r>
                      </m:e>
                      <m:sup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371" y="6744137"/>
                <a:ext cx="7404078" cy="143860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488341" y="4492691"/>
            <a:ext cx="1706092" cy="1484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192316" y="4492692"/>
            <a:ext cx="1700244" cy="151476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5362122" y="6578741"/>
            <a:ext cx="1700244" cy="1514762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520115" y="6542178"/>
            <a:ext cx="1700244" cy="1514762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081399">
            <a:off x="15664041" y="638529"/>
            <a:ext cx="2049800" cy="14784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8840569"/>
            <a:ext cx="1226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GV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48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6483105" y="-2096466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008853" flipH="1" flipV="1">
            <a:off x="-2696629" y="7065349"/>
            <a:ext cx="4987570" cy="598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00563" y="511300"/>
                <a:ext cx="15556224" cy="9356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</a:t>
                </a:r>
                <a:r>
                  <a:rPr lang="en-US" sz="4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∆OPA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∆OPC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OP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OA = OC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∆OPA = ∆OPC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𝑂𝑃𝐴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𝑂𝑃𝐶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CPA hay PO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NPM.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NMP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giao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P.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MNP.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563" y="511300"/>
                <a:ext cx="15556224" cy="9356600"/>
              </a:xfrm>
              <a:prstGeom prst="rect">
                <a:avLst/>
              </a:prstGeom>
              <a:blipFill>
                <a:blip r:embed="rId6"/>
                <a:stretch>
                  <a:fillRect l="-1176" r="-353" b="-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/>
          <p:cNvSpPr/>
          <p:nvPr/>
        </p:nvSpPr>
        <p:spPr>
          <a:xfrm>
            <a:off x="12708579" y="1638300"/>
            <a:ext cx="381000" cy="159163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09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626273" y="8392028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02154" y="7032529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15994040" y="8363297"/>
            <a:ext cx="2228134" cy="13288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496852" y="-406717"/>
            <a:ext cx="1082759" cy="16100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67512" y="677827"/>
            <a:ext cx="60019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9. 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20)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48979" y="1538459"/>
                <a:ext cx="16853221" cy="6555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79" y="1538459"/>
                <a:ext cx="16853221" cy="6555641"/>
              </a:xfrm>
              <a:prstGeom prst="rect">
                <a:avLst/>
              </a:prstGeom>
              <a:blipFill>
                <a:blip r:embed="rId10"/>
                <a:stretch>
                  <a:fillRect l="-1302" r="-1266" b="-1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867512" y="8697521"/>
            <a:ext cx="1502465" cy="1493075"/>
          </a:xfrm>
          <a:prstGeom prst="rect">
            <a:avLst/>
          </a:prstGeom>
        </p:spPr>
      </p:pic>
      <p:pic>
        <p:nvPicPr>
          <p:cNvPr id="17" name="Picture 3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9761728" y="8099337"/>
            <a:ext cx="1896872" cy="137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3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902154" y="7032529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78396">
            <a:off x="16565171" y="9055254"/>
            <a:ext cx="1877968" cy="111998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541380" y="8711909"/>
            <a:ext cx="1082759" cy="1610050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1086135" y="541867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916400" y="218132"/>
            <a:ext cx="1037616" cy="10311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1977863"/>
            <a:ext cx="5305425" cy="6715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479414" y="587500"/>
                <a:ext cx="11503786" cy="9356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Gọi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K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BC.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G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G, K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K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BK = CK.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AC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Xét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∆AKB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∆AKC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AK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BK = CK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414" y="587500"/>
                <a:ext cx="11503786" cy="9356600"/>
              </a:xfrm>
              <a:prstGeom prst="rect">
                <a:avLst/>
              </a:prstGeom>
              <a:blipFill>
                <a:blip r:embed="rId12"/>
                <a:stretch>
                  <a:fillRect l="-1643" b="-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3729120" y="7425724"/>
                <a:ext cx="5561143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∆AKB = ∆AKC </a:t>
                </a: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(c - c - c)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9120" y="7425724"/>
                <a:ext cx="5561143" cy="1938992"/>
              </a:xfrm>
              <a:prstGeom prst="rect">
                <a:avLst/>
              </a:prstGeom>
              <a:blipFill>
                <a:blip r:embed="rId13"/>
                <a:stretch>
                  <a:fillRect l="-3289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/>
          <p:cNvSpPr/>
          <p:nvPr/>
        </p:nvSpPr>
        <p:spPr>
          <a:xfrm>
            <a:off x="12954000" y="7277100"/>
            <a:ext cx="685800" cy="25146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2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902154" y="7032529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78396">
            <a:off x="15994040" y="8363297"/>
            <a:ext cx="2228134" cy="13288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541380" y="8711909"/>
            <a:ext cx="1082759" cy="1610050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687800" y="414357"/>
            <a:ext cx="1037616" cy="10311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14400" y="530666"/>
                <a:ext cx="15392400" cy="196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𝐴𝐾𝐵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𝐴𝐾𝐶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𝐴𝐾𝐵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𝐴𝐾𝐶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𝐴𝐾𝐵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𝐴𝐾𝐶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AK </a:t>
                </a:r>
                <a:r>
                  <a:rPr lang="en-US" sz="4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30666"/>
                <a:ext cx="15392400" cy="1969963"/>
              </a:xfrm>
              <a:prstGeom prst="rect">
                <a:avLst/>
              </a:prstGeom>
              <a:blipFill>
                <a:blip r:embed="rId11"/>
                <a:stretch>
                  <a:fillRect l="-1188" b="-6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81000" y="2500629"/>
            <a:ext cx="1775586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tâm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AH </a:t>
            </a:r>
            <a:r>
              <a:rPr lang="en-US" sz="40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BC.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Ta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AK </a:t>
            </a:r>
            <a:r>
              <a:rPr lang="en-US" sz="40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lang="en-US" sz="40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H, K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(2).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OA = OB = OC.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∆OKB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∆OKC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 = OC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BK = CK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∆OKB = ∆OKC (c - c - c).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12649200" y="6362700"/>
            <a:ext cx="457200" cy="250886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6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902154" y="7032529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78396">
            <a:off x="15994040" y="8363297"/>
            <a:ext cx="2228134" cy="13288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541380" y="8711909"/>
            <a:ext cx="1082759" cy="1610050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687800" y="414357"/>
            <a:ext cx="1037616" cy="10311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5800" y="1052686"/>
                <a:ext cx="15773400" cy="2793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𝑂𝐾𝐵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𝑂𝐾𝐶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𝑂𝐾𝐵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𝑂𝐾𝐶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𝑂𝐾𝐵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𝑂𝐾𝐶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OK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AK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O, K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(3).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052686"/>
                <a:ext cx="15773400" cy="2793842"/>
              </a:xfrm>
              <a:prstGeom prst="rect">
                <a:avLst/>
              </a:prstGeom>
              <a:blipFill>
                <a:blip r:embed="rId11"/>
                <a:stretch>
                  <a:fillRect l="-1198" b="-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1789" y="4075350"/>
                <a:ext cx="12958011" cy="1022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lvl="0" indent="-57150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BI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𝐼𝐵𝐾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89" y="4075350"/>
                <a:ext cx="12958011" cy="1022396"/>
              </a:xfrm>
              <a:prstGeom prst="rect">
                <a:avLst/>
              </a:prstGeom>
              <a:blipFill>
                <a:blip r:embed="rId12"/>
                <a:stretch>
                  <a:fillRect l="-1270" b="-1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295400" y="5030989"/>
                <a:ext cx="14478000" cy="4227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CI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𝐼𝐶𝐾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𝐼𝐵𝐾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𝐼𝐶𝐾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𝐼𝐵𝐶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𝐼𝐶𝐵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I.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IB = IC.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030989"/>
                <a:ext cx="14478000" cy="4227311"/>
              </a:xfrm>
              <a:prstGeom prst="rect">
                <a:avLst/>
              </a:prstGeom>
              <a:blipFill>
                <a:blip r:embed="rId13"/>
                <a:stretch>
                  <a:fillRect l="-1305" b="-2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84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902154" y="7032529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78396">
            <a:off x="15994040" y="8363297"/>
            <a:ext cx="2228134" cy="13288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541380" y="8711909"/>
            <a:ext cx="1082759" cy="1610050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687800" y="414357"/>
            <a:ext cx="1037616" cy="10311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04800" y="480518"/>
                <a:ext cx="14478000" cy="4739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∆IBK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∆ICK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IB = IC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𝐼𝐵𝐾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𝐼𝐶𝐾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BK = CK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∆IBK = ∆ICK (c - g - c)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80518"/>
                <a:ext cx="14478000" cy="4739182"/>
              </a:xfrm>
              <a:prstGeom prst="rect">
                <a:avLst/>
              </a:prstGeom>
              <a:blipFill>
                <a:blip r:embed="rId11"/>
                <a:stretch>
                  <a:fillRect b="-2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Brace 24"/>
          <p:cNvSpPr/>
          <p:nvPr/>
        </p:nvSpPr>
        <p:spPr>
          <a:xfrm>
            <a:off x="10972800" y="1595677"/>
            <a:ext cx="457200" cy="250886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649766" y="5256244"/>
                <a:ext cx="15038034" cy="4739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𝐼𝐾𝐵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𝐼𝐾𝐶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𝐼𝐾𝐵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𝐼𝐾𝐶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 </m:t>
                    </m:r>
                  </m:oMath>
                </a14:m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𝐼𝐾𝐵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𝐼𝐾𝐶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IK 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AK 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I, K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(4).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(1), (2), (3)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(4) ta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G, H, I, 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766" y="5256244"/>
                <a:ext cx="15038034" cy="4739182"/>
              </a:xfrm>
              <a:prstGeom prst="rect">
                <a:avLst/>
              </a:prstGeom>
              <a:blipFill>
                <a:blip r:embed="rId12"/>
                <a:stretch>
                  <a:fillRect l="-1257" b="-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478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16200" y="7396830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78396">
            <a:off x="15994040" y="8363297"/>
            <a:ext cx="2228134" cy="13288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541380" y="8711909"/>
            <a:ext cx="1082759" cy="1610050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687800" y="414357"/>
            <a:ext cx="1037616" cy="10311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0631" y="1879891"/>
            <a:ext cx="5281135" cy="66926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705600" y="1837217"/>
                <a:ext cx="11158474" cy="6648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H, K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H, 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H, I, K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AK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𝐾𝐴𝐵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𝐾𝐴𝐶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1837217"/>
                <a:ext cx="11158474" cy="6648551"/>
              </a:xfrm>
              <a:prstGeom prst="rect">
                <a:avLst/>
              </a:prstGeom>
              <a:blipFill>
                <a:blip r:embed="rId12"/>
                <a:stretch>
                  <a:fillRect l="-1639" r="-1202" b="-1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936620" y="625614"/>
            <a:ext cx="641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2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16200" y="7396830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78396">
            <a:off x="15994040" y="8363297"/>
            <a:ext cx="2228134" cy="13288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541380" y="8711909"/>
            <a:ext cx="1082759" cy="1610050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687800" y="414357"/>
            <a:ext cx="1037616" cy="10311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0631" y="1943100"/>
            <a:ext cx="5281135" cy="66926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748526" y="2452018"/>
                <a:ext cx="11158474" cy="5663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∆AKB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∆AKC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𝐾𝐴𝐵</m:t>
                          </m:r>
                        </m:e>
                      </m:acc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𝐾𝐴𝐶</m:t>
                          </m:r>
                        </m:e>
                      </m:acc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AK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∆AKB = ∆AKC </a:t>
                </a: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AC (2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526" y="2452018"/>
                <a:ext cx="11158474" cy="5663282"/>
              </a:xfrm>
              <a:prstGeom prst="rect">
                <a:avLst/>
              </a:prstGeom>
              <a:blipFill>
                <a:blip r:embed="rId12"/>
                <a:stretch>
                  <a:fillRect l="-1638" b="-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936620" y="625614"/>
            <a:ext cx="641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14020800" y="3631447"/>
            <a:ext cx="533400" cy="15240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5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717418">
            <a:off x="12190182" y="-7481469"/>
            <a:ext cx="10773397" cy="9875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381000" y="8572500"/>
            <a:ext cx="1082759" cy="1610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73918"/>
            <a:ext cx="171450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869633"/>
            <a:ext cx="6287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10. 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20)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441359" y="190500"/>
            <a:ext cx="1713040" cy="14275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1000" y="1577519"/>
                <a:ext cx="17313442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tờ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145).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thế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giúp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577519"/>
                <a:ext cx="17313442" cy="4708981"/>
              </a:xfrm>
              <a:prstGeom prst="rect">
                <a:avLst/>
              </a:prstGeom>
              <a:blipFill>
                <a:blip r:embed="rId8"/>
                <a:stretch>
                  <a:fillRect l="-1268" r="-1232" b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68200" y="5691943"/>
            <a:ext cx="5311570" cy="4140794"/>
          </a:xfrm>
          <a:prstGeom prst="rect">
            <a:avLst/>
          </a:prstGeom>
        </p:spPr>
      </p:pic>
      <p:pic>
        <p:nvPicPr>
          <p:cNvPr id="14" name="Picture 3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220499" y="7470211"/>
            <a:ext cx="1447800" cy="115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4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717418">
            <a:off x="12190182" y="-7481469"/>
            <a:ext cx="10773397" cy="9875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381000" y="8572500"/>
            <a:ext cx="1082759" cy="1610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73918"/>
            <a:ext cx="171450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441359" y="190500"/>
            <a:ext cx="1713040" cy="1427534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1066800" y="625479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713863"/>
            <a:ext cx="16526086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7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800" y="909300"/>
            <a:ext cx="15435000" cy="1414800"/>
          </a:xfrm>
        </p:spPr>
        <p:txBody>
          <a:bodyPr/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951812" y="1925010"/>
                <a:ext cx="15387186" cy="3066090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Câu</a:t>
                </a: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2.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Cho tam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nhọn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trực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tâm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Khi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𝐻𝑀𝑁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bằng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nào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sau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đây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?</a:t>
                </a:r>
                <a:endParaRPr lang="en-US" sz="3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812" y="1925010"/>
                <a:ext cx="15387186" cy="3066090"/>
              </a:xfrm>
              <a:prstGeom prst="roundRect">
                <a:avLst/>
              </a:prstGeom>
              <a:blipFill>
                <a:blip r:embed="rId7"/>
                <a:stretch>
                  <a:fillRect l="-4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315453" y="5322462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A.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Góc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HPN</a:t>
            </a:r>
            <a:endParaRPr kumimoji="0" lang="en-US" sz="40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280566" y="7549939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B.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Góc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NMP</a:t>
            </a:r>
            <a:endParaRPr kumimoji="0" lang="vi-VN" sz="40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457371" y="5320666"/>
            <a:ext cx="7343192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C.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Góc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MPN</a:t>
            </a:r>
            <a:endParaRPr kumimoji="0" lang="vi-VN" sz="40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457371" y="7549939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NHP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490988" y="5347862"/>
            <a:ext cx="1706092" cy="1484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439564" y="5422104"/>
            <a:ext cx="1700244" cy="151476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485618" y="7718553"/>
            <a:ext cx="1700244" cy="1514762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154023" y="7709444"/>
            <a:ext cx="1700244" cy="1514762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717418">
            <a:off x="12190182" y="-7481469"/>
            <a:ext cx="10773397" cy="9875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64085" y="8420100"/>
            <a:ext cx="1082759" cy="1610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73918"/>
            <a:ext cx="171450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944600" y="685800"/>
            <a:ext cx="2651759" cy="2209800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1066800" y="625479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850011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00" y="4471426"/>
            <a:ext cx="6629398" cy="5277991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97400" y="5524500"/>
            <a:ext cx="1295400" cy="204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0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1066800" y="2990093"/>
            <a:ext cx="3516509" cy="1415575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04992" flipH="1" flipV="1">
            <a:off x="15991437" y="-1590356"/>
            <a:ext cx="4987570" cy="598943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395485">
            <a:off x="-2296563" y="-1827109"/>
            <a:ext cx="4987570" cy="5989439"/>
          </a:xfrm>
          <a:prstGeom prst="rect">
            <a:avLst/>
          </a:prstGeom>
        </p:spPr>
      </p:pic>
      <p:sp>
        <p:nvSpPr>
          <p:cNvPr id="29" name="Google Shape;7771;p33"/>
          <p:cNvSpPr txBox="1">
            <a:spLocks/>
          </p:cNvSpPr>
          <p:nvPr/>
        </p:nvSpPr>
        <p:spPr>
          <a:xfrm>
            <a:off x="3901200" y="17129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7500" b="1" kern="0" dirty="0">
                <a:solidFill>
                  <a:schemeClr val="tx2"/>
                </a:solidFill>
                <a:latin typeface="Arial" panose="020B0604020202020204" pitchFamily="34" charset="0"/>
              </a:rPr>
              <a:t>HƯỚNG DẪN VỀ NHÀ</a:t>
            </a:r>
            <a:endParaRPr lang="vi-VN" sz="7500" b="1" kern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56062" y="3655732"/>
            <a:ext cx="5130550" cy="3699159"/>
            <a:chOff x="1066801" y="3771900"/>
            <a:chExt cx="5130550" cy="3699159"/>
          </a:xfrm>
        </p:grpSpPr>
        <p:grpSp>
          <p:nvGrpSpPr>
            <p:cNvPr id="31" name="Group 4"/>
            <p:cNvGrpSpPr/>
            <p:nvPr/>
          </p:nvGrpSpPr>
          <p:grpSpPr>
            <a:xfrm>
              <a:off x="1066801" y="3771900"/>
              <a:ext cx="5130550" cy="3699159"/>
              <a:chOff x="0" y="0"/>
              <a:chExt cx="6038063" cy="6076340"/>
            </a:xfrm>
          </p:grpSpPr>
          <p:sp>
            <p:nvSpPr>
              <p:cNvPr id="3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1223570" y="4554258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376272" y="3638829"/>
            <a:ext cx="5130550" cy="3699159"/>
            <a:chOff x="6494020" y="3791229"/>
            <a:chExt cx="5130550" cy="3699159"/>
          </a:xfrm>
        </p:grpSpPr>
        <p:grpSp>
          <p:nvGrpSpPr>
            <p:cNvPr id="36" name="Group 4"/>
            <p:cNvGrpSpPr/>
            <p:nvPr/>
          </p:nvGrpSpPr>
          <p:grpSpPr>
            <a:xfrm>
              <a:off x="6494020" y="3791229"/>
              <a:ext cx="5130550" cy="3699159"/>
              <a:chOff x="0" y="0"/>
              <a:chExt cx="6038063" cy="6076340"/>
            </a:xfrm>
          </p:grpSpPr>
          <p:sp>
            <p:nvSpPr>
              <p:cNvPr id="3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6879189" y="4613977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860384" y="3658158"/>
            <a:ext cx="5366647" cy="3699159"/>
            <a:chOff x="7870950" y="4880651"/>
            <a:chExt cx="5366647" cy="3699159"/>
          </a:xfrm>
        </p:grpSpPr>
        <p:grpSp>
          <p:nvGrpSpPr>
            <p:cNvPr id="41" name="Group 4"/>
            <p:cNvGrpSpPr/>
            <p:nvPr/>
          </p:nvGrpSpPr>
          <p:grpSpPr>
            <a:xfrm>
              <a:off x="8107047" y="4880651"/>
              <a:ext cx="5130550" cy="3699159"/>
              <a:chOff x="0" y="0"/>
              <a:chExt cx="6038063" cy="6076340"/>
            </a:xfrm>
          </p:grpSpPr>
          <p:sp>
            <p:nvSpPr>
              <p:cNvPr id="4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7870950" y="5353677"/>
              <a:ext cx="5266390" cy="27482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lvl="0" indent="-571500" algn="ctr">
                <a:lnSpc>
                  <a:spcPct val="150000"/>
                </a:lnSpc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vi-VN" sz="4000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Chuẩn bị </a:t>
              </a:r>
              <a:r>
                <a:rPr lang="en-US" sz="4000" b="1" kern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“</a:t>
              </a:r>
              <a:r>
                <a:rPr lang="en-US" sz="4000" b="1" kern="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bài</a:t>
              </a:r>
              <a:r>
                <a:rPr lang="en-US" sz="4000" b="1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4000" b="1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Thực hành một số phần mềm</a:t>
              </a:r>
              <a:r>
                <a:rPr lang="en-US" sz="4000" b="1" kern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”.</a:t>
              </a:r>
              <a:endParaRPr lang="pt-BR" sz="4000" b="1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4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7465" y="8149172"/>
            <a:ext cx="6339902" cy="20683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46253" y="-2120104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201540" y="8166896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142439" flipH="1">
            <a:off x="1330783" y="6701781"/>
            <a:ext cx="1533174" cy="22798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30394" y="658272"/>
            <a:ext cx="2211353" cy="29236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66356" y="3250761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800" y="909300"/>
            <a:ext cx="15435000" cy="1414800"/>
          </a:xfrm>
        </p:spPr>
        <p:txBody>
          <a:bodyPr/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682349" y="2247900"/>
                <a:ext cx="15234051" cy="2422186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Câu 3.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Cho tam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dm</m:t>
                    </m:r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𝑁𝑃</m:t>
                    </m:r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dm</m:t>
                    </m:r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𝑀𝑃</m:t>
                    </m:r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dm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với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∈{1;2;3;4}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Khi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nhận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giá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trị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nào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?</a:t>
                </a:r>
                <a:endParaRPr lang="en-US" sz="3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349" y="2247900"/>
                <a:ext cx="15234051" cy="2422186"/>
              </a:xfrm>
              <a:prstGeom prst="roundRect">
                <a:avLst/>
              </a:prstGeom>
              <a:blipFill>
                <a:blip r:embed="rId7"/>
                <a:stretch>
                  <a:fillRect l="-2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1490916" y="7579143"/>
                <a:ext cx="7404078" cy="1851998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4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br>
                  <a:rPr lang="en-US" sz="4000" dirty="0"/>
                </a:br>
                <a:endParaRPr lang="en-US" sz="4000" noProof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916" y="7579143"/>
                <a:ext cx="7404078" cy="185199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490916" y="527937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noProof="1">
                <a:solidFill>
                  <a:srgbClr val="000000"/>
                </a:solidFill>
                <a:cs typeface="Arial" panose="020B0604020202020204" pitchFamily="34" charset="0"/>
              </a:rPr>
              <a:t>A. </a:t>
            </a:r>
            <a:r>
              <a:rPr lang="en-US" sz="4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vi-VN" sz="4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442539" y="5277365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3</a:t>
            </a:r>
            <a:endParaRPr kumimoji="0" lang="vi-VN" sz="40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442539" y="7549939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4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666451" y="7604543"/>
            <a:ext cx="1706092" cy="1484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485618" y="5378803"/>
            <a:ext cx="1700244" cy="151476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485618" y="7718553"/>
            <a:ext cx="1700244" cy="1514762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364373" y="5438875"/>
            <a:ext cx="1700244" cy="1514762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800" y="909300"/>
            <a:ext cx="15435000" cy="1414800"/>
          </a:xfrm>
        </p:spPr>
        <p:txBody>
          <a:bodyPr/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2156598" y="1925010"/>
                <a:ext cx="14074002" cy="3066090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Câu</a:t>
                </a: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4.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Nếu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trọng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tâm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trung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tuyến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𝑀𝐼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thì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tỉ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𝑀𝐺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𝑀𝐼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bằng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598" y="1925010"/>
                <a:ext cx="14074002" cy="306609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9457371" y="5344520"/>
                <a:ext cx="7404078" cy="1851998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kumimoji="0" lang="en-US" sz="400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371" y="5344520"/>
                <a:ext cx="7404078" cy="185199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1280566" y="7549939"/>
                <a:ext cx="7404078" cy="1851998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kumimoji="0" lang="vi-VN" sz="400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566" y="7549939"/>
                <a:ext cx="7404078" cy="185199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1254567" y="5344520"/>
                <a:ext cx="7404078" cy="1851998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567" y="5344520"/>
                <a:ext cx="7404078" cy="1851998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9457371" y="7549939"/>
                <a:ext cx="7404078" cy="1851998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371" y="7549939"/>
                <a:ext cx="7404078" cy="1851998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632906" y="5369920"/>
            <a:ext cx="1706092" cy="1484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297646" y="5445958"/>
            <a:ext cx="1700244" cy="151476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5485618" y="7718553"/>
            <a:ext cx="1700244" cy="1514762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154023" y="7709444"/>
            <a:ext cx="1700244" cy="1514762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7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800" y="909300"/>
            <a:ext cx="15435000" cy="1414800"/>
          </a:xfrm>
        </p:spPr>
        <p:txBody>
          <a:bodyPr/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600200" y="2095500"/>
                <a:ext cx="15585662" cy="276128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 5. 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𝑀𝑁𝑃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𝑀𝑃𝑁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Cần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thêm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điều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kiện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để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MNP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nhau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theo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trường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hợp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-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-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:</a:t>
                </a:r>
                <a:endPara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095500"/>
                <a:ext cx="15585662" cy="2761289"/>
              </a:xfrm>
              <a:prstGeom prst="roundRect">
                <a:avLst/>
              </a:prstGeom>
              <a:blipFill>
                <a:blip r:embed="rId7"/>
                <a:stretch>
                  <a:fillRect l="-548" r="-509" b="-72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490916" y="7579143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C. BC = NP</a:t>
            </a:r>
            <a:endParaRPr kumimoji="0" lang="en-US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490916" y="527937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A. AC = MN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442539" y="5277365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B. AB = MP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442539" y="7549939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AB = MN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666451" y="7604543"/>
            <a:ext cx="1706092" cy="1484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485618" y="5378803"/>
            <a:ext cx="1700244" cy="151476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485618" y="7718553"/>
            <a:ext cx="1700244" cy="1514762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364373" y="5438875"/>
            <a:ext cx="1700244" cy="1514762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800" y="909300"/>
            <a:ext cx="15435000" cy="1414800"/>
          </a:xfrm>
        </p:spPr>
        <p:txBody>
          <a:bodyPr/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237176" y="2340743"/>
                <a:ext cx="15795338" cy="2167538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4000" b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 6.</a:t>
                </a:r>
                <a:r>
                  <a:rPr lang="en-US" sz="400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Cho tam giác có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=11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Các đường trung trực của AB và AC cắt cạnh BC lần lượt tại E Và F. Khi đó, số đo góc EAF bằng :</a:t>
                </a:r>
                <a:endParaRPr lang="en-US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176" y="2340743"/>
                <a:ext cx="15795338" cy="2167538"/>
              </a:xfrm>
              <a:prstGeom prst="roundRect">
                <a:avLst/>
              </a:prstGeom>
              <a:blipFill>
                <a:blip r:embed="rId7"/>
                <a:stretch>
                  <a:fillRect l="-695" r="-425" b="-19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9664722" y="5067300"/>
                <a:ext cx="7404078" cy="1851998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 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6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22" y="5067300"/>
                <a:ext cx="7404078" cy="185199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1098196" y="5067300"/>
                <a:ext cx="7404078" cy="1851998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 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196" y="5067300"/>
                <a:ext cx="7404078" cy="185199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1098196" y="7406302"/>
                <a:ext cx="7404078" cy="1875196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B. 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6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196" y="7406302"/>
                <a:ext cx="7404078" cy="1875196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9664722" y="7429500"/>
                <a:ext cx="7404078" cy="1851998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n-US" sz="400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D. 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22" y="7429500"/>
                <a:ext cx="7404078" cy="1851998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398994" y="5083943"/>
            <a:ext cx="1706092" cy="1484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162800" y="7543668"/>
            <a:ext cx="1700244" cy="151476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5211978" y="7429500"/>
            <a:ext cx="1700244" cy="1514762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971653" y="5226805"/>
            <a:ext cx="1700244" cy="1514762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5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916" y="703161"/>
            <a:ext cx="15435000" cy="1414800"/>
          </a:xfrm>
        </p:spPr>
        <p:txBody>
          <a:bodyPr/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8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559338" y="1628182"/>
            <a:ext cx="15585662" cy="185667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7.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62a, 62b, 62c, 62d,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490916" y="8214473"/>
            <a:ext cx="7404078" cy="121666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C. BC = NP</a:t>
            </a:r>
            <a:endParaRPr kumimoji="0" lang="en-US" sz="40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490916" y="6539193"/>
            <a:ext cx="7404078" cy="122586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Hình 62a</a:t>
            </a: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372543" y="6576085"/>
            <a:ext cx="7404078" cy="122386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B. AB = MP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442539" y="8214473"/>
            <a:ext cx="7404078" cy="118746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AB = MN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666451" y="7604543"/>
            <a:ext cx="1706092" cy="1484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415622" y="6049389"/>
            <a:ext cx="1700244" cy="151476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485618" y="7718553"/>
            <a:ext cx="1700244" cy="1514762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403050" y="6411943"/>
            <a:ext cx="1700244" cy="1514762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24400" y="3771900"/>
            <a:ext cx="9146489" cy="252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5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283</TotalTime>
  <Words>2804</Words>
  <Application>Microsoft Office PowerPoint</Application>
  <PresentationFormat>Custom</PresentationFormat>
  <Paragraphs>252</Paragraphs>
  <Slides>42</Slides>
  <Notes>7</Notes>
  <HiddenSlides>0</HiddenSlides>
  <MMClips>14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Cambria Math</vt:lpstr>
      <vt:lpstr>Calibri Light</vt:lpstr>
      <vt:lpstr>Times New Roman</vt:lpstr>
      <vt:lpstr>Office Theme</vt:lpstr>
      <vt:lpstr>5_Office Theme</vt:lpstr>
      <vt:lpstr>1_Office Theme</vt:lpstr>
      <vt:lpstr>PowerPoint Presentation</vt:lpstr>
      <vt:lpstr>PowerPoint Presentation</vt:lpstr>
      <vt:lpstr>TRÒ CHƠI TRẮC NGHIỆM</vt:lpstr>
      <vt:lpstr>TRÒ CHƠI TRẮC NGHIỆM</vt:lpstr>
      <vt:lpstr>TRÒ CHƠI TRẮC NGHIỆM</vt:lpstr>
      <vt:lpstr>TRÒ CHƠI TRẮC NGHIỆM</vt:lpstr>
      <vt:lpstr>TRÒ CHƠI TRẮC NGHIỆM</vt:lpstr>
      <vt:lpstr>TRÒ CHƠI TRẮC NGHIỆM</vt:lpstr>
      <vt:lpstr>TRÒ CHƠI TRẮC NGHIỆM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9Slide</cp:lastModifiedBy>
  <cp:revision>1</cp:revision>
  <dcterms:created xsi:type="dcterms:W3CDTF">2006-08-16T00:00:00Z</dcterms:created>
  <dcterms:modified xsi:type="dcterms:W3CDTF">2024-07-25T04:52:04Z</dcterms:modified>
  <cp:category>9Slide.vn</cp:category>
  <dc:identifier>DAFSQ-Bl3TE</dc:identifier>
</cp:coreProperties>
</file>