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16"/>
  </p:notesMasterIdLst>
  <p:sldIdLst>
    <p:sldId id="256" r:id="rId2"/>
    <p:sldId id="303" r:id="rId3"/>
    <p:sldId id="294" r:id="rId4"/>
    <p:sldId id="282" r:id="rId5"/>
    <p:sldId id="305" r:id="rId6"/>
    <p:sldId id="307" r:id="rId7"/>
    <p:sldId id="310" r:id="rId8"/>
    <p:sldId id="313" r:id="rId9"/>
    <p:sldId id="315" r:id="rId10"/>
    <p:sldId id="260" r:id="rId11"/>
    <p:sldId id="319" r:id="rId12"/>
    <p:sldId id="301" r:id="rId13"/>
    <p:sldId id="321" r:id="rId14"/>
    <p:sldId id="330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汉仪小麦体简" panose="020B0604020202020204" charset="-122"/>
      <p:regular r:id="rId18"/>
    </p:embeddedFont>
    <p:embeddedFont>
      <p:font typeface="Cambria Math" panose="02040503050406030204" pitchFamily="18" charset="0"/>
      <p:regular r:id="rId19"/>
    </p:embeddedFont>
    <p:embeddedFont>
      <p:font typeface="Gill Sans MT" panose="020B0502020104020203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CFE"/>
    <a:srgbClr val="002060"/>
    <a:srgbClr val="728D29"/>
    <a:srgbClr val="D9E7DA"/>
    <a:srgbClr val="69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43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F3EE-D51A-4C81-9FDC-1E71830D1E4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BD82-BAFB-4DDD-A7E0-9D3C397FA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3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7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68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63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48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46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057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173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47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422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515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98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90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377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95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87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5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34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20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76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88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82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1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14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4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16897" y="2343286"/>
            <a:ext cx="6885218" cy="2171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HỌC!!</a:t>
            </a:r>
          </a:p>
        </p:txBody>
      </p:sp>
      <p:pic>
        <p:nvPicPr>
          <p:cNvPr id="13" name="49284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17546"/>
      </p:ext>
    </p:extLst>
  </p:cSld>
  <p:clrMapOvr>
    <a:masterClrMapping/>
  </p:clrMapOvr>
  <p:transition spd="med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E26BF7-060B-4F2B-9E7A-B16185352DD5}"/>
              </a:ext>
            </a:extLst>
          </p:cNvPr>
          <p:cNvSpPr txBox="1"/>
          <p:nvPr/>
        </p:nvSpPr>
        <p:spPr>
          <a:xfrm>
            <a:off x="299805" y="0"/>
            <a:ext cx="10073388" cy="2638269"/>
          </a:xfrm>
          <a:prstGeom prst="rect">
            <a:avLst/>
          </a:prstGeom>
          <a:solidFill>
            <a:srgbClr val="F8FCF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47C82-D4A5-4FF3-AEFB-BE20E6B7BE11}"/>
              </a:ext>
            </a:extLst>
          </p:cNvPr>
          <p:cNvSpPr txBox="1"/>
          <p:nvPr/>
        </p:nvSpPr>
        <p:spPr>
          <a:xfrm>
            <a:off x="345948" y="444724"/>
            <a:ext cx="1277761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dụ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4: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ED3A93-6743-4F47-8CCB-905BF55F6E0B}"/>
              </a:ext>
            </a:extLst>
          </p:cNvPr>
          <p:cNvSpPr txBox="1"/>
          <p:nvPr/>
        </p:nvSpPr>
        <p:spPr>
          <a:xfrm>
            <a:off x="345948" y="890208"/>
            <a:ext cx="7480090" cy="5107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đồ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tròn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ở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27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diễn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cấu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tiêu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dạng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toàn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cầu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2019.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tái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tạo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chiếm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bao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phần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hoá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thạc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 (bao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gồm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than,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dầu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khí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)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bao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phần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hoá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thạch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tiêu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dung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khoảng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bao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nhiêu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lần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so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tạo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tiêu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dung?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Hãy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nêu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hậu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xấu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do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việc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loại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tiếp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tục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sử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dụng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nhiều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năng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hoá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thạch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.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9EA37-BA88-4192-BFB5-639D50A80F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6008" y="844834"/>
            <a:ext cx="269557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5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E26BF7-060B-4F2B-9E7A-B16185352DD5}"/>
              </a:ext>
            </a:extLst>
          </p:cNvPr>
          <p:cNvSpPr txBox="1"/>
          <p:nvPr/>
        </p:nvSpPr>
        <p:spPr>
          <a:xfrm>
            <a:off x="299805" y="0"/>
            <a:ext cx="10073388" cy="2638269"/>
          </a:xfrm>
          <a:prstGeom prst="rect">
            <a:avLst/>
          </a:prstGeom>
          <a:solidFill>
            <a:srgbClr val="F8FCF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47C82-D4A5-4FF3-AEFB-BE20E6B7BE11}"/>
              </a:ext>
            </a:extLst>
          </p:cNvPr>
          <p:cNvSpPr txBox="1"/>
          <p:nvPr/>
        </p:nvSpPr>
        <p:spPr>
          <a:xfrm>
            <a:off x="345948" y="245049"/>
            <a:ext cx="1277761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dụ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5: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ED3A93-6743-4F47-8CCB-905BF55F6E0B}"/>
              </a:ext>
            </a:extLst>
          </p:cNvPr>
          <p:cNvSpPr txBox="1"/>
          <p:nvPr/>
        </p:nvSpPr>
        <p:spPr>
          <a:xfrm>
            <a:off x="345948" y="543112"/>
            <a:ext cx="7760060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c)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Vì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120g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chất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bột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đường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chiếm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40%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chất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dinh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dưỡng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1%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chất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dinh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dưỡng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loại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thực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phẩm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120 : 40 = 3 (g)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chất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đạm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loại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thực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phẩm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3.45 = 135 (g)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Tương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tự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chất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béo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vitamin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khoáng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loại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lần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3.10 = 30 (g); 3.5 = 15 (g)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9EA37-BA88-4192-BFB5-639D50A80F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6008" y="844834"/>
            <a:ext cx="2695575" cy="5067300"/>
          </a:xfrm>
          <a:prstGeom prst="rect">
            <a:avLst/>
          </a:prstGeom>
        </p:spPr>
      </p:pic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2F858E56-BCF2-4AE2-85E5-08552DD65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587225"/>
              </p:ext>
            </p:extLst>
          </p:nvPr>
        </p:nvGraphicFramePr>
        <p:xfrm>
          <a:off x="329784" y="4773918"/>
          <a:ext cx="7911136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506">
                  <a:extLst>
                    <a:ext uri="{9D8B030D-6E8A-4147-A177-3AD203B41FA5}">
                      <a16:colId xmlns:a16="http://schemas.microsoft.com/office/drawing/2014/main" val="2789312481"/>
                    </a:ext>
                  </a:extLst>
                </a:gridCol>
                <a:gridCol w="1364105">
                  <a:extLst>
                    <a:ext uri="{9D8B030D-6E8A-4147-A177-3AD203B41FA5}">
                      <a16:colId xmlns:a16="http://schemas.microsoft.com/office/drawing/2014/main" val="1764845865"/>
                    </a:ext>
                  </a:extLst>
                </a:gridCol>
                <a:gridCol w="1289154">
                  <a:extLst>
                    <a:ext uri="{9D8B030D-6E8A-4147-A177-3AD203B41FA5}">
                      <a16:colId xmlns:a16="http://schemas.microsoft.com/office/drawing/2014/main" val="827942708"/>
                    </a:ext>
                  </a:extLst>
                </a:gridCol>
                <a:gridCol w="1214203">
                  <a:extLst>
                    <a:ext uri="{9D8B030D-6E8A-4147-A177-3AD203B41FA5}">
                      <a16:colId xmlns:a16="http://schemas.microsoft.com/office/drawing/2014/main" val="11888283"/>
                    </a:ext>
                  </a:extLst>
                </a:gridCol>
                <a:gridCol w="1765168">
                  <a:extLst>
                    <a:ext uri="{9D8B030D-6E8A-4147-A177-3AD203B41FA5}">
                      <a16:colId xmlns:a16="http://schemas.microsoft.com/office/drawing/2014/main" val="1640134190"/>
                    </a:ext>
                  </a:extLst>
                </a:gridCol>
              </a:tblGrid>
              <a:tr h="116908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dưỡng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bột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đạm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béo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Vitamin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khoáng</a:t>
                      </a:r>
                      <a:r>
                        <a:rPr lang="en-US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1031"/>
                  </a:ext>
                </a:extLst>
              </a:tr>
              <a:tr h="60249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533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6157F15-7CA4-4106-832E-B3F786632019}"/>
              </a:ext>
            </a:extLst>
          </p:cNvPr>
          <p:cNvSpPr txBox="1"/>
          <p:nvPr/>
        </p:nvSpPr>
        <p:spPr>
          <a:xfrm>
            <a:off x="2896530" y="6056468"/>
            <a:ext cx="975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120%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6F9FB4-B311-4095-A181-24C75423F815}"/>
              </a:ext>
            </a:extLst>
          </p:cNvPr>
          <p:cNvSpPr txBox="1"/>
          <p:nvPr/>
        </p:nvSpPr>
        <p:spPr>
          <a:xfrm>
            <a:off x="4176861" y="6056468"/>
            <a:ext cx="975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135%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53C8D-6DBB-458D-98BA-2031E62E5EA4}"/>
              </a:ext>
            </a:extLst>
          </p:cNvPr>
          <p:cNvSpPr txBox="1"/>
          <p:nvPr/>
        </p:nvSpPr>
        <p:spPr>
          <a:xfrm>
            <a:off x="5463276" y="6056468"/>
            <a:ext cx="975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0C5FF3-F8EC-4288-ABC9-85A46CF57EF1}"/>
              </a:ext>
            </a:extLst>
          </p:cNvPr>
          <p:cNvSpPr txBox="1"/>
          <p:nvPr/>
        </p:nvSpPr>
        <p:spPr>
          <a:xfrm>
            <a:off x="6930932" y="6060750"/>
            <a:ext cx="975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2680481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H_Entry_1"/>
          <p:cNvSpPr/>
          <p:nvPr>
            <p:custDataLst>
              <p:tags r:id="rId1"/>
            </p:custDataLst>
          </p:nvPr>
        </p:nvSpPr>
        <p:spPr>
          <a:xfrm>
            <a:off x="2331508" y="3148751"/>
            <a:ext cx="6215592" cy="8603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spc="-3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VẬN DỤNG</a:t>
            </a:r>
            <a:endParaRPr lang="zh-CN" altLang="en-US" sz="4800" b="1" spc="-3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48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EE719E-D165-4E60-998F-BB70CAABF357}"/>
              </a:ext>
            </a:extLst>
          </p:cNvPr>
          <p:cNvSpPr/>
          <p:nvPr/>
        </p:nvSpPr>
        <p:spPr>
          <a:xfrm>
            <a:off x="173011" y="1501437"/>
            <a:ext cx="8724275" cy="1319134"/>
          </a:xfrm>
          <a:prstGeom prst="rect">
            <a:avLst/>
          </a:prstGeom>
          <a:solidFill>
            <a:srgbClr val="F8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Bài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1.</a:t>
            </a:r>
          </a:p>
          <a:p>
            <a:pPr algn="just">
              <a:lnSpc>
                <a:spcPct val="130000"/>
              </a:lnSpc>
            </a:pPr>
            <a:r>
              <a:rPr lang="vi-VN" sz="22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Lĩnh vực nào chiếm tỉ lệ lớn nhất trong việc tạo ra khí nhà kính ở Việt Nam vào năm 2020?</a:t>
            </a: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4719A-CDCE-49A2-A0B7-AA4E48BF7B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7189" y="1693346"/>
            <a:ext cx="2971800" cy="4181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65C5B8-D2DC-4792-9F50-127C2882A05C}"/>
              </a:ext>
            </a:extLst>
          </p:cNvPr>
          <p:cNvSpPr txBox="1"/>
          <p:nvPr/>
        </p:nvSpPr>
        <p:spPr>
          <a:xfrm>
            <a:off x="173011" y="2998113"/>
            <a:ext cx="1713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DD7B2B-F4DB-49AC-B2AF-1764688CFBA5}"/>
              </a:ext>
            </a:extLst>
          </p:cNvPr>
          <p:cNvSpPr/>
          <p:nvPr/>
        </p:nvSpPr>
        <p:spPr>
          <a:xfrm>
            <a:off x="173011" y="3784084"/>
            <a:ext cx="8266451" cy="1844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5,71 &lt; 12,51 &lt; 81,78 (%)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chiếm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(81,78%)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2020.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3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9834" y="2353083"/>
            <a:ext cx="645393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HẸN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GẶP LẠI CÁC EM Ở TIẾT HỌC SAU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pic>
        <p:nvPicPr>
          <p:cNvPr id="13" name="49284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1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82880" y="2278916"/>
            <a:ext cx="7956024" cy="2992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</a:p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ĐOẠN THẲNG</a:t>
            </a:r>
          </a:p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492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H_Entry_1"/>
          <p:cNvSpPr/>
          <p:nvPr>
            <p:custDataLst>
              <p:tags r:id="rId1"/>
            </p:custDataLst>
          </p:nvPr>
        </p:nvSpPr>
        <p:spPr>
          <a:xfrm>
            <a:off x="1276853" y="3057797"/>
            <a:ext cx="7308794" cy="166885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BIỂU ĐỒ </a:t>
            </a:r>
          </a:p>
          <a:p>
            <a:pPr algn="ctr">
              <a:lnSpc>
                <a:spcPct val="130000"/>
              </a:lnSpc>
            </a:pPr>
            <a:r>
              <a:rPr lang="en-US" altLang="zh-CN" sz="44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HÌNH QUẠT  TRÒN</a:t>
            </a:r>
            <a:endParaRPr lang="zh-CN" altLang="en-US" sz="44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MH_Entry_1"/>
          <p:cNvSpPr/>
          <p:nvPr>
            <p:custDataLst>
              <p:tags r:id="rId2"/>
            </p:custDataLst>
          </p:nvPr>
        </p:nvSpPr>
        <p:spPr>
          <a:xfrm>
            <a:off x="4238638" y="2154311"/>
            <a:ext cx="1385225" cy="78861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6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MH_Entry_1"/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lang="zh-CN" altLang="en-US" sz="3600" b="1" spc="-3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79E87A-2ACE-40BF-900B-5FA7861DE55B}"/>
              </a:ext>
            </a:extLst>
          </p:cNvPr>
          <p:cNvSpPr txBox="1"/>
          <p:nvPr/>
        </p:nvSpPr>
        <p:spPr>
          <a:xfrm>
            <a:off x="1209244" y="1233070"/>
            <a:ext cx="9643635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7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17CD97-CB15-4B2D-9923-BA5C7D22D6BC}"/>
              </a:ext>
            </a:extLst>
          </p:cNvPr>
          <p:cNvSpPr txBox="1"/>
          <p:nvPr/>
        </p:nvSpPr>
        <p:spPr>
          <a:xfrm>
            <a:off x="876254" y="2124670"/>
            <a:ext cx="8504962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026BAE3-FEAA-47F9-AB81-A89C9A968F67}"/>
              </a:ext>
            </a:extLst>
          </p:cNvPr>
          <p:cNvSpPr txBox="1"/>
          <p:nvPr/>
        </p:nvSpPr>
        <p:spPr>
          <a:xfrm>
            <a:off x="291947" y="3561795"/>
            <a:ext cx="141461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E17335C-72CC-4978-9A3A-04B467555809}"/>
                  </a:ext>
                </a:extLst>
              </p:cNvPr>
              <p:cNvSpPr txBox="1"/>
              <p:nvPr/>
            </p:nvSpPr>
            <p:spPr>
              <a:xfrm>
                <a:off x="876254" y="4274197"/>
                <a:ext cx="850496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22,5% HS ở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; 60% HS ở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17,5% HS ở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fontAlgn="base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ghi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quạt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fontAlgn="base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22,5%+60%+17,5%=100%</m:t>
                      </m:r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E17335C-72CC-4978-9A3A-04B467555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54" y="4274197"/>
                <a:ext cx="8504962" cy="1477328"/>
              </a:xfrm>
              <a:prstGeom prst="rect">
                <a:avLst/>
              </a:prstGeom>
              <a:blipFill>
                <a:blip r:embed="rId6"/>
                <a:stretch>
                  <a:fillRect l="-789" r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783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uiExpand="1" build="p"/>
      <p:bldP spid="62" grpId="0" uiExpand="1" build="p"/>
      <p:bldP spid="6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75F3431F-7BE7-431E-A83B-B289CEC70F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lang="zh-CN" altLang="en-US" sz="3600" b="1" spc="-3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39B39-16EB-41F3-9B03-4CB91C5156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9519" y="1774507"/>
            <a:ext cx="3027701" cy="3975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09FDF-6007-4533-BDC8-C0AA109B3A8C}"/>
              </a:ext>
            </a:extLst>
          </p:cNvPr>
          <p:cNvSpPr txBox="1"/>
          <p:nvPr/>
        </p:nvSpPr>
        <p:spPr>
          <a:xfrm>
            <a:off x="478785" y="1462454"/>
            <a:ext cx="8635234" cy="4600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22,5% + 60% + 17,5% = 100%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100%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4597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75F3431F-7BE7-431E-A83B-B289CEC70F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CEC54-981A-4ECD-87BB-C5798B3772BF}"/>
              </a:ext>
            </a:extLst>
          </p:cNvPr>
          <p:cNvSpPr txBox="1"/>
          <p:nvPr/>
        </p:nvSpPr>
        <p:spPr>
          <a:xfrm>
            <a:off x="718720" y="1279132"/>
            <a:ext cx="1277761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dụ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1: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B56E9-A54C-4A52-A1D6-90CCFE01B7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8363" y="1479187"/>
            <a:ext cx="2713637" cy="29431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DB157B-0284-48B5-AD21-9DEC5F3B6B03}"/>
              </a:ext>
            </a:extLst>
          </p:cNvPr>
          <p:cNvSpPr txBox="1"/>
          <p:nvPr/>
        </p:nvSpPr>
        <p:spPr>
          <a:xfrm>
            <a:off x="718720" y="2395300"/>
            <a:ext cx="8649325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a)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Tỉ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phần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chọn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Cầu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long,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chuyền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so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lớp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7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lần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là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 40%; 25%; 15%; 20%.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chiếm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25% + 15% = 40% (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lớp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7).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aseline="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40 % : 20% = 2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nên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chọn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gấp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lần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chọn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chuyền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.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09E0F-6659-4C10-9ED8-D870D9495BEE}"/>
              </a:ext>
            </a:extLst>
          </p:cNvPr>
          <p:cNvSpPr txBox="1"/>
          <p:nvPr/>
        </p:nvSpPr>
        <p:spPr>
          <a:xfrm>
            <a:off x="581867" y="1788773"/>
            <a:ext cx="141461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53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p"/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MH_Entry_1"/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567D4B-FF77-4B4A-9999-F89C76501FA1}"/>
              </a:ext>
            </a:extLst>
          </p:cNvPr>
          <p:cNvGrpSpPr/>
          <p:nvPr/>
        </p:nvGrpSpPr>
        <p:grpSpPr>
          <a:xfrm>
            <a:off x="1209244" y="1236341"/>
            <a:ext cx="8244914" cy="552450"/>
            <a:chOff x="539552" y="196280"/>
            <a:chExt cx="8244914" cy="5524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B7AE0B-28F7-456A-A6AC-808481B11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9552" y="196280"/>
              <a:ext cx="1009650" cy="5524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22C753-A74F-4CC3-B6C5-CCA29924FCE8}"/>
                </a:ext>
              </a:extLst>
            </p:cNvPr>
            <p:cNvSpPr txBox="1"/>
            <p:nvPr/>
          </p:nvSpPr>
          <p:spPr>
            <a:xfrm>
              <a:off x="1691679" y="272450"/>
              <a:ext cx="7092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dữ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42438F67-EAA0-4F70-9AE5-57B2DD10FF09}"/>
              </a:ext>
            </a:extLst>
          </p:cNvPr>
          <p:cNvSpPr/>
          <p:nvPr/>
        </p:nvSpPr>
        <p:spPr>
          <a:xfrm>
            <a:off x="919473" y="1940545"/>
            <a:ext cx="579541" cy="73037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533DA3-62FF-47B6-BF2B-A30AC2012950}"/>
              </a:ext>
            </a:extLst>
          </p:cNvPr>
          <p:cNvSpPr txBox="1"/>
          <p:nvPr/>
        </p:nvSpPr>
        <p:spPr>
          <a:xfrm>
            <a:off x="1928435" y="2046853"/>
            <a:ext cx="9014385" cy="11318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algn="just"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kép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,… 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ED7E2-F09F-4894-8768-2EDD88364454}"/>
              </a:ext>
            </a:extLst>
          </p:cNvPr>
          <p:cNvSpPr txBox="1"/>
          <p:nvPr/>
        </p:nvSpPr>
        <p:spPr>
          <a:xfrm>
            <a:off x="1928435" y="4158866"/>
            <a:ext cx="838446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kê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quạt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6CB4CF0-156C-404F-9EA8-008EC49538E6}"/>
              </a:ext>
            </a:extLst>
          </p:cNvPr>
          <p:cNvSpPr/>
          <p:nvPr/>
        </p:nvSpPr>
        <p:spPr>
          <a:xfrm>
            <a:off x="919473" y="4429594"/>
            <a:ext cx="579541" cy="40473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6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34B5DA-81B5-4667-A1F2-A19022343C69}"/>
              </a:ext>
            </a:extLst>
          </p:cNvPr>
          <p:cNvSpPr txBox="1"/>
          <p:nvPr/>
        </p:nvSpPr>
        <p:spPr>
          <a:xfrm>
            <a:off x="688820" y="73608"/>
            <a:ext cx="94791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mẫu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2FC786DE-97D9-42F6-9945-43710F965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027839"/>
              </p:ext>
            </p:extLst>
          </p:nvPr>
        </p:nvGraphicFramePr>
        <p:xfrm>
          <a:off x="821274" y="721876"/>
          <a:ext cx="8500228" cy="1685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638">
                  <a:extLst>
                    <a:ext uri="{9D8B030D-6E8A-4147-A177-3AD203B41FA5}">
                      <a16:colId xmlns:a16="http://schemas.microsoft.com/office/drawing/2014/main" val="2789312481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3722156525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1764845865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827942708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11888283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1640134190"/>
                    </a:ext>
                  </a:extLst>
                </a:gridCol>
              </a:tblGrid>
              <a:tr h="5985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Táo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Dưa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hấu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1031"/>
                  </a:ext>
                </a:extLst>
              </a:tr>
              <a:tr h="77955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533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E1E4CA5-21F0-40A7-A971-1ECD617339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3956" y="168987"/>
            <a:ext cx="2577914" cy="2924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DDA20-F252-4C67-A7D5-9DE6109E4E2B}"/>
              </a:ext>
            </a:extLst>
          </p:cNvPr>
          <p:cNvSpPr txBox="1"/>
          <p:nvPr/>
        </p:nvSpPr>
        <p:spPr>
          <a:xfrm>
            <a:off x="688820" y="2574932"/>
            <a:ext cx="141461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Kết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quả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062086-1585-4F1D-8CC2-FD068CB435CD}"/>
                  </a:ext>
                </a:extLst>
              </p:cNvPr>
              <p:cNvSpPr txBox="1"/>
              <p:nvPr/>
            </p:nvSpPr>
            <p:spPr>
              <a:xfrm>
                <a:off x="609196" y="3089304"/>
                <a:ext cx="9479184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Số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sinh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chọn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tá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o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汉仪小麦体简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062086-1585-4F1D-8CC2-FD068CB43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96" y="3089304"/>
                <a:ext cx="9479184" cy="496996"/>
              </a:xfrm>
              <a:prstGeom prst="rect">
                <a:avLst/>
              </a:prstGeom>
              <a:blipFill>
                <a:blip r:embed="rId3"/>
                <a:stretch>
                  <a:fillRect l="-7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10C698-584C-4855-B0E4-AA81E7B083D6}"/>
                  </a:ext>
                </a:extLst>
              </p:cNvPr>
              <p:cNvSpPr txBox="1"/>
              <p:nvPr/>
            </p:nvSpPr>
            <p:spPr>
              <a:xfrm>
                <a:off x="3922022" y="2943296"/>
                <a:ext cx="3383184" cy="693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汉仪小麦体简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汉仪小麦体简"/>
                            <a:cs typeface="Arial" panose="020B0604020202020204" pitchFamily="34" charset="0"/>
                          </a:rPr>
                          <m:t>360.20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汉仪小麦体简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汉仪小麦体简"/>
                        <a:cs typeface="Arial" panose="020B0604020202020204" pitchFamily="34" charset="0"/>
                      </a:rPr>
                      <m:t>=72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(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sinh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10C698-584C-4855-B0E4-AA81E7B08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022" y="2943296"/>
                <a:ext cx="3383184" cy="693460"/>
              </a:xfrm>
              <a:prstGeom prst="rect">
                <a:avLst/>
              </a:prstGeom>
              <a:blipFill>
                <a:blip r:embed="rId4"/>
                <a:stretch>
                  <a:fillRect b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7CAF5E-6815-43A3-AC89-5A2B06CF74CA}"/>
                  </a:ext>
                </a:extLst>
              </p:cNvPr>
              <p:cNvSpPr txBox="1"/>
              <p:nvPr/>
            </p:nvSpPr>
            <p:spPr>
              <a:xfrm>
                <a:off x="331796" y="3672817"/>
                <a:ext cx="9479184" cy="117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như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trên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,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số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sinh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chọn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chuối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lê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dưa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hấu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, cam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lần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lượt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360.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54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360.1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360.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108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360.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=90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7CAF5E-6815-43A3-AC89-5A2B06CF7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96" y="3672817"/>
                <a:ext cx="9479184" cy="1172244"/>
              </a:xfrm>
              <a:prstGeom prst="rect">
                <a:avLst/>
              </a:prstGeom>
              <a:blipFill>
                <a:blip r:embed="rId5"/>
                <a:stretch>
                  <a:fillRect b="-1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99320CF-9227-48B8-88A4-3B16379762E1}"/>
              </a:ext>
            </a:extLst>
          </p:cNvPr>
          <p:cNvSpPr txBox="1"/>
          <p:nvPr/>
        </p:nvSpPr>
        <p:spPr>
          <a:xfrm>
            <a:off x="874022" y="4723516"/>
            <a:ext cx="94791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liệu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thống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kê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A0F4AA31-B290-4F97-AA18-25E132D22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771576"/>
              </p:ext>
            </p:extLst>
          </p:nvPr>
        </p:nvGraphicFramePr>
        <p:xfrm>
          <a:off x="1178298" y="5377892"/>
          <a:ext cx="8632682" cy="1396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82">
                  <a:extLst>
                    <a:ext uri="{9D8B030D-6E8A-4147-A177-3AD203B41FA5}">
                      <a16:colId xmlns:a16="http://schemas.microsoft.com/office/drawing/2014/main" val="2789312481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3722156525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1764845865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827942708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11888283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1640134190"/>
                    </a:ext>
                  </a:extLst>
                </a:gridCol>
              </a:tblGrid>
              <a:tr h="55419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Táo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Dưa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hấu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1031"/>
                  </a:ext>
                </a:extLst>
              </a:tr>
              <a:tr h="55419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5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57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  <p:bldP spid="7" grpId="0" uiExpand="1" build="p"/>
      <p:bldP spid="8" grpId="0" uiExpand="1" build="p"/>
      <p:bldP spid="9" grpId="0" uiExpand="1" build="p"/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H_Entry_1"/>
          <p:cNvSpPr/>
          <p:nvPr>
            <p:custDataLst>
              <p:tags r:id="rId1"/>
            </p:custDataLst>
          </p:nvPr>
        </p:nvSpPr>
        <p:spPr>
          <a:xfrm>
            <a:off x="2043308" y="2828024"/>
            <a:ext cx="6720158" cy="231736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spc="-300" dirty="0">
                <a:solidFill>
                  <a:prstClr val="white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PHÂN TÍCH VÀ XỬ LÍ  DỮ LIỆU BIỂU DIỄN BẰNG BIỂU ĐỒ HÌNH QUẠT TRÒN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MH_Entry_1"/>
          <p:cNvSpPr/>
          <p:nvPr>
            <p:custDataLst>
              <p:tags r:id="rId2"/>
            </p:custDataLst>
          </p:nvPr>
        </p:nvSpPr>
        <p:spPr>
          <a:xfrm>
            <a:off x="4710775" y="2010994"/>
            <a:ext cx="1385225" cy="8603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8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DED163E-D4DE-4DF5-ADB1-4D3D8EA3B224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20170414动感活泼幼儿园儿童成长教育教学课件家长会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863</TotalTime>
  <Words>984</Words>
  <PresentationFormat>Widescreen</PresentationFormat>
  <Paragraphs>113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汉仪小麦体简</vt:lpstr>
      <vt:lpstr>Gill Sans MT</vt:lpstr>
      <vt:lpstr>Arial</vt:lpstr>
      <vt:lpstr>Wingdings</vt:lpstr>
      <vt:lpstr>Cambria Math</vt:lpstr>
      <vt:lpstr>等线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2017-03-17T01:42:22Z</dcterms:created>
  <dcterms:modified xsi:type="dcterms:W3CDTF">2022-11-08T10:14:48Z</dcterms:modified>
</cp:coreProperties>
</file>