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256" r:id="rId2"/>
    <p:sldId id="379" r:id="rId3"/>
    <p:sldId id="257" r:id="rId4"/>
    <p:sldId id="259" r:id="rId5"/>
    <p:sldId id="258" r:id="rId6"/>
    <p:sldId id="260" r:id="rId7"/>
    <p:sldId id="262" r:id="rId8"/>
    <p:sldId id="261" r:id="rId9"/>
    <p:sldId id="264" r:id="rId10"/>
    <p:sldId id="380" r:id="rId11"/>
    <p:sldId id="272" r:id="rId12"/>
    <p:sldId id="274" r:id="rId13"/>
    <p:sldId id="359" r:id="rId14"/>
    <p:sldId id="282" r:id="rId15"/>
    <p:sldId id="381" r:id="rId16"/>
    <p:sldId id="279" r:id="rId17"/>
    <p:sldId id="263" r:id="rId18"/>
    <p:sldId id="382" r:id="rId19"/>
    <p:sldId id="286" r:id="rId20"/>
    <p:sldId id="267" r:id="rId21"/>
    <p:sldId id="316" r:id="rId22"/>
    <p:sldId id="277" r:id="rId23"/>
    <p:sldId id="314" r:id="rId24"/>
    <p:sldId id="383" r:id="rId25"/>
    <p:sldId id="317" r:id="rId26"/>
    <p:sldId id="384" r:id="rId27"/>
    <p:sldId id="298" r:id="rId28"/>
    <p:sldId id="319" r:id="rId29"/>
    <p:sldId id="385" r:id="rId30"/>
    <p:sldId id="386" r:id="rId31"/>
    <p:sldId id="387" r:id="rId32"/>
    <p:sldId id="388" r:id="rId33"/>
    <p:sldId id="365" r:id="rId34"/>
    <p:sldId id="296" r:id="rId35"/>
    <p:sldId id="366" r:id="rId36"/>
    <p:sldId id="297" r:id="rId37"/>
    <p:sldId id="389" r:id="rId38"/>
    <p:sldId id="310" r:id="rId39"/>
    <p:sldId id="301" r:id="rId40"/>
    <p:sldId id="377" r:id="rId41"/>
    <p:sldId id="378" r:id="rId42"/>
    <p:sldId id="390" r:id="rId43"/>
    <p:sldId id="309" r:id="rId44"/>
    <p:sldId id="307" r:id="rId45"/>
    <p:sldId id="391" r:id="rId46"/>
    <p:sldId id="305" r:id="rId47"/>
    <p:sldId id="269" r:id="rId48"/>
    <p:sldId id="270" r:id="rId49"/>
  </p:sldIdLst>
  <p:sldSz cx="18288000" cy="10287000"/>
  <p:notesSz cx="6858000" cy="9144000"/>
  <p:embeddedFontLst>
    <p:embeddedFont>
      <p:font typeface="Cambria Math" panose="02040503050406030204" pitchFamily="18" charset="0"/>
      <p:regular r:id="rId51"/>
    </p:embeddedFont>
    <p:embeddedFont>
      <p:font typeface="Anton" panose="020B060402020202020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0" autoAdjust="0"/>
    <p:restoredTop sz="94622" autoAdjust="0"/>
  </p:normalViewPr>
  <p:slideViewPr>
    <p:cSldViewPr>
      <p:cViewPr>
        <p:scale>
          <a:sx n="40" d="100"/>
          <a:sy n="40" d="100"/>
        </p:scale>
        <p:origin x="144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085C9-1870-47BC-887B-C3EAB5255B20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400CF-DF6E-4BE3-B959-E77A9384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497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38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12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31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54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2.png"/><Relationship Id="rId31" Type="http://schemas.openxmlformats.org/officeDocument/2006/relationships/image" Target="../media/image35.png"/><Relationship Id="rId30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0.svg"/><Relationship Id="rId28" Type="http://schemas.openxmlformats.org/officeDocument/2006/relationships/image" Target="../media/image567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svg"/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3.png"/><Relationship Id="rId31" Type="http://schemas.openxmlformats.org/officeDocument/2006/relationships/image" Target="../media/image42.png"/><Relationship Id="rId4" Type="http://schemas.microsoft.com/office/2007/relationships/hdphoto" Target="../media/hdphoto3.wdp"/><Relationship Id="rId9" Type="http://schemas.openxmlformats.org/officeDocument/2006/relationships/image" Target="../media/image17.png"/><Relationship Id="rId30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31" Type="http://schemas.openxmlformats.org/officeDocument/2006/relationships/image" Target="../media/image45.png"/><Relationship Id="rId30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5" Type="http://schemas.openxmlformats.org/officeDocument/2006/relationships/image" Target="../media/image27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5" Type="http://schemas.openxmlformats.org/officeDocument/2006/relationships/image" Target="../media/image11.png"/><Relationship Id="rId4" Type="http://schemas.openxmlformats.org/officeDocument/2006/relationships/image" Target="../media/image250.svg"/></Relationships>
</file>

<file path=ppt/slides/_rels/slide17.xml.rels><?xml version="1.0" encoding="UTF-8" standalone="yes"?>
<Relationships xmlns="http://schemas.openxmlformats.org/package/2006/relationships"><Relationship Id="rId34" Type="http://schemas.openxmlformats.org/officeDocument/2006/relationships/image" Target="../media/image50.png"/><Relationship Id="rId33" Type="http://schemas.openxmlformats.org/officeDocument/2006/relationships/image" Target="../media/image49.png"/><Relationship Id="rId2" Type="http://schemas.openxmlformats.org/officeDocument/2006/relationships/image" Target="../media/image17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0.png"/><Relationship Id="rId31" Type="http://schemas.openxmlformats.org/officeDocument/2006/relationships/image" Target="../media/image19.png"/><Relationship Id="rId30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26" Type="http://schemas.openxmlformats.org/officeDocument/2006/relationships/image" Target="../media/image412.sv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36" Type="http://schemas.openxmlformats.org/officeDocument/2006/relationships/image" Target="../media/image575.svg"/><Relationship Id="rId10" Type="http://schemas.openxmlformats.org/officeDocument/2006/relationships/image" Target="../media/image42.svg"/><Relationship Id="rId4" Type="http://schemas.openxmlformats.org/officeDocument/2006/relationships/image" Target="../media/image28.svg"/><Relationship Id="rId9" Type="http://schemas.openxmlformats.org/officeDocument/2006/relationships/image" Target="../media/image28.png"/><Relationship Id="rId27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9" Type="http://schemas.openxmlformats.org/officeDocument/2006/relationships/image" Target="../media/image38.png"/><Relationship Id="rId42" Type="http://schemas.openxmlformats.org/officeDocument/2006/relationships/image" Target="../media/image54.png"/><Relationship Id="rId38" Type="http://schemas.openxmlformats.org/officeDocument/2006/relationships/image" Target="../media/image17.png"/><Relationship Id="rId2" Type="http://schemas.openxmlformats.org/officeDocument/2006/relationships/image" Target="../media/image52.png"/><Relationship Id="rId29" Type="http://schemas.openxmlformats.org/officeDocument/2006/relationships/image" Target="../media/image14.sv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87.svg"/><Relationship Id="rId40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3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32" Type="http://schemas.microsoft.com/office/2007/relationships/hdphoto" Target="../media/hdphoto1.wdp"/><Relationship Id="rId31" Type="http://schemas.openxmlformats.org/officeDocument/2006/relationships/image" Target="../media/image8.png"/><Relationship Id="rId81" Type="http://schemas.openxmlformats.org/officeDocument/2006/relationships/image" Target="../media/image80.svg"/><Relationship Id="rId30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5.png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8.png"/><Relationship Id="rId31" Type="http://schemas.openxmlformats.org/officeDocument/2006/relationships/image" Target="../media/image57.png"/><Relationship Id="rId30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33" Type="http://schemas.openxmlformats.org/officeDocument/2006/relationships/image" Target="../media/image280.svg"/><Relationship Id="rId2" Type="http://schemas.openxmlformats.org/officeDocument/2006/relationships/image" Target="../media/image59.emf"/><Relationship Id="rId29" Type="http://schemas.openxmlformats.org/officeDocument/2006/relationships/image" Target="../media/image141.svg"/><Relationship Id="rId1" Type="http://schemas.openxmlformats.org/officeDocument/2006/relationships/slideLayout" Target="../slideLayouts/slideLayout7.xml"/><Relationship Id="rId31" Type="http://schemas.microsoft.com/office/2007/relationships/hdphoto" Target="../media/hdphoto4.wdp"/><Relationship Id="rId4" Type="http://schemas.openxmlformats.org/officeDocument/2006/relationships/image" Target="../media/image17.png"/><Relationship Id="rId30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3" Type="http://schemas.openxmlformats.org/officeDocument/2006/relationships/image" Target="../media/image11.png"/><Relationship Id="rId2" Type="http://schemas.openxmlformats.org/officeDocument/2006/relationships/image" Target="../media/image17.png"/><Relationship Id="rId29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64.png"/><Relationship Id="rId6" Type="http://schemas.openxmlformats.org/officeDocument/2006/relationships/image" Target="../media/image150.svg"/><Relationship Id="rId31" Type="http://schemas.openxmlformats.org/officeDocument/2006/relationships/image" Target="../media/image63.png"/><Relationship Id="rId30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29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32" Type="http://schemas.openxmlformats.org/officeDocument/2006/relationships/image" Target="../media/image65.png"/><Relationship Id="rId31" Type="http://schemas.openxmlformats.org/officeDocument/2006/relationships/image" Target="../media/image11.png"/><Relationship Id="rId30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2" Type="http://schemas.openxmlformats.org/officeDocument/2006/relationships/image" Target="../media/image250.svg"/><Relationship Id="rId2" Type="http://schemas.openxmlformats.org/officeDocument/2006/relationships/image" Target="../media/image18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1.svg"/><Relationship Id="rId1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2" Type="http://schemas.openxmlformats.org/officeDocument/2006/relationships/image" Target="../media/image25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1.svg"/><Relationship Id="rId1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5" Type="http://schemas.openxmlformats.org/officeDocument/2006/relationships/image" Target="../media/image11.png"/><Relationship Id="rId4" Type="http://schemas.openxmlformats.org/officeDocument/2006/relationships/image" Target="../media/image250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2" Type="http://schemas.openxmlformats.org/officeDocument/2006/relationships/image" Target="../media/image250.svg"/><Relationship Id="rId2" Type="http://schemas.openxmlformats.org/officeDocument/2006/relationships/image" Target="../media/image14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10" Type="http://schemas.openxmlformats.org/officeDocument/2006/relationships/image" Target="../media/image21.svg"/><Relationship Id="rId19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2" Type="http://schemas.openxmlformats.org/officeDocument/2006/relationships/image" Target="../media/image250.svg"/><Relationship Id="rId2" Type="http://schemas.openxmlformats.org/officeDocument/2006/relationships/image" Target="../media/image14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10" Type="http://schemas.openxmlformats.org/officeDocument/2006/relationships/image" Target="../media/image21.svg"/><Relationship Id="rId1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82" Type="http://schemas.openxmlformats.org/officeDocument/2006/relationships/image" Target="../media/image10.png"/><Relationship Id="rId31" Type="http://schemas.openxmlformats.org/officeDocument/2006/relationships/image" Target="../media/image9.png"/><Relationship Id="rId81" Type="http://schemas.openxmlformats.org/officeDocument/2006/relationships/image" Target="../media/image80.svg"/><Relationship Id="rId30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2" Type="http://schemas.openxmlformats.org/officeDocument/2006/relationships/image" Target="../media/image250.svg"/><Relationship Id="rId2" Type="http://schemas.openxmlformats.org/officeDocument/2006/relationships/image" Target="../media/image14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10" Type="http://schemas.openxmlformats.org/officeDocument/2006/relationships/image" Target="../media/image21.svg"/><Relationship Id="rId19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2" Type="http://schemas.openxmlformats.org/officeDocument/2006/relationships/image" Target="../media/image250.svg"/><Relationship Id="rId2" Type="http://schemas.openxmlformats.org/officeDocument/2006/relationships/image" Target="../media/image14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10" Type="http://schemas.openxmlformats.org/officeDocument/2006/relationships/image" Target="../media/image21.svg"/><Relationship Id="rId19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10" Type="http://schemas.openxmlformats.org/officeDocument/2006/relationships/image" Target="../media/image21.svg"/><Relationship Id="rId19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29" Type="http://schemas.openxmlformats.org/officeDocument/2006/relationships/image" Target="../media/image143.svg"/><Relationship Id="rId1" Type="http://schemas.openxmlformats.org/officeDocument/2006/relationships/slideLayout" Target="../slideLayouts/slideLayout7.xml"/><Relationship Id="rId31" Type="http://schemas.openxmlformats.org/officeDocument/2006/relationships/image" Target="../media/image77.png"/><Relationship Id="rId30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42" Type="http://schemas.openxmlformats.org/officeDocument/2006/relationships/image" Target="../media/image79.png"/><Relationship Id="rId7" Type="http://schemas.openxmlformats.org/officeDocument/2006/relationships/image" Target="../media/image150.svg"/><Relationship Id="rId2" Type="http://schemas.openxmlformats.org/officeDocument/2006/relationships/image" Target="../media/image78.png"/><Relationship Id="rId41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0" Type="http://schemas.openxmlformats.org/officeDocument/2006/relationships/image" Target="NULL"/><Relationship Id="rId43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42" Type="http://schemas.openxmlformats.org/officeDocument/2006/relationships/image" Target="../media/image81.png"/><Relationship Id="rId2" Type="http://schemas.openxmlformats.org/officeDocument/2006/relationships/image" Target="../media/image78.png"/><Relationship Id="rId41" Type="http://schemas.openxmlformats.org/officeDocument/2006/relationships/image" Target="../media/image17.png"/><Relationship Id="rId29" Type="http://schemas.openxmlformats.org/officeDocument/2006/relationships/image" Target="../media/image143.svg"/><Relationship Id="rId1" Type="http://schemas.openxmlformats.org/officeDocument/2006/relationships/slideLayout" Target="../slideLayouts/slideLayout7.xml"/><Relationship Id="rId40" Type="http://schemas.openxmlformats.org/officeDocument/2006/relationships/image" Target="NULL"/><Relationship Id="rId45" Type="http://schemas.openxmlformats.org/officeDocument/2006/relationships/image" Target="../media/image84.png"/><Relationship Id="rId44" Type="http://schemas.openxmlformats.org/officeDocument/2006/relationships/image" Target="../media/image83.png"/><Relationship Id="rId43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3.wdp"/><Relationship Id="rId18" Type="http://schemas.openxmlformats.org/officeDocument/2006/relationships/image" Target="../media/image150.svg"/><Relationship Id="rId7" Type="http://schemas.openxmlformats.org/officeDocument/2006/relationships/image" Target="../media/image60.svg"/><Relationship Id="rId12" Type="http://schemas.openxmlformats.org/officeDocument/2006/relationships/image" Target="../media/image88.png"/><Relationship Id="rId17" Type="http://schemas.openxmlformats.org/officeDocument/2006/relationships/image" Target="../media/image11.png"/><Relationship Id="rId2" Type="http://schemas.openxmlformats.org/officeDocument/2006/relationships/image" Target="../media/image85.png"/><Relationship Id="rId16" Type="http://schemas.openxmlformats.org/officeDocument/2006/relationships/image" Target="../media/image250.sv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18.png"/><Relationship Id="rId10" Type="http://schemas.openxmlformats.org/officeDocument/2006/relationships/image" Target="../media/image87.png"/><Relationship Id="rId19" Type="http://schemas.openxmlformats.org/officeDocument/2006/relationships/image" Target="../media/image89.png"/><Relationship Id="rId9" Type="http://schemas.openxmlformats.org/officeDocument/2006/relationships/image" Target="../media/image62.svg"/><Relationship Id="rId14" Type="http://schemas.openxmlformats.org/officeDocument/2006/relationships/image" Target="../media/image42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3.wdp"/><Relationship Id="rId18" Type="http://schemas.openxmlformats.org/officeDocument/2006/relationships/image" Target="../media/image150.svg"/><Relationship Id="rId7" Type="http://schemas.openxmlformats.org/officeDocument/2006/relationships/image" Target="../media/image60.svg"/><Relationship Id="rId12" Type="http://schemas.openxmlformats.org/officeDocument/2006/relationships/image" Target="../media/image88.png"/><Relationship Id="rId17" Type="http://schemas.openxmlformats.org/officeDocument/2006/relationships/image" Target="../media/image11.png"/><Relationship Id="rId2" Type="http://schemas.openxmlformats.org/officeDocument/2006/relationships/image" Target="../media/image85.png"/><Relationship Id="rId16" Type="http://schemas.openxmlformats.org/officeDocument/2006/relationships/image" Target="../media/image2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18.png"/><Relationship Id="rId10" Type="http://schemas.openxmlformats.org/officeDocument/2006/relationships/image" Target="../media/image87.png"/><Relationship Id="rId19" Type="http://schemas.openxmlformats.org/officeDocument/2006/relationships/image" Target="../media/image90.png"/><Relationship Id="rId9" Type="http://schemas.openxmlformats.org/officeDocument/2006/relationships/image" Target="../media/image62.svg"/><Relationship Id="rId14" Type="http://schemas.openxmlformats.org/officeDocument/2006/relationships/image" Target="../media/image4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5" Type="http://schemas.openxmlformats.org/officeDocument/2006/relationships/image" Target="../media/image11.png"/><Relationship Id="rId4" Type="http://schemas.openxmlformats.org/officeDocument/2006/relationships/image" Target="../media/image25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13.png"/><Relationship Id="rId12" Type="http://schemas.openxmlformats.org/officeDocument/2006/relationships/image" Target="../media/image2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5.png"/><Relationship Id="rId42" Type="http://schemas.openxmlformats.org/officeDocument/2006/relationships/image" Target="../media/image98.png"/><Relationship Id="rId38" Type="http://schemas.openxmlformats.org/officeDocument/2006/relationships/image" Target="../media/image17.png"/><Relationship Id="rId2" Type="http://schemas.openxmlformats.org/officeDocument/2006/relationships/image" Target="../media/image52.png"/><Relationship Id="rId29" Type="http://schemas.openxmlformats.org/officeDocument/2006/relationships/image" Target="../media/image140.svg"/><Relationship Id="rId41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87.svg"/><Relationship Id="rId40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8" Type="http://schemas.openxmlformats.org/officeDocument/2006/relationships/image" Target="../media/image98.png"/><Relationship Id="rId2" Type="http://schemas.openxmlformats.org/officeDocument/2006/relationships/image" Target="../media/image17.png"/><Relationship Id="rId29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87.svg"/><Relationship Id="rId30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9.png"/><Relationship Id="rId38" Type="http://schemas.openxmlformats.org/officeDocument/2006/relationships/image" Target="../media/image98.png"/><Relationship Id="rId2" Type="http://schemas.openxmlformats.org/officeDocument/2006/relationships/image" Target="../media/image52.png"/><Relationship Id="rId29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87.svg"/><Relationship Id="rId40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3" Type="http://schemas.openxmlformats.org/officeDocument/2006/relationships/image" Target="../media/image32.svg"/><Relationship Id="rId2" Type="http://schemas.openxmlformats.org/officeDocument/2006/relationships/image" Target="../media/image17.png"/><Relationship Id="rId29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102.png"/><Relationship Id="rId31" Type="http://schemas.openxmlformats.org/officeDocument/2006/relationships/image" Target="../media/image101.png"/><Relationship Id="rId30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svg"/><Relationship Id="rId7" Type="http://schemas.openxmlformats.org/officeDocument/2006/relationships/image" Target="../media/image1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5" Type="http://schemas.openxmlformats.org/officeDocument/2006/relationships/image" Target="../media/image11.png"/><Relationship Id="rId10" Type="http://schemas.openxmlformats.org/officeDocument/2006/relationships/image" Target="../media/image21.svg"/><Relationship Id="rId4" Type="http://schemas.openxmlformats.org/officeDocument/2006/relationships/image" Target="../media/image48.svg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7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38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.png"/><Relationship Id="rId3" Type="http://schemas.openxmlformats.org/officeDocument/2006/relationships/image" Target="../media/image20.png"/><Relationship Id="rId25" Type="http://schemas.openxmlformats.org/officeDocument/2006/relationships/image" Target="../media/image27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28" Type="http://schemas.openxmlformats.org/officeDocument/2006/relationships/image" Target="../media/image24.png"/><Relationship Id="rId4" Type="http://schemas.openxmlformats.org/officeDocument/2006/relationships/image" Target="../media/image21.png"/><Relationship Id="rId27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0.png"/><Relationship Id="rId26" Type="http://schemas.openxmlformats.org/officeDocument/2006/relationships/image" Target="../media/image412.svg"/><Relationship Id="rId3" Type="http://schemas.openxmlformats.org/officeDocument/2006/relationships/image" Target="../media/image26.png"/><Relationship Id="rId12" Type="http://schemas.openxmlformats.org/officeDocument/2006/relationships/image" Target="../media/image30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42.svg"/><Relationship Id="rId4" Type="http://schemas.openxmlformats.org/officeDocument/2006/relationships/image" Target="../media/image28.sv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3" Type="http://schemas.openxmlformats.org/officeDocument/2006/relationships/image" Target="../media/image34.png"/><Relationship Id="rId2" Type="http://schemas.openxmlformats.org/officeDocument/2006/relationships/image" Target="../media/image17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3.png"/><Relationship Id="rId31" Type="http://schemas.openxmlformats.org/officeDocument/2006/relationships/image" Target="../media/image32.png"/><Relationship Id="rId30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499368" y="671659"/>
            <a:ext cx="2140185" cy="195648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841084" y="1638300"/>
            <a:ext cx="14605832" cy="7931058"/>
            <a:chOff x="0" y="0"/>
            <a:chExt cx="7620000" cy="2942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00" cy="2939700"/>
            </a:xfrm>
            <a:custGeom>
              <a:avLst/>
              <a:gdLst/>
              <a:ahLst/>
              <a:cxnLst/>
              <a:rect l="l" t="t" r="r" b="b"/>
              <a:pathLst>
                <a:path w="7620000" h="2939700">
                  <a:moveTo>
                    <a:pt x="7620000" y="2081180"/>
                  </a:moveTo>
                  <a:lnTo>
                    <a:pt x="7620000" y="222250"/>
                  </a:lnTo>
                  <a:cubicBezTo>
                    <a:pt x="7620000" y="100330"/>
                    <a:pt x="7519670" y="0"/>
                    <a:pt x="7397750" y="0"/>
                  </a:cubicBezTo>
                  <a:lnTo>
                    <a:pt x="222250" y="0"/>
                  </a:lnTo>
                  <a:cubicBezTo>
                    <a:pt x="100330" y="0"/>
                    <a:pt x="0" y="100330"/>
                    <a:pt x="0" y="222250"/>
                  </a:cubicBezTo>
                  <a:lnTo>
                    <a:pt x="0" y="2079910"/>
                  </a:lnTo>
                  <a:cubicBezTo>
                    <a:pt x="0" y="2203100"/>
                    <a:pt x="100330" y="2302160"/>
                    <a:pt x="222250" y="2302160"/>
                  </a:cubicBezTo>
                  <a:lnTo>
                    <a:pt x="3547110" y="2302160"/>
                  </a:lnTo>
                  <a:lnTo>
                    <a:pt x="3808730" y="2939700"/>
                  </a:lnTo>
                  <a:lnTo>
                    <a:pt x="4070350" y="2302160"/>
                  </a:lnTo>
                  <a:lnTo>
                    <a:pt x="7395210" y="2302160"/>
                  </a:lnTo>
                  <a:cubicBezTo>
                    <a:pt x="7519670" y="2303430"/>
                    <a:pt x="7620000" y="2204370"/>
                    <a:pt x="7620000" y="2081180"/>
                  </a:cubicBezTo>
                  <a:lnTo>
                    <a:pt x="7620000" y="2081180"/>
                  </a:ln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381000" y="7283358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4406960" y="2101758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81213" y="495898"/>
            <a:ext cx="2045020" cy="20229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40244" y="8030954"/>
            <a:ext cx="1802116" cy="16918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259610" y="7288282"/>
            <a:ext cx="2374612" cy="20807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2265564"/>
            <a:ext cx="16633465" cy="4408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500" b="1" kern="0" smtClean="0">
                <a:solidFill>
                  <a:schemeClr val="bg1"/>
                </a:solidFill>
                <a:latin typeface="Arial"/>
                <a:cs typeface="Arial"/>
                <a:sym typeface="Anton"/>
              </a:rPr>
              <a:t>CHÀO MỪNG CÁC EM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500" b="1" kern="0" smtClean="0">
                <a:solidFill>
                  <a:schemeClr val="bg1"/>
                </a:solidFill>
                <a:latin typeface="Arial"/>
                <a:cs typeface="Arial"/>
                <a:sym typeface="Anton"/>
              </a:rPr>
              <a:t>ĐẾN VỚI BUỔI HỌC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500" b="1" kern="0" smtClean="0">
                <a:solidFill>
                  <a:schemeClr val="bg1"/>
                </a:solidFill>
                <a:latin typeface="Arial"/>
                <a:cs typeface="Arial"/>
                <a:sym typeface="Anton"/>
              </a:rPr>
              <a:t>NGÀY HÔM NAY!</a:t>
            </a:r>
            <a:endParaRPr lang="en-US" sz="6500" kern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Callout 21"/>
          <p:cNvSpPr/>
          <p:nvPr/>
        </p:nvSpPr>
        <p:spPr>
          <a:xfrm>
            <a:off x="838200" y="729821"/>
            <a:ext cx="1669143" cy="91440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2070344">
            <a:off x="17039994" y="29170"/>
            <a:ext cx="1639790" cy="760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6116" y="2119468"/>
            <a:ext cx="6378241" cy="54910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203658" y="1790700"/>
                <a:ext cx="10237740" cy="7478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658" y="1790700"/>
                <a:ext cx="10237740" cy="7478970"/>
              </a:xfrm>
              <a:prstGeom prst="rect">
                <a:avLst/>
              </a:prstGeom>
              <a:blipFill>
                <a:blip r:embed="rId31"/>
                <a:stretch>
                  <a:fillRect l="-1906" r="-2085" b="-1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5016419" y="8469021"/>
            <a:ext cx="2135854" cy="177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4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096000" y="3429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vi-VN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tr112)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6272271" y="3520086"/>
            <a:ext cx="1752600" cy="93651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grpSp>
        <p:nvGrpSpPr>
          <p:cNvPr id="25" name="Group 7"/>
          <p:cNvGrpSpPr/>
          <p:nvPr/>
        </p:nvGrpSpPr>
        <p:grpSpPr>
          <a:xfrm rot="5400000">
            <a:off x="17178957" y="9078593"/>
            <a:ext cx="1755110" cy="146624"/>
            <a:chOff x="0" y="0"/>
            <a:chExt cx="2332414" cy="751129"/>
          </a:xfrm>
        </p:grpSpPr>
        <p:sp>
          <p:nvSpPr>
            <p:cNvPr id="26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66486" y="1409700"/>
                <a:ext cx="17159514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86" y="1409700"/>
                <a:ext cx="17159514" cy="1938992"/>
              </a:xfrm>
              <a:prstGeom prst="rect">
                <a:avLst/>
              </a:prstGeom>
              <a:blipFill>
                <a:blip r:embed="rId2"/>
                <a:stretch>
                  <a:fillRect l="-1243" r="-127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97" y="4381500"/>
            <a:ext cx="5133858" cy="5388429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-256674" y="9183062"/>
            <a:ext cx="1171074" cy="9134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477000" y="4610100"/>
                <a:ext cx="11557826" cy="5532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610100"/>
                <a:ext cx="11557826" cy="5532925"/>
              </a:xfrm>
              <a:prstGeom prst="rect">
                <a:avLst/>
              </a:prstGeom>
              <a:blipFill>
                <a:blip r:embed="rId7"/>
                <a:stretch>
                  <a:fillRect l="-1900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6785544" y="500264"/>
            <a:ext cx="1170335" cy="8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2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47832" y="582198"/>
            <a:ext cx="5105400" cy="1136203"/>
            <a:chOff x="7162800" y="539360"/>
            <a:chExt cx="4648200" cy="1136203"/>
          </a:xfrm>
        </p:grpSpPr>
        <p:grpSp>
          <p:nvGrpSpPr>
            <p:cNvPr id="21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</p:grpSpPr>
          <p:sp>
            <p:nvSpPr>
              <p:cNvPr id="26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25" name="Rectangle 24"/>
            <p:cNvSpPr/>
            <p:nvPr/>
          </p:nvSpPr>
          <p:spPr>
            <a:xfrm>
              <a:off x="7391400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</a:t>
              </a:r>
              <a:r>
                <a:rPr lang="nl-NL" sz="45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 </a:t>
              </a:r>
              <a:endPara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Oval Callout 26"/>
          <p:cNvSpPr/>
          <p:nvPr/>
        </p:nvSpPr>
        <p:spPr>
          <a:xfrm>
            <a:off x="11049000" y="4220392"/>
            <a:ext cx="1752600" cy="81357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smtClean="0">
                <a:solidFill>
                  <a:prstClr val="black"/>
                </a:solidFill>
              </a:rPr>
              <a:t>Giải</a:t>
            </a:r>
            <a:endParaRPr lang="en-US" sz="3800" b="1">
              <a:solidFill>
                <a:prstClr val="black"/>
              </a:solidFill>
            </a:endParaRPr>
          </a:p>
        </p:txBody>
      </p:sp>
      <p:pic>
        <p:nvPicPr>
          <p:cNvPr id="49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16439675" y="8564979"/>
            <a:ext cx="1412274" cy="15256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795697" y="9486900"/>
            <a:ext cx="1643529" cy="762000"/>
          </a:xfrm>
          <a:prstGeom prst="rect">
            <a:avLst/>
          </a:prstGeom>
        </p:spPr>
      </p:pic>
      <p:pic>
        <p:nvPicPr>
          <p:cNvPr id="14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233" y="443626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0518" y="1866900"/>
            <a:ext cx="16373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AD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7239000" y="5905500"/>
                <a:ext cx="8724088" cy="2893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= AC.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5905500"/>
                <a:ext cx="8724088" cy="2893293"/>
              </a:xfrm>
              <a:prstGeom prst="rect">
                <a:avLst/>
              </a:prstGeom>
              <a:blipFill>
                <a:blip r:embed="rId31"/>
                <a:stretch>
                  <a:fillRect l="-2166" r="-2096" b="-4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8917" y="3924300"/>
            <a:ext cx="4905375" cy="546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7114520" y="9307239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457200" y="101727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801914" y="378065"/>
                <a:ext cx="9144000" cy="38166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∆ABD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∆ACD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 = AC (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𝐵𝐴𝐷</m:t>
                          </m:r>
                        </m:e>
                      </m:acc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914" y="378065"/>
                <a:ext cx="9144000" cy="3816622"/>
              </a:xfrm>
              <a:prstGeom prst="rect">
                <a:avLst/>
              </a:prstGeom>
              <a:blipFill>
                <a:blip r:embed="rId30"/>
                <a:stretch>
                  <a:fillRect l="-2067" b="-3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/>
          <p:cNvSpPr/>
          <p:nvPr/>
        </p:nvSpPr>
        <p:spPr>
          <a:xfrm>
            <a:off x="8534400" y="1500399"/>
            <a:ext cx="533400" cy="2611917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93893" y="4204195"/>
                <a:ext cx="17409886" cy="5758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BD = CD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BD = CD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AD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93" y="4204195"/>
                <a:ext cx="17409886" cy="5758115"/>
              </a:xfrm>
              <a:prstGeom prst="rect">
                <a:avLst/>
              </a:prstGeom>
              <a:blipFill>
                <a:blip r:embed="rId31"/>
                <a:stretch>
                  <a:fillRect l="-1050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9372600" y="2280360"/>
            <a:ext cx="74469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∆ABD = ∆ACD (c - g - 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5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296526" y="4953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313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113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-5334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297400" y="-647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71600" y="1790700"/>
            <a:ext cx="14706600" cy="2721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Cho tam giác nhọn ABC. Dùng thước thẳng và compa vẽ các đường trung trực của tam giác đó</a:t>
            </a:r>
            <a:r>
              <a:rPr lang="vi-VN" sz="4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 smtClean="0">
              <a:solidFill>
                <a:srgbClr val="33333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800" b="1" u="sng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800" b="1" u="sng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800" b="1" u="sng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800" b="1" u="sng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7642" y="4928937"/>
            <a:ext cx="92083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BC.</a:t>
            </a:r>
          </a:p>
          <a:p>
            <a:pPr marL="601980" marR="3048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AB, AC.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725" y="4000500"/>
            <a:ext cx="5172075" cy="5623785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5680768" y="7962900"/>
            <a:ext cx="1616142" cy="204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8877300"/>
            <a:ext cx="115062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0480" marR="30480"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Dựng đường trung trực trong các tam giác nhọn, tam giác vuông, tam giác tù bằng GS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66700"/>
            <a:ext cx="176022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5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438400" y="1638300"/>
            <a:ext cx="13443289" cy="5334000"/>
            <a:chOff x="-102849" y="36141"/>
            <a:chExt cx="2115061" cy="1221224"/>
          </a:xfrm>
        </p:grpSpPr>
        <p:sp>
          <p:nvSpPr>
            <p:cNvPr id="7" name="Freeform 7"/>
            <p:cNvSpPr/>
            <p:nvPr/>
          </p:nvSpPr>
          <p:spPr>
            <a:xfrm>
              <a:off x="-102849" y="36141"/>
              <a:ext cx="2115061" cy="1221224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2" name="Google Shape;728;p44"/>
          <p:cNvSpPr txBox="1">
            <a:spLocks/>
          </p:cNvSpPr>
          <p:nvPr/>
        </p:nvSpPr>
        <p:spPr>
          <a:xfrm>
            <a:off x="8510625" y="2262300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65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" sz="65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oogle Shape;765;p44"/>
          <p:cNvCxnSpPr/>
          <p:nvPr/>
        </p:nvCxnSpPr>
        <p:spPr>
          <a:xfrm>
            <a:off x="8181888" y="3619500"/>
            <a:ext cx="1893079" cy="0"/>
          </a:xfrm>
          <a:prstGeom prst="straightConnector1">
            <a:avLst/>
          </a:prstGeom>
          <a:noFill/>
          <a:ln w="5715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Rectangle 14"/>
          <p:cNvSpPr/>
          <p:nvPr/>
        </p:nvSpPr>
        <p:spPr>
          <a:xfrm>
            <a:off x="4003022" y="3821447"/>
            <a:ext cx="1055570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5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BA ĐƯỜNG TRUNG TRỰC CUẢ TAM GIÁC</a:t>
            </a:r>
            <a:endParaRPr lang="nl-NL" sz="55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2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834247" y="7695195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664805" y="96393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 rotWithShape="1">
          <a:blip r:embed="rId30"/>
          <a:srcRect t="31482"/>
          <a:stretch/>
        </p:blipFill>
        <p:spPr>
          <a:xfrm>
            <a:off x="15713994" y="7969831"/>
            <a:ext cx="1400526" cy="1975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3" y="800100"/>
            <a:ext cx="1101010" cy="10275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91313" y="10289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</a:t>
            </a:r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817684" y="1004504"/>
            <a:ext cx="792556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3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91" y="910215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78271" y="2008494"/>
                <a:ext cx="1657739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 sát các đường trung trực của tam giác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(Hình 126), cho biết ba đường trung trực đó có cùng đi qua một điểm hay không.</a:t>
                </a:r>
                <a:endParaRPr lang="en-US" sz="3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71" y="2008494"/>
                <a:ext cx="16577390" cy="1839606"/>
              </a:xfrm>
              <a:prstGeom prst="rect">
                <a:avLst/>
              </a:prstGeom>
              <a:blipFill>
                <a:blip r:embed="rId33"/>
                <a:stretch>
                  <a:fillRect l="-1324" r="-128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00200" y="4533900"/>
            <a:ext cx="5500087" cy="4641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53400" y="5490508"/>
            <a:ext cx="845820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0363200" y="4457700"/>
            <a:ext cx="533400" cy="64148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" grpId="0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337407" flipV="1">
            <a:off x="14636387" y="235161"/>
            <a:ext cx="4479119" cy="18420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30146" y="1562100"/>
            <a:ext cx="16543454" cy="7391400"/>
            <a:chOff x="0" y="0"/>
            <a:chExt cx="1918193" cy="2090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7010400" y="2071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49508">
            <a:off x="675888" y="791101"/>
            <a:ext cx="1838768" cy="132621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304800" y="8552281"/>
            <a:ext cx="2255520" cy="1409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7917" y="3238500"/>
            <a:ext cx="15356840" cy="147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 lí: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 đường trung trực của một tam giác cùng đi qua một điểm.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1" y="4939248"/>
            <a:ext cx="1463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765316" y="2091366"/>
            <a:ext cx="834803" cy="811846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5635167" y="8457672"/>
            <a:ext cx="1738433" cy="11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81000" y="5715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 (SGK –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tr113)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l="22194" b="33815"/>
          <a:stretch>
            <a:fillRect/>
          </a:stretch>
        </p:blipFill>
        <p:spPr>
          <a:xfrm rot="10800000">
            <a:off x="16532352" y="-16230"/>
            <a:ext cx="1755648" cy="665703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3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515095" y="9412434"/>
            <a:ext cx="1639790" cy="76026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 flipH="1" flipV="1">
            <a:off x="17272552" y="8826669"/>
            <a:ext cx="1573696" cy="1227483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8153400" y="4244176"/>
            <a:ext cx="1752600" cy="89932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04800" y="1907619"/>
                <a:ext cx="17754600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907619"/>
                <a:ext cx="17754600" cy="2092881"/>
              </a:xfrm>
              <a:prstGeom prst="rect">
                <a:avLst/>
              </a:prstGeom>
              <a:blipFill>
                <a:blip r:embed="rId41"/>
                <a:stretch>
                  <a:fillRect l="-1202" r="-893" b="-6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81000" y="5341946"/>
                <a:ext cx="17678400" cy="3840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341946"/>
                <a:ext cx="17678400" cy="3840154"/>
              </a:xfrm>
              <a:prstGeom prst="rect">
                <a:avLst/>
              </a:prstGeom>
              <a:blipFill>
                <a:blip r:embed="rId42"/>
                <a:stretch>
                  <a:fillRect l="-1241" r="-1207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70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91104" y="487114"/>
            <a:ext cx="46481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497F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066800" y="9399741"/>
            <a:ext cx="2580809" cy="742902"/>
            <a:chOff x="0" y="0"/>
            <a:chExt cx="6171786" cy="1776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71786" cy="1776588"/>
            </a:xfrm>
            <a:custGeom>
              <a:avLst/>
              <a:gdLst/>
              <a:ahLst/>
              <a:cxnLst/>
              <a:rect l="l" t="t" r="r" b="b"/>
              <a:pathLst>
                <a:path w="6171786" h="1776588">
                  <a:moveTo>
                    <a:pt x="6047325" y="1776588"/>
                  </a:moveTo>
                  <a:lnTo>
                    <a:pt x="124460" y="1776588"/>
                  </a:lnTo>
                  <a:cubicBezTo>
                    <a:pt x="55880" y="1776588"/>
                    <a:pt x="0" y="1720708"/>
                    <a:pt x="0" y="16521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7326" y="0"/>
                  </a:lnTo>
                  <a:cubicBezTo>
                    <a:pt x="6115906" y="0"/>
                    <a:pt x="6171786" y="55880"/>
                    <a:pt x="6171786" y="124460"/>
                  </a:cubicBezTo>
                  <a:lnTo>
                    <a:pt x="6171786" y="1652128"/>
                  </a:lnTo>
                  <a:cubicBezTo>
                    <a:pt x="6171786" y="1720708"/>
                    <a:pt x="6115906" y="1776588"/>
                    <a:pt x="6047326" y="1776588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4" name="Action Button: Help 13">
            <a:hlinkClick r:id="" action="ppaction://noaction" highlightClick="1"/>
          </p:cNvPr>
          <p:cNvSpPr/>
          <p:nvPr/>
        </p:nvSpPr>
        <p:spPr>
          <a:xfrm>
            <a:off x="16358247" y="419100"/>
            <a:ext cx="856658" cy="780693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719743" y="636627"/>
            <a:ext cx="1439486" cy="66739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6916400" y="8869353"/>
            <a:ext cx="1981200" cy="16344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4092" y="1442978"/>
            <a:ext cx="154341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121 minh họa biến giới thiệu quần thể di tích, danh thắng cấp Quốc gia núi Dũng Quyết và khu vực Phượng Hoàng Trung Đô ở tỉnh Nghệ An (Hình 120).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8001" y="4457700"/>
            <a:ext cx="7634406" cy="5477794"/>
          </a:xfrm>
          <a:prstGeom prst="rect">
            <a:avLst/>
          </a:prstGeom>
        </p:spPr>
      </p:pic>
      <p:pic>
        <p:nvPicPr>
          <p:cNvPr id="12" name="Picture 4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1"/>
              </a:ext>
            </a:extLst>
          </a:blip>
          <a:srcRect/>
          <a:stretch>
            <a:fillRect/>
          </a:stretch>
        </p:blipFill>
        <p:spPr>
          <a:xfrm>
            <a:off x="2209800" y="7429500"/>
            <a:ext cx="1636399" cy="116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6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5715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2590800" y="8935486"/>
            <a:ext cx="1295400" cy="322814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6"/>
          <p:cNvGrpSpPr/>
          <p:nvPr/>
        </p:nvGrpSpPr>
        <p:grpSpPr>
          <a:xfrm>
            <a:off x="6705600" y="519748"/>
            <a:ext cx="4648200" cy="1136203"/>
            <a:chOff x="7162800" y="539360"/>
            <a:chExt cx="4648200" cy="1136203"/>
          </a:xfrm>
        </p:grpSpPr>
        <p:grpSp>
          <p:nvGrpSpPr>
            <p:cNvPr id="6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6" name="Rectangle 15"/>
            <p:cNvSpPr/>
            <p:nvPr/>
          </p:nvSpPr>
          <p:spPr>
            <a:xfrm>
              <a:off x="7315200" y="539360"/>
              <a:ext cx="4316579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2</a:t>
              </a:r>
              <a:endPara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19387" y="1779894"/>
            <a:ext cx="16049225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127,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6705600" y="3695700"/>
            <a:ext cx="1752600" cy="75229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857621" y="8143038"/>
            <a:ext cx="1447800" cy="1435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98" y="4001519"/>
            <a:ext cx="4343400" cy="426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00" y="4710648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819895" y="8953500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685800" y="100965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0123"/>
            <a:ext cx="1101010" cy="10275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10610" y="62894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</a:t>
            </a:r>
            <a:r>
              <a:rPr lang="nl-NL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710610" y="1336835"/>
                <a:ext cx="1581912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128 )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610" y="1336835"/>
                <a:ext cx="15819120" cy="1938992"/>
              </a:xfrm>
              <a:prstGeom prst="rect">
                <a:avLst/>
              </a:prstGeom>
              <a:blipFill>
                <a:blip r:embed="rId31"/>
                <a:stretch>
                  <a:fillRect l="-138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47800" y="3966168"/>
            <a:ext cx="5089495" cy="53674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80761" y="3975437"/>
            <a:ext cx="436776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 = OB =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52152" y="6362700"/>
            <a:ext cx="10077578" cy="2862322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4727" y="418099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r>
              <a:rPr lang="en-US" sz="4000" b="1" dirty="0" smtClean="0">
                <a:solidFill>
                  <a:prstClr val="black"/>
                </a:solidFill>
              </a:rPr>
              <a:t>:</a:t>
            </a:r>
            <a:endParaRPr 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 animBg="1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-1" y="9418230"/>
            <a:ext cx="18288000" cy="69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165" y="5013000"/>
            <a:ext cx="1045669" cy="26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08236"/>
            <a:ext cx="17602201" cy="6454664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9579777">
            <a:off x="301806" y="817227"/>
            <a:ext cx="1639790" cy="7602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15200" y="2552700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20700036" flipV="1">
            <a:off x="15811077" y="8348135"/>
            <a:ext cx="3147379" cy="12943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6999" y="3799355"/>
            <a:ext cx="12954000" cy="309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5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002000" y="403057"/>
            <a:ext cx="1755110" cy="533400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-306056" y="9839891"/>
            <a:ext cx="192036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20308412">
            <a:off x="17468104" y="9465920"/>
            <a:ext cx="1639790" cy="7602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47376" y="544205"/>
            <a:ext cx="4896792" cy="12464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CHỨNG MINH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098687" y="1958519"/>
                <a:ext cx="1467471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87" y="1958519"/>
                <a:ext cx="14674713" cy="1938992"/>
              </a:xfrm>
              <a:prstGeom prst="rect">
                <a:avLst/>
              </a:prstGeom>
              <a:blipFill>
                <a:blip r:embed="rId30"/>
                <a:stretch>
                  <a:fillRect l="-145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098687" y="3939719"/>
                <a:ext cx="10400045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87" y="3939719"/>
                <a:ext cx="10400045" cy="4708981"/>
              </a:xfrm>
              <a:prstGeom prst="rect">
                <a:avLst/>
              </a:prstGeom>
              <a:blipFill>
                <a:blip r:embed="rId31"/>
                <a:stretch>
                  <a:fillRect l="-2052" r="-2110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573000" y="3639709"/>
            <a:ext cx="5420152" cy="5161383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409971">
            <a:off x="490056" y="9069083"/>
            <a:ext cx="1714846" cy="12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002000" y="403057"/>
            <a:ext cx="1755110" cy="533400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-306056" y="9839891"/>
            <a:ext cx="192036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20308412">
            <a:off x="17468104" y="9465920"/>
            <a:ext cx="1639790" cy="7602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47376" y="397041"/>
            <a:ext cx="4896792" cy="12464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CHỨNG MINH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33400" y="2415442"/>
            <a:ext cx="5105400" cy="486165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409971">
            <a:off x="413857" y="8847527"/>
            <a:ext cx="1714846" cy="12368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086632" y="2961511"/>
                <a:ext cx="1113456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632" y="2961511"/>
                <a:ext cx="11134568" cy="3785652"/>
              </a:xfrm>
              <a:prstGeom prst="rect">
                <a:avLst/>
              </a:prstGeom>
              <a:blipFill>
                <a:blip r:embed="rId32"/>
                <a:stretch>
                  <a:fillRect l="-1916" r="-158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55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8382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602200" y="-7239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495300"/>
            <a:ext cx="5562600" cy="1066800"/>
            <a:chOff x="381000" y="190500"/>
            <a:chExt cx="5562600" cy="1066800"/>
          </a:xfrm>
        </p:grpSpPr>
        <p:sp>
          <p:nvSpPr>
            <p:cNvPr id="13" name="Rectangle 12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 (SGK –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tr114)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510753" flipV="1">
            <a:off x="16010258" y="9178385"/>
            <a:ext cx="2632553" cy="10826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295400" y="1756708"/>
                <a:ext cx="158496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Chưng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56708"/>
                <a:ext cx="15849600" cy="1938992"/>
              </a:xfrm>
              <a:prstGeom prst="rect">
                <a:avLst/>
              </a:prstGeom>
              <a:blipFill>
                <a:blip r:embed="rId13"/>
                <a:stretch>
                  <a:fillRect l="-1385" r="-1346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9" y="4457700"/>
            <a:ext cx="5343292" cy="506469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45351" y="4347498"/>
            <a:ext cx="1101360" cy="140077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781800" y="3973511"/>
            <a:ext cx="1665834" cy="712789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936632" y="4991100"/>
                <a:ext cx="9144000" cy="36862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𝐴𝐺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𝐵𝐺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632" y="4991100"/>
                <a:ext cx="9144000" cy="3686266"/>
              </a:xfrm>
              <a:prstGeom prst="rect">
                <a:avLst/>
              </a:prstGeom>
              <a:blipFill>
                <a:blip r:embed="rId16"/>
                <a:stretch>
                  <a:fillRect l="-2400" r="-2333" b="-5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42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8382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602200" y="-7239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510753" flipV="1">
            <a:off x="16010258" y="9178385"/>
            <a:ext cx="2632553" cy="1082637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6545809" y="385559"/>
            <a:ext cx="1101360" cy="140077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1524000" y="571500"/>
            <a:ext cx="1665834" cy="712789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38200" y="1485900"/>
                <a:ext cx="16541185" cy="8402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   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𝐵𝑁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85900"/>
                <a:ext cx="16541185" cy="8402300"/>
              </a:xfrm>
              <a:prstGeom prst="rect">
                <a:avLst/>
              </a:prstGeom>
              <a:blipFill>
                <a:blip r:embed="rId14"/>
                <a:stretch>
                  <a:fillRect l="-1327" r="-1290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85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38400" y="1638300"/>
            <a:ext cx="13443289" cy="5334000"/>
            <a:chOff x="2438399" y="1638300"/>
            <a:chExt cx="13443289" cy="5334000"/>
          </a:xfrm>
        </p:grpSpPr>
        <p:grpSp>
          <p:nvGrpSpPr>
            <p:cNvPr id="6" name="Group 6"/>
            <p:cNvGrpSpPr/>
            <p:nvPr/>
          </p:nvGrpSpPr>
          <p:grpSpPr>
            <a:xfrm>
              <a:off x="2438399" y="1638300"/>
              <a:ext cx="13443289" cy="5334000"/>
              <a:chOff x="-102849" y="36141"/>
              <a:chExt cx="2115061" cy="1221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2849" y="36141"/>
                <a:ext cx="2115061" cy="1221224"/>
              </a:xfrm>
              <a:custGeom>
                <a:avLst/>
                <a:gdLst/>
                <a:ahLst/>
                <a:cxnLst/>
                <a:rect l="l" t="t" r="r" b="b"/>
                <a:pathLst>
                  <a:path w="1918193" h="2090532">
                    <a:moveTo>
                      <a:pt x="1793733" y="2090532"/>
                    </a:moveTo>
                    <a:lnTo>
                      <a:pt x="124460" y="2090532"/>
                    </a:lnTo>
                    <a:cubicBezTo>
                      <a:pt x="55880" y="2090532"/>
                      <a:pt x="0" y="2034652"/>
                      <a:pt x="0" y="19660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93733" y="0"/>
                    </a:lnTo>
                    <a:cubicBezTo>
                      <a:pt x="1862313" y="0"/>
                      <a:pt x="1918193" y="55880"/>
                      <a:pt x="1918193" y="124460"/>
                    </a:cubicBezTo>
                    <a:lnTo>
                      <a:pt x="1918193" y="1966072"/>
                    </a:lnTo>
                    <a:cubicBezTo>
                      <a:pt x="1918193" y="2034652"/>
                      <a:pt x="1862313" y="2090532"/>
                      <a:pt x="1793733" y="2090532"/>
                    </a:cubicBezTo>
                    <a:close/>
                  </a:path>
                </a:pathLst>
              </a:custGeom>
              <a:solidFill>
                <a:srgbClr val="497FB4"/>
              </a:solidFill>
            </p:spPr>
          </p:sp>
        </p:grpSp>
        <p:sp>
          <p:nvSpPr>
            <p:cNvPr id="15" name="Rectangle 14"/>
            <p:cNvSpPr/>
            <p:nvPr/>
          </p:nvSpPr>
          <p:spPr>
            <a:xfrm>
              <a:off x="6629399" y="3507527"/>
              <a:ext cx="4911922" cy="1407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6500" b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</a:t>
              </a:r>
              <a:endParaRPr lang="nl-NL" sz="6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3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533400" y="7765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TRẮC NGHIỆM</a:t>
            </a:r>
            <a:endParaRPr lang="en-US" sz="5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066800" y="1705720"/>
                <a:ext cx="14891750" cy="7478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1.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  </a:t>
                </a: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 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đúng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705720"/>
                <a:ext cx="14891750" cy="7478970"/>
              </a:xfrm>
              <a:prstGeom prst="rect">
                <a:avLst/>
              </a:prstGeom>
              <a:blipFill>
                <a:blip r:embed="rId20"/>
                <a:stretch>
                  <a:fillRect l="-1433" r="-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838200" y="8115300"/>
            <a:ext cx="62484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1141745" y="5479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799317" y="1333500"/>
                <a:ext cx="15498083" cy="8710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AE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BAC (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AE.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17" y="1333500"/>
                <a:ext cx="15498083" cy="8710077"/>
              </a:xfrm>
              <a:prstGeom prst="rect">
                <a:avLst/>
              </a:prstGeom>
              <a:blipFill>
                <a:blip r:embed="rId20"/>
                <a:stretch>
                  <a:fillRect l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1600200" y="5249986"/>
            <a:ext cx="121158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72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91104" y="487114"/>
            <a:ext cx="46481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500" b="1" dirty="0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066800" y="9399741"/>
            <a:ext cx="2580809" cy="742902"/>
            <a:chOff x="0" y="0"/>
            <a:chExt cx="6171786" cy="1776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71786" cy="1776588"/>
            </a:xfrm>
            <a:custGeom>
              <a:avLst/>
              <a:gdLst/>
              <a:ahLst/>
              <a:cxnLst/>
              <a:rect l="l" t="t" r="r" b="b"/>
              <a:pathLst>
                <a:path w="6171786" h="1776588">
                  <a:moveTo>
                    <a:pt x="6047325" y="1776588"/>
                  </a:moveTo>
                  <a:lnTo>
                    <a:pt x="124460" y="1776588"/>
                  </a:lnTo>
                  <a:cubicBezTo>
                    <a:pt x="55880" y="1776588"/>
                    <a:pt x="0" y="1720708"/>
                    <a:pt x="0" y="16521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7326" y="0"/>
                  </a:lnTo>
                  <a:cubicBezTo>
                    <a:pt x="6115906" y="0"/>
                    <a:pt x="6171786" y="55880"/>
                    <a:pt x="6171786" y="124460"/>
                  </a:cubicBezTo>
                  <a:lnTo>
                    <a:pt x="6171786" y="1652128"/>
                  </a:lnTo>
                  <a:cubicBezTo>
                    <a:pt x="6171786" y="1720708"/>
                    <a:pt x="6115906" y="1776588"/>
                    <a:pt x="6047326" y="1776588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4" name="Action Button: Help 13">
            <a:hlinkClick r:id="" action="ppaction://noaction" highlightClick="1"/>
          </p:cNvPr>
          <p:cNvSpPr/>
          <p:nvPr/>
        </p:nvSpPr>
        <p:spPr>
          <a:xfrm>
            <a:off x="16358247" y="419100"/>
            <a:ext cx="856658" cy="780693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719743" y="636627"/>
            <a:ext cx="1439486" cy="66739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6916400" y="8869353"/>
            <a:ext cx="1981200" cy="16344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0359" y="7032699"/>
            <a:ext cx="15434154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dirty="0">
                <a:ea typeface="Calibri" panose="020F0502020204030204" pitchFamily="34" charset="0"/>
                <a:cs typeface="Times New Roman" panose="02020603050405020304" pitchFamily="18" charset="0"/>
              </a:rPr>
              <a:t>Làm thế nào để xác định được vị trí cách đều ba địa điểm được minh họa trong Hình 121?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1"/>
              </a:ext>
            </a:extLst>
          </a:blip>
          <a:srcRect/>
          <a:stretch>
            <a:fillRect/>
          </a:stretch>
        </p:blipFill>
        <p:spPr>
          <a:xfrm>
            <a:off x="1828800" y="5155770"/>
            <a:ext cx="1636399" cy="1163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5671903" y="2095500"/>
            <a:ext cx="7086600" cy="4587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89717" y="1485900"/>
                <a:ext cx="15498083" cy="775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trả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717" y="1485900"/>
                <a:ext cx="15498083" cy="7754302"/>
              </a:xfrm>
              <a:prstGeom prst="rect">
                <a:avLst/>
              </a:prstGeom>
              <a:blipFill>
                <a:blip r:embed="rId20"/>
                <a:stretch>
                  <a:fillRect l="-1376" b="-2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8260830"/>
            <a:ext cx="134874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63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5264650" flipH="1" flipV="1">
            <a:off x="17012601" y="9459592"/>
            <a:ext cx="1586903" cy="652614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1734800" y="7658100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66405" y="1485900"/>
                <a:ext cx="15064196" cy="7796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ở D.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405" y="1485900"/>
                <a:ext cx="15064196" cy="7796109"/>
              </a:xfrm>
              <a:prstGeom prst="rect">
                <a:avLst/>
              </a:prstGeom>
              <a:blipFill>
                <a:blip r:embed="rId20"/>
                <a:stretch>
                  <a:fillRect l="-1416" r="-1011" b="-2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5678102"/>
            <a:ext cx="21336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2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4346448" y="7467600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19200" y="1528011"/>
                <a:ext cx="15240001" cy="7931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BM = AB.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528011"/>
                <a:ext cx="15240001" cy="7931146"/>
              </a:xfrm>
              <a:prstGeom prst="rect">
                <a:avLst/>
              </a:prstGeom>
              <a:blipFill>
                <a:blip r:embed="rId20"/>
                <a:stretch>
                  <a:fillRect l="-1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6896100"/>
            <a:ext cx="8153400" cy="1143000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4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6306800" y="290654"/>
            <a:ext cx="1643529" cy="762000"/>
          </a:xfrm>
          <a:prstGeom prst="rect">
            <a:avLst/>
          </a:prstGeom>
        </p:spPr>
      </p:pic>
      <p:grpSp>
        <p:nvGrpSpPr>
          <p:cNvPr id="37" name="Group 11"/>
          <p:cNvGrpSpPr/>
          <p:nvPr/>
        </p:nvGrpSpPr>
        <p:grpSpPr>
          <a:xfrm rot="16200000">
            <a:off x="-295571" y="6434208"/>
            <a:ext cx="1437276" cy="231586"/>
            <a:chOff x="0" y="0"/>
            <a:chExt cx="8385740" cy="2387260"/>
          </a:xfrm>
        </p:grpSpPr>
        <p:sp>
          <p:nvSpPr>
            <p:cNvPr id="4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TextBox 23"/>
          <p:cNvSpPr txBox="1"/>
          <p:nvPr/>
        </p:nvSpPr>
        <p:spPr>
          <a:xfrm>
            <a:off x="1411265" y="426573"/>
            <a:ext cx="528492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(SGK- tr.115)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Callout 27"/>
          <p:cNvSpPr/>
          <p:nvPr/>
        </p:nvSpPr>
        <p:spPr>
          <a:xfrm>
            <a:off x="1981200" y="3751386"/>
            <a:ext cx="1821975" cy="93491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11265" y="1299508"/>
                <a:ext cx="1634333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thoả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265" y="1299508"/>
                <a:ext cx="16343335" cy="1938992"/>
              </a:xfrm>
              <a:prstGeom prst="rect">
                <a:avLst/>
              </a:prstGeom>
              <a:blipFill>
                <a:blip r:embed="rId30"/>
                <a:stretch>
                  <a:fillRect l="-1343" r="-1305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4806" y="5937642"/>
            <a:ext cx="5431194" cy="36254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0800" y="3771900"/>
            <a:ext cx="113538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OA = OB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AB.</a:t>
            </a:r>
          </a:p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 = OC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1"/>
          <p:cNvGrpSpPr/>
          <p:nvPr/>
        </p:nvGrpSpPr>
        <p:grpSpPr>
          <a:xfrm rot="16200000">
            <a:off x="-295571" y="2175469"/>
            <a:ext cx="1437276" cy="231586"/>
            <a:chOff x="0" y="0"/>
            <a:chExt cx="8385740" cy="2387260"/>
          </a:xfrm>
        </p:grpSpPr>
        <p:sp>
          <p:nvSpPr>
            <p:cNvPr id="17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91097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207742" y="-266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71360" y="-4191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97669" y="419100"/>
            <a:ext cx="5048404" cy="750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2. (SGK- tr.115)</a:t>
            </a:r>
            <a:endParaRPr lang="en-US" sz="32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Oval Callout 44"/>
          <p:cNvSpPr/>
          <p:nvPr/>
        </p:nvSpPr>
        <p:spPr>
          <a:xfrm>
            <a:off x="2445089" y="4425846"/>
            <a:ext cx="1676782" cy="87005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15163800" y="7432676"/>
            <a:ext cx="2255933" cy="2089557"/>
          </a:xfrm>
          <a:prstGeom prst="rect">
            <a:avLst/>
          </a:prstGeom>
        </p:spPr>
      </p:pic>
      <p:pic>
        <p:nvPicPr>
          <p:cNvPr id="48" name="Picture 5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81399">
            <a:off x="16745665" y="413814"/>
            <a:ext cx="1515498" cy="10930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647521" y="1181100"/>
                <a:ext cx="16107079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521" y="1181100"/>
                <a:ext cx="16107079" cy="2862322"/>
              </a:xfrm>
              <a:prstGeom prst="rect">
                <a:avLst/>
              </a:prstGeom>
              <a:blipFill>
                <a:blip r:embed="rId42"/>
                <a:stretch>
                  <a:fillRect l="-132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326902" y="4838815"/>
            <a:ext cx="5943600" cy="509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2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207742" y="-266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71360" y="-4191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Callout 44"/>
          <p:cNvSpPr/>
          <p:nvPr/>
        </p:nvSpPr>
        <p:spPr>
          <a:xfrm>
            <a:off x="8077200" y="533455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16383000" y="151766"/>
            <a:ext cx="2115937" cy="19598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9484" y="533455"/>
            <a:ext cx="1643529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54453" y="3848100"/>
            <a:ext cx="7685846" cy="5867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57762" y="2133710"/>
                <a:ext cx="6801734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62" y="2133710"/>
                <a:ext cx="6801734" cy="717761"/>
              </a:xfrm>
              <a:prstGeom prst="rect">
                <a:avLst/>
              </a:prstGeom>
              <a:blipFill>
                <a:blip r:embed="rId43"/>
                <a:stretch>
                  <a:fillRect l="-3136" t="-16102" r="-2240" b="-3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8686800" y="1790700"/>
            <a:ext cx="0" cy="861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9204504" y="2133710"/>
                <a:ext cx="6772880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504" y="2133710"/>
                <a:ext cx="6772880" cy="717761"/>
              </a:xfrm>
              <a:prstGeom prst="rect">
                <a:avLst/>
              </a:prstGeom>
              <a:blipFill>
                <a:blip r:embed="rId44"/>
                <a:stretch>
                  <a:fillRect l="-3240" t="-16102" r="-2160" b="-3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730796" y="3848100"/>
            <a:ext cx="7033204" cy="488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590800" y="-1562100"/>
            <a:ext cx="22822091" cy="13422570"/>
            <a:chOff x="-2019493" y="-1346686"/>
            <a:chExt cx="22364891" cy="12355770"/>
          </a:xfrm>
        </p:grpSpPr>
        <p:sp>
          <p:nvSpPr>
            <p:cNvPr id="47" name="Rectangle 46"/>
            <p:cNvSpPr/>
            <p:nvPr/>
          </p:nvSpPr>
          <p:spPr>
            <a:xfrm rot="16200000">
              <a:off x="8439053" y="-1237553"/>
              <a:ext cx="1447800" cy="22364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57659" y="9312749"/>
              <a:ext cx="1669698" cy="1653001"/>
            </a:xfrm>
            <a:prstGeom prst="rect">
              <a:avLst/>
            </a:prstGeom>
          </p:spPr>
        </p:pic>
        <p:pic>
          <p:nvPicPr>
            <p:cNvPr id="49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094042" y="9224270"/>
              <a:ext cx="1797855" cy="1402327"/>
            </a:xfrm>
            <a:prstGeom prst="rect">
              <a:avLst/>
            </a:prstGeom>
          </p:spPr>
        </p:pic>
        <p:pic>
          <p:nvPicPr>
            <p:cNvPr id="50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689067" y="9411591"/>
              <a:ext cx="1600160" cy="1597493"/>
            </a:xfrm>
            <a:prstGeom prst="rect">
              <a:avLst/>
            </a:prstGeom>
          </p:spPr>
        </p:pic>
        <p:pic>
          <p:nvPicPr>
            <p:cNvPr id="5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7578" y="9501585"/>
              <a:ext cx="1423687" cy="1416568"/>
            </a:xfrm>
            <a:prstGeom prst="rect">
              <a:avLst/>
            </a:prstGeom>
          </p:spPr>
        </p:pic>
        <p:pic>
          <p:nvPicPr>
            <p:cNvPr id="52" name="Picture 3"/>
            <p:cNvPicPr>
              <a:picLocks noChangeAspect="1"/>
            </p:cNvPicPr>
            <p:nvPr/>
          </p:nvPicPr>
          <p:blipFill>
            <a:blip r:embed="rId1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250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5511839" y="8944218"/>
              <a:ext cx="2237916" cy="1398698"/>
            </a:xfrm>
            <a:prstGeom prst="rect">
              <a:avLst/>
            </a:prstGeom>
          </p:spPr>
        </p:pic>
        <p:pic>
          <p:nvPicPr>
            <p:cNvPr id="53" name="Picture 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6643515" y="9689594"/>
              <a:ext cx="2086516" cy="858080"/>
            </a:xfrm>
            <a:prstGeom prst="rect">
              <a:avLst/>
            </a:prstGeom>
          </p:spPr>
        </p:pic>
        <p:pic>
          <p:nvPicPr>
            <p:cNvPr id="54" name="Picture 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8627915" y="9702948"/>
              <a:ext cx="1621844" cy="1169755"/>
            </a:xfrm>
            <a:prstGeom prst="rect">
              <a:avLst/>
            </a:prstGeom>
          </p:spPr>
        </p:pic>
        <p:pic>
          <p:nvPicPr>
            <p:cNvPr id="5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209726" y="-978155"/>
              <a:ext cx="1669698" cy="1653001"/>
            </a:xfrm>
            <a:prstGeom prst="rect">
              <a:avLst/>
            </a:prstGeom>
          </p:spPr>
        </p:pic>
        <p:pic>
          <p:nvPicPr>
            <p:cNvPr id="5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12046109" y="-1066634"/>
              <a:ext cx="1797855" cy="1402327"/>
            </a:xfrm>
            <a:prstGeom prst="rect">
              <a:avLst/>
            </a:prstGeom>
          </p:spPr>
        </p:pic>
        <p:pic>
          <p:nvPicPr>
            <p:cNvPr id="5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641134" y="-879313"/>
              <a:ext cx="1600160" cy="1597493"/>
            </a:xfrm>
            <a:prstGeom prst="rect">
              <a:avLst/>
            </a:prstGeom>
          </p:spPr>
        </p:pic>
        <p:pic>
          <p:nvPicPr>
            <p:cNvPr id="5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979645" y="-789319"/>
              <a:ext cx="1423687" cy="1416568"/>
            </a:xfrm>
            <a:prstGeom prst="rect">
              <a:avLst/>
            </a:prstGeom>
          </p:spPr>
        </p:pic>
        <p:pic>
          <p:nvPicPr>
            <p:cNvPr id="60" name="Picture 3"/>
            <p:cNvPicPr>
              <a:picLocks noChangeAspect="1"/>
            </p:cNvPicPr>
            <p:nvPr/>
          </p:nvPicPr>
          <p:blipFill>
            <a:blip r:embed="rId1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13463906" y="-1346686"/>
              <a:ext cx="2237916" cy="1398698"/>
            </a:xfrm>
            <a:prstGeom prst="rect">
              <a:avLst/>
            </a:prstGeom>
          </p:spPr>
        </p:pic>
        <p:pic>
          <p:nvPicPr>
            <p:cNvPr id="61" name="Picture 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14595582" y="-601310"/>
              <a:ext cx="2086516" cy="858080"/>
            </a:xfrm>
            <a:prstGeom prst="rect">
              <a:avLst/>
            </a:prstGeom>
          </p:spPr>
        </p:pic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16579982" y="-587956"/>
              <a:ext cx="1621844" cy="1169755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370880" y="681047"/>
            <a:ext cx="5029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3. (SGK- tr.115)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04800" y="1666733"/>
                <a:ext cx="175936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66733"/>
                <a:ext cx="17593600" cy="2862322"/>
              </a:xfrm>
              <a:prstGeom prst="rect">
                <a:avLst/>
              </a:prstGeom>
              <a:blipFill>
                <a:blip r:embed="rId19"/>
                <a:stretch>
                  <a:fillRect l="-1213" r="-121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19200" y="4754435"/>
            <a:ext cx="4866058" cy="4570192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7086600" y="4260409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5514741"/>
            <a:ext cx="10521907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M, N,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BC, CA, AB.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C, G,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94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7" grpId="0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590800" y="-1562100"/>
            <a:ext cx="22822091" cy="13422570"/>
            <a:chOff x="-2019493" y="-1346686"/>
            <a:chExt cx="22364891" cy="12355770"/>
          </a:xfrm>
        </p:grpSpPr>
        <p:sp>
          <p:nvSpPr>
            <p:cNvPr id="47" name="Rectangle 46"/>
            <p:cNvSpPr/>
            <p:nvPr/>
          </p:nvSpPr>
          <p:spPr>
            <a:xfrm rot="16200000">
              <a:off x="8439053" y="-1237553"/>
              <a:ext cx="1447800" cy="22364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57659" y="9312749"/>
              <a:ext cx="1669698" cy="1653001"/>
            </a:xfrm>
            <a:prstGeom prst="rect">
              <a:avLst/>
            </a:prstGeom>
          </p:spPr>
        </p:pic>
        <p:pic>
          <p:nvPicPr>
            <p:cNvPr id="49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094042" y="9224270"/>
              <a:ext cx="1797855" cy="1402327"/>
            </a:xfrm>
            <a:prstGeom prst="rect">
              <a:avLst/>
            </a:prstGeom>
          </p:spPr>
        </p:pic>
        <p:pic>
          <p:nvPicPr>
            <p:cNvPr id="50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689067" y="9411591"/>
              <a:ext cx="1600160" cy="1597493"/>
            </a:xfrm>
            <a:prstGeom prst="rect">
              <a:avLst/>
            </a:prstGeom>
          </p:spPr>
        </p:pic>
        <p:pic>
          <p:nvPicPr>
            <p:cNvPr id="5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7578" y="9501585"/>
              <a:ext cx="1423687" cy="1416568"/>
            </a:xfrm>
            <a:prstGeom prst="rect">
              <a:avLst/>
            </a:prstGeom>
          </p:spPr>
        </p:pic>
        <p:pic>
          <p:nvPicPr>
            <p:cNvPr id="52" name="Picture 3"/>
            <p:cNvPicPr>
              <a:picLocks noChangeAspect="1"/>
            </p:cNvPicPr>
            <p:nvPr/>
          </p:nvPicPr>
          <p:blipFill>
            <a:blip r:embed="rId1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250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5511839" y="8944218"/>
              <a:ext cx="2237916" cy="1398698"/>
            </a:xfrm>
            <a:prstGeom prst="rect">
              <a:avLst/>
            </a:prstGeom>
          </p:spPr>
        </p:pic>
        <p:pic>
          <p:nvPicPr>
            <p:cNvPr id="53" name="Picture 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6643515" y="9689594"/>
              <a:ext cx="2086516" cy="858080"/>
            </a:xfrm>
            <a:prstGeom prst="rect">
              <a:avLst/>
            </a:prstGeom>
          </p:spPr>
        </p:pic>
        <p:pic>
          <p:nvPicPr>
            <p:cNvPr id="54" name="Picture 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8627915" y="9702948"/>
              <a:ext cx="1621844" cy="1169755"/>
            </a:xfrm>
            <a:prstGeom prst="rect">
              <a:avLst/>
            </a:prstGeom>
          </p:spPr>
        </p:pic>
        <p:pic>
          <p:nvPicPr>
            <p:cNvPr id="5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209726" y="-978155"/>
              <a:ext cx="1669698" cy="1653001"/>
            </a:xfrm>
            <a:prstGeom prst="rect">
              <a:avLst/>
            </a:prstGeom>
          </p:spPr>
        </p:pic>
        <p:pic>
          <p:nvPicPr>
            <p:cNvPr id="5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12046109" y="-1066634"/>
              <a:ext cx="1797855" cy="1402327"/>
            </a:xfrm>
            <a:prstGeom prst="rect">
              <a:avLst/>
            </a:prstGeom>
          </p:spPr>
        </p:pic>
        <p:pic>
          <p:nvPicPr>
            <p:cNvPr id="5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641134" y="-879313"/>
              <a:ext cx="1600160" cy="1597493"/>
            </a:xfrm>
            <a:prstGeom prst="rect">
              <a:avLst/>
            </a:prstGeom>
          </p:spPr>
        </p:pic>
        <p:pic>
          <p:nvPicPr>
            <p:cNvPr id="5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979645" y="-789319"/>
              <a:ext cx="1423687" cy="1416568"/>
            </a:xfrm>
            <a:prstGeom prst="rect">
              <a:avLst/>
            </a:prstGeom>
          </p:spPr>
        </p:pic>
        <p:pic>
          <p:nvPicPr>
            <p:cNvPr id="60" name="Picture 3"/>
            <p:cNvPicPr>
              <a:picLocks noChangeAspect="1"/>
            </p:cNvPicPr>
            <p:nvPr/>
          </p:nvPicPr>
          <p:blipFill>
            <a:blip r:embed="rId1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13463906" y="-1346686"/>
              <a:ext cx="2237916" cy="1398698"/>
            </a:xfrm>
            <a:prstGeom prst="rect">
              <a:avLst/>
            </a:prstGeom>
          </p:spPr>
        </p:pic>
        <p:pic>
          <p:nvPicPr>
            <p:cNvPr id="61" name="Picture 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14595582" y="-601310"/>
              <a:ext cx="2086516" cy="858080"/>
            </a:xfrm>
            <a:prstGeom prst="rect">
              <a:avLst/>
            </a:prstGeom>
          </p:spPr>
        </p:pic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16579982" y="-587956"/>
              <a:ext cx="1621844" cy="1169755"/>
            </a:xfrm>
            <a:prstGeom prst="rect">
              <a:avLst/>
            </a:prstGeom>
          </p:spPr>
        </p:pic>
      </p:grpSp>
      <p:sp>
        <p:nvSpPr>
          <p:cNvPr id="31" name="Oval Callout 30"/>
          <p:cNvSpPr/>
          <p:nvPr/>
        </p:nvSpPr>
        <p:spPr>
          <a:xfrm>
            <a:off x="544003" y="1315802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413" y="2393584"/>
            <a:ext cx="1284993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 = CB.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 = BC.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= BC = CA.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= BC = CA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11344" y="2427673"/>
            <a:ext cx="4622648" cy="43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38400" y="1638300"/>
            <a:ext cx="13443289" cy="5334000"/>
            <a:chOff x="2438399" y="1638300"/>
            <a:chExt cx="13443289" cy="5334000"/>
          </a:xfrm>
        </p:grpSpPr>
        <p:grpSp>
          <p:nvGrpSpPr>
            <p:cNvPr id="6" name="Group 6"/>
            <p:cNvGrpSpPr/>
            <p:nvPr/>
          </p:nvGrpSpPr>
          <p:grpSpPr>
            <a:xfrm>
              <a:off x="2438399" y="1638300"/>
              <a:ext cx="13443289" cy="5334000"/>
              <a:chOff x="-102849" y="36141"/>
              <a:chExt cx="2115061" cy="1221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2849" y="36141"/>
                <a:ext cx="2115061" cy="1221224"/>
              </a:xfrm>
              <a:custGeom>
                <a:avLst/>
                <a:gdLst/>
                <a:ahLst/>
                <a:cxnLst/>
                <a:rect l="l" t="t" r="r" b="b"/>
                <a:pathLst>
                  <a:path w="1918193" h="2090532">
                    <a:moveTo>
                      <a:pt x="1793733" y="2090532"/>
                    </a:moveTo>
                    <a:lnTo>
                      <a:pt x="124460" y="2090532"/>
                    </a:lnTo>
                    <a:cubicBezTo>
                      <a:pt x="55880" y="2090532"/>
                      <a:pt x="0" y="2034652"/>
                      <a:pt x="0" y="19660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93733" y="0"/>
                    </a:lnTo>
                    <a:cubicBezTo>
                      <a:pt x="1862313" y="0"/>
                      <a:pt x="1918193" y="55880"/>
                      <a:pt x="1918193" y="124460"/>
                    </a:cubicBezTo>
                    <a:lnTo>
                      <a:pt x="1918193" y="1966072"/>
                    </a:lnTo>
                    <a:cubicBezTo>
                      <a:pt x="1918193" y="2034652"/>
                      <a:pt x="1862313" y="2090532"/>
                      <a:pt x="1793733" y="2090532"/>
                    </a:cubicBezTo>
                    <a:close/>
                  </a:path>
                </a:pathLst>
              </a:custGeom>
              <a:solidFill>
                <a:srgbClr val="497FB4"/>
              </a:solidFill>
            </p:spPr>
          </p:sp>
        </p:grpSp>
        <p:sp>
          <p:nvSpPr>
            <p:cNvPr id="15" name="Rectangle 14"/>
            <p:cNvSpPr/>
            <p:nvPr/>
          </p:nvSpPr>
          <p:spPr>
            <a:xfrm>
              <a:off x="6768862" y="3507527"/>
              <a:ext cx="4633000" cy="1407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6500" b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 DỤNG</a:t>
              </a:r>
              <a:endParaRPr lang="nl-NL" sz="6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61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381000"/>
            <a:ext cx="17221200" cy="95631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925800" y="660939"/>
            <a:ext cx="1295400" cy="347723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48400" y="266700"/>
            <a:ext cx="56388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6477000" y="504517"/>
            <a:ext cx="5181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4. (SGK- tr.115)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914400" y="1526420"/>
                <a:ext cx="16383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tam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526420"/>
                <a:ext cx="16383000" cy="2862322"/>
              </a:xfrm>
              <a:prstGeom prst="rect">
                <a:avLst/>
              </a:prstGeom>
              <a:blipFill>
                <a:blip r:embed="rId3"/>
                <a:stretch>
                  <a:fillRect l="-1302" r="-1265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253" y="4759716"/>
            <a:ext cx="5029200" cy="46423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98106" y="5528146"/>
            <a:ext cx="10323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M, N, P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BC, CA, AB.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I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 = IN = IP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4360" y="4457700"/>
            <a:ext cx="1524000" cy="7134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025464" y="1409700"/>
            <a:ext cx="14084672" cy="7467600"/>
            <a:chOff x="0" y="0"/>
            <a:chExt cx="4764445" cy="17635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64445" cy="1763528"/>
            </a:xfrm>
            <a:custGeom>
              <a:avLst/>
              <a:gdLst/>
              <a:ahLst/>
              <a:cxnLst/>
              <a:rect l="l" t="t" r="r" b="b"/>
              <a:pathLst>
                <a:path w="4764445" h="1763528">
                  <a:moveTo>
                    <a:pt x="4639985" y="1763528"/>
                  </a:moveTo>
                  <a:lnTo>
                    <a:pt x="124460" y="1763528"/>
                  </a:lnTo>
                  <a:cubicBezTo>
                    <a:pt x="55880" y="1763528"/>
                    <a:pt x="0" y="1707648"/>
                    <a:pt x="0" y="16390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39985" y="0"/>
                  </a:lnTo>
                  <a:cubicBezTo>
                    <a:pt x="4708565" y="0"/>
                    <a:pt x="4764445" y="55880"/>
                    <a:pt x="4764445" y="124460"/>
                  </a:cubicBezTo>
                  <a:lnTo>
                    <a:pt x="4764445" y="1639068"/>
                  </a:lnTo>
                  <a:cubicBezTo>
                    <a:pt x="4764445" y="1707648"/>
                    <a:pt x="4708565" y="1763528"/>
                    <a:pt x="4639985" y="1763528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2700000">
            <a:off x="897801" y="674761"/>
            <a:ext cx="2159957" cy="1557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55181" flipH="1">
            <a:off x="15016614" y="506819"/>
            <a:ext cx="2373012" cy="20763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700000">
            <a:off x="15488654" y="7748695"/>
            <a:ext cx="1594181" cy="20873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1201516" y="7457638"/>
            <a:ext cx="1617631" cy="2057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29326" y="1545012"/>
            <a:ext cx="1162904" cy="8024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 flipV="1">
            <a:off x="14706314" y="7947080"/>
            <a:ext cx="1162904" cy="8024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07645" y="2453426"/>
            <a:ext cx="13289555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rgbClr val="FFC000"/>
                </a:solidFill>
              </a:rPr>
              <a:t>CHƯƠNG </a:t>
            </a:r>
            <a:r>
              <a:rPr lang="en-US" sz="6500" b="1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  <a:r>
              <a:rPr lang="vi-VN" sz="6500" b="1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500" b="1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</a:t>
            </a:r>
            <a:endParaRPr lang="vi-VN" sz="6500" b="1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3965" y="4298612"/>
            <a:ext cx="11734800" cy="269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kern="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12: TÍNH CHẤT BA ĐƯỜNG TRUNG TRỰC CỦA TAM GIÁC</a:t>
            </a:r>
            <a:endParaRPr kumimoji="0" lang="en-US" sz="6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6800" y="8953500"/>
            <a:ext cx="1295400" cy="347723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92300" y="7400947"/>
            <a:ext cx="2286000" cy="1905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066800" y="2095500"/>
                <a:ext cx="16154400" cy="566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I,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M, N,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𝐵𝐴𝐼</m:t>
                        </m:r>
                      </m:e>
                    </m:acc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𝐶𝐴𝐼</m:t>
                        </m:r>
                      </m:e>
                    </m:acc>
                  </m:oMath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095500"/>
                <a:ext cx="16154400" cy="5663282"/>
              </a:xfrm>
              <a:prstGeom prst="rect">
                <a:avLst/>
              </a:prstGeom>
              <a:blipFill>
                <a:blip r:embed="rId4"/>
                <a:stretch>
                  <a:fillRect l="-1321" r="-1132" b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13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036089" y="1063401"/>
            <a:ext cx="1295400" cy="208601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39800" y="6810223"/>
            <a:ext cx="3257576" cy="27146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447800" y="1866900"/>
                <a:ext cx="13106400" cy="7346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∆PAI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∆NAI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𝑃𝐴𝐼</m:t>
                          </m:r>
                        </m:e>
                      </m:acc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𝑁𝐴𝐼</m:t>
                          </m:r>
                        </m:e>
                      </m:acc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∆PAI = ∆</a:t>
                </a:r>
                <a:r>
                  <a:rPr lang="en-US" sz="40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NAI (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PA = NA (2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𝑃𝐴</m:t>
                    </m:r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𝐵𝐴</m:t>
                    </m:r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endParaRPr lang="en-US" sz="4000" dirty="0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CA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866900"/>
                <a:ext cx="13106400" cy="7346819"/>
              </a:xfrm>
              <a:prstGeom prst="rect">
                <a:avLst/>
              </a:prstGeom>
              <a:blipFill>
                <a:blip r:embed="rId4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/>
          <p:cNvSpPr/>
          <p:nvPr/>
        </p:nvSpPr>
        <p:spPr>
          <a:xfrm>
            <a:off x="9372600" y="3054797"/>
            <a:ext cx="609600" cy="1676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4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036089" y="1063401"/>
            <a:ext cx="1295400" cy="208601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39800" y="6810223"/>
            <a:ext cx="3257576" cy="2714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2304273"/>
            <a:ext cx="1310640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CA.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 = BC.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BC = CA.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BC = CA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5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52400" y="-1420501"/>
            <a:ext cx="18921664" cy="1839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235998" y="10023108"/>
            <a:ext cx="18921664" cy="2711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4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l="22194" b="33815"/>
          <a:stretch>
            <a:fillRect/>
          </a:stretch>
        </p:blipFill>
        <p:spPr>
          <a:xfrm flipH="1">
            <a:off x="16738166" y="9392774"/>
            <a:ext cx="1573897" cy="6376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821765" y="386647"/>
            <a:ext cx="1643529" cy="7620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634034" y="801736"/>
            <a:ext cx="5181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5. (SGK- tr.115)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08284" y="1603160"/>
            <a:ext cx="17033099" cy="2987610"/>
            <a:chOff x="685800" y="1918326"/>
            <a:chExt cx="17033099" cy="298761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685800" y="1918326"/>
                  <a:ext cx="17033099" cy="27669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tam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tực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cạnh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nằm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40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Chứng</a:t>
                  </a:r>
                  <a:r>
                    <a:rPr lang="en-US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minh:</a:t>
                  </a:r>
                  <a:b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sz="4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1918326"/>
                  <a:ext cx="17033099" cy="2766911"/>
                </a:xfrm>
                <a:prstGeom prst="rect">
                  <a:avLst/>
                </a:prstGeom>
                <a:blipFill>
                  <a:blip r:embed="rId39"/>
                  <a:stretch>
                    <a:fillRect l="-1253" r="-12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/>
                <p:cNvSpPr/>
                <p:nvPr/>
              </p:nvSpPr>
              <p:spPr>
                <a:xfrm>
                  <a:off x="2971800" y="3874787"/>
                  <a:ext cx="9144000" cy="101566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𝑂𝑀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endPara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1800" y="3874787"/>
                  <a:ext cx="9144000" cy="1015663"/>
                </a:xfrm>
                <a:prstGeom prst="rect">
                  <a:avLst/>
                </a:prstGeom>
                <a:blipFill>
                  <a:blip r:embed="rId40"/>
                  <a:stretch>
                    <a:fillRect l="-2333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10439400" y="3859303"/>
                  <a:ext cx="3838615" cy="10466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𝑀𝑂𝐵</m:t>
                          </m:r>
                        </m:e>
                      </m:ac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𝑀𝑂𝐶</m:t>
                          </m:r>
                        </m:e>
                      </m:acc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9400" y="3859303"/>
                  <a:ext cx="3838615" cy="1046633"/>
                </a:xfrm>
                <a:prstGeom prst="rect">
                  <a:avLst/>
                </a:prstGeom>
                <a:blipFill>
                  <a:blip r:embed="rId41"/>
                  <a:stretch>
                    <a:fillRect l="-5556" r="-4603" b="-12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/>
          <p:cNvSpPr/>
          <p:nvPr/>
        </p:nvSpPr>
        <p:spPr>
          <a:xfrm>
            <a:off x="7566284" y="6311048"/>
            <a:ext cx="9144000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04800" y="5580839"/>
            <a:ext cx="5960036" cy="4237056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5638800" y="4950181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0" grpId="0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6916400" y="465838"/>
            <a:ext cx="1643529" cy="762000"/>
          </a:xfrm>
          <a:prstGeom prst="rect">
            <a:avLst/>
          </a:prstGeom>
        </p:spPr>
      </p:pic>
      <p:pic>
        <p:nvPicPr>
          <p:cNvPr id="24" name="Picture 18"/>
          <p:cNvPicPr>
            <a:picLocks noChangeAspect="1"/>
          </p:cNvPicPr>
          <p:nvPr/>
        </p:nvPicPr>
        <p:blipFill>
          <a:blip r:embed="rId3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l="22194" b="33815"/>
          <a:stretch>
            <a:fillRect/>
          </a:stretch>
        </p:blipFill>
        <p:spPr>
          <a:xfrm>
            <a:off x="12029" y="9612226"/>
            <a:ext cx="1364340" cy="66570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52400" y="-266700"/>
            <a:ext cx="18921664" cy="75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94199" y="3314700"/>
            <a:ext cx="5960036" cy="4237056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470232" y="1104900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9000" y="2476500"/>
            <a:ext cx="10287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dirty="0">
                <a:solidFill>
                  <a:srgbClr val="00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l="22194" b="33815"/>
          <a:stretch>
            <a:fillRect/>
          </a:stretch>
        </p:blipFill>
        <p:spPr>
          <a:xfrm>
            <a:off x="12029" y="9612226"/>
            <a:ext cx="1364340" cy="6657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57200" y="4128418"/>
            <a:ext cx="5426636" cy="38578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248400" y="2528218"/>
                <a:ext cx="11734800" cy="566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Do OM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MB = MC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= ∆OMC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𝑀𝑂𝐶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528218"/>
                <a:ext cx="11734800" cy="5663282"/>
              </a:xfrm>
              <a:prstGeom prst="rect">
                <a:avLst/>
              </a:prstGeom>
              <a:blipFill>
                <a:blip r:embed="rId39"/>
                <a:stretch>
                  <a:fillRect l="-1558" r="-364" b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6916400" y="465838"/>
            <a:ext cx="1643529" cy="76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52400" y="-266700"/>
            <a:ext cx="18921664" cy="75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8470232" y="1104900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12877800" y="4634340"/>
            <a:ext cx="457200" cy="157596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0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316454" y="1125229"/>
            <a:ext cx="1643529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5800" y="694342"/>
            <a:ext cx="81787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THỂ EM CHƯA BIẾT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3955" y="1987339"/>
            <a:ext cx="14482420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2797225"/>
            <a:ext cx="17830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 = OB = OC.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 = OA.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</a:t>
            </a:r>
            <a:r>
              <a:rPr lang="fr-FR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30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2674530" y="419100"/>
            <a:ext cx="1346270" cy="13429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140230" y="5600700"/>
            <a:ext cx="4899758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431" y="6419314"/>
            <a:ext cx="1232412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2357192" y="9105900"/>
            <a:ext cx="914400" cy="11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3390900"/>
            <a:ext cx="5518230" cy="3657600"/>
            <a:chOff x="0" y="0"/>
            <a:chExt cx="2128509" cy="1186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7" name="Rectangle 16"/>
          <p:cNvSpPr/>
          <p:nvPr/>
        </p:nvSpPr>
        <p:spPr>
          <a:xfrm>
            <a:off x="685800" y="4067539"/>
            <a:ext cx="47273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 smtClea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Ghi </a:t>
            </a: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 </a:t>
            </a:r>
            <a:endParaRPr lang="pt-BR" sz="4000" kern="0" smtClean="0">
              <a:solidFill>
                <a:srgbClr val="FFFFFF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 smtClea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kiến </a:t>
            </a: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thức trong bài. 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5638800" y="1333500"/>
            <a:ext cx="83819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500" b="1" smtClean="0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500" b="1">
              <a:solidFill>
                <a:srgbClr val="497F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4"/>
          <p:cNvGrpSpPr/>
          <p:nvPr/>
        </p:nvGrpSpPr>
        <p:grpSpPr>
          <a:xfrm>
            <a:off x="6356430" y="3390900"/>
            <a:ext cx="5518230" cy="3657600"/>
            <a:chOff x="0" y="0"/>
            <a:chExt cx="2128509" cy="1186950"/>
          </a:xfrm>
        </p:grpSpPr>
        <p:sp>
          <p:nvSpPr>
            <p:cNvPr id="20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21" name="Rectangle 20"/>
          <p:cNvSpPr/>
          <p:nvPr/>
        </p:nvSpPr>
        <p:spPr>
          <a:xfrm>
            <a:off x="6661230" y="4067539"/>
            <a:ext cx="4727388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Hoàn thành các bài tập trong SBT. </a:t>
            </a:r>
          </a:p>
        </p:txBody>
      </p:sp>
      <p:grpSp>
        <p:nvGrpSpPr>
          <p:cNvPr id="22" name="Group 4"/>
          <p:cNvGrpSpPr/>
          <p:nvPr/>
        </p:nvGrpSpPr>
        <p:grpSpPr>
          <a:xfrm>
            <a:off x="12331860" y="3390900"/>
            <a:ext cx="5518230" cy="3657600"/>
            <a:chOff x="0" y="0"/>
            <a:chExt cx="2128509" cy="1186950"/>
          </a:xfrm>
        </p:grpSpPr>
        <p:sp>
          <p:nvSpPr>
            <p:cNvPr id="23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24" name="Rectangle 23"/>
          <p:cNvSpPr/>
          <p:nvPr/>
        </p:nvSpPr>
        <p:spPr>
          <a:xfrm>
            <a:off x="12448416" y="3339048"/>
            <a:ext cx="52134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pt-BR" sz="4000" kern="0" dirty="0" smtClea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vi-VN" sz="4000" kern="0" dirty="0" smtClea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</a:t>
            </a:r>
            <a:r>
              <a:rPr lang="vi-VN" sz="40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bị trước </a:t>
            </a:r>
            <a:endParaRPr lang="en-US" sz="4000" kern="0" dirty="0" smtClean="0">
              <a:solidFill>
                <a:srgbClr val="FFFFFF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b="1" dirty="0">
                <a:solidFill>
                  <a:schemeClr val="bg1"/>
                </a:solidFill>
                <a:ea typeface="Calibri" panose="020F0502020204030204" pitchFamily="34" charset="0"/>
              </a:rPr>
              <a:t>"Bài 13: Tính chất ba đường cao của tam giác"</a:t>
            </a:r>
            <a:endParaRPr lang="pt-BR" sz="4000" b="1" kern="0" dirty="0">
              <a:solidFill>
                <a:schemeClr val="bg1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1788" y="784992"/>
            <a:ext cx="1524000" cy="1949751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81399">
            <a:off x="14982226" y="7995829"/>
            <a:ext cx="2465055" cy="1777922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938570" flipV="1">
            <a:off x="16417636" y="537624"/>
            <a:ext cx="2488427" cy="1023366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275701">
            <a:off x="1155101" y="7807496"/>
            <a:ext cx="1617631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60632" y="2528328"/>
            <a:ext cx="13966737" cy="5230344"/>
            <a:chOff x="0" y="0"/>
            <a:chExt cx="6705915" cy="2511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05915" cy="2511269"/>
            </a:xfrm>
            <a:custGeom>
              <a:avLst/>
              <a:gdLst/>
              <a:ahLst/>
              <a:cxnLst/>
              <a:rect l="l" t="t" r="r" b="b"/>
              <a:pathLst>
                <a:path w="6705915" h="2511269">
                  <a:moveTo>
                    <a:pt x="6440485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2245839"/>
                  </a:lnTo>
                  <a:cubicBezTo>
                    <a:pt x="146050" y="2245839"/>
                    <a:pt x="265430" y="2363949"/>
                    <a:pt x="265430" y="2511269"/>
                  </a:cubicBezTo>
                  <a:lnTo>
                    <a:pt x="6440485" y="2511269"/>
                  </a:lnTo>
                  <a:cubicBezTo>
                    <a:pt x="6440485" y="2365219"/>
                    <a:pt x="6558595" y="2245839"/>
                    <a:pt x="6705915" y="2245839"/>
                  </a:cubicBezTo>
                  <a:lnTo>
                    <a:pt x="6705915" y="265430"/>
                  </a:lnTo>
                  <a:cubicBezTo>
                    <a:pt x="6559865" y="265430"/>
                    <a:pt x="6440485" y="147320"/>
                    <a:pt x="6440485" y="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780777" cy="27529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14428304" y="7050123"/>
            <a:ext cx="2830996" cy="22081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47337" y="548777"/>
            <a:ext cx="1600160" cy="15974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9847" y="7853922"/>
            <a:ext cx="1794135" cy="17851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0" y="3607316"/>
            <a:ext cx="9144000" cy="29077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HẸN GẶP LẠI CÁC EM </a:t>
            </a:r>
            <a:b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Ở TIẾT HỌC SAU!</a:t>
            </a:r>
            <a:endParaRPr lang="en-US" sz="6500" b="1" kern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12" name="AutoShape 8"/>
          <p:cNvSpPr/>
          <p:nvPr/>
        </p:nvSpPr>
        <p:spPr>
          <a:xfrm>
            <a:off x="679847" y="7197204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9"/>
          <p:cNvSpPr/>
          <p:nvPr/>
        </p:nvSpPr>
        <p:spPr>
          <a:xfrm>
            <a:off x="12932129" y="3086100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81200" y="2247901"/>
            <a:ext cx="14478000" cy="6019800"/>
            <a:chOff x="0" y="0"/>
            <a:chExt cx="1784462" cy="17184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4462" cy="1718416"/>
            </a:xfrm>
            <a:custGeom>
              <a:avLst/>
              <a:gdLst/>
              <a:ahLst/>
              <a:cxnLst/>
              <a:rect l="l" t="t" r="r" b="b"/>
              <a:pathLst>
                <a:path w="1784462" h="1718416">
                  <a:moveTo>
                    <a:pt x="1660002" y="1718415"/>
                  </a:moveTo>
                  <a:lnTo>
                    <a:pt x="124460" y="1718415"/>
                  </a:lnTo>
                  <a:cubicBezTo>
                    <a:pt x="55880" y="1718415"/>
                    <a:pt x="0" y="1662536"/>
                    <a:pt x="0" y="15939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60002" y="0"/>
                  </a:lnTo>
                  <a:cubicBezTo>
                    <a:pt x="1728582" y="0"/>
                    <a:pt x="1784462" y="55880"/>
                    <a:pt x="1784462" y="124460"/>
                  </a:cubicBezTo>
                  <a:lnTo>
                    <a:pt x="1784462" y="1593956"/>
                  </a:lnTo>
                  <a:cubicBezTo>
                    <a:pt x="1784462" y="1662536"/>
                    <a:pt x="1728582" y="1718416"/>
                    <a:pt x="1660002" y="1718416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5869230" y="380545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9" name="Google Shape;646;p41"/>
          <p:cNvSpPr txBox="1">
            <a:spLocks/>
          </p:cNvSpPr>
          <p:nvPr/>
        </p:nvSpPr>
        <p:spPr>
          <a:xfrm flipH="1">
            <a:off x="3018118" y="3704801"/>
            <a:ext cx="1026900" cy="5269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65058" y="3596670"/>
            <a:ext cx="1083649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TRUNG TRỰC CỦA TAM GIÁC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Google Shape;646;p41"/>
          <p:cNvSpPr txBox="1">
            <a:spLocks/>
          </p:cNvSpPr>
          <p:nvPr/>
        </p:nvSpPr>
        <p:spPr>
          <a:xfrm flipH="1">
            <a:off x="3034357" y="5617391"/>
            <a:ext cx="1026900" cy="5269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81297" y="5524500"/>
            <a:ext cx="107190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BA ĐƯỜNG TRUNG TRỰC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630400" y="6676156"/>
            <a:ext cx="3012945" cy="2417887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865271" y="547847"/>
            <a:ext cx="2846471" cy="1319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482594" y="1638300"/>
            <a:ext cx="13443289" cy="5334000"/>
            <a:chOff x="-102849" y="18695"/>
            <a:chExt cx="2115061" cy="1221224"/>
          </a:xfrm>
        </p:grpSpPr>
        <p:sp>
          <p:nvSpPr>
            <p:cNvPr id="7" name="Freeform 7"/>
            <p:cNvSpPr/>
            <p:nvPr/>
          </p:nvSpPr>
          <p:spPr>
            <a:xfrm>
              <a:off x="-102849" y="18695"/>
              <a:ext cx="2115061" cy="1221224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2" name="Google Shape;728;p44"/>
          <p:cNvSpPr txBox="1">
            <a:spLocks/>
          </p:cNvSpPr>
          <p:nvPr/>
        </p:nvSpPr>
        <p:spPr>
          <a:xfrm>
            <a:off x="8462053" y="2643300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6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" sz="6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oogle Shape;765;p44"/>
          <p:cNvCxnSpPr/>
          <p:nvPr/>
        </p:nvCxnSpPr>
        <p:spPr>
          <a:xfrm>
            <a:off x="8133316" y="4076700"/>
            <a:ext cx="1893079" cy="0"/>
          </a:xfrm>
          <a:prstGeom prst="straightConnector1">
            <a:avLst/>
          </a:prstGeom>
          <a:noFill/>
          <a:ln w="5715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Rectangle 14"/>
          <p:cNvSpPr/>
          <p:nvPr/>
        </p:nvSpPr>
        <p:spPr>
          <a:xfrm>
            <a:off x="2610930" y="4533900"/>
            <a:ext cx="1329080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5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ĐƯỜNG TRUNG TRỰC CỦA TAM GIÁC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805671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81399">
            <a:off x="14283742" y="6750742"/>
            <a:ext cx="3388469" cy="2443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"/>
            <a:ext cx="1101010" cy="10275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39210" y="5717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</a:t>
            </a:r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7848600" y="2961945"/>
            <a:ext cx="1735495" cy="856157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tx1"/>
                </a:solidFill>
              </a:rPr>
              <a:t>Giải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817684" y="554984"/>
            <a:ext cx="792556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3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91" y="453015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81000" y="1790700"/>
                <a:ext cx="17739307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122.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90700"/>
                <a:ext cx="17739307" cy="750975"/>
              </a:xfrm>
              <a:prstGeom prst="rect">
                <a:avLst/>
              </a:prstGeom>
              <a:blipFill>
                <a:blip r:embed="rId4"/>
                <a:stretch>
                  <a:fillRect l="-1238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347" y="4224006"/>
            <a:ext cx="5334000" cy="57765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4782800" y="7224377"/>
            <a:ext cx="2215734" cy="280029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9312001" flipV="1">
            <a:off x="-582012" y="9046079"/>
            <a:ext cx="2226458" cy="98439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741664" y="4789557"/>
            <a:ext cx="708798" cy="3981063"/>
            <a:chOff x="8741664" y="4789557"/>
            <a:chExt cx="708798" cy="3981063"/>
          </a:xfrm>
        </p:grpSpPr>
        <p:grpSp>
          <p:nvGrpSpPr>
            <p:cNvPr id="21" name="Group 20"/>
            <p:cNvGrpSpPr/>
            <p:nvPr/>
          </p:nvGrpSpPr>
          <p:grpSpPr>
            <a:xfrm>
              <a:off x="8741664" y="5036820"/>
              <a:ext cx="249936" cy="3733800"/>
              <a:chOff x="8132064" y="5036820"/>
              <a:chExt cx="249936" cy="3733800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8132064" y="5036820"/>
                <a:ext cx="0" cy="37338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8132064" y="8496300"/>
                <a:ext cx="249936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8374912" y="8496300"/>
                <a:ext cx="0" cy="27432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8837537" y="4789557"/>
                  <a:ext cx="61292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537" y="4789557"/>
                  <a:ext cx="612925" cy="707886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337407" flipV="1">
            <a:off x="14636387" y="235161"/>
            <a:ext cx="4479119" cy="18420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30146" y="1562100"/>
            <a:ext cx="16543454" cy="7086600"/>
            <a:chOff x="0" y="0"/>
            <a:chExt cx="1918193" cy="2090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7010400" y="2071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49508">
            <a:off x="675888" y="791101"/>
            <a:ext cx="1838768" cy="132621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304800" y="8552281"/>
            <a:ext cx="2255520" cy="1409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7917" y="3075294"/>
            <a:ext cx="1535684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7917" y="5355891"/>
            <a:ext cx="14859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228472" y="7432248"/>
            <a:ext cx="1746285" cy="2587090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765316" y="2091366"/>
            <a:ext cx="834803" cy="811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5800" y="6477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1 (SGK </a:t>
              </a:r>
              <a:r>
                <a:rPr lang="nl-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lang="nl-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tr112)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8001000" y="3771937"/>
            <a:ext cx="1669143" cy="91440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tx1"/>
                </a:solidFill>
              </a:rPr>
              <a:t>Giải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2070344">
            <a:off x="17039994" y="29170"/>
            <a:ext cx="1639790" cy="7602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693057" y="2040404"/>
                <a:ext cx="170688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123),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57" y="2040404"/>
                <a:ext cx="17068800" cy="1938992"/>
              </a:xfrm>
              <a:prstGeom prst="rect">
                <a:avLst/>
              </a:prstGeom>
              <a:blipFill>
                <a:blip r:embed="rId30"/>
                <a:stretch>
                  <a:fillRect l="-1286" r="-42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15461343" y="8134652"/>
            <a:ext cx="2445657" cy="2038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33400" y="4531013"/>
            <a:ext cx="6378241" cy="54910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391400" y="5143500"/>
                <a:ext cx="104394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1200"/>
                  </a:spcAft>
                  <a:buFontTx/>
                  <a:buChar char="-"/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5143500"/>
                <a:ext cx="10439400" cy="2862322"/>
              </a:xfrm>
              <a:prstGeom prst="rect">
                <a:avLst/>
              </a:prstGeom>
              <a:blipFill>
                <a:blip r:embed="rId33"/>
                <a:stretch>
                  <a:fillRect l="-1869" r="-204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2372</Words>
  <PresentationFormat>Custom</PresentationFormat>
  <Paragraphs>226</Paragraphs>
  <Slides>48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Cambria Math</vt:lpstr>
      <vt:lpstr>Anton</vt:lpstr>
      <vt:lpstr>Times New Roman</vt:lpstr>
      <vt:lpstr>Calibri</vt:lpstr>
      <vt:lpstr>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2022-12-16T06:42:10Z</dcterms:modified>
  <dc:identifier>DAFNsc4mcvs</dc:identifier>
</cp:coreProperties>
</file>