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5"/>
  </p:notesMasterIdLst>
  <p:sldIdLst>
    <p:sldId id="401" r:id="rId2"/>
    <p:sldId id="279" r:id="rId3"/>
    <p:sldId id="374" r:id="rId4"/>
    <p:sldId id="377" r:id="rId5"/>
    <p:sldId id="376" r:id="rId6"/>
    <p:sldId id="378" r:id="rId7"/>
    <p:sldId id="379" r:id="rId8"/>
    <p:sldId id="402" r:id="rId9"/>
    <p:sldId id="317" r:id="rId10"/>
    <p:sldId id="315" r:id="rId11"/>
    <p:sldId id="316" r:id="rId12"/>
    <p:sldId id="281" r:id="rId13"/>
    <p:sldId id="333" r:id="rId14"/>
    <p:sldId id="380" r:id="rId15"/>
    <p:sldId id="381" r:id="rId16"/>
    <p:sldId id="383" r:id="rId17"/>
    <p:sldId id="384" r:id="rId18"/>
    <p:sldId id="283" r:id="rId19"/>
    <p:sldId id="385" r:id="rId20"/>
    <p:sldId id="399" r:id="rId21"/>
    <p:sldId id="335" r:id="rId22"/>
    <p:sldId id="394" r:id="rId23"/>
    <p:sldId id="395" r:id="rId24"/>
    <p:sldId id="336" r:id="rId25"/>
    <p:sldId id="397" r:id="rId26"/>
    <p:sldId id="337" r:id="rId27"/>
    <p:sldId id="398" r:id="rId28"/>
    <p:sldId id="340" r:id="rId29"/>
    <p:sldId id="400" r:id="rId30"/>
    <p:sldId id="341" r:id="rId31"/>
    <p:sldId id="314" r:id="rId32"/>
    <p:sldId id="330" r:id="rId33"/>
    <p:sldId id="4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37D91"/>
    <a:srgbClr val="FFDAAB"/>
    <a:srgbClr val="9966FF"/>
    <a:srgbClr val="00FFCC"/>
    <a:srgbClr val="00B2A5"/>
    <a:srgbClr val="F7941E"/>
    <a:srgbClr val="048DA4"/>
    <a:srgbClr val="0FB7BD"/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912" y="72"/>
      </p:cViewPr>
      <p:guideLst>
        <p:guide orient="horz" pos="20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1" loCatId="list" qsTypeId="urn:microsoft.com/office/officeart/2005/8/quickstyle/simple3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3600" b="1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36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#1"/>
    <dgm:cxn modelId="{CCA00267-AE5C-42E7-B9AA-161E2CD7E597}" type="presOf" srcId="{08FBC75F-95AC-4B05-95BF-E110BC13302B}" destId="{667686F2-9BA3-4B10-A5F2-38ECCD6CCAB1}" srcOrd="0" destOrd="0" presId="urn:microsoft.com/office/officeart/2005/8/layout/list1#1"/>
    <dgm:cxn modelId="{B549EFE4-5036-448C-AC80-C10A92AA9E9B}" type="presOf" srcId="{08FBC75F-95AC-4B05-95BF-E110BC13302B}" destId="{B45E6B02-74BC-4456-B7B1-4DD6C1455987}" srcOrd="1" destOrd="0" presId="urn:microsoft.com/office/officeart/2005/8/layout/list1#1"/>
    <dgm:cxn modelId="{FA8C36BB-DFB9-4D89-921C-424894B97C92}" type="presOf" srcId="{8AE4A381-C505-4165-B0F6-72A547C19C85}" destId="{39089052-8674-4477-9BFB-07FBFFFFD8C8}" srcOrd="0" destOrd="0" presId="urn:microsoft.com/office/officeart/2005/8/layout/list1#1"/>
    <dgm:cxn modelId="{67D30C15-C5F0-4107-B050-3FC734BA4B54}" type="presOf" srcId="{AAA37794-5E27-4DDA-B12E-298686F5888D}" destId="{BEBFA14B-9B40-4103-84A4-38ECEF66E937}" srcOrd="0" destOrd="0" presId="urn:microsoft.com/office/officeart/2005/8/layout/list1#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#1"/>
    <dgm:cxn modelId="{05D65779-2805-4A85-B3D5-519333A5E0A4}" type="presParOf" srcId="{65BDE73A-EF1C-4F0B-B738-EC9506EC3EB6}" destId="{39089052-8674-4477-9BFB-07FBFFFFD8C8}" srcOrd="0" destOrd="0" presId="urn:microsoft.com/office/officeart/2005/8/layout/list1#1"/>
    <dgm:cxn modelId="{C53C3EB8-A237-4FBD-926F-5E7DE3FE8571}" type="presParOf" srcId="{65BDE73A-EF1C-4F0B-B738-EC9506EC3EB6}" destId="{EF919B30-8E50-4BE5-BFF9-A011BC59CF55}" srcOrd="1" destOrd="0" presId="urn:microsoft.com/office/officeart/2005/8/layout/list1#1"/>
    <dgm:cxn modelId="{8C6CC264-0390-4FC6-B4DC-1DF3CE7EC632}" type="presParOf" srcId="{BEBFA14B-9B40-4103-84A4-38ECEF66E937}" destId="{F8662491-2000-4CC6-BEEC-D1859AFD2268}" srcOrd="1" destOrd="0" presId="urn:microsoft.com/office/officeart/2005/8/layout/list1#1"/>
    <dgm:cxn modelId="{775C05A2-8982-4D71-A5F4-B76615477377}" type="presParOf" srcId="{BEBFA14B-9B40-4103-84A4-38ECEF66E937}" destId="{E928C619-1DE9-419E-A5FA-3C9A247B8E43}" srcOrd="2" destOrd="0" presId="urn:microsoft.com/office/officeart/2005/8/layout/list1#1"/>
    <dgm:cxn modelId="{9ED0A224-AA15-4190-9FD7-4FF9CB9DB408}" type="presParOf" srcId="{BEBFA14B-9B40-4103-84A4-38ECEF66E937}" destId="{39270468-BD01-4F24-9A98-60E7CF789B54}" srcOrd="3" destOrd="0" presId="urn:microsoft.com/office/officeart/2005/8/layout/list1#1"/>
    <dgm:cxn modelId="{21DAAE0A-9BDC-4225-B74E-08336900DED3}" type="presParOf" srcId="{BEBFA14B-9B40-4103-84A4-38ECEF66E937}" destId="{5A649B72-39A4-4A84-8236-B0BF3AC76109}" srcOrd="4" destOrd="0" presId="urn:microsoft.com/office/officeart/2005/8/layout/list1#1"/>
    <dgm:cxn modelId="{668752EF-3B8C-4DD2-9E24-03F988A5EEFC}" type="presParOf" srcId="{5A649B72-39A4-4A84-8236-B0BF3AC76109}" destId="{667686F2-9BA3-4B10-A5F2-38ECCD6CCAB1}" srcOrd="0" destOrd="0" presId="urn:microsoft.com/office/officeart/2005/8/layout/list1#1"/>
    <dgm:cxn modelId="{792668C8-8F5E-4125-816F-BFA005FEC4E4}" type="presParOf" srcId="{5A649B72-39A4-4A84-8236-B0BF3AC76109}" destId="{B45E6B02-74BC-4456-B7B1-4DD6C1455987}" srcOrd="1" destOrd="0" presId="urn:microsoft.com/office/officeart/2005/8/layout/list1#1"/>
    <dgm:cxn modelId="{CC38B245-D625-4FAE-B7DF-C6E5D172E209}" type="presParOf" srcId="{BEBFA14B-9B40-4103-84A4-38ECEF66E937}" destId="{22519622-4D32-44DB-990E-774C307AAEA0}" srcOrd="5" destOrd="0" presId="urn:microsoft.com/office/officeart/2005/8/layout/list1#1"/>
    <dgm:cxn modelId="{403C340D-ED47-4744-BC52-C1609C05E1EC}" type="presParOf" srcId="{BEBFA14B-9B40-4103-84A4-38ECEF66E937}" destId="{0943D2D3-D540-4B67-9430-6AB54FD11AEA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2" loCatId="list" qsTypeId="urn:microsoft.com/office/officeart/2005/8/quickstyle/simple3#2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VOCABULARY</a:t>
          </a:r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#2"/>
    <dgm:cxn modelId="{07B2F63F-9645-47E4-8DB5-A23939403086}" type="presOf" srcId="{8AE4A381-C505-4165-B0F6-72A547C19C85}" destId="{EF919B30-8E50-4BE5-BFF9-A011BC59CF55}" srcOrd="1" destOrd="0" presId="urn:microsoft.com/office/officeart/2005/8/layout/list1#2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#2"/>
    <dgm:cxn modelId="{F8FD991A-F304-403B-A9F6-88FA962940AB}" type="presOf" srcId="{8AE4A381-C505-4165-B0F6-72A547C19C85}" destId="{39089052-8674-4477-9BFB-07FBFFFFD8C8}" srcOrd="0" destOrd="0" presId="urn:microsoft.com/office/officeart/2005/8/layout/list1#2"/>
    <dgm:cxn modelId="{845812C7-FA87-427A-B813-9574F110DC04}" type="presOf" srcId="{08FBC75F-95AC-4B05-95BF-E110BC13302B}" destId="{B45E6B02-74BC-4456-B7B1-4DD6C1455987}" srcOrd="1" destOrd="0" presId="urn:microsoft.com/office/officeart/2005/8/layout/list1#2"/>
    <dgm:cxn modelId="{64A762E8-C34F-456B-8581-A49278B2E987}" type="presParOf" srcId="{BEBFA14B-9B40-4103-84A4-38ECEF66E937}" destId="{65BDE73A-EF1C-4F0B-B738-EC9506EC3EB6}" srcOrd="0" destOrd="0" presId="urn:microsoft.com/office/officeart/2005/8/layout/list1#2"/>
    <dgm:cxn modelId="{767016BD-0773-4DBA-A702-578893F5C8C6}" type="presParOf" srcId="{65BDE73A-EF1C-4F0B-B738-EC9506EC3EB6}" destId="{39089052-8674-4477-9BFB-07FBFFFFD8C8}" srcOrd="0" destOrd="0" presId="urn:microsoft.com/office/officeart/2005/8/layout/list1#2"/>
    <dgm:cxn modelId="{B5635B0E-B774-4620-8203-32FB89D769E1}" type="presParOf" srcId="{65BDE73A-EF1C-4F0B-B738-EC9506EC3EB6}" destId="{EF919B30-8E50-4BE5-BFF9-A011BC59CF55}" srcOrd="1" destOrd="0" presId="urn:microsoft.com/office/officeart/2005/8/layout/list1#2"/>
    <dgm:cxn modelId="{00EC307B-2660-4DC9-8AB5-B060D3CB4081}" type="presParOf" srcId="{BEBFA14B-9B40-4103-84A4-38ECEF66E937}" destId="{F8662491-2000-4CC6-BEEC-D1859AFD2268}" srcOrd="1" destOrd="0" presId="urn:microsoft.com/office/officeart/2005/8/layout/list1#2"/>
    <dgm:cxn modelId="{2882BB02-32C3-4FA7-8843-43CBE849BB80}" type="presParOf" srcId="{BEBFA14B-9B40-4103-84A4-38ECEF66E937}" destId="{E928C619-1DE9-419E-A5FA-3C9A247B8E43}" srcOrd="2" destOrd="0" presId="urn:microsoft.com/office/officeart/2005/8/layout/list1#2"/>
    <dgm:cxn modelId="{A4545D73-5073-4D53-946E-058D977FCCF9}" type="presParOf" srcId="{BEBFA14B-9B40-4103-84A4-38ECEF66E937}" destId="{39270468-BD01-4F24-9A98-60E7CF789B54}" srcOrd="3" destOrd="0" presId="urn:microsoft.com/office/officeart/2005/8/layout/list1#2"/>
    <dgm:cxn modelId="{064462A8-E925-4AAB-9371-9830CC74C98B}" type="presParOf" srcId="{BEBFA14B-9B40-4103-84A4-38ECEF66E937}" destId="{5A649B72-39A4-4A84-8236-B0BF3AC76109}" srcOrd="4" destOrd="0" presId="urn:microsoft.com/office/officeart/2005/8/layout/list1#2"/>
    <dgm:cxn modelId="{91A1ED70-0CB5-4402-9D58-297C1232CFA6}" type="presParOf" srcId="{5A649B72-39A4-4A84-8236-B0BF3AC76109}" destId="{667686F2-9BA3-4B10-A5F2-38ECCD6CCAB1}" srcOrd="0" destOrd="0" presId="urn:microsoft.com/office/officeart/2005/8/layout/list1#2"/>
    <dgm:cxn modelId="{7953B240-AB5C-483A-83DB-E14E9A6C0CCC}" type="presParOf" srcId="{5A649B72-39A4-4A84-8236-B0BF3AC76109}" destId="{B45E6B02-74BC-4456-B7B1-4DD6C1455987}" srcOrd="1" destOrd="0" presId="urn:microsoft.com/office/officeart/2005/8/layout/list1#2"/>
    <dgm:cxn modelId="{C1133983-7191-4B8B-8C66-5428C70D2064}" type="presParOf" srcId="{BEBFA14B-9B40-4103-84A4-38ECEF66E937}" destId="{22519622-4D32-44DB-990E-774C307AAEA0}" srcOrd="5" destOrd="0" presId="urn:microsoft.com/office/officeart/2005/8/layout/list1#2"/>
    <dgm:cxn modelId="{DD35DB71-DEEC-48A4-9BF5-E6BD4FADCFED}" type="presParOf" srcId="{BEBFA14B-9B40-4103-84A4-38ECEF66E937}" destId="{0943D2D3-D540-4B67-9430-6AB54FD11AEA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5338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9" y="17247"/>
          <a:ext cx="4396549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VOCABULARY</a:t>
          </a:r>
        </a:p>
      </dsp:txBody>
      <dsp:txXfrm>
        <a:off x="364476" y="67684"/>
        <a:ext cx="4295675" cy="932326"/>
      </dsp:txXfrm>
    </dsp:sp>
    <dsp:sp modelId="{0943D2D3-D540-4B67-9430-6AB54FD11AEA}">
      <dsp:nvSpPr>
        <dsp:cNvPr id="0" name=""/>
        <dsp:cNvSpPr/>
      </dsp:nvSpPr>
      <dsp:spPr>
        <a:xfrm>
          <a:off x="0" y="21214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4039" y="1604847"/>
          <a:ext cx="4396549" cy="1033200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PRONUNCIATION</a:t>
          </a:r>
        </a:p>
      </dsp:txBody>
      <dsp:txXfrm>
        <a:off x="364476" y="1655284"/>
        <a:ext cx="4295675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VOCABULARY</a:t>
          </a: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2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4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8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1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5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37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51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39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18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89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3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4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76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62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0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79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7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88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microsoft.com/office/2007/relationships/media" Target="../media/media1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7.mp3"/><Relationship Id="rId4" Type="http://schemas.openxmlformats.org/officeDocument/2006/relationships/audio" Target="../media/media6.mp3"/><Relationship Id="rId9" Type="http://schemas.microsoft.com/office/2007/relationships/media" Target="../media/media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  <a:endParaRPr lang="en-US" sz="7200" b="1" dirty="0">
              <a:solidFill>
                <a:schemeClr val="accent5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24875" y="4710371"/>
            <a:ext cx="768267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400" dirty="0" smtClean="0"/>
              <a:t>- whale worship : </a:t>
            </a:r>
            <a:endParaRPr lang="en-US" altLang="vi-VN" sz="4400" dirty="0"/>
          </a:p>
        </p:txBody>
      </p:sp>
      <p:sp>
        <p:nvSpPr>
          <p:cNvPr id="12" name="Rectangle 11"/>
          <p:cNvSpPr/>
          <p:nvPr/>
        </p:nvSpPr>
        <p:spPr>
          <a:xfrm>
            <a:off x="6137991" y="4824708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tục thờ cá 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2240" y="5551348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weɪl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wəːʃɪp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whale-festival-in-vietnam-cul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5541" y="932121"/>
            <a:ext cx="5667375" cy="3778250"/>
          </a:xfrm>
          <a:prstGeom prst="rect">
            <a:avLst/>
          </a:prstGeom>
        </p:spPr>
      </p:pic>
      <p:pic>
        <p:nvPicPr>
          <p:cNvPr id="6" name="whale worshi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66" y="5505792"/>
            <a:ext cx="757555" cy="7575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03251" y="4929253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vi-VN" sz="4800" dirty="0" smtClean="0"/>
              <a:t>- food offerings: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492166" y="50542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0121" y="5699398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ɑːfəɪŋz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Content Placeholder 2" descr="mam-co-ngay-tet-co-truyen-cua-nguoi-viet-co-gi-dac-biet-1-1548922038-414-width476height360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8865" y="1021685"/>
            <a:ext cx="5858540" cy="3794864"/>
          </a:xfrm>
          <a:prstGeom prst="rect">
            <a:avLst/>
          </a:prstGeom>
        </p:spPr>
      </p:pic>
      <p:pic>
        <p:nvPicPr>
          <p:cNvPr id="6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79" y="5609746"/>
            <a:ext cx="779145" cy="779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08357" y="5174733"/>
            <a:ext cx="488355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000" dirty="0" smtClean="0"/>
              <a:t>- family reunion :  </a:t>
            </a:r>
            <a:r>
              <a:rPr lang="vi-VN" sz="4000" dirty="0" smtClean="0"/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043542" y="5246628"/>
            <a:ext cx="5406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tụ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5894" y="5910513"/>
            <a:ext cx="4079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sym typeface="+mn-ea"/>
              </a:rPr>
              <a:t>/ˌ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fæmɪli ˌriːˈjuːnjən/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77298" y="1071185"/>
            <a:ext cx="6149474" cy="3778250"/>
          </a:xfrm>
          <a:prstGeom prst="rect">
            <a:avLst/>
          </a:prstGeom>
        </p:spPr>
      </p:pic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29" y="5299562"/>
            <a:ext cx="663575" cy="663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21394" y="5055283"/>
            <a:ext cx="58593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martial arts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59275" y="51488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thuật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1839" y="5852916"/>
            <a:ext cx="3235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mɑːrʃl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Adult-Teen-Martial-Arts-1-1024x58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1161" y="952694"/>
            <a:ext cx="6613552" cy="3778250"/>
          </a:xfrm>
          <a:prstGeom prst="rect">
            <a:avLst/>
          </a:prstGeom>
        </p:spPr>
      </p:pic>
      <p:pic>
        <p:nvPicPr>
          <p:cNvPr id="6" name="martial ar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055" y="5017195"/>
            <a:ext cx="962660" cy="962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92007" y="3257609"/>
            <a:ext cx="40047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festival goer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5996763" y="33951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đi lễ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598" y="4537332"/>
            <a:ext cx="3164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fɛstɪvl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gəʊə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53894" y="1169453"/>
            <a:ext cx="5086632" cy="144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 who goes to a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estival go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77" y="3234540"/>
            <a:ext cx="703580" cy="703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307574" y="482229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Acrobat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45340" y="4954541"/>
            <a:ext cx="469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alt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07574" y="5739371"/>
            <a:ext cx="2810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ækrəbæt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" name="Content Placeholder 9" descr="trapeze-artist-photo-6523-264c718d9cc68a785d5680aec37826fc@1x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55296" y="786201"/>
            <a:ext cx="5367439" cy="3836035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758" y="4025560"/>
            <a:ext cx="810933" cy="796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62332" y="296341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maintain (v):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088" y="310712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trì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8579" y="3919315"/>
            <a:ext cx="2983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meɪnˈteɪn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900530" y="1833951"/>
            <a:ext cx="3748589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/>
              <a:t>to keep</a:t>
            </a:r>
          </a:p>
        </p:txBody>
      </p:sp>
      <p:pic>
        <p:nvPicPr>
          <p:cNvPr id="5" name="maintai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" y="3107123"/>
            <a:ext cx="833120" cy="83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9169" y="238380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longevity (n)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924" y="3906473"/>
            <a:ext cx="5474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sống lâu, tuổi thọ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7372" y="3471790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lɒnˈ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dʒevəti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279573" y="2383802"/>
            <a:ext cx="568405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long time</a:t>
            </a:r>
          </a:p>
        </p:txBody>
      </p:sp>
      <p:pic>
        <p:nvPicPr>
          <p:cNvPr id="5" name="longev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66" y="3176119"/>
            <a:ext cx="762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88579"/>
              </p:ext>
            </p:extLst>
          </p:nvPr>
        </p:nvGraphicFramePr>
        <p:xfrm>
          <a:off x="1406545" y="1614697"/>
          <a:ext cx="10048108" cy="471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34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1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wedding ceremony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  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wedɪŋˌserəməni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lễ cưới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whale worship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/weɪl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wəːʃɪp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tục thờ cá Ông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food offerings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/fuːd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ɑːfəɪŋz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đồ ăn cúng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family reunion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/ˌfæmɪli ˌriːˈjuːnjən/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đoàn tụ gia đình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martial arts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mɑːrʃl 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ˈɑːts/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võ</a:t>
                      </a: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thuật</a:t>
                      </a:r>
                      <a:endParaRPr lang="en-US" altLang="vi-VN" sz="2600" dirty="0" smtClean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wedding ceremony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563" y="2192338"/>
            <a:ext cx="406400" cy="406400"/>
          </a:xfrm>
          <a:prstGeom prst="rect">
            <a:avLst/>
          </a:prstGeom>
        </p:spPr>
      </p:pic>
      <p:pic>
        <p:nvPicPr>
          <p:cNvPr id="3" name="whale worship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3763" y="3065463"/>
            <a:ext cx="406400" cy="406400"/>
          </a:xfrm>
          <a:prstGeom prst="rect">
            <a:avLst/>
          </a:prstGeom>
        </p:spPr>
      </p:pic>
      <p:pic>
        <p:nvPicPr>
          <p:cNvPr id="7" name="food offering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00" y="3831590"/>
            <a:ext cx="617220" cy="617220"/>
          </a:xfrm>
          <a:prstGeom prst="rect">
            <a:avLst/>
          </a:prstGeom>
        </p:spPr>
      </p:pic>
      <p:pic>
        <p:nvPicPr>
          <p:cNvPr id="8" name="family reunion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45" y="4702810"/>
            <a:ext cx="663575" cy="663575"/>
          </a:xfrm>
          <a:prstGeom prst="rect">
            <a:avLst/>
          </a:prstGeom>
        </p:spPr>
      </p:pic>
      <p:pic>
        <p:nvPicPr>
          <p:cNvPr id="9" name="martial arts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3575" y="5539105"/>
            <a:ext cx="695960" cy="695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1539"/>
              </p:ext>
            </p:extLst>
          </p:nvPr>
        </p:nvGraphicFramePr>
        <p:xfrm>
          <a:off x="1406545" y="1614697"/>
          <a:ext cx="10048108" cy="38410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55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6. festival goer 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/ˈfɛstɪvl ˌgəʊə/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người tham gia lễ hội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7. acrobat (n)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ækrəbæt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vận động viên nhào lộn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8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 maintain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/meɪnˈteɪn/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duy trì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9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 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longevity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/lɒn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dʒevəti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sự sống lâu, tuổi thọ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" name="festival goer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763" y="2255838"/>
            <a:ext cx="406400" cy="406400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063" y="3101975"/>
            <a:ext cx="406400" cy="406400"/>
          </a:xfrm>
          <a:prstGeom prst="rect">
            <a:avLst/>
          </a:prstGeom>
        </p:spPr>
      </p:pic>
      <p:pic>
        <p:nvPicPr>
          <p:cNvPr id="6" name="maintai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400" y="3840060"/>
            <a:ext cx="596900" cy="596900"/>
          </a:xfrm>
          <a:prstGeom prst="rect">
            <a:avLst/>
          </a:prstGeom>
        </p:spPr>
      </p:pic>
      <p:pic>
        <p:nvPicPr>
          <p:cNvPr id="7" name="longevit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399" y="4688631"/>
            <a:ext cx="619125" cy="619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450385" y="393317"/>
            <a:ext cx="741716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* WARM-UP</a:t>
            </a:r>
            <a:r>
              <a:rPr lang="en-US" sz="3600" b="1" dirty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: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 </a:t>
            </a:r>
            <a:r>
              <a:rPr lang="en-US" sz="3600" b="1" i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HIDDEN PICTURES</a:t>
            </a:r>
          </a:p>
        </p:txBody>
      </p:sp>
      <p:pic>
        <p:nvPicPr>
          <p:cNvPr id="8" name="Content Placeholder 7" descr="Hidden-Picture-1200x67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070" y="1176669"/>
            <a:ext cx="6716888" cy="3778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8929" y="5093111"/>
            <a:ext cx="10122196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slowly removes the squares while the groups write the answers on their mini boards.</a:t>
            </a:r>
            <a:endParaRPr lang="en-US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 The groups that guesses the right word will have the points.</a:t>
            </a:r>
            <a:endParaRPr lang="en-US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5913" y="150187"/>
            <a:ext cx="62811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Checking vocab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27524" y="907907"/>
            <a:ext cx="2239348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wedding ceremony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27524" y="801651"/>
            <a:ext cx="2407226" cy="1329069"/>
          </a:xfrm>
          <a:prstGeom prst="ellipse">
            <a:avLst/>
          </a:prstGeom>
          <a:solidFill>
            <a:srgbClr val="F37D91"/>
          </a:solidFill>
          <a:ln w="38100" cap="flat" cmpd="sng" algn="ctr">
            <a:solidFill>
              <a:srgbClr val="00B2A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8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85005" y="1548954"/>
            <a:ext cx="2345257" cy="130667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altLang="vi-VN" sz="2600" b="1">
                <a:solidFill>
                  <a:srgbClr val="C00000"/>
                </a:solidFill>
                <a:ea typeface="Calibri" panose="020F0502020204030204" charset="0"/>
              </a:rPr>
              <a:t>longevity</a:t>
            </a:r>
            <a:endParaRPr lang="en-US" altLang="vi-VN" sz="2600" b="1" dirty="0">
              <a:solidFill>
                <a:srgbClr val="C00000"/>
              </a:solidFill>
              <a:ea typeface="Calibri" panose="020F050202020403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60362" y="1513739"/>
            <a:ext cx="2636270" cy="140014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4540" y="1182793"/>
            <a:ext cx="2008959" cy="119804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festival goer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92284" y="1040477"/>
            <a:ext cx="2458961" cy="1467888"/>
          </a:xfrm>
          <a:prstGeom prst="ellipse">
            <a:avLst/>
          </a:prstGeom>
          <a:solidFill>
            <a:srgbClr val="FFDAAB"/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6948" y="3003633"/>
            <a:ext cx="2193806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acrobat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06432" y="2964795"/>
            <a:ext cx="2715888" cy="14285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lộn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4297" y="211742"/>
            <a:ext cx="37639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say words in English</a:t>
            </a:r>
          </a:p>
        </p:txBody>
      </p:sp>
      <p:sp>
        <p:nvSpPr>
          <p:cNvPr id="15" name="Oval 14"/>
          <p:cNvSpPr/>
          <p:nvPr/>
        </p:nvSpPr>
        <p:spPr>
          <a:xfrm>
            <a:off x="1971063" y="3393301"/>
            <a:ext cx="2343629" cy="12629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whale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worship</a:t>
            </a:r>
          </a:p>
        </p:txBody>
      </p:sp>
      <p:sp>
        <p:nvSpPr>
          <p:cNvPr id="16" name="Oval 15"/>
          <p:cNvSpPr/>
          <p:nvPr/>
        </p:nvSpPr>
        <p:spPr>
          <a:xfrm>
            <a:off x="1907927" y="3302957"/>
            <a:ext cx="2469900" cy="1353285"/>
          </a:xfrm>
          <a:prstGeom prst="ellipse">
            <a:avLst/>
          </a:prstGeom>
          <a:solidFill>
            <a:srgbClr val="F7941E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ục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69972" y="4997953"/>
            <a:ext cx="2242395" cy="1377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267"/>
            <a:r>
              <a:rPr lang="en-US" alt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family </a:t>
            </a:r>
            <a:r>
              <a:rPr lang="en-US" alt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reunion</a:t>
            </a:r>
            <a:endParaRPr lang="en-US" altLang="vi-VN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charset="0"/>
              <a:cs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66492" y="4955928"/>
            <a:ext cx="2520644" cy="1475615"/>
          </a:xfrm>
          <a:prstGeom prst="ellipse">
            <a:avLst/>
          </a:prstGeom>
          <a:solidFill>
            <a:srgbClr val="9966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98799" y="5350787"/>
            <a:ext cx="2361965" cy="125087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maintain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44271" y="5319961"/>
            <a:ext cx="2492333" cy="13403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37794" y="2650083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martial arts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13151" y="2607786"/>
            <a:ext cx="2565988" cy="1390342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87797" y="4522907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food offerings</a:t>
            </a:r>
          </a:p>
        </p:txBody>
      </p:sp>
      <p:sp>
        <p:nvSpPr>
          <p:cNvPr id="24" name="Oval 23"/>
          <p:cNvSpPr/>
          <p:nvPr/>
        </p:nvSpPr>
        <p:spPr>
          <a:xfrm>
            <a:off x="8468251" y="4480610"/>
            <a:ext cx="2565988" cy="1390342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800" b="1" kern="0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2.__________________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1._______________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314" y="757395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41709" y="71042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494" y="6077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103646759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9" name="Google Shape;1881;p31"/>
          <p:cNvSpPr txBox="1"/>
          <p:nvPr/>
        </p:nvSpPr>
        <p:spPr>
          <a:xfrm>
            <a:off x="783592" y="5462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family reunion</a:t>
            </a:r>
            <a:r>
              <a:rPr lang="vi-VN" sz="3600" b="1" dirty="0">
                <a:solidFill>
                  <a:srgbClr val="C00000"/>
                </a:solidFill>
              </a:rPr>
              <a:t> </a:t>
            </a:r>
            <a:endParaRPr lang="vi-VN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30" name="Google Shape;1881;p31"/>
          <p:cNvSpPr txBox="1"/>
          <p:nvPr/>
        </p:nvSpPr>
        <p:spPr>
          <a:xfrm>
            <a:off x="7433672" y="5481073"/>
            <a:ext cx="47583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wedding ceremony</a:t>
            </a:r>
            <a:endParaRPr lang="en-US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4636733" y="27170"/>
            <a:ext cx="3024114" cy="584775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* PRACTICE</a:t>
            </a:r>
            <a:endParaRPr lang="en-US" sz="3200" b="1" dirty="0">
              <a:ln>
                <a:noFill/>
              </a:ln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643"/>
          <a:stretch/>
        </p:blipFill>
        <p:spPr>
          <a:xfrm>
            <a:off x="1365251" y="3182903"/>
            <a:ext cx="4016466" cy="2295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660"/>
          <a:stretch/>
        </p:blipFill>
        <p:spPr>
          <a:xfrm>
            <a:off x="7156782" y="3140357"/>
            <a:ext cx="4015014" cy="229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4.__________________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3._______________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722438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6754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572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757682" y="5454036"/>
            <a:ext cx="327460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food offerings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747181" y="5452498"/>
            <a:ext cx="38529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whale worship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1892"/>
          <a:stretch/>
        </p:blipFill>
        <p:spPr>
          <a:xfrm>
            <a:off x="1757682" y="2800020"/>
            <a:ext cx="3986621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34"/>
          <a:stretch/>
        </p:blipFill>
        <p:spPr>
          <a:xfrm>
            <a:off x="6724196" y="2799251"/>
            <a:ext cx="3999684" cy="2266950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27614840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815560" y="51170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6.__________________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765734" y="51170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5._______________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392231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34526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2426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849046" y="5072130"/>
            <a:ext cx="34755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martial arts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838545" y="5070592"/>
            <a:ext cx="333883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festival goers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783"/>
          <a:stretch/>
        </p:blipFill>
        <p:spPr>
          <a:xfrm>
            <a:off x="1319772" y="2837146"/>
            <a:ext cx="4004854" cy="2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44"/>
          <a:stretch/>
        </p:blipFill>
        <p:spPr>
          <a:xfrm>
            <a:off x="7439582" y="2837146"/>
            <a:ext cx="3983083" cy="22574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090778927"/>
              </p:ext>
            </p:extLst>
          </p:nvPr>
        </p:nvGraphicFramePr>
        <p:xfrm>
          <a:off x="649151" y="1326306"/>
          <a:ext cx="11397537" cy="10371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799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7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1419" y="1466425"/>
            <a:ext cx="115657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 smtClean="0"/>
              <a:t>We </a:t>
            </a:r>
            <a:r>
              <a:rPr lang="en-US" sz="2600" dirty="0"/>
              <a:t>have a tradition of holding a </a:t>
            </a:r>
            <a:r>
              <a:rPr lang="en-US" sz="2600" dirty="0" smtClean="0"/>
              <a:t>family ______ </a:t>
            </a:r>
            <a:r>
              <a:rPr lang="en-US" sz="2600" dirty="0"/>
              <a:t>on the first day of Tet.	</a:t>
            </a:r>
            <a:r>
              <a:rPr lang="en-US" sz="2600" b="1" dirty="0">
                <a:solidFill>
                  <a:srgbClr val="00B0F0"/>
                </a:solidFill>
              </a:rPr>
              <a:t>A. </a:t>
            </a:r>
            <a:r>
              <a:rPr lang="en-US" sz="2600" dirty="0" smtClean="0"/>
              <a:t>reunion </a:t>
            </a:r>
            <a:r>
              <a:rPr lang="en-US" sz="2600" dirty="0"/>
              <a:t>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</a:t>
            </a:r>
            <a:r>
              <a:rPr lang="en-US" sz="2600" dirty="0" smtClean="0"/>
              <a:t>work 		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</a:t>
            </a:r>
            <a:r>
              <a:rPr lang="en-US" sz="2600" b="1" dirty="0" smtClean="0">
                <a:solidFill>
                  <a:srgbClr val="00B0F0"/>
                </a:solidFill>
              </a:rPr>
              <a:t>.</a:t>
            </a:r>
            <a:r>
              <a:rPr lang="en-US" sz="2600" dirty="0" smtClean="0"/>
              <a:t> meal</a:t>
            </a:r>
          </a:p>
          <a:p>
            <a:r>
              <a:rPr lang="en-US" sz="2600" dirty="0" smtClean="0"/>
              <a:t> </a:t>
            </a:r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2.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/>
              <a:t>It’s a tradition for shops to have a </a:t>
            </a:r>
            <a:r>
              <a:rPr lang="en-US" sz="2600" dirty="0" smtClean="0"/>
              <a:t>lion dance </a:t>
            </a:r>
            <a:r>
              <a:rPr lang="en-US" sz="2600" dirty="0"/>
              <a:t>performance at their </a:t>
            </a:r>
            <a:r>
              <a:rPr lang="en-US" sz="2600" dirty="0" smtClean="0"/>
              <a:t>opening ______.</a:t>
            </a:r>
            <a:r>
              <a:rPr lang="en-US" sz="2600" dirty="0"/>
              <a:t>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worship 		</a:t>
            </a:r>
            <a:r>
              <a:rPr lang="en-US" sz="2600" b="1" dirty="0" smtClean="0">
                <a:solidFill>
                  <a:srgbClr val="00B0F0"/>
                </a:solidFill>
              </a:rPr>
              <a:t>B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celebration 	</a:t>
            </a:r>
            <a:r>
              <a:rPr lang="en-US" sz="2600" dirty="0" smtClean="0"/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C.</a:t>
            </a:r>
            <a:r>
              <a:rPr lang="en-US" sz="2600" dirty="0"/>
              <a:t> </a:t>
            </a:r>
            <a:r>
              <a:rPr lang="en-US" sz="2600" dirty="0" smtClean="0"/>
              <a:t>ceremony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3</a:t>
            </a:r>
            <a:r>
              <a:rPr lang="en-US" sz="2600" dirty="0">
                <a:solidFill>
                  <a:srgbClr val="F7941E"/>
                </a:solidFill>
              </a:rPr>
              <a:t>. </a:t>
            </a:r>
            <a:r>
              <a:rPr lang="en-US" sz="2600" dirty="0"/>
              <a:t>The tradition of ______ whales is </a:t>
            </a:r>
            <a:r>
              <a:rPr lang="en-US" sz="2600" dirty="0" smtClean="0"/>
              <a:t>popular in </a:t>
            </a:r>
            <a:r>
              <a:rPr lang="en-US" sz="2600" dirty="0"/>
              <a:t>Vietnamese coastal villages.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admiring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worshipping	</a:t>
            </a:r>
            <a:r>
              <a:rPr lang="en-US" sz="2600" b="1" dirty="0" smtClean="0">
                <a:solidFill>
                  <a:srgbClr val="00B0F0"/>
                </a:solidFill>
              </a:rPr>
              <a:t> 	C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praying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6814" y="662961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01422" y="63111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203" y="5161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219506" y="1923881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7718023" y="3479403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6" name="Oval 25"/>
          <p:cNvSpPr/>
          <p:nvPr/>
        </p:nvSpPr>
        <p:spPr>
          <a:xfrm>
            <a:off x="4896210" y="5061224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53104" y="1653458"/>
            <a:ext cx="110958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41E"/>
                </a:solidFill>
              </a:rPr>
              <a:t>4. </a:t>
            </a:r>
            <a:r>
              <a:rPr lang="en-US" sz="2800" dirty="0"/>
              <a:t>She broke with family tradition by </a:t>
            </a:r>
            <a:r>
              <a:rPr lang="en-US" sz="2800" dirty="0" smtClean="0"/>
              <a:t>not </a:t>
            </a:r>
            <a:r>
              <a:rPr lang="en-US" sz="2800" dirty="0" err="1" smtClean="0"/>
              <a:t>practising</a:t>
            </a:r>
            <a:r>
              <a:rPr lang="en-US" sz="2800" dirty="0" smtClean="0"/>
              <a:t> </a:t>
            </a:r>
            <a:r>
              <a:rPr lang="en-US" sz="2800" dirty="0"/>
              <a:t>______.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 </a:t>
            </a:r>
            <a:r>
              <a:rPr lang="en-US" sz="2800" dirty="0"/>
              <a:t>acrobat 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martial arts</a:t>
            </a:r>
            <a:r>
              <a:rPr lang="en-US" sz="2800" dirty="0" smtClean="0"/>
              <a:t> 		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</a:t>
            </a:r>
            <a:r>
              <a:rPr lang="en-US" sz="2800" b="1" dirty="0" smtClean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</a:t>
            </a:r>
          </a:p>
          <a:p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b="1" dirty="0" smtClean="0">
                <a:solidFill>
                  <a:srgbClr val="F7941E"/>
                </a:solidFill>
              </a:rPr>
              <a:t>5.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/>
              <a:t>Traditionally, the Vietnamese </a:t>
            </a:r>
            <a:r>
              <a:rPr lang="en-US" sz="2800" dirty="0" smtClean="0"/>
              <a:t>prepare ______ </a:t>
            </a:r>
            <a:r>
              <a:rPr lang="en-US" sz="2800" dirty="0"/>
              <a:t>to worship </a:t>
            </a:r>
            <a:r>
              <a:rPr lang="en-US" sz="2800" dirty="0" smtClean="0"/>
              <a:t>their ancestors during </a:t>
            </a:r>
            <a:r>
              <a:rPr lang="en-US" sz="2800" dirty="0"/>
              <a:t>Tet.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oﬀerings 	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decoration 	</a:t>
            </a: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worshipping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0489" y="684227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95097" y="65238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3878" y="5374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4275050" y="2105143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1574380" y="3830237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704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14436" y="717960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1830" y="70859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4615" y="6059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9524" y="2549828"/>
            <a:ext cx="45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hronicaPro-Bold"/>
            </a:endParaRPr>
          </a:p>
          <a:p>
            <a:endParaRPr lang="en-US" sz="28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42471"/>
              </p:ext>
            </p:extLst>
          </p:nvPr>
        </p:nvGraphicFramePr>
        <p:xfrm>
          <a:off x="500716" y="1490534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xmlns="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xmlns="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break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0716" y="2437564"/>
            <a:ext cx="116561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dirty="0" smtClean="0"/>
              <a:t>This </a:t>
            </a:r>
            <a:r>
              <a:rPr lang="en-US" sz="2800" dirty="0"/>
              <a:t>year, we will ______ with </a:t>
            </a:r>
            <a:r>
              <a:rPr lang="en-US" sz="2800" dirty="0" smtClean="0"/>
              <a:t>tradition and </a:t>
            </a:r>
            <a:r>
              <a:rPr lang="en-US" sz="2800" dirty="0"/>
              <a:t>go on holiday instead of staying </a:t>
            </a:r>
            <a:r>
              <a:rPr lang="en-US" sz="2800" dirty="0" smtClean="0"/>
              <a:t>at home </a:t>
            </a:r>
            <a:r>
              <a:rPr lang="en-US" sz="2800" dirty="0"/>
              <a:t>during Tet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	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2.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___________, </a:t>
            </a:r>
            <a:r>
              <a:rPr lang="en-US" sz="2800" dirty="0"/>
              <a:t>children in the US go </a:t>
            </a:r>
            <a:r>
              <a:rPr lang="en-US" sz="2800" dirty="0" smtClean="0"/>
              <a:t>from house </a:t>
            </a:r>
            <a:r>
              <a:rPr lang="en-US" sz="2800" dirty="0"/>
              <a:t>to house to ask for </a:t>
            </a:r>
            <a:r>
              <a:rPr lang="en-US" sz="2800" dirty="0" smtClean="0"/>
              <a:t>sweets on </a:t>
            </a:r>
            <a:r>
              <a:rPr lang="en-US" sz="2800" dirty="0" err="1" smtClean="0"/>
              <a:t>halloween</a:t>
            </a:r>
            <a:r>
              <a:rPr lang="en-US" sz="2800" dirty="0"/>
              <a:t>.	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  <a:r>
              <a:rPr lang="en-US" sz="2800" dirty="0" smtClean="0"/>
              <a:t>Holding </a:t>
            </a:r>
            <a:r>
              <a:rPr lang="en-US" sz="2800" dirty="0"/>
              <a:t>a party to wish our </a:t>
            </a:r>
            <a:r>
              <a:rPr lang="en-US" sz="2800" dirty="0" smtClean="0"/>
              <a:t>grandparents longevity </a:t>
            </a:r>
            <a:r>
              <a:rPr lang="en-US" sz="2800" dirty="0"/>
              <a:t>is one of the customs </a:t>
            </a:r>
            <a:r>
              <a:rPr lang="en-US" sz="2800" dirty="0" smtClean="0"/>
              <a:t>we ________ </a:t>
            </a:r>
            <a:r>
              <a:rPr lang="en-US" sz="2800" dirty="0"/>
              <a:t>at Tet.	</a:t>
            </a:r>
            <a:endParaRPr lang="en-US" sz="28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871384" y="2296476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break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998" y="3559750"/>
            <a:ext cx="267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Traditionally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6862" y="5207553"/>
            <a:ext cx="16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EF4B66"/>
                </a:solidFill>
              </a:rPr>
              <a:t>practise</a:t>
            </a:r>
            <a:endParaRPr lang="en-US" sz="28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845" y="662782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4239" y="65342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7024" y="55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1422" y="2556857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599572"/>
              </p:ext>
            </p:extLst>
          </p:nvPr>
        </p:nvGraphicFramePr>
        <p:xfrm>
          <a:off x="532614" y="1559212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xmlns="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xmlns="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break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2614" y="2444593"/>
            <a:ext cx="1165613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4. </a:t>
            </a:r>
            <a:r>
              <a:rPr lang="en-US" sz="3200" dirty="0" err="1" smtClean="0"/>
              <a:t>Organising</a:t>
            </a:r>
            <a:r>
              <a:rPr lang="en-US" sz="3200" dirty="0" smtClean="0"/>
              <a:t> </a:t>
            </a:r>
            <a:r>
              <a:rPr lang="en-US" sz="3200" dirty="0"/>
              <a:t>a folk song club is one </a:t>
            </a:r>
            <a:r>
              <a:rPr lang="en-US" sz="3200" dirty="0" smtClean="0"/>
              <a:t>way for </a:t>
            </a:r>
            <a:r>
              <a:rPr lang="en-US" sz="3200" dirty="0"/>
              <a:t>us to ______ our traditions alive.</a:t>
            </a:r>
          </a:p>
          <a:p>
            <a:r>
              <a:rPr lang="en-US" sz="1500" dirty="0"/>
              <a:t>	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5.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/>
              <a:t>It’s becoming a </a:t>
            </a:r>
            <a:r>
              <a:rPr lang="en-US" sz="3200" dirty="0" smtClean="0"/>
              <a:t>_______ </a:t>
            </a:r>
            <a:r>
              <a:rPr lang="en-US" sz="3200" dirty="0"/>
              <a:t>for </a:t>
            </a:r>
            <a:r>
              <a:rPr lang="en-US" sz="3200" dirty="0" smtClean="0"/>
              <a:t>young people </a:t>
            </a:r>
            <a:r>
              <a:rPr lang="en-US" sz="3200" dirty="0"/>
              <a:t>to celebrate new years </a:t>
            </a:r>
            <a:r>
              <a:rPr lang="en-US" sz="3200" dirty="0" smtClean="0"/>
              <a:t>in addition </a:t>
            </a:r>
            <a:r>
              <a:rPr lang="en-US" sz="3200" dirty="0"/>
              <a:t>to Tet.</a:t>
            </a:r>
            <a:endParaRPr lang="en-US" sz="1500" dirty="0" smtClean="0"/>
          </a:p>
          <a:p>
            <a:r>
              <a:rPr lang="en-US" sz="3200" dirty="0"/>
              <a:t>	</a:t>
            </a:r>
            <a:endParaRPr lang="en-US" sz="3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0483395" y="2275685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keep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6932" y="3506350"/>
            <a:ext cx="194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custom</a:t>
            </a:r>
            <a:endParaRPr lang="en-US" sz="32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9673" y="1357587"/>
            <a:ext cx="1089025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/n/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/ŋ/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004684441"/>
              </p:ext>
            </p:extLst>
          </p:nvPr>
        </p:nvGraphicFramePr>
        <p:xfrm>
          <a:off x="1828800" y="2402840"/>
          <a:ext cx="8533130" cy="388175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/n/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/ŋ/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6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d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ceremo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gevity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traditio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tha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k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si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le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uage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offeri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52" y="19954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8612" y="122014"/>
            <a:ext cx="3978607" cy="523220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332" y="645234"/>
            <a:ext cx="658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pronounce the sounds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/n/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HƯỚNG DẪN PHÁT ÂM LỚP 8 - Unit 5- Our customs &amp; traditions - -n- and -ŋ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222" y="1313120"/>
            <a:ext cx="8419805" cy="47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-in-the-tet-journey-viet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17525"/>
            <a:ext cx="9076690" cy="60515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118221"/>
            <a:ext cx="2514600" cy="723901"/>
          </a:xfrm>
          <a:prstGeom prst="roundRect">
            <a:avLst/>
          </a:prstGeom>
          <a:solidFill>
            <a:srgbClr val="ED7D3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650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family reunion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/ˌfæmɪli ˌriːˈjuːnjən/</a:t>
            </a:r>
          </a:p>
        </p:txBody>
      </p:sp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08" y="254636"/>
            <a:ext cx="1102360" cy="119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4171" y="508845"/>
            <a:ext cx="955503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practise the sentences.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words </a:t>
            </a:r>
            <a:endParaRPr lang="en-US" sz="2400" b="1" dirty="0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sound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/n/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 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/ŋ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4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21566" y="58144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4351" y="4788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993" y="1517842"/>
            <a:ext cx="11374007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Mary wore a pink dress last night.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 think we should buy this ornamental tree.</a:t>
            </a:r>
            <a:br>
              <a:rPr lang="en-US" sz="2800" dirty="0">
                <a:solidFill>
                  <a:srgbClr val="242021"/>
                </a:solidFill>
                <a:latin typeface="ChronicaPro-Book"/>
              </a:rPr>
            </a:b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800" dirty="0">
                <a:latin typeface="ChronicaPro-Book" charset="0"/>
                <a:cs typeface="ChronicaPro-Book" charset="0"/>
              </a:rPr>
              <a:t>He thanked the host for the enjoyable 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My mum made the spring rolls for the </a:t>
            </a:r>
            <a:r>
              <a:rPr lang="en-US" sz="2800" dirty="0" smtClean="0">
                <a:solidFill>
                  <a:srgbClr val="242021"/>
                </a:solidFill>
                <a:latin typeface="ChronicaPro-Book"/>
              </a:rPr>
              <a:t>longevity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5.</a:t>
            </a:r>
            <a:r>
              <a:rPr lang="en-US" sz="2800" dirty="0">
                <a:solidFill>
                  <a:srgbClr val="F26548"/>
                </a:solidFill>
                <a:latin typeface="ChronicaPro-Bold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I will bring some food to the party on </a:t>
            </a:r>
            <a:r>
              <a:rPr lang="en-US" sz="2800" dirty="0" smtClean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Saturday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3288314" y="1898651"/>
            <a:ext cx="812890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745764" y="2253555"/>
            <a:ext cx="8025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07263" y="2717257"/>
            <a:ext cx="943518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71296" y="3106995"/>
            <a:ext cx="18127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755606" y="3504789"/>
            <a:ext cx="1439906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719639" y="3979749"/>
            <a:ext cx="15601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279733" y="4399749"/>
            <a:ext cx="1091563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279832" y="4827354"/>
            <a:ext cx="14282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990739" y="5229962"/>
            <a:ext cx="995770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628397" y="5657567"/>
            <a:ext cx="4163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31" grpId="0" bldLvl="0" animBg="1"/>
      <p:bldP spid="31" grpId="1" animBg="1"/>
      <p:bldP spid="34" grpId="0" bldLvl="0" animBg="1"/>
      <p:bldP spid="34" grpId="1" animBg="1"/>
      <p:bldP spid="37" grpId="0" bldLvl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4229164"/>
              </p:ext>
            </p:extLst>
          </p:nvPr>
        </p:nvGraphicFramePr>
        <p:xfrm>
          <a:off x="3523372" y="1677044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46955" y="208434"/>
            <a:ext cx="402113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63702" y="98535"/>
            <a:ext cx="369779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  <a:endParaRPr lang="en-US" sz="40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0809" y="1348592"/>
            <a:ext cx="10741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Learn new words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Practice pronouncing the sound /n/ and /ŋ/. </a:t>
            </a:r>
            <a:endParaRPr lang="en-US" sz="36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9" y="4091746"/>
            <a:ext cx="2507308" cy="2266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10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32130"/>
            <a:ext cx="9144000" cy="6096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4561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885440" y="78422"/>
            <a:ext cx="7148195" cy="1528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wedding ceremony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 </a:t>
            </a:r>
            <a:r>
              <a:rPr lang="en-US" sz="3200" b="1" dirty="0">
                <a:solidFill>
                  <a:srgbClr val="048DA4"/>
                </a:solidFill>
              </a:rPr>
              <a:t>/ˈwed.ɪŋ/ /ˌser.ə.mə.ni/</a:t>
            </a:r>
          </a:p>
        </p:txBody>
      </p:sp>
      <p:pic>
        <p:nvPicPr>
          <p:cNvPr id="3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88975"/>
            <a:ext cx="1253490" cy="127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mam-co-cung-cho-ngay-mung-2-tet-phunutodayvn-1400-phunutod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121285"/>
            <a:ext cx="8104505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731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006312" y="174153"/>
            <a:ext cx="6671088" cy="1397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ysClr val="windowText" lastClr="000000"/>
                </a:solidFill>
              </a:rPr>
              <a:t>food offerings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/fuːd ˈɑː.fɚ.ɪŋz/</a:t>
            </a:r>
          </a:p>
        </p:txBody>
      </p:sp>
      <p:pic>
        <p:nvPicPr>
          <p:cNvPr id="5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00075"/>
            <a:ext cx="1134110" cy="108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67ab0ee76bb2d4399ae34b69ae0832-600x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120650"/>
            <a:ext cx="8455660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00550" y="600519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96994" y="120649"/>
            <a:ext cx="5952977" cy="119715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Tet Holiday</a:t>
            </a:r>
          </a:p>
        </p:txBody>
      </p:sp>
      <p:pic>
        <p:nvPicPr>
          <p:cNvPr id="3" name="Tet holida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538480"/>
            <a:ext cx="1143635" cy="114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7867383_1683580401698946_6588417299375662139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55" y="336550"/>
            <a:ext cx="9176385" cy="609917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81425" y="50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81384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4469" y="-19049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61040" y="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68148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68148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67420" y="168148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43901" y="168148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27804" y="341439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04285" y="341439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4244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1439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72260" y="510666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27151" y="510666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16315" y="510666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5971" y="510666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24686" y="6022339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43013" y="31603"/>
            <a:ext cx="5784113" cy="13014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lucky money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lucky mon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547370"/>
            <a:ext cx="972820" cy="97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3526" y="132929"/>
            <a:ext cx="1617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317" y="209873"/>
            <a:ext cx="88569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0070C0"/>
                </a:solidFill>
                <a:latin typeface="Arial Black" panose="020B0A04020102020204" pitchFamily="34" charset="0"/>
              </a:rPr>
              <a:t>OUR CUSTOMS AND </a:t>
            </a:r>
            <a:r>
              <a:rPr lang="en-GB" sz="35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TRADITIONS</a:t>
            </a:r>
            <a:endParaRPr lang="en-GB" sz="3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rgbClr val="0070C0"/>
              </a:solidFill>
              <a:latin typeface="Myriad Pro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49344" y="1468626"/>
            <a:ext cx="4561008" cy="625641"/>
          </a:xfrm>
          <a:prstGeom prst="roundRect">
            <a:avLst>
              <a:gd name="adj" fmla="val 42661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48" y="1300230"/>
            <a:ext cx="964452" cy="9164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16699" y="1581391"/>
            <a:ext cx="419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3457545" y="2602977"/>
          <a:ext cx="6280785" cy="302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85854" y="4527553"/>
            <a:ext cx="788194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wedding </a:t>
            </a:r>
            <a:r>
              <a:rPr lang="en-US" altLang="vi-VN" sz="4800" dirty="0" smtClean="0"/>
              <a:t>ceremony: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7495889" y="45847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cưới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3512" y="5492875"/>
            <a:ext cx="4219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wedɪŋ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serəməni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Content Placeholder 3" descr="50_1057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8806" y="806475"/>
            <a:ext cx="6027724" cy="3778250"/>
          </a:xfrm>
          <a:prstGeom prst="rect">
            <a:avLst/>
          </a:prstGeom>
        </p:spPr>
      </p:pic>
      <p:pic>
        <p:nvPicPr>
          <p:cNvPr id="6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565" y="4495545"/>
            <a:ext cx="725170" cy="7251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753</Words>
  <Application>Microsoft Office PowerPoint</Application>
  <PresentationFormat>Widescreen</PresentationFormat>
  <Paragraphs>256</Paragraphs>
  <Slides>33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Arial Black</vt:lpstr>
      <vt:lpstr>Bahnschrift</vt:lpstr>
      <vt:lpstr>Berlin Sans FB</vt:lpstr>
      <vt:lpstr>Calibri</vt:lpstr>
      <vt:lpstr>Century Gothic</vt:lpstr>
      <vt:lpstr>ChronicaPro-Bold</vt:lpstr>
      <vt:lpstr>ChronicaPro-Book</vt:lpstr>
      <vt:lpstr>Myriad Pro</vt:lpstr>
      <vt:lpstr>Tahoma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MyPC</cp:lastModifiedBy>
  <cp:revision>206</cp:revision>
  <dcterms:created xsi:type="dcterms:W3CDTF">2020-12-09T02:04:00Z</dcterms:created>
  <dcterms:modified xsi:type="dcterms:W3CDTF">2023-11-18T09:00:30Z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BD0109FAAFCD404587B97BC8B53FD7B5</vt:lpwstr>
  </property>
  <property fmtid="{D5CDD505-2E9C-101B-9397-08002B2CF9AE}" pid="3" name="KSOProductBuildVer">
    <vt:lpwstr>1033-11.2.0.11380</vt:lpwstr>
  </property>
</Properties>
</file>