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notesMasterIdLst>
    <p:notesMasterId r:id="rId21"/>
  </p:notesMasterIdLst>
  <p:sldIdLst>
    <p:sldId id="345" r:id="rId2"/>
    <p:sldId id="336" r:id="rId3"/>
    <p:sldId id="337" r:id="rId4"/>
    <p:sldId id="256" r:id="rId5"/>
    <p:sldId id="281" r:id="rId6"/>
    <p:sldId id="315" r:id="rId7"/>
    <p:sldId id="316" r:id="rId8"/>
    <p:sldId id="317" r:id="rId9"/>
    <p:sldId id="283" r:id="rId10"/>
    <p:sldId id="347" r:id="rId11"/>
    <p:sldId id="346" r:id="rId12"/>
    <p:sldId id="276" r:id="rId13"/>
    <p:sldId id="298" r:id="rId14"/>
    <p:sldId id="327" r:id="rId15"/>
    <p:sldId id="325" r:id="rId16"/>
    <p:sldId id="313" r:id="rId17"/>
    <p:sldId id="314" r:id="rId18"/>
    <p:sldId id="343" r:id="rId19"/>
    <p:sldId id="34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41E"/>
    <a:srgbClr val="048DA4"/>
    <a:srgbClr val="00A9A5"/>
    <a:srgbClr val="FFDAAB"/>
    <a:srgbClr val="CBEAF0"/>
    <a:srgbClr val="48C0B6"/>
    <a:srgbClr val="FBB040"/>
    <a:srgbClr val="00B2A5"/>
    <a:srgbClr val="FF9801"/>
    <a:srgbClr val="0FB7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28" autoAdjust="0"/>
    <p:restoredTop sz="94660"/>
  </p:normalViewPr>
  <p:slideViewPr>
    <p:cSldViewPr snapToGrid="0" showGuides="1">
      <p:cViewPr varScale="1">
        <p:scale>
          <a:sx n="83" d="100"/>
          <a:sy n="83" d="100"/>
        </p:scale>
        <p:origin x="883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9924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951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21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4613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0862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2952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83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686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078901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2733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207630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3650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3872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119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219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437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97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437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408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506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551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088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115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10.png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0.png"/><Relationship Id="rId5" Type="http://schemas.openxmlformats.org/officeDocument/2006/relationships/image" Target="../media/image12.jpeg"/><Relationship Id="rId4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0.png"/><Relationship Id="rId5" Type="http://schemas.openxmlformats.org/officeDocument/2006/relationships/image" Target="../media/image13.jpeg"/><Relationship Id="rId4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0.png"/><Relationship Id="rId5" Type="http://schemas.openxmlformats.org/officeDocument/2006/relationships/image" Target="../media/image14.jpeg"/><Relationship Id="rId4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10.png"/><Relationship Id="rId5" Type="http://schemas.microsoft.com/office/2007/relationships/media" Target="../media/media3.mp3"/><Relationship Id="rId10" Type="http://schemas.openxmlformats.org/officeDocument/2006/relationships/notesSlide" Target="../notesSlides/notesSlide6.xml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3200" y="0"/>
            <a:ext cx="123952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828800" y="746773"/>
            <a:ext cx="7924800" cy="1025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3" tIns="60952" rIns="121903" bIns="60952">
            <a:spAutoFit/>
          </a:bodyPr>
          <a:lstStyle/>
          <a:p>
            <a:r>
              <a:rPr lang="en-GB" sz="5867" b="1" dirty="0">
                <a:solidFill>
                  <a:srgbClr val="0000FF"/>
                </a:solidFill>
                <a:latin typeface="VNI-Ariston" pitchFamily="2" charset="0"/>
              </a:rPr>
              <a:t>Hello every one !!!</a:t>
            </a:r>
            <a:endParaRPr lang="en-US" sz="5867" b="1" dirty="0">
              <a:solidFill>
                <a:srgbClr val="0000FF"/>
              </a:solidFill>
              <a:latin typeface="VNI-Ariston" pitchFamily="2" charset="0"/>
            </a:endParaRPr>
          </a:p>
        </p:txBody>
      </p:sp>
      <p:sp>
        <p:nvSpPr>
          <p:cNvPr id="7" name="Horizontal Scroll 6"/>
          <p:cNvSpPr/>
          <p:nvPr/>
        </p:nvSpPr>
        <p:spPr>
          <a:xfrm>
            <a:off x="8232295" y="6354296"/>
            <a:ext cx="3793067" cy="509657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121903" tIns="60952" rIns="121903" bIns="60952" rtlCol="0" anchor="ctr"/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NGUYỄN THỊ THU BA</a:t>
            </a:r>
            <a:endParaRPr lang="en-GB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343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/>
          </p:nvPr>
        </p:nvGraphicFramePr>
        <p:xfrm>
          <a:off x="1885595" y="1419861"/>
          <a:ext cx="6838879" cy="5119089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1336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052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4388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New words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Meaning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6114">
                <a:tc>
                  <a:txBody>
                    <a:bodyPr/>
                    <a:lstStyle/>
                    <a:p>
                      <a:pPr marL="0" lvl="0" indent="0">
                        <a:buFont typeface="+mj-lt"/>
                        <a:buNone/>
                      </a:pPr>
                      <a:endParaRPr lang="en-US" sz="3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Hòn</a:t>
                      </a: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đảo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4539">
                <a:tc>
                  <a:txBody>
                    <a:bodyPr/>
                    <a:lstStyle/>
                    <a:p>
                      <a:pPr marL="0" lvl="0" indent="0">
                        <a:buFont typeface="+mj-lt"/>
                        <a:buNone/>
                      </a:pPr>
                      <a:endParaRPr lang="en-US" sz="3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r>
                        <a:rPr lang="en-US" sz="3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Hoàng hôn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36216">
                <a:tc>
                  <a:txBody>
                    <a:bodyPr/>
                    <a:lstStyle/>
                    <a:p>
                      <a:pPr marL="0" lvl="0" indent="0">
                        <a:buFont typeface="+mj-lt"/>
                        <a:buNone/>
                      </a:pPr>
                      <a:endParaRPr lang="en-US" sz="3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Phong</a:t>
                      </a: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cảnh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77832">
                <a:tc>
                  <a:txBody>
                    <a:bodyPr/>
                    <a:lstStyle/>
                    <a:p>
                      <a:pPr marL="0" lvl="0" indent="0">
                        <a:buFont typeface="+mj-lt"/>
                        <a:buNone/>
                      </a:pPr>
                      <a:endParaRPr lang="en-US" sz="3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Chim</a:t>
                      </a: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cánh</a:t>
                      </a: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cụt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1800370" y="409457"/>
            <a:ext cx="4724370" cy="64633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*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Checking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</a:t>
            </a:r>
            <a:r>
              <a:rPr 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ocabulary</a:t>
            </a:r>
            <a:endParaRPr lang="en-US" sz="36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66191" y="2249922"/>
            <a:ext cx="17604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57200"/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island (n)</a:t>
            </a:r>
            <a:endParaRPr lang="en-US" sz="3600" b="1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13099" y="3372370"/>
            <a:ext cx="18666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57200"/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sunset (n)</a:t>
            </a:r>
            <a:endParaRPr lang="en-US" sz="3600" b="1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66191" y="4494818"/>
            <a:ext cx="24568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57200"/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landscape (n)</a:t>
            </a:r>
            <a:endParaRPr lang="en-US" sz="3600" b="1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66191" y="5646190"/>
            <a:ext cx="21339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57200"/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penguin (n)</a:t>
            </a:r>
            <a:endParaRPr lang="en-US" sz="3600" b="1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693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75008" y="382614"/>
            <a:ext cx="263110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read.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854049" y="341673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6834" y="23903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5FFCD08-5242-65E6-99A9-F5AE4E205D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3124" y="1049559"/>
            <a:ext cx="3334867" cy="362443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887577" y="4461631"/>
            <a:ext cx="19171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Australia</a:t>
            </a:r>
            <a:endParaRPr lang="en-US" sz="2400" b="1" i="1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00434" y="1552215"/>
            <a:ext cx="50127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 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Who are they in the picture?</a:t>
            </a:r>
            <a:endParaRPr lang="en-US" sz="2800" b="1" dirty="0">
              <a:solidFill>
                <a:srgbClr val="0070C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700434" y="2583266"/>
            <a:ext cx="603479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What </a:t>
            </a:r>
            <a:r>
              <a:rPr lang="en-US" sz="2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activities are they talking about?</a:t>
            </a:r>
            <a:endParaRPr lang="en-US" sz="2600" b="1" dirty="0">
              <a:solidFill>
                <a:srgbClr val="0070C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581203" y="3657244"/>
            <a:ext cx="578876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5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 </a:t>
            </a:r>
            <a:r>
              <a:rPr lang="en-US" sz="25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what English-speaking country can they do these activities?</a:t>
            </a:r>
            <a:endParaRPr lang="en-US" sz="2500" b="1" dirty="0">
              <a:solidFill>
                <a:srgbClr val="0070C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783561" y="2060046"/>
            <a:ext cx="47739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They are Mark and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endParaRPr lang="en-US" sz="2800" b="1" i="1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700434" y="3104866"/>
            <a:ext cx="46394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surfing,  penguin 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watching</a:t>
            </a:r>
            <a:endParaRPr lang="en-US" sz="2000" b="1" i="1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9024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375008" y="382614"/>
            <a:ext cx="263110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read.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854049" y="341673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06834" y="23903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30B97A-0D15-FC6B-0A38-854D4982375D}"/>
              </a:ext>
            </a:extLst>
          </p:cNvPr>
          <p:cNvSpPr txBox="1"/>
          <p:nvPr/>
        </p:nvSpPr>
        <p:spPr>
          <a:xfrm>
            <a:off x="1713385" y="1049559"/>
            <a:ext cx="8612870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Mark: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How was your holiday in Australia, </a:t>
            </a:r>
            <a:r>
              <a:rPr lang="en-US" dirty="0" err="1"/>
              <a:t>Phong</a:t>
            </a:r>
            <a:r>
              <a:rPr lang="en-US" dirty="0"/>
              <a:t>?</a:t>
            </a:r>
          </a:p>
          <a:p>
            <a:r>
              <a:rPr lang="en-US" b="1" dirty="0" err="1">
                <a:solidFill>
                  <a:srgbClr val="FF0000"/>
                </a:solidFill>
              </a:rPr>
              <a:t>Phong</a:t>
            </a:r>
            <a:r>
              <a:rPr lang="en-US" b="1" dirty="0">
                <a:solidFill>
                  <a:srgbClr val="FF0000"/>
                </a:solidFill>
              </a:rPr>
              <a:t>:</a:t>
            </a:r>
            <a:r>
              <a:rPr lang="en-US" dirty="0"/>
              <a:t> It was fantastic! I got to use my English in real life: asking for directions, reading maps, </a:t>
            </a:r>
            <a:r>
              <a:rPr lang="en-US" dirty="0" smtClean="0"/>
              <a:t>talking </a:t>
            </a:r>
            <a:r>
              <a:rPr lang="en-US" dirty="0"/>
              <a:t>to local people ...</a:t>
            </a:r>
          </a:p>
          <a:p>
            <a:r>
              <a:rPr lang="en-US" b="1" dirty="0">
                <a:solidFill>
                  <a:srgbClr val="0070C0"/>
                </a:solidFill>
              </a:rPr>
              <a:t>Mark:</a:t>
            </a:r>
            <a:r>
              <a:rPr lang="en-US" dirty="0"/>
              <a:t> Oh … Your English is much better.</a:t>
            </a:r>
          </a:p>
          <a:p>
            <a:r>
              <a:rPr lang="en-US" dirty="0" err="1"/>
              <a:t>Phong</a:t>
            </a:r>
            <a:r>
              <a:rPr lang="en-US" dirty="0"/>
              <a:t>: Thanks.</a:t>
            </a:r>
          </a:p>
          <a:p>
            <a:r>
              <a:rPr lang="en-US" b="1" dirty="0">
                <a:solidFill>
                  <a:srgbClr val="0070C0"/>
                </a:solidFill>
              </a:rPr>
              <a:t>Mark: </a:t>
            </a:r>
            <a:r>
              <a:rPr lang="en-US" dirty="0"/>
              <a:t>Did you travel a lot?</a:t>
            </a:r>
          </a:p>
          <a:p>
            <a:r>
              <a:rPr lang="en-US" b="1" dirty="0" err="1">
                <a:solidFill>
                  <a:srgbClr val="FF0000"/>
                </a:solidFill>
              </a:rPr>
              <a:t>Phong</a:t>
            </a:r>
            <a:r>
              <a:rPr lang="en-US" b="1" dirty="0">
                <a:solidFill>
                  <a:srgbClr val="FF0000"/>
                </a:solidFill>
              </a:rPr>
              <a:t>: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Just around Melbourne, the city with four seasons in a day.</a:t>
            </a:r>
          </a:p>
          <a:p>
            <a:r>
              <a:rPr lang="en-US" b="1" dirty="0">
                <a:solidFill>
                  <a:srgbClr val="0070C0"/>
                </a:solidFill>
              </a:rPr>
              <a:t>Mark: </a:t>
            </a:r>
            <a:r>
              <a:rPr lang="en-US" dirty="0"/>
              <a:t>Wow ... I didn’t know that. How was it?</a:t>
            </a:r>
          </a:p>
          <a:p>
            <a:r>
              <a:rPr lang="en-US" b="1" dirty="0" err="1">
                <a:solidFill>
                  <a:srgbClr val="FF0000"/>
                </a:solidFill>
              </a:rPr>
              <a:t>Phong</a:t>
            </a:r>
            <a:r>
              <a:rPr lang="en-US" b="1" dirty="0">
                <a:solidFill>
                  <a:srgbClr val="FF0000"/>
                </a:solidFill>
              </a:rPr>
              <a:t>: </a:t>
            </a:r>
            <a:r>
              <a:rPr lang="en-US" dirty="0"/>
              <a:t>It was great! We took a tour to Phillip Island.</a:t>
            </a:r>
          </a:p>
          <a:p>
            <a:r>
              <a:rPr lang="en-US" b="1" dirty="0">
                <a:solidFill>
                  <a:srgbClr val="0070C0"/>
                </a:solidFill>
              </a:rPr>
              <a:t>Mark:</a:t>
            </a:r>
            <a:r>
              <a:rPr lang="en-US" dirty="0"/>
              <a:t> What did you see?</a:t>
            </a:r>
          </a:p>
          <a:p>
            <a:r>
              <a:rPr lang="en-US" b="1" dirty="0" err="1">
                <a:solidFill>
                  <a:srgbClr val="FF0000"/>
                </a:solidFill>
              </a:rPr>
              <a:t>Phong</a:t>
            </a:r>
            <a:r>
              <a:rPr lang="en-US" b="1" dirty="0">
                <a:solidFill>
                  <a:srgbClr val="FF0000"/>
                </a:solidFill>
              </a:rPr>
              <a:t>:</a:t>
            </a:r>
            <a:r>
              <a:rPr lang="en-US" dirty="0"/>
              <a:t> We went penguin watching.</a:t>
            </a:r>
          </a:p>
          <a:p>
            <a:r>
              <a:rPr lang="en-US" b="1" dirty="0">
                <a:solidFill>
                  <a:srgbClr val="0070C0"/>
                </a:solidFill>
              </a:rPr>
              <a:t>Mark: </a:t>
            </a:r>
            <a:r>
              <a:rPr lang="en-US" dirty="0"/>
              <a:t>It sounds pretty exciting.</a:t>
            </a:r>
          </a:p>
          <a:p>
            <a:r>
              <a:rPr lang="en-US" b="1" dirty="0" err="1">
                <a:solidFill>
                  <a:srgbClr val="FF0000"/>
                </a:solidFill>
              </a:rPr>
              <a:t>Phong</a:t>
            </a:r>
            <a:r>
              <a:rPr lang="en-US" b="1" dirty="0">
                <a:solidFill>
                  <a:srgbClr val="FF0000"/>
                </a:solidFill>
              </a:rPr>
              <a:t>: </a:t>
            </a:r>
            <a:r>
              <a:rPr lang="en-US" dirty="0"/>
              <a:t>It was. Australia has amazing landscapes.</a:t>
            </a:r>
          </a:p>
          <a:p>
            <a:r>
              <a:rPr lang="en-US" b="1" dirty="0">
                <a:solidFill>
                  <a:srgbClr val="0070C0"/>
                </a:solidFill>
              </a:rPr>
              <a:t>Mark:</a:t>
            </a:r>
            <a:r>
              <a:rPr lang="en-US" dirty="0"/>
              <a:t> Yes, and Australians love outdoor activities.</a:t>
            </a:r>
          </a:p>
          <a:p>
            <a:r>
              <a:rPr lang="en-US" b="1" dirty="0" err="1">
                <a:solidFill>
                  <a:srgbClr val="FF0000"/>
                </a:solidFill>
              </a:rPr>
              <a:t>Phong</a:t>
            </a:r>
            <a:r>
              <a:rPr lang="en-US" b="1" dirty="0">
                <a:solidFill>
                  <a:srgbClr val="FF0000"/>
                </a:solidFill>
              </a:rPr>
              <a:t>:</a:t>
            </a:r>
            <a:r>
              <a:rPr lang="en-US" dirty="0"/>
              <a:t> Right. There were plenty of people enjoying the parks and beaches.</a:t>
            </a:r>
          </a:p>
          <a:p>
            <a:r>
              <a:rPr lang="en-US" b="1" dirty="0">
                <a:solidFill>
                  <a:srgbClr val="0070C0"/>
                </a:solidFill>
              </a:rPr>
              <a:t>Mark: </a:t>
            </a:r>
            <a:r>
              <a:rPr lang="en-US" dirty="0"/>
              <a:t>I’m glad that you had a wonderful time there.</a:t>
            </a:r>
          </a:p>
          <a:p>
            <a:r>
              <a:rPr lang="en-US" dirty="0" err="1"/>
              <a:t>Phong</a:t>
            </a:r>
            <a:r>
              <a:rPr lang="en-US" dirty="0"/>
              <a:t>: Thanks, Mark.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5FFCD08-5242-65E6-99A9-F5AE4E205D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63355" y="1403499"/>
            <a:ext cx="2527045" cy="2863965"/>
          </a:xfrm>
          <a:prstGeom prst="rect">
            <a:avLst/>
          </a:prstGeom>
        </p:spPr>
      </p:pic>
      <p:pic>
        <p:nvPicPr>
          <p:cNvPr id="2" name="082">
            <a:hlinkClick r:id="" action="ppaction://media"/>
            <a:extLst>
              <a:ext uri="{FF2B5EF4-FFF2-40B4-BE49-F238E27FC236}">
                <a16:creationId xmlns:a16="http://schemas.microsoft.com/office/drawing/2014/main" id="{B377D1DB-D2EA-8073-A3F6-F393C00B407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671298" y="382614"/>
            <a:ext cx="658586" cy="658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91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323101" y="777862"/>
            <a:ext cx="6682353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What are </a:t>
            </a:r>
            <a:r>
              <a:rPr lang="en-GB" sz="28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Phong</a:t>
            </a:r>
            <a:r>
              <a:rPr lang="en-GB" sz="2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and Mark talking about? 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721507" y="729294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74292" y="62665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29A91D3-DC58-5D83-5A39-840D84982208}"/>
              </a:ext>
            </a:extLst>
          </p:cNvPr>
          <p:cNvSpPr txBox="1"/>
          <p:nvPr/>
        </p:nvSpPr>
        <p:spPr>
          <a:xfrm>
            <a:off x="2231831" y="1570544"/>
            <a:ext cx="6096000" cy="25569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b="0" i="0" dirty="0">
                <a:solidFill>
                  <a:srgbClr val="00A9A5"/>
                </a:solidFill>
                <a:effectLst/>
                <a:latin typeface="ChronicaPro-Medium"/>
              </a:rPr>
              <a:t>A. </a:t>
            </a:r>
            <a:r>
              <a:rPr lang="en-US" sz="2800" b="0" i="0" dirty="0" err="1">
                <a:solidFill>
                  <a:srgbClr val="242021"/>
                </a:solidFill>
                <a:effectLst/>
                <a:latin typeface="ChronicaPro-Book"/>
              </a:rPr>
              <a:t>Phong’s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 holiday in Australia</a:t>
            </a:r>
            <a:b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800" b="0" i="0" dirty="0">
                <a:solidFill>
                  <a:srgbClr val="00A9A5"/>
                </a:solidFill>
                <a:effectLst/>
                <a:latin typeface="ChronicaPro-Medium"/>
              </a:rPr>
              <a:t>B.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English-speaking countries</a:t>
            </a:r>
            <a:b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800" b="0" i="0" dirty="0">
                <a:solidFill>
                  <a:srgbClr val="00A9A5"/>
                </a:solidFill>
                <a:effectLst/>
                <a:latin typeface="ChronicaPro-Medium"/>
              </a:rPr>
              <a:t>C.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The tour to Phillip Island</a:t>
            </a:r>
            <a:r>
              <a:rPr lang="en-US" sz="2800" dirty="0"/>
              <a:t>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EE9EC66-E666-CEF8-DF86-BA2E7CBBB3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0403" y="1116506"/>
            <a:ext cx="3597897" cy="3913456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23F74132-B2EB-189F-B315-A0FEFF5B994D}"/>
              </a:ext>
            </a:extLst>
          </p:cNvPr>
          <p:cNvSpPr/>
          <p:nvPr/>
        </p:nvSpPr>
        <p:spPr>
          <a:xfrm>
            <a:off x="2173713" y="1881458"/>
            <a:ext cx="503853" cy="5232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116529" y="253742"/>
            <a:ext cx="8606889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Read again and tick the information you can find in </a:t>
            </a:r>
            <a:r>
              <a:rPr lang="en-GB" sz="28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</a:t>
            </a:r>
          </a:p>
          <a:p>
            <a:r>
              <a:rPr lang="en-GB" sz="28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conversation.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561138" y="245493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13923" y="14285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0DEF650-679F-5EE3-0058-9069A14D4720}"/>
              </a:ext>
            </a:extLst>
          </p:cNvPr>
          <p:cNvSpPr txBox="1"/>
          <p:nvPr/>
        </p:nvSpPr>
        <p:spPr>
          <a:xfrm>
            <a:off x="1424513" y="1388217"/>
            <a:ext cx="7980784" cy="4280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b="1" i="0" dirty="0">
                <a:solidFill>
                  <a:srgbClr val="F26548"/>
                </a:solidFill>
                <a:effectLst/>
                <a:latin typeface="ChronicaPro-Bold"/>
              </a:rPr>
              <a:t>1.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In Australia, </a:t>
            </a:r>
            <a:r>
              <a:rPr lang="en-US" sz="2800" b="0" i="0" dirty="0" err="1">
                <a:solidFill>
                  <a:srgbClr val="242021"/>
                </a:solidFill>
                <a:effectLst/>
                <a:latin typeface="ChronicaPro-Book"/>
              </a:rPr>
              <a:t>Phong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 used English in real life.</a:t>
            </a:r>
            <a:b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800" b="1" i="0" dirty="0">
                <a:solidFill>
                  <a:srgbClr val="F26548"/>
                </a:solidFill>
                <a:effectLst/>
                <a:latin typeface="ChronicaPro-Bold"/>
              </a:rPr>
              <a:t>2. </a:t>
            </a:r>
            <a:r>
              <a:rPr lang="en-US" sz="2800" b="0" i="0" dirty="0" err="1">
                <a:solidFill>
                  <a:srgbClr val="242021"/>
                </a:solidFill>
                <a:effectLst/>
                <a:latin typeface="ChronicaPro-Book"/>
              </a:rPr>
              <a:t>Phong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 visited some museums.</a:t>
            </a:r>
            <a:b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800" b="1" i="0" dirty="0">
                <a:solidFill>
                  <a:srgbClr val="F26548"/>
                </a:solidFill>
                <a:effectLst/>
                <a:latin typeface="ChronicaPro-Bold"/>
              </a:rPr>
              <a:t>3.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Phillip Island is far from Melbourne.</a:t>
            </a:r>
            <a:b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800" b="1" i="0" dirty="0">
                <a:solidFill>
                  <a:srgbClr val="F26548"/>
                </a:solidFill>
                <a:effectLst/>
                <a:latin typeface="ChronicaPro-Bold"/>
              </a:rPr>
              <a:t>4.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Australia is beautiful.</a:t>
            </a:r>
            <a:b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800" b="1" i="0" dirty="0">
                <a:solidFill>
                  <a:srgbClr val="F26548"/>
                </a:solidFill>
                <a:effectLst/>
                <a:latin typeface="ChronicaPro-Bold"/>
              </a:rPr>
              <a:t>5.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Australians love outdoor activities.</a:t>
            </a:r>
            <a:r>
              <a:rPr lang="en-US" sz="2800" dirty="0"/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AD8EE2D-27ED-574D-C7B2-CD470CE6EBF5}"/>
              </a:ext>
            </a:extLst>
          </p:cNvPr>
          <p:cNvSpPr/>
          <p:nvPr/>
        </p:nvSpPr>
        <p:spPr>
          <a:xfrm>
            <a:off x="9405297" y="1762449"/>
            <a:ext cx="778076" cy="523220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129706E-4EAB-B9F9-9152-0A60F8586F89}"/>
              </a:ext>
            </a:extLst>
          </p:cNvPr>
          <p:cNvSpPr/>
          <p:nvPr/>
        </p:nvSpPr>
        <p:spPr>
          <a:xfrm>
            <a:off x="9405297" y="2586653"/>
            <a:ext cx="778076" cy="523220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ECBAD5A-0016-BDF3-3FB5-67F79F2E892E}"/>
              </a:ext>
            </a:extLst>
          </p:cNvPr>
          <p:cNvSpPr/>
          <p:nvPr/>
        </p:nvSpPr>
        <p:spPr>
          <a:xfrm>
            <a:off x="9405297" y="3410857"/>
            <a:ext cx="778076" cy="523220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A7FAB9A-7688-43BE-3F66-2237224C0EB9}"/>
              </a:ext>
            </a:extLst>
          </p:cNvPr>
          <p:cNvSpPr/>
          <p:nvPr/>
        </p:nvSpPr>
        <p:spPr>
          <a:xfrm>
            <a:off x="9405297" y="4232060"/>
            <a:ext cx="778076" cy="523220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275D0DA-B7E1-A99D-6D2C-4EE5DF51D7FC}"/>
              </a:ext>
            </a:extLst>
          </p:cNvPr>
          <p:cNvSpPr/>
          <p:nvPr/>
        </p:nvSpPr>
        <p:spPr>
          <a:xfrm>
            <a:off x="9405297" y="5053263"/>
            <a:ext cx="778076" cy="523220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8250" y="6031344"/>
            <a:ext cx="1021314" cy="826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1766129-C334-461B-88FC-AFCDD798797F}"/>
              </a:ext>
            </a:extLst>
          </p:cNvPr>
          <p:cNvSpPr txBox="1"/>
          <p:nvPr/>
        </p:nvSpPr>
        <p:spPr>
          <a:xfrm>
            <a:off x="9505634" y="1670116"/>
            <a:ext cx="5774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sym typeface="Wingdings 2" panose="05020102010507070707" pitchFamily="18" charset="2"/>
              </a:rPr>
              <a:t>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1766129-C334-461B-88FC-AFCDD798797F}"/>
              </a:ext>
            </a:extLst>
          </p:cNvPr>
          <p:cNvSpPr txBox="1"/>
          <p:nvPr/>
        </p:nvSpPr>
        <p:spPr>
          <a:xfrm>
            <a:off x="9505634" y="4154235"/>
            <a:ext cx="5774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sym typeface="Wingdings 2" panose="05020102010507070707" pitchFamily="18" charset="2"/>
              </a:rPr>
              <a:t>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1766129-C334-461B-88FC-AFCDD798797F}"/>
              </a:ext>
            </a:extLst>
          </p:cNvPr>
          <p:cNvSpPr txBox="1"/>
          <p:nvPr/>
        </p:nvSpPr>
        <p:spPr>
          <a:xfrm>
            <a:off x="9505634" y="4939946"/>
            <a:ext cx="5774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sym typeface="Wingdings 2" panose="05020102010507070707" pitchFamily="18" charset="2"/>
              </a:rPr>
              <a:t>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696378" y="178404"/>
            <a:ext cx="9388630" cy="89255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600" b="1" dirty="0"/>
              <a:t>Complete the sentences with the words and phrases from the box. </a:t>
            </a:r>
            <a:endParaRPr lang="en-US" sz="2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96270" y="178404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49055" y="7576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E094599-C0B5-20D3-8010-829C61B70F41}"/>
              </a:ext>
            </a:extLst>
          </p:cNvPr>
          <p:cNvSpPr txBox="1"/>
          <p:nvPr/>
        </p:nvSpPr>
        <p:spPr>
          <a:xfrm>
            <a:off x="2036753" y="2266561"/>
            <a:ext cx="8957388" cy="39681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 b="1" i="0" dirty="0">
                <a:solidFill>
                  <a:srgbClr val="F26548"/>
                </a:solidFill>
                <a:effectLst/>
                <a:latin typeface="ChronicaPro-Bold"/>
              </a:rPr>
              <a:t>1.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This is a picture of the </a:t>
            </a:r>
            <a:r>
              <a:rPr lang="en-US" b="0" i="0" dirty="0">
                <a:solidFill>
                  <a:srgbClr val="949599"/>
                </a:solidFill>
                <a:effectLst/>
                <a:latin typeface="ChronicaPro-Book"/>
              </a:rPr>
              <a:t>__________________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in my village.</a:t>
            </a:r>
            <a:b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800" b="1" i="0" dirty="0">
                <a:solidFill>
                  <a:srgbClr val="F26548"/>
                </a:solidFill>
                <a:effectLst/>
                <a:latin typeface="ChronicaPro-Bold"/>
              </a:rPr>
              <a:t>2.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– Where did you go </a:t>
            </a:r>
            <a:r>
              <a:rPr lang="en-US" b="0" i="0" dirty="0">
                <a:solidFill>
                  <a:srgbClr val="949599"/>
                </a:solidFill>
                <a:effectLst/>
                <a:latin typeface="ChronicaPro-Book"/>
              </a:rPr>
              <a:t>_________________________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?</a:t>
            </a:r>
            <a:b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    – On the beach.</a:t>
            </a:r>
            <a:b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800" b="1" i="0" dirty="0">
                <a:solidFill>
                  <a:srgbClr val="F26548"/>
                </a:solidFill>
                <a:effectLst/>
                <a:latin typeface="ChronicaPro-Bold"/>
              </a:rPr>
              <a:t>3.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– Is </a:t>
            </a:r>
            <a:r>
              <a:rPr lang="en-US" sz="2800" b="0" i="0" dirty="0" err="1">
                <a:solidFill>
                  <a:srgbClr val="242021"/>
                </a:solidFill>
                <a:effectLst/>
                <a:latin typeface="ChronicaPro-Book"/>
              </a:rPr>
              <a:t>Phu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 Quoc a(n) </a:t>
            </a:r>
            <a:r>
              <a:rPr lang="en-US" b="0" i="0" dirty="0">
                <a:solidFill>
                  <a:srgbClr val="949599"/>
                </a:solidFill>
                <a:effectLst/>
                <a:latin typeface="ChronicaPro-Book"/>
              </a:rPr>
              <a:t>__________________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?</a:t>
            </a:r>
            <a:b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    – Yes, it is.</a:t>
            </a:r>
            <a:b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800" b="1" i="0" dirty="0">
                <a:solidFill>
                  <a:srgbClr val="F26548"/>
                </a:solidFill>
                <a:effectLst/>
                <a:latin typeface="ChronicaPro-Bold"/>
              </a:rPr>
              <a:t>4.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We had dinner on the beach after </a:t>
            </a:r>
            <a:r>
              <a:rPr lang="en-US" b="0" i="0" dirty="0">
                <a:solidFill>
                  <a:srgbClr val="949599"/>
                </a:solidFill>
                <a:effectLst/>
                <a:latin typeface="ChronicaPro-Book"/>
              </a:rPr>
              <a:t>__________________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.</a:t>
            </a:r>
            <a:b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800" b="1" i="0" dirty="0">
                <a:solidFill>
                  <a:srgbClr val="F26548"/>
                </a:solidFill>
                <a:effectLst/>
                <a:latin typeface="ChronicaPro-Bold"/>
              </a:rPr>
              <a:t>5.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Most </a:t>
            </a:r>
            <a:r>
              <a:rPr lang="en-US" b="0" i="0" dirty="0">
                <a:solidFill>
                  <a:srgbClr val="949599"/>
                </a:solidFill>
                <a:effectLst/>
                <a:latin typeface="ChronicaPro-Book"/>
              </a:rPr>
              <a:t>__________________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like outdoor sports and games.</a:t>
            </a:r>
            <a:r>
              <a:rPr lang="en-US" sz="2800" dirty="0"/>
              <a:t>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B8F1C35-E97A-15AD-A6BA-191E3364CDD3}"/>
              </a:ext>
            </a:extLst>
          </p:cNvPr>
          <p:cNvSpPr txBox="1"/>
          <p:nvPr/>
        </p:nvSpPr>
        <p:spPr>
          <a:xfrm>
            <a:off x="1883221" y="1176648"/>
            <a:ext cx="9788849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242021"/>
                </a:solidFill>
                <a:latin typeface="ChronicaPro-Book"/>
              </a:rPr>
              <a:t>i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sland, </a:t>
            </a:r>
            <a:r>
              <a:rPr lang="en-US" sz="2800" b="0" i="0" dirty="0" smtClean="0">
                <a:solidFill>
                  <a:srgbClr val="242021"/>
                </a:solidFill>
                <a:effectLst/>
                <a:latin typeface="ChronicaPro-Book"/>
              </a:rPr>
              <a:t> sunset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, </a:t>
            </a:r>
            <a:r>
              <a:rPr lang="en-US" sz="2800" b="0" i="0" dirty="0" smtClean="0">
                <a:solidFill>
                  <a:srgbClr val="242021"/>
                </a:solidFill>
                <a:effectLst/>
                <a:latin typeface="ChronicaPro-Book"/>
              </a:rPr>
              <a:t> landscape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, Australians, penguin watching</a:t>
            </a:r>
            <a:r>
              <a:rPr lang="en-US" sz="2800" dirty="0"/>
              <a:t>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3DCC202-4246-6B2E-E671-089778BCEBD2}"/>
              </a:ext>
            </a:extLst>
          </p:cNvPr>
          <p:cNvSpPr txBox="1"/>
          <p:nvPr/>
        </p:nvSpPr>
        <p:spPr>
          <a:xfrm>
            <a:off x="6006420" y="2323167"/>
            <a:ext cx="219754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FF0000"/>
                </a:solidFill>
                <a:effectLst/>
                <a:latin typeface="Arial Narrow" panose="020B0606020202030204" pitchFamily="34" charset="0"/>
              </a:rPr>
              <a:t>landscape</a:t>
            </a:r>
            <a:endParaRPr lang="en-US" sz="28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095AB03-BEC5-5074-80CE-DDCD2A8A9E09}"/>
              </a:ext>
            </a:extLst>
          </p:cNvPr>
          <p:cNvSpPr txBox="1"/>
          <p:nvPr/>
        </p:nvSpPr>
        <p:spPr>
          <a:xfrm>
            <a:off x="5653550" y="2889860"/>
            <a:ext cx="334167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FF0000"/>
                </a:solidFill>
                <a:effectLst/>
                <a:latin typeface="Arial Narrow" panose="020B0606020202030204" pitchFamily="34" charset="0"/>
              </a:rPr>
              <a:t>penguin watching</a:t>
            </a:r>
            <a:r>
              <a:rPr lang="en-US" sz="2800" b="1" dirty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8660D4E-7551-92CD-16C7-FD9FE10BF847}"/>
              </a:ext>
            </a:extLst>
          </p:cNvPr>
          <p:cNvSpPr txBox="1"/>
          <p:nvPr/>
        </p:nvSpPr>
        <p:spPr>
          <a:xfrm>
            <a:off x="5653550" y="3983557"/>
            <a:ext cx="152701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 Narrow" panose="020B0606020202030204" pitchFamily="34" charset="0"/>
              </a:rPr>
              <a:t>i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 Narrow" panose="020B0606020202030204" pitchFamily="34" charset="0"/>
              </a:rPr>
              <a:t>sland</a:t>
            </a:r>
            <a:endParaRPr lang="en-US" sz="28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1748C99-D8AF-01EA-D73E-91CD48CD8AC0}"/>
              </a:ext>
            </a:extLst>
          </p:cNvPr>
          <p:cNvSpPr txBox="1"/>
          <p:nvPr/>
        </p:nvSpPr>
        <p:spPr>
          <a:xfrm>
            <a:off x="8203961" y="5031157"/>
            <a:ext cx="183064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FF0000"/>
                </a:solidFill>
                <a:effectLst/>
                <a:latin typeface="Arial Narrow" panose="020B0606020202030204" pitchFamily="34" charset="0"/>
              </a:rPr>
              <a:t>sunset</a:t>
            </a:r>
            <a:endParaRPr lang="en-US" sz="28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3664D1A-4646-EFA9-64B9-4F735B24F855}"/>
              </a:ext>
            </a:extLst>
          </p:cNvPr>
          <p:cNvSpPr txBox="1"/>
          <p:nvPr/>
        </p:nvSpPr>
        <p:spPr>
          <a:xfrm>
            <a:off x="3467972" y="5627274"/>
            <a:ext cx="21855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FF0000"/>
                </a:solidFill>
                <a:effectLst/>
                <a:latin typeface="Arial Narrow" panose="020B0606020202030204" pitchFamily="34" charset="0"/>
              </a:rPr>
              <a:t>Australians</a:t>
            </a:r>
            <a:endParaRPr lang="en-US" sz="28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101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89416" y="1314062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Matching game:</a:t>
            </a:r>
            <a:r>
              <a:rPr lang="en-GB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800" b="1" dirty="0">
                <a:solidFill>
                  <a:srgbClr val="048DA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What’s its capital city? </a:t>
            </a:r>
            <a:endParaRPr lang="en-US" sz="3600" b="1" dirty="0">
              <a:solidFill>
                <a:srgbClr val="048DA4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00231" y="541414"/>
            <a:ext cx="3346024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PRODUCTION</a:t>
            </a:r>
            <a:endParaRPr lang="en-US" sz="3200" b="1" dirty="0">
              <a:solidFill>
                <a:srgbClr val="FF000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038C87-6533-18B2-0FD7-35F07B63F6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6143" y="604083"/>
            <a:ext cx="4578588" cy="493985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40DBBC3-7C35-E0E9-053F-5950DD831FA1}"/>
              </a:ext>
            </a:extLst>
          </p:cNvPr>
          <p:cNvSpPr txBox="1"/>
          <p:nvPr/>
        </p:nvSpPr>
        <p:spPr>
          <a:xfrm>
            <a:off x="2554192" y="2379127"/>
            <a:ext cx="3782007" cy="32571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Washington D.C. 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vi-VN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Ottawa 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vi-VN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London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vi-VN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4. Canberra 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vi-VN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5. Wellington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724740" y="622493"/>
            <a:ext cx="4132696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*CONSOLIDATION </a:t>
            </a:r>
            <a:endParaRPr lang="en-US" sz="3200" b="1" dirty="0">
              <a:solidFill>
                <a:srgbClr val="FF000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1839357" y="1390922"/>
            <a:ext cx="9308934" cy="6567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What have we learnt in this lesson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3928" y="235800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945369" y="2417932"/>
            <a:ext cx="992335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Some new words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Bahnschrift" panose="020B0502040204020203" pitchFamily="34" charset="0"/>
                <a:ea typeface="Times New Roman" panose="02020603050405020304" pitchFamily="18" charset="0"/>
              </a:rPr>
              <a:t>- Read and understand content of the conversation</a:t>
            </a:r>
            <a:endParaRPr lang="en-US" sz="3200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Kết quả hình ảnh cho nền powerpoint don gi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5" y="83127"/>
            <a:ext cx="12053454" cy="6774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 rot="21424557">
            <a:off x="687780" y="2569471"/>
            <a:ext cx="10954385" cy="3505200"/>
          </a:xfrm>
          <a:prstGeom prst="rect">
            <a:avLst/>
          </a:prstGeom>
        </p:spPr>
        <p:txBody>
          <a:bodyPr vert="horz" lIns="121903" tIns="60952" rIns="121903" bIns="60952" rtlCol="0">
            <a:no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377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566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754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943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131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320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509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endParaRPr lang="en-US" sz="7200" b="1" dirty="0">
              <a:solidFill>
                <a:schemeClr val="tx1"/>
              </a:solidFill>
              <a:latin typeface="Gabriola" panose="04040605051002020D02" pitchFamily="82" charset="0"/>
            </a:endParaRPr>
          </a:p>
        </p:txBody>
      </p:sp>
      <p:pic>
        <p:nvPicPr>
          <p:cNvPr id="6" name="Picture 2" descr="Kết quả hình ảnh cho dấu chấm hỏi độ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635" y="1250461"/>
            <a:ext cx="1718140" cy="1718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Kết quả hình ảnh cho dấu chấm hỏi độ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5984" y="805246"/>
            <a:ext cx="1211495" cy="1107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002584" y="936519"/>
            <a:ext cx="5765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0070C0"/>
                </a:solidFill>
              </a:rPr>
              <a:t>HOMEWORK</a:t>
            </a:r>
            <a:endParaRPr lang="en-US" sz="7200" b="1" dirty="0">
              <a:solidFill>
                <a:srgbClr val="0070C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75346" y="2404311"/>
            <a:ext cx="894613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3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Find more English-speaking countries</a:t>
            </a:r>
            <a:r>
              <a:rPr lang="en-GB" sz="3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Learn 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by heart all the new words</a:t>
            </a: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Read 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dialogue again.</a:t>
            </a:r>
            <a:endParaRPr lang="en-US" sz="3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Prepare  lesson 2 ( A closer look 1</a:t>
            </a: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en-US" sz="36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GB" sz="3600" dirty="0" smtClean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054359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Picture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ln w="762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 rot="20232503">
            <a:off x="482534" y="2358605"/>
            <a:ext cx="6668287" cy="2253782"/>
          </a:xfrm>
          <a:prstGeom prst="rect">
            <a:avLst/>
          </a:prstGeom>
          <a:noFill/>
        </p:spPr>
        <p:txBody>
          <a:bodyPr wrap="square" lIns="118831" tIns="59416" rIns="118831" bIns="59416">
            <a:spAutoFit/>
          </a:bodyPr>
          <a:lstStyle/>
          <a:p>
            <a:pPr algn="ctr"/>
            <a:r>
              <a:rPr lang="en-US" sz="6933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</a:rPr>
              <a:t>Thank you!</a:t>
            </a:r>
          </a:p>
          <a:p>
            <a:pPr algn="ctr"/>
            <a:r>
              <a:rPr lang="en-US" sz="6933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</a:rPr>
              <a:t>Have a nice day!</a:t>
            </a:r>
          </a:p>
        </p:txBody>
      </p:sp>
    </p:spTree>
    <p:extLst>
      <p:ext uri="{BB962C8B-B14F-4D97-AF65-F5344CB8AC3E}">
        <p14:creationId xmlns:p14="http://schemas.microsoft.com/office/powerpoint/2010/main" val="288028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39"/>
            <a:ext cx="2541492" cy="1526005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274614" y="115357"/>
            <a:ext cx="1946373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  <a:ea typeface="Adobe Gothic Std B" panose="020B0800000000000000" pitchFamily="34" charset="-128"/>
              </a:rPr>
              <a:t>* WARM-UP</a:t>
            </a:r>
            <a:endParaRPr lang="en-GB" sz="2400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340152" y="133892"/>
            <a:ext cx="1892770" cy="618004"/>
          </a:xfrm>
          <a:prstGeom prst="rect">
            <a:avLst/>
          </a:prstGeom>
          <a:solidFill>
            <a:srgbClr val="F7941E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matching</a:t>
            </a:r>
            <a:endParaRPr lang="en-US" sz="2800" b="1" dirty="0">
              <a:solidFill>
                <a:srgbClr val="002060"/>
              </a:solidFill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797385E6-F106-60F9-9BB8-DA01D6D437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0" r="9701"/>
          <a:stretch/>
        </p:blipFill>
        <p:spPr bwMode="auto">
          <a:xfrm>
            <a:off x="2876083" y="4627849"/>
            <a:ext cx="2784307" cy="182484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Picture 30" descr="MEI Poll: Quebecers Say Yes to Western Canada Oil">
            <a:extLst>
              <a:ext uri="{FF2B5EF4-FFF2-40B4-BE49-F238E27FC236}">
                <a16:creationId xmlns:a16="http://schemas.microsoft.com/office/drawing/2014/main" id="{0C123DE6-C658-9DBC-D68C-18B2CD4B1B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363" y="2410834"/>
            <a:ext cx="2845897" cy="19857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Picture 31" descr="Colorful Flag of United Kingdom on the map clipart free image download">
            <a:extLst>
              <a:ext uri="{FF2B5EF4-FFF2-40B4-BE49-F238E27FC236}">
                <a16:creationId xmlns:a16="http://schemas.microsoft.com/office/drawing/2014/main" id="{10636330-EDD6-D13C-7DEC-30879A43A9A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5180" y="2178449"/>
            <a:ext cx="1693106" cy="250710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6AF869D2-B3A6-AC96-9168-520ADD5539C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9136" y="2125278"/>
            <a:ext cx="1846785" cy="24207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Picture 33" descr="Châu Úc Ngày Của Biên Giới Thu - Miễn Phí vector hình ảnh trên Pixabay">
            <a:extLst>
              <a:ext uri="{FF2B5EF4-FFF2-40B4-BE49-F238E27FC236}">
                <a16:creationId xmlns:a16="http://schemas.microsoft.com/office/drawing/2014/main" id="{9FFD1FD9-2CEB-4EE1-3976-20DACB87D5A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2757" y="4730846"/>
            <a:ext cx="2537877" cy="179185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4140558" y="233707"/>
            <a:ext cx="75488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i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Match </a:t>
            </a:r>
            <a:r>
              <a:rPr lang="en-GB" sz="3200" b="1" i="1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flag </a:t>
            </a:r>
            <a:r>
              <a:rPr lang="en-GB" sz="3200" b="1" i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en-GB" sz="3200" b="1" i="1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names of the countries.</a:t>
            </a:r>
            <a:endParaRPr lang="en-US" sz="3200" b="1" i="1" dirty="0">
              <a:solidFill>
                <a:schemeClr val="accent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65E3473-891B-455C-45B5-5C273B46B74D}"/>
              </a:ext>
            </a:extLst>
          </p:cNvPr>
          <p:cNvSpPr txBox="1"/>
          <p:nvPr/>
        </p:nvSpPr>
        <p:spPr>
          <a:xfrm>
            <a:off x="6070738" y="948660"/>
            <a:ext cx="14905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Canada</a:t>
            </a:r>
            <a:endParaRPr lang="en-US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FA488F9-3497-D3C7-4259-2073AE166983}"/>
              </a:ext>
            </a:extLst>
          </p:cNvPr>
          <p:cNvSpPr txBox="1"/>
          <p:nvPr/>
        </p:nvSpPr>
        <p:spPr>
          <a:xfrm>
            <a:off x="9584742" y="1025380"/>
            <a:ext cx="160851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The USA</a:t>
            </a:r>
            <a:endParaRPr lang="en-US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1E34350-F571-7712-EA48-2DB5398586BA}"/>
              </a:ext>
            </a:extLst>
          </p:cNvPr>
          <p:cNvSpPr txBox="1"/>
          <p:nvPr/>
        </p:nvSpPr>
        <p:spPr>
          <a:xfrm>
            <a:off x="2220987" y="983141"/>
            <a:ext cx="16680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The UK</a:t>
            </a:r>
            <a:endParaRPr lang="en-US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CD2DE2D-E658-D513-F9A5-820363E23389}"/>
              </a:ext>
            </a:extLst>
          </p:cNvPr>
          <p:cNvSpPr txBox="1"/>
          <p:nvPr/>
        </p:nvSpPr>
        <p:spPr>
          <a:xfrm>
            <a:off x="3602661" y="948660"/>
            <a:ext cx="230729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New Zealand</a:t>
            </a:r>
            <a:endParaRPr lang="en-US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5B00232-397D-D247-613F-82E59C0D78AE}"/>
              </a:ext>
            </a:extLst>
          </p:cNvPr>
          <p:cNvSpPr txBox="1"/>
          <p:nvPr/>
        </p:nvSpPr>
        <p:spPr>
          <a:xfrm>
            <a:off x="7722108" y="1003320"/>
            <a:ext cx="17537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Australia</a:t>
            </a:r>
            <a:endParaRPr lang="en-US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5724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354FF36-EA96-1EE2-1BC0-5BDEEC579AB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0" r="10619"/>
          <a:stretch/>
        </p:blipFill>
        <p:spPr bwMode="auto">
          <a:xfrm>
            <a:off x="2815109" y="4239899"/>
            <a:ext cx="2955638" cy="18556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MEI Poll: Quebecers Say Yes to Western Canada Oil">
            <a:extLst>
              <a:ext uri="{FF2B5EF4-FFF2-40B4-BE49-F238E27FC236}">
                <a16:creationId xmlns:a16="http://schemas.microsoft.com/office/drawing/2014/main" id="{06D510CF-9D41-15F6-E4B9-80D8764766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6871" y="1249183"/>
            <a:ext cx="2845897" cy="19857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 descr="Colorful Flag of United Kingdom on the map clipart free image download">
            <a:extLst>
              <a:ext uri="{FF2B5EF4-FFF2-40B4-BE49-F238E27FC236}">
                <a16:creationId xmlns:a16="http://schemas.microsoft.com/office/drawing/2014/main" id="{B61E604F-21E6-267C-A422-EA0CAE4A38D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2836" y="1261764"/>
            <a:ext cx="1693106" cy="19731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FD65488-9155-7099-EDC7-3BB6BABD9F4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8160" y="1094927"/>
            <a:ext cx="1666719" cy="2290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 descr="Châu Úc Ngày Của Biên Giới Thu - Miễn Phí vector hình ảnh trên Pixabay">
            <a:extLst>
              <a:ext uri="{FF2B5EF4-FFF2-40B4-BE49-F238E27FC236}">
                <a16:creationId xmlns:a16="http://schemas.microsoft.com/office/drawing/2014/main" id="{FBA22095-B4A8-9732-0619-AA56475EEED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4702" y="4001001"/>
            <a:ext cx="2826044" cy="2333462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C65E3473-891B-455C-45B5-5C273B46B74D}"/>
              </a:ext>
            </a:extLst>
          </p:cNvPr>
          <p:cNvSpPr txBox="1"/>
          <p:nvPr/>
        </p:nvSpPr>
        <p:spPr>
          <a:xfrm>
            <a:off x="3583900" y="3301358"/>
            <a:ext cx="154228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Canada</a:t>
            </a:r>
            <a:endParaRPr lang="en-US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FA488F9-3497-D3C7-4259-2073AE166983}"/>
              </a:ext>
            </a:extLst>
          </p:cNvPr>
          <p:cNvSpPr txBox="1"/>
          <p:nvPr/>
        </p:nvSpPr>
        <p:spPr>
          <a:xfrm>
            <a:off x="3583900" y="6129146"/>
            <a:ext cx="180502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The USA</a:t>
            </a:r>
            <a:endParaRPr lang="en-US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1E34350-F571-7712-EA48-2DB5398586BA}"/>
              </a:ext>
            </a:extLst>
          </p:cNvPr>
          <p:cNvSpPr txBox="1"/>
          <p:nvPr/>
        </p:nvSpPr>
        <p:spPr>
          <a:xfrm>
            <a:off x="9793634" y="3303103"/>
            <a:ext cx="162186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The UK</a:t>
            </a:r>
            <a:endParaRPr lang="en-US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CD2DE2D-E658-D513-F9A5-820363E23389}"/>
              </a:ext>
            </a:extLst>
          </p:cNvPr>
          <p:cNvSpPr txBox="1"/>
          <p:nvPr/>
        </p:nvSpPr>
        <p:spPr>
          <a:xfrm>
            <a:off x="5900576" y="3329849"/>
            <a:ext cx="219241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New Zealand</a:t>
            </a:r>
            <a:endParaRPr lang="en-US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5B00232-397D-D247-613F-82E59C0D78AE}"/>
              </a:ext>
            </a:extLst>
          </p:cNvPr>
          <p:cNvSpPr txBox="1"/>
          <p:nvPr/>
        </p:nvSpPr>
        <p:spPr>
          <a:xfrm>
            <a:off x="7322380" y="6165344"/>
            <a:ext cx="230729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Australia</a:t>
            </a:r>
            <a:endParaRPr lang="en-US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735400" y="170582"/>
            <a:ext cx="1946373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  <a:ea typeface="Adobe Gothic Std B" panose="020B0800000000000000" pitchFamily="34" charset="-128"/>
              </a:rPr>
              <a:t>* WARM-UP</a:t>
            </a:r>
            <a:endParaRPr lang="en-GB" sz="2400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775238" y="171189"/>
            <a:ext cx="75488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i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Match </a:t>
            </a:r>
            <a:r>
              <a:rPr lang="en-GB" sz="3200" b="1" i="1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flag </a:t>
            </a:r>
            <a:r>
              <a:rPr lang="en-GB" sz="3200" b="1" i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en-GB" sz="3200" b="1" i="1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names of the countries.</a:t>
            </a:r>
            <a:endParaRPr lang="en-US" sz="3200" b="1" i="1" dirty="0">
              <a:solidFill>
                <a:schemeClr val="accent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1003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8" grpId="0"/>
      <p:bldP spid="29" grpId="0"/>
      <p:bldP spid="30" grpId="0"/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wiss-Belhotel International - Australia">
            <a:extLst>
              <a:ext uri="{FF2B5EF4-FFF2-40B4-BE49-F238E27FC236}">
                <a16:creationId xmlns:a16="http://schemas.microsoft.com/office/drawing/2014/main" id="{76ADC610-4221-444F-BD24-DE21E11672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4546"/>
            <a:ext cx="12192000" cy="5703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ounded Rectangle 11"/>
          <p:cNvSpPr/>
          <p:nvPr/>
        </p:nvSpPr>
        <p:spPr>
          <a:xfrm>
            <a:off x="3455694" y="1311901"/>
            <a:ext cx="5020836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905" y="945594"/>
            <a:ext cx="1344559" cy="12776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208465" y="1399113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LESSON 1: GETTING STARTED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7" y="172218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0915" y="237708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216312" y="245052"/>
            <a:ext cx="84215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Myriad Pro" pitchFamily="34" charset="0"/>
              </a:rPr>
              <a:t>ENGLISH-SPEAKING COUNTRIES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099953" y="198927"/>
            <a:ext cx="9244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Myriad Pro" pitchFamily="34" charset="0"/>
              </a:rPr>
              <a:t>12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07B7897-B16D-44E3-91AE-9D0FF2697117}"/>
              </a:ext>
            </a:extLst>
          </p:cNvPr>
          <p:cNvSpPr txBox="1"/>
          <p:nvPr/>
        </p:nvSpPr>
        <p:spPr>
          <a:xfrm>
            <a:off x="3583709" y="2227832"/>
            <a:ext cx="52584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holiday in Australia</a:t>
            </a:r>
          </a:p>
        </p:txBody>
      </p:sp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2983282" y="4882621"/>
            <a:ext cx="2921054" cy="1083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 smtClean="0"/>
              <a:t>- </a:t>
            </a:r>
            <a:r>
              <a:rPr lang="vi-VN" sz="3200" b="1" dirty="0" smtClean="0"/>
              <a:t>island</a:t>
            </a:r>
            <a:r>
              <a:rPr lang="en-US" sz="3200" b="1" dirty="0" smtClean="0"/>
              <a:t> </a:t>
            </a:r>
            <a:r>
              <a:rPr lang="en-US" sz="3200" b="1" dirty="0">
                <a:cs typeface="Calibri" panose="020F0502020204030204" pitchFamily="34" charset="0"/>
              </a:rPr>
              <a:t>(n</a:t>
            </a:r>
            <a:r>
              <a:rPr lang="en-US" sz="3200" b="1" dirty="0" smtClean="0">
                <a:cs typeface="Calibri" panose="020F0502020204030204" pitchFamily="34" charset="0"/>
              </a:rPr>
              <a:t>): </a:t>
            </a:r>
            <a:endParaRPr lang="en-US" sz="3200" b="1" dirty="0"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422009" y="5083421"/>
            <a:ext cx="40508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dirty="0" err="1"/>
              <a:t>Hòn</a:t>
            </a:r>
            <a:r>
              <a:rPr lang="en-US" sz="2800" b="1" dirty="0"/>
              <a:t> </a:t>
            </a:r>
            <a:r>
              <a:rPr lang="en-US" sz="2800" b="1" dirty="0" err="1"/>
              <a:t>đảo</a:t>
            </a:r>
            <a:endParaRPr lang="en-US" sz="5400" b="1" dirty="0"/>
          </a:p>
        </p:txBody>
      </p:sp>
      <p:sp>
        <p:nvSpPr>
          <p:cNvPr id="2" name="Rectangle 1"/>
          <p:cNvSpPr/>
          <p:nvPr/>
        </p:nvSpPr>
        <p:spPr>
          <a:xfrm>
            <a:off x="3176071" y="5537792"/>
            <a:ext cx="18085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</a:rPr>
              <a:t>/</a:t>
            </a:r>
            <a:r>
              <a:rPr lang="vi-VN" sz="2400" b="1" dirty="0">
                <a:solidFill>
                  <a:srgbClr val="0070C0"/>
                </a:solidFill>
              </a:rPr>
              <a:t>ˈaɪ.lənd</a:t>
            </a:r>
            <a:r>
              <a:rPr lang="en-US" sz="2400" b="1" dirty="0">
                <a:solidFill>
                  <a:srgbClr val="0070C0"/>
                </a:solidFill>
              </a:rPr>
              <a:t>/ </a:t>
            </a:r>
          </a:p>
        </p:txBody>
      </p:sp>
      <p:pic>
        <p:nvPicPr>
          <p:cNvPr id="3" name="island ">
            <a:hlinkClick r:id="" action="ppaction://media"/>
            <a:extLst>
              <a:ext uri="{FF2B5EF4-FFF2-40B4-BE49-F238E27FC236}">
                <a16:creationId xmlns:a16="http://schemas.microsoft.com/office/drawing/2014/main" id="{F7EC49FD-5A09-D4D8-4063-DD550664920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143626" y="4770301"/>
            <a:ext cx="1032445" cy="103244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708006" y="113893"/>
            <a:ext cx="2788520" cy="646331"/>
          </a:xfrm>
          <a:prstGeom prst="rect">
            <a:avLst/>
          </a:prstGeom>
          <a:solidFill>
            <a:srgbClr val="F7941E"/>
          </a:solidFill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* </a:t>
            </a:r>
            <a:r>
              <a:rPr lang="vi-VN" sz="36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Vocabulary</a:t>
            </a:r>
            <a:endParaRPr lang="en-US" sz="36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1026" name="Picture 2" descr="https://img.loigiaihay.com/picture/2022/0605/9-island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84" y="1186461"/>
            <a:ext cx="5483216" cy="3662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379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3362123" y="4874116"/>
            <a:ext cx="341736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 smtClean="0"/>
              <a:t>- </a:t>
            </a:r>
            <a:r>
              <a:rPr lang="vi-VN" sz="3200" b="1" dirty="0" smtClean="0"/>
              <a:t>sunset</a:t>
            </a:r>
            <a:r>
              <a:rPr lang="en-US" sz="3200" dirty="0" smtClean="0"/>
              <a:t> </a:t>
            </a:r>
            <a:r>
              <a:rPr lang="en-US" sz="3200" b="1" dirty="0">
                <a:cs typeface="Calibri" panose="020F0502020204030204" pitchFamily="34" charset="0"/>
              </a:rPr>
              <a:t>(n</a:t>
            </a:r>
            <a:r>
              <a:rPr lang="en-US" sz="3200" b="1" dirty="0" smtClean="0">
                <a:cs typeface="Calibri" panose="020F0502020204030204" pitchFamily="34" charset="0"/>
              </a:rPr>
              <a:t>):</a:t>
            </a:r>
            <a:endParaRPr lang="en-US" sz="3200" b="1" dirty="0"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913139" y="5045281"/>
            <a:ext cx="40508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dirty="0" err="1"/>
              <a:t>Hoàng</a:t>
            </a:r>
            <a:r>
              <a:rPr lang="en-US" sz="2800" b="1" dirty="0"/>
              <a:t> </a:t>
            </a:r>
            <a:r>
              <a:rPr lang="en-US" sz="2800" b="1" dirty="0" err="1"/>
              <a:t>hôn</a:t>
            </a:r>
            <a:endParaRPr lang="en-US" sz="5400" b="1" dirty="0"/>
          </a:p>
        </p:txBody>
      </p:sp>
      <p:sp>
        <p:nvSpPr>
          <p:cNvPr id="2" name="Rectangle 1"/>
          <p:cNvSpPr/>
          <p:nvPr/>
        </p:nvSpPr>
        <p:spPr>
          <a:xfrm>
            <a:off x="3711978" y="5682551"/>
            <a:ext cx="16834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0FB7BD"/>
                </a:solidFill>
              </a:rPr>
              <a:t>/</a:t>
            </a:r>
            <a:r>
              <a:rPr lang="vi-VN" sz="2400" b="1" dirty="0">
                <a:solidFill>
                  <a:srgbClr val="0FB7BD"/>
                </a:solidFill>
              </a:rPr>
              <a:t>ˈsʌn.set</a:t>
            </a:r>
            <a:r>
              <a:rPr lang="en-US" sz="2400" b="1" dirty="0">
                <a:solidFill>
                  <a:srgbClr val="0FB7BD"/>
                </a:solidFill>
              </a:rPr>
              <a:t>/ </a:t>
            </a:r>
          </a:p>
        </p:txBody>
      </p:sp>
      <p:pic>
        <p:nvPicPr>
          <p:cNvPr id="9" name="Picture 8" descr="Premium Vector | Cartoon illustration of ocean landscape in sunset or  sunrise with beautiful pink sky and sun reflection over the water.  beautiful nature with palm trees and beach.">
            <a:extLst>
              <a:ext uri="{FF2B5EF4-FFF2-40B4-BE49-F238E27FC236}">
                <a16:creationId xmlns:a16="http://schemas.microsoft.com/office/drawing/2014/main" id="{FDE2E272-0B95-DC8E-D71A-04FA542E893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129" y="1027624"/>
            <a:ext cx="5037092" cy="34630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sunset">
            <a:hlinkClick r:id="" action="ppaction://media"/>
            <a:extLst>
              <a:ext uri="{FF2B5EF4-FFF2-40B4-BE49-F238E27FC236}">
                <a16:creationId xmlns:a16="http://schemas.microsoft.com/office/drawing/2014/main" id="{6107CA60-5059-23BD-41A5-FF17F22448C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952473" y="4874116"/>
            <a:ext cx="967994" cy="96799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708006" y="113893"/>
            <a:ext cx="2788520" cy="646331"/>
          </a:xfrm>
          <a:prstGeom prst="rect">
            <a:avLst/>
          </a:prstGeom>
          <a:solidFill>
            <a:srgbClr val="F7941E"/>
          </a:solidFill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* </a:t>
            </a:r>
            <a:r>
              <a:rPr lang="vi-VN" sz="36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Vocabulary</a:t>
            </a:r>
            <a:endParaRPr lang="en-US" sz="36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2496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2755272" y="4757905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 smtClean="0"/>
              <a:t>- </a:t>
            </a:r>
            <a:r>
              <a:rPr lang="vi-VN" sz="3200" b="1" dirty="0" smtClean="0"/>
              <a:t>landscape</a:t>
            </a:r>
            <a:r>
              <a:rPr lang="en-US" sz="4800" b="1" dirty="0" smtClean="0"/>
              <a:t> </a:t>
            </a:r>
            <a:r>
              <a:rPr lang="en-US" sz="3600" b="1" dirty="0">
                <a:cs typeface="Calibri" panose="020F0502020204030204" pitchFamily="34" charset="0"/>
              </a:rPr>
              <a:t>(n</a:t>
            </a:r>
            <a:r>
              <a:rPr lang="en-US" sz="3600" b="1" dirty="0" smtClean="0">
                <a:cs typeface="Calibri" panose="020F0502020204030204" pitchFamily="34" charset="0"/>
              </a:rPr>
              <a:t>): </a:t>
            </a:r>
            <a:endParaRPr lang="en-US" sz="4000" b="1" dirty="0"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120401" y="5104486"/>
            <a:ext cx="40508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 err="1"/>
              <a:t>Phong</a:t>
            </a:r>
            <a:r>
              <a:rPr lang="en-US" sz="3200" b="1" dirty="0"/>
              <a:t> </a:t>
            </a:r>
            <a:r>
              <a:rPr lang="en-US" sz="3200" b="1" dirty="0" err="1"/>
              <a:t>cảnh</a:t>
            </a:r>
            <a:endParaRPr lang="en-US" sz="6000" b="1" dirty="0"/>
          </a:p>
        </p:txBody>
      </p:sp>
      <p:sp>
        <p:nvSpPr>
          <p:cNvPr id="2" name="Rectangle 1"/>
          <p:cNvSpPr/>
          <p:nvPr/>
        </p:nvSpPr>
        <p:spPr>
          <a:xfrm>
            <a:off x="3102266" y="5575350"/>
            <a:ext cx="22685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0FB7BD"/>
                </a:solidFill>
              </a:rPr>
              <a:t>/</a:t>
            </a:r>
            <a:r>
              <a:rPr lang="vi-VN" sz="2400" b="1" dirty="0">
                <a:solidFill>
                  <a:srgbClr val="0FB7BD"/>
                </a:solidFill>
              </a:rPr>
              <a:t>ˈlænd.skeɪp</a:t>
            </a:r>
            <a:r>
              <a:rPr lang="en-US" sz="2400" b="1" dirty="0">
                <a:solidFill>
                  <a:srgbClr val="0FB7BD"/>
                </a:solidFill>
              </a:rPr>
              <a:t>/ </a:t>
            </a:r>
          </a:p>
        </p:txBody>
      </p:sp>
      <p:pic>
        <p:nvPicPr>
          <p:cNvPr id="9" name="Picture 8" descr="Free Animated Landscape Background (Sun, Tree ,Landscape, Garden) - YouTube">
            <a:extLst>
              <a:ext uri="{FF2B5EF4-FFF2-40B4-BE49-F238E27FC236}">
                <a16:creationId xmlns:a16="http://schemas.microsoft.com/office/drawing/2014/main" id="{6895B87D-0BFF-04F8-BFDD-684F3658CD1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661" y="1378424"/>
            <a:ext cx="4493410" cy="29443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landscape">
            <a:hlinkClick r:id="" action="ppaction://media"/>
            <a:extLst>
              <a:ext uri="{FF2B5EF4-FFF2-40B4-BE49-F238E27FC236}">
                <a16:creationId xmlns:a16="http://schemas.microsoft.com/office/drawing/2014/main" id="{1BD3E3AA-D718-9D42-D89E-0325A416A40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857357" y="5494284"/>
            <a:ext cx="1085462" cy="108546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708006" y="296921"/>
            <a:ext cx="2788520" cy="646331"/>
          </a:xfrm>
          <a:prstGeom prst="rect">
            <a:avLst/>
          </a:prstGeom>
          <a:solidFill>
            <a:srgbClr val="F7941E"/>
          </a:solidFill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* </a:t>
            </a:r>
            <a:r>
              <a:rPr lang="vi-VN" sz="36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Vocabulary</a:t>
            </a:r>
            <a:endParaRPr lang="en-US" sz="36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3234502" y="5037844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 smtClean="0"/>
              <a:t>- </a:t>
            </a:r>
            <a:r>
              <a:rPr lang="vi-VN" sz="3200" b="1" dirty="0" smtClean="0"/>
              <a:t>penguin</a:t>
            </a:r>
            <a:r>
              <a:rPr lang="en-US" sz="3200" b="1" dirty="0" smtClean="0"/>
              <a:t> </a:t>
            </a:r>
            <a:r>
              <a:rPr lang="en-US" sz="3200" b="1" dirty="0">
                <a:cs typeface="Calibri" panose="020F0502020204030204" pitchFamily="34" charset="0"/>
              </a:rPr>
              <a:t>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014740" y="5176935"/>
            <a:ext cx="40508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 err="1"/>
              <a:t>Chim</a:t>
            </a:r>
            <a:r>
              <a:rPr lang="en-US" sz="3200" b="1" dirty="0"/>
              <a:t> </a:t>
            </a:r>
            <a:r>
              <a:rPr lang="en-US" sz="3200" b="1" dirty="0" err="1"/>
              <a:t>cánh</a:t>
            </a:r>
            <a:r>
              <a:rPr lang="en-US" sz="3200" b="1" dirty="0"/>
              <a:t> </a:t>
            </a:r>
            <a:r>
              <a:rPr lang="en-US" sz="3200" b="1" dirty="0" err="1"/>
              <a:t>cụt</a:t>
            </a:r>
            <a:endParaRPr lang="en-US" sz="6000" b="1" dirty="0"/>
          </a:p>
        </p:txBody>
      </p:sp>
      <p:sp>
        <p:nvSpPr>
          <p:cNvPr id="2" name="Rectangle 1"/>
          <p:cNvSpPr/>
          <p:nvPr/>
        </p:nvSpPr>
        <p:spPr>
          <a:xfrm>
            <a:off x="3734107" y="5761710"/>
            <a:ext cx="19928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0FB7BD"/>
                </a:solidFill>
              </a:rPr>
              <a:t>/</a:t>
            </a:r>
            <a:r>
              <a:rPr lang="vi-VN" sz="2400" b="1" dirty="0">
                <a:solidFill>
                  <a:srgbClr val="0FB7BD"/>
                </a:solidFill>
              </a:rPr>
              <a:t>ˈpeŋ.ɡwɪn</a:t>
            </a:r>
            <a:r>
              <a:rPr lang="en-US" sz="2400" b="1" dirty="0">
                <a:solidFill>
                  <a:srgbClr val="0FB7BD"/>
                </a:solidFill>
              </a:rPr>
              <a:t>/ </a:t>
            </a:r>
          </a:p>
        </p:txBody>
      </p:sp>
      <p:pic>
        <p:nvPicPr>
          <p:cNvPr id="9" name="Picture 8" descr="hình ảnh của penguin">
            <a:extLst>
              <a:ext uri="{FF2B5EF4-FFF2-40B4-BE49-F238E27FC236}">
                <a16:creationId xmlns:a16="http://schemas.microsoft.com/office/drawing/2014/main" id="{C3D7A987-1016-62EE-7060-1EC6022A53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731" y="1222398"/>
            <a:ext cx="2396433" cy="3675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enguin">
            <a:hlinkClick r:id="" action="ppaction://media"/>
            <a:extLst>
              <a:ext uri="{FF2B5EF4-FFF2-40B4-BE49-F238E27FC236}">
                <a16:creationId xmlns:a16="http://schemas.microsoft.com/office/drawing/2014/main" id="{E6CA38D5-FD81-C5D3-EACD-5C34DB32C64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971356" y="5037844"/>
            <a:ext cx="1079241" cy="107924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708006" y="501821"/>
            <a:ext cx="2788520" cy="646331"/>
          </a:xfrm>
          <a:prstGeom prst="rect">
            <a:avLst/>
          </a:prstGeom>
          <a:solidFill>
            <a:srgbClr val="F7941E"/>
          </a:solidFill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* </a:t>
            </a:r>
            <a:r>
              <a:rPr lang="vi-VN" sz="36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Vocabulary</a:t>
            </a:r>
            <a:endParaRPr lang="en-US" sz="36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7082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5373873"/>
              </p:ext>
            </p:extLst>
          </p:nvPr>
        </p:nvGraphicFramePr>
        <p:xfrm>
          <a:off x="1885595" y="1419861"/>
          <a:ext cx="9739580" cy="5119089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1336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007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052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4388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New words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Pronunciation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Meaning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6114">
                <a:tc>
                  <a:txBody>
                    <a:bodyPr/>
                    <a:lstStyle/>
                    <a:p>
                      <a:pPr marL="0" lvl="0" indent="0">
                        <a:buFont typeface="+mj-lt"/>
                        <a:buNone/>
                      </a:pP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island (n)</a:t>
                      </a:r>
                      <a:endParaRPr lang="en-US" sz="3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/ˈaɪ.lənd/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Hòn</a:t>
                      </a: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đảo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4539">
                <a:tc>
                  <a:txBody>
                    <a:bodyPr/>
                    <a:lstStyle/>
                    <a:p>
                      <a:pPr marL="0" lvl="0" indent="0">
                        <a:buFont typeface="+mj-lt"/>
                        <a:buNone/>
                      </a:pP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sunset (n)</a:t>
                      </a:r>
                      <a:endParaRPr lang="en-US" sz="3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/ˈsʌn.set/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3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Hoàng hôn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36216">
                <a:tc>
                  <a:txBody>
                    <a:bodyPr/>
                    <a:lstStyle/>
                    <a:p>
                      <a:pPr marL="0" lvl="0" indent="0">
                        <a:buFont typeface="+mj-lt"/>
                        <a:buNone/>
                      </a:pP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landscape (n)</a:t>
                      </a:r>
                      <a:endParaRPr lang="en-US" sz="3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/ˈlænd.skeɪp/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Phong</a:t>
                      </a: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cảnh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77832">
                <a:tc>
                  <a:txBody>
                    <a:bodyPr/>
                    <a:lstStyle/>
                    <a:p>
                      <a:pPr marL="0" lvl="0" indent="0">
                        <a:buFont typeface="+mj-lt"/>
                        <a:buNone/>
                      </a:pP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penguin (n)</a:t>
                      </a:r>
                      <a:endParaRPr lang="en-US" sz="3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/ˈpeŋ.ɡwɪn/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Chim</a:t>
                      </a: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cánh</a:t>
                      </a: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cụt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0" name="island ">
            <a:hlinkClick r:id="" action="ppaction://media"/>
            <a:extLst>
              <a:ext uri="{FF2B5EF4-FFF2-40B4-BE49-F238E27FC236}">
                <a16:creationId xmlns:a16="http://schemas.microsoft.com/office/drawing/2014/main" id="{F9F52B38-D92D-95AB-C78C-247F7B29444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46520" y="2077758"/>
            <a:ext cx="727645" cy="727645"/>
          </a:xfrm>
          <a:prstGeom prst="rect">
            <a:avLst/>
          </a:prstGeom>
        </p:spPr>
      </p:pic>
      <p:pic>
        <p:nvPicPr>
          <p:cNvPr id="12" name="sunset">
            <a:hlinkClick r:id="" action="ppaction://media"/>
            <a:extLst>
              <a:ext uri="{FF2B5EF4-FFF2-40B4-BE49-F238E27FC236}">
                <a16:creationId xmlns:a16="http://schemas.microsoft.com/office/drawing/2014/main" id="{2B9E3AAA-CE9F-02CE-C489-51F377EA513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46520" y="3141958"/>
            <a:ext cx="727645" cy="727645"/>
          </a:xfrm>
          <a:prstGeom prst="rect">
            <a:avLst/>
          </a:prstGeom>
        </p:spPr>
      </p:pic>
      <p:pic>
        <p:nvPicPr>
          <p:cNvPr id="13" name="landscape">
            <a:hlinkClick r:id="" action="ppaction://media"/>
            <a:extLst>
              <a:ext uri="{FF2B5EF4-FFF2-40B4-BE49-F238E27FC236}">
                <a16:creationId xmlns:a16="http://schemas.microsoft.com/office/drawing/2014/main" id="{01A921B6-791F-03E3-ACA1-03D5C7BF56D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46520" y="4340493"/>
            <a:ext cx="727645" cy="727645"/>
          </a:xfrm>
          <a:prstGeom prst="rect">
            <a:avLst/>
          </a:prstGeom>
        </p:spPr>
      </p:pic>
      <p:pic>
        <p:nvPicPr>
          <p:cNvPr id="14" name="penguin">
            <a:hlinkClick r:id="" action="ppaction://media"/>
            <a:extLst>
              <a:ext uri="{FF2B5EF4-FFF2-40B4-BE49-F238E27FC236}">
                <a16:creationId xmlns:a16="http://schemas.microsoft.com/office/drawing/2014/main" id="{508B6483-7A22-9561-4472-908DCD245E42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46519" y="5539028"/>
            <a:ext cx="727646" cy="72764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800370" y="409457"/>
            <a:ext cx="2788520" cy="646331"/>
          </a:xfrm>
          <a:prstGeom prst="rect">
            <a:avLst/>
          </a:prstGeom>
          <a:solidFill>
            <a:srgbClr val="F7941E"/>
          </a:solidFill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* </a:t>
            </a:r>
            <a:r>
              <a:rPr lang="vi-VN" sz="36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Vocabulary</a:t>
            </a:r>
            <a:endParaRPr lang="en-US" sz="36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2658</TotalTime>
  <Words>608</Words>
  <Application>Microsoft Office PowerPoint</Application>
  <PresentationFormat>Widescreen</PresentationFormat>
  <Paragraphs>142</Paragraphs>
  <Slides>19</Slides>
  <Notes>13</Notes>
  <HiddenSlides>0</HiddenSlides>
  <MMClips>9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7" baseType="lpstr">
      <vt:lpstr>Adobe Gothic Std B</vt:lpstr>
      <vt:lpstr>Arial</vt:lpstr>
      <vt:lpstr>Arial Narrow</vt:lpstr>
      <vt:lpstr>Bahnschrift</vt:lpstr>
      <vt:lpstr>Calibri</vt:lpstr>
      <vt:lpstr>Century Gothic</vt:lpstr>
      <vt:lpstr>ChronicaPro-Bold</vt:lpstr>
      <vt:lpstr>ChronicaPro-Book</vt:lpstr>
      <vt:lpstr>ChronicaPro-Medium</vt:lpstr>
      <vt:lpstr>Gabriola</vt:lpstr>
      <vt:lpstr>Myriad Pro</vt:lpstr>
      <vt:lpstr>Tahoma</vt:lpstr>
      <vt:lpstr>Times New Roman</vt:lpstr>
      <vt:lpstr>VNI-Ariston</vt:lpstr>
      <vt:lpstr>Wingdings</vt:lpstr>
      <vt:lpstr>Wingdings 2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</cp:lastModifiedBy>
  <cp:revision>146</cp:revision>
  <dcterms:created xsi:type="dcterms:W3CDTF">2020-12-09T02:04:09Z</dcterms:created>
  <dcterms:modified xsi:type="dcterms:W3CDTF">2023-04-08T13:49:12Z</dcterms:modified>
</cp:coreProperties>
</file>