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364" r:id="rId2"/>
    <p:sldId id="365" r:id="rId3"/>
    <p:sldId id="362" r:id="rId4"/>
    <p:sldId id="256" r:id="rId5"/>
    <p:sldId id="339" r:id="rId6"/>
    <p:sldId id="346" r:id="rId7"/>
    <p:sldId id="358" r:id="rId8"/>
    <p:sldId id="359" r:id="rId9"/>
    <p:sldId id="356" r:id="rId10"/>
    <p:sldId id="314" r:id="rId11"/>
    <p:sldId id="330" r:id="rId12"/>
    <p:sldId id="3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87CD"/>
    <a:srgbClr val="E0702A"/>
    <a:srgbClr val="D8E5E5"/>
    <a:srgbClr val="EF4B66"/>
    <a:srgbClr val="FBCDCD"/>
    <a:srgbClr val="7192A9"/>
    <a:srgbClr val="F37D91"/>
    <a:srgbClr val="F26649"/>
    <a:srgbClr val="F7A5A5"/>
    <a:srgbClr val="F3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9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84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57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2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65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1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44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24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94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99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8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0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2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4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7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1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8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3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0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6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4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84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7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encrypted-tbn2.gstatic.com/images?q=tbn:ANd9GcQHK6aRroNz6H9yQH5dm3rrvZEAwtckM6kZy9kwziZdpAS5PDWB6w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2" y="117987"/>
            <a:ext cx="11916696" cy="6656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xtLst/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974109" y="254141"/>
            <a:ext cx="5643419" cy="646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1427" tIns="45714" rIns="91427" bIns="45714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3600" dirty="0" smtClean="0">
                <a:solidFill>
                  <a:srgbClr val="0070C0"/>
                </a:solidFill>
                <a:latin typeface="Arial" charset="0"/>
              </a:rPr>
              <a:t>Long Bien </a:t>
            </a:r>
            <a:r>
              <a:rPr lang="en-US" altLang="en-US" sz="36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Secondary </a:t>
            </a:r>
            <a:r>
              <a:rPr lang="en-US" altLang="en-US" sz="3600" dirty="0">
                <a:solidFill>
                  <a:srgbClr val="0070C0"/>
                </a:solidFill>
                <a:latin typeface="Arial Narrow" panose="020B0606020202030204" pitchFamily="34" charset="0"/>
              </a:rPr>
              <a:t>School</a:t>
            </a: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2847108" y="1722969"/>
            <a:ext cx="6858000" cy="2171700"/>
          </a:xfrm>
          <a:prstGeom prst="rect">
            <a:avLst/>
          </a:prstGeom>
        </p:spPr>
        <p:txBody>
          <a:bodyPr wrap="none" lIns="91427" tIns="45714" rIns="91427" bIns="45714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GB" sz="3600" kern="10" dirty="0" smtClean="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Good morning class !!! </a:t>
            </a:r>
            <a:endParaRPr lang="en-GB" sz="3600" kern="10" dirty="0">
              <a:ln w="38100">
                <a:solidFill>
                  <a:schemeClr val="accent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GB" sz="3600" kern="10" dirty="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English </a:t>
            </a:r>
            <a:r>
              <a:rPr lang="en-GB" sz="3600" kern="10" dirty="0" smtClean="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8           </a:t>
            </a:r>
            <a:endParaRPr lang="en-GB" sz="3600" kern="10" dirty="0">
              <a:ln w="38100">
                <a:solidFill>
                  <a:schemeClr val="accent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234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78804" y="411422"/>
            <a:ext cx="363264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CONSOLIDATION</a:t>
            </a:r>
            <a:endParaRPr lang="en-US" sz="28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85D3B7-A40A-4421-9C5F-777653C71BC7}"/>
              </a:ext>
            </a:extLst>
          </p:cNvPr>
          <p:cNvSpPr txBox="1"/>
          <p:nvPr/>
        </p:nvSpPr>
        <p:spPr>
          <a:xfrm>
            <a:off x="664688" y="1644126"/>
            <a:ext cx="107453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/>
              <a:t>What have we learnt in this lesson?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600" dirty="0" smtClean="0"/>
              <a:t>Reviewing vocabulary in Unit 8</a:t>
            </a:r>
            <a:endParaRPr lang="en-US" sz="36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600" dirty="0" smtClean="0"/>
              <a:t>Reviewing present simple and adverbs of frequency</a:t>
            </a:r>
            <a:endParaRPr lang="en-US" sz="3600" dirty="0"/>
          </a:p>
        </p:txBody>
      </p:sp>
      <p:pic>
        <p:nvPicPr>
          <p:cNvPr id="2050" name="Picture 2" descr="Recruiting Action Plan Wrap-Up – firecrackers">
            <a:extLst>
              <a:ext uri="{FF2B5EF4-FFF2-40B4-BE49-F238E27FC236}">
                <a16:creationId xmlns:a16="http://schemas.microsoft.com/office/drawing/2014/main" id="{FE7FA83B-BF66-4478-AC2F-3619125C5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401" y="784138"/>
            <a:ext cx="3203942" cy="215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72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13849" y="1265751"/>
            <a:ext cx="287913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Homework</a:t>
            </a:r>
            <a:endParaRPr lang="en-US" sz="28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603" y="1195393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6603" y="2411110"/>
            <a:ext cx="81498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200" dirty="0"/>
              <a:t>Do exercise in the </a:t>
            </a:r>
            <a:r>
              <a:rPr lang="en-US" sz="3200" dirty="0" smtClean="0"/>
              <a:t>Workbook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200" dirty="0" smtClean="0"/>
              <a:t>Complete Project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200" dirty="0" err="1" smtClean="0"/>
              <a:t>Prepair</a:t>
            </a:r>
            <a:r>
              <a:rPr lang="en-US" sz="3200" dirty="0" smtClean="0"/>
              <a:t> Unit 9: lesson 1( Getting started)</a:t>
            </a:r>
            <a:endParaRPr lang="en-US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BC39F2-4045-47C3-BEE7-34D1574878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3736" r="862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365" y="3583179"/>
            <a:ext cx="4249429" cy="296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5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123+] Hình nền Powerpoint “ĐẸP NHỨC NÁCH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446"/>
            <a:ext cx="12192000" cy="688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Kết quả hình ảnh cho The E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3735" y="278311"/>
            <a:ext cx="4224003" cy="211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Kết quả hình ảnh cho Chữ Thank you động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2" y="2362201"/>
            <a:ext cx="7823473" cy="3407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ictur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175" y="2844800"/>
            <a:ext cx="3865563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742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87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87067" y="1512946"/>
            <a:ext cx="10942933" cy="4309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US" sz="3200" dirty="0" smtClean="0"/>
              <a:t>Work in groups of three or four.</a:t>
            </a:r>
          </a:p>
          <a:p>
            <a:pPr algn="just">
              <a:lnSpc>
                <a:spcPct val="100000"/>
              </a:lnSpc>
            </a:pPr>
            <a:r>
              <a:rPr lang="en-US" sz="3200" dirty="0" smtClean="0"/>
              <a:t>Watch a video clip and try to remember all types of shops mentioned in the clip without taking notes.</a:t>
            </a:r>
          </a:p>
          <a:p>
            <a:pPr algn="just">
              <a:lnSpc>
                <a:spcPct val="100000"/>
              </a:lnSpc>
            </a:pPr>
            <a:r>
              <a:rPr lang="en-US" sz="3200" dirty="0" smtClean="0"/>
              <a:t>After finishing watching the clip, write down as many stores/ shops as possible.</a:t>
            </a:r>
          </a:p>
          <a:p>
            <a:pPr algn="just">
              <a:lnSpc>
                <a:spcPct val="100000"/>
              </a:lnSpc>
            </a:pPr>
            <a:r>
              <a:rPr lang="en-US" sz="3200" dirty="0" smtClean="0"/>
              <a:t>The group with the most correct answers will win.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20506D-D0FB-4364-9BF0-303257236434}"/>
              </a:ext>
            </a:extLst>
          </p:cNvPr>
          <p:cNvSpPr txBox="1"/>
          <p:nvPr/>
        </p:nvSpPr>
        <p:spPr>
          <a:xfrm>
            <a:off x="703377" y="695181"/>
            <a:ext cx="2846068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3B87CD"/>
                </a:solidFill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</a:p>
        </p:txBody>
      </p:sp>
      <p:sp>
        <p:nvSpPr>
          <p:cNvPr id="6" name="Rectangle 5"/>
          <p:cNvSpPr/>
          <p:nvPr/>
        </p:nvSpPr>
        <p:spPr>
          <a:xfrm>
            <a:off x="3549445" y="510515"/>
            <a:ext cx="451350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3B87CD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KIM’S GAME</a:t>
            </a:r>
            <a:endParaRPr lang="en-US" sz="4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3B87CD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228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87067" y="1199838"/>
            <a:ext cx="10942933" cy="5303599"/>
          </a:xfrm>
        </p:spPr>
        <p:txBody>
          <a:bodyPr numCol="2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Answers: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1. bakery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2. fruit store</a:t>
            </a:r>
            <a:endParaRPr lang="en-US" sz="32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3. butcher shop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4. fish market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5. pastry shop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6. flower shop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7. shoe shop</a:t>
            </a:r>
          </a:p>
          <a:p>
            <a:pPr algn="just">
              <a:lnSpc>
                <a:spcPct val="100000"/>
              </a:lnSpc>
            </a:pPr>
            <a:endParaRPr lang="en-US" sz="3200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8. toy store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9. stationery shop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10. book store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11. hardware store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12. jewelry store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/>
              <a:t>13. pharmacy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20506D-D0FB-4364-9BF0-303257236434}"/>
              </a:ext>
            </a:extLst>
          </p:cNvPr>
          <p:cNvSpPr txBox="1"/>
          <p:nvPr/>
        </p:nvSpPr>
        <p:spPr>
          <a:xfrm>
            <a:off x="703377" y="414081"/>
            <a:ext cx="2846068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3B87CD"/>
                </a:solidFill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49445" y="310461"/>
            <a:ext cx="451350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3B87CD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KIM’S GAME</a:t>
            </a:r>
            <a:endParaRPr lang="en-US" sz="4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3B87CD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680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3707123" y="410979"/>
            <a:ext cx="712319" cy="709214"/>
            <a:chOff x="2180974" y="148629"/>
            <a:chExt cx="712319" cy="709214"/>
          </a:xfrm>
        </p:grpSpPr>
        <p:sp>
          <p:nvSpPr>
            <p:cNvPr id="30" name="Oval 29"/>
            <p:cNvSpPr/>
            <p:nvPr/>
          </p:nvSpPr>
          <p:spPr>
            <a:xfrm>
              <a:off x="2180974" y="148629"/>
              <a:ext cx="712319" cy="709214"/>
            </a:xfrm>
            <a:prstGeom prst="ellipse">
              <a:avLst/>
            </a:prstGeom>
            <a:solidFill>
              <a:srgbClr val="F7A5A5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hord 30"/>
            <p:cNvSpPr/>
            <p:nvPr/>
          </p:nvSpPr>
          <p:spPr>
            <a:xfrm rot="4088942">
              <a:off x="2197459" y="160739"/>
              <a:ext cx="676824" cy="685834"/>
            </a:xfrm>
            <a:prstGeom prst="chord">
              <a:avLst>
                <a:gd name="adj1" fmla="val 2761841"/>
                <a:gd name="adj2" fmla="val 16200000"/>
              </a:avLst>
            </a:prstGeom>
            <a:solidFill>
              <a:srgbClr val="EF4B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3150251" y="1205236"/>
            <a:ext cx="5744574" cy="625641"/>
          </a:xfrm>
          <a:prstGeom prst="roundRect">
            <a:avLst>
              <a:gd name="adj" fmla="val 42661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968" y="1059811"/>
            <a:ext cx="1025326" cy="91649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3487823" y="1303580"/>
            <a:ext cx="533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LESSON 7</a:t>
            </a:r>
            <a:r>
              <a:rPr lang="en-US" sz="2400" b="1" dirty="0" smtClean="0">
                <a:solidFill>
                  <a:schemeClr val="bg1"/>
                </a:solidFill>
              </a:rPr>
              <a:t>: LOOKING BACK AND PROJECT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73780" y="431718"/>
            <a:ext cx="1252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3B87CD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87251" y="464534"/>
            <a:ext cx="6521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3B87CD"/>
                </a:solidFill>
                <a:latin typeface="Myriad Pro" pitchFamily="34" charset="0"/>
              </a:rPr>
              <a:t>SHOPPING</a:t>
            </a:r>
            <a:endParaRPr lang="en-US" sz="4000" b="1" dirty="0">
              <a:solidFill>
                <a:srgbClr val="3B87CD"/>
              </a:solidFill>
              <a:latin typeface="Myriad Pro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276300" y="3793403"/>
            <a:ext cx="72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9048" y="407849"/>
            <a:ext cx="730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8</a:t>
            </a:r>
          </a:p>
        </p:txBody>
      </p:sp>
      <p:pic>
        <p:nvPicPr>
          <p:cNvPr id="16" name="Hình ảnh 3">
            <a:extLst>
              <a:ext uri="{FF2B5EF4-FFF2-40B4-BE49-F238E27FC236}">
                <a16:creationId xmlns:a16="http://schemas.microsoft.com/office/drawing/2014/main" id="{FFAAC4DA-BCE0-C66D-9E80-3269275731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6" y="2661008"/>
            <a:ext cx="3631058" cy="363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2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637484" y="942290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0269" y="839650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Myriad Pro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9870" y="310775"/>
            <a:ext cx="3726989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VOCABULARY</a:t>
            </a:r>
            <a:endParaRPr lang="en-US" sz="32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92876" y="988662"/>
            <a:ext cx="873338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Match the words and phrases (1-5) with the meanings (</a:t>
            </a:r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a-e</a:t>
            </a:r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).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69" y="2401542"/>
            <a:ext cx="4316650" cy="31874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6077" y="2128332"/>
            <a:ext cx="5474310" cy="4194855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>
            <a:off x="3175819" y="2763284"/>
            <a:ext cx="3146323" cy="50780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727642" y="3441290"/>
            <a:ext cx="3594500" cy="1688138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560036" y="2128333"/>
            <a:ext cx="2666041" cy="1958816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893056" y="4675857"/>
            <a:ext cx="1333021" cy="1383286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008671" y="4310837"/>
            <a:ext cx="3331269" cy="1035536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09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875" y="1990820"/>
            <a:ext cx="11269345" cy="352697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dirty="0" smtClean="0">
                <a:solidFill>
                  <a:srgbClr val="E0702A"/>
                </a:solidFill>
              </a:rPr>
              <a:t>1. </a:t>
            </a:r>
            <a:r>
              <a:rPr lang="en-US" sz="3000" dirty="0" smtClean="0"/>
              <a:t>Look! These sports shoes are __________. They are 30% off.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dirty="0" smtClean="0">
                <a:solidFill>
                  <a:srgbClr val="E0702A"/>
                </a:solidFill>
              </a:rPr>
              <a:t>2. </a:t>
            </a:r>
            <a:r>
              <a:rPr lang="en-US" sz="3000" dirty="0" smtClean="0"/>
              <a:t>This item has a price tag, so you cannot ___________.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dirty="0" smtClean="0">
                <a:solidFill>
                  <a:srgbClr val="E0702A"/>
                </a:solidFill>
              </a:rPr>
              <a:t>3. </a:t>
            </a:r>
            <a:r>
              <a:rPr lang="en-US" sz="3000" dirty="0" smtClean="0"/>
              <a:t>Do you have ______________ here? I want to check my email.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dirty="0" smtClean="0">
                <a:solidFill>
                  <a:srgbClr val="E0702A"/>
                </a:solidFill>
              </a:rPr>
              <a:t>4. </a:t>
            </a:r>
            <a:r>
              <a:rPr lang="en-US" sz="3000" dirty="0" smtClean="0"/>
              <a:t>When you visit a farmers’ market, you will find a lot of ___________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/>
              <a:t>f</a:t>
            </a:r>
            <a:r>
              <a:rPr lang="en-US" sz="3000" dirty="0" smtClean="0"/>
              <a:t>ruit and vegetables.</a:t>
            </a:r>
            <a:endParaRPr lang="en-US" sz="3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dirty="0" smtClean="0">
                <a:solidFill>
                  <a:srgbClr val="E0702A"/>
                </a:solidFill>
              </a:rPr>
              <a:t>5. </a:t>
            </a:r>
            <a:r>
              <a:rPr lang="en-US" sz="3000" dirty="0" smtClean="0"/>
              <a:t>My mother always shops ________. She never shops online.</a:t>
            </a:r>
            <a:endParaRPr lang="en-US" sz="3000" dirty="0"/>
          </a:p>
        </p:txBody>
      </p:sp>
      <p:sp>
        <p:nvSpPr>
          <p:cNvPr id="34" name="Rounded Rectangle 33"/>
          <p:cNvSpPr/>
          <p:nvPr/>
        </p:nvSpPr>
        <p:spPr>
          <a:xfrm>
            <a:off x="716969" y="533283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9754" y="41198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19574" y="572212"/>
            <a:ext cx="11399423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the words and phrases from the box.</a:t>
            </a:r>
          </a:p>
        </p:txBody>
      </p:sp>
      <p:sp>
        <p:nvSpPr>
          <p:cNvPr id="2" name="Rectangle 1"/>
          <p:cNvSpPr/>
          <p:nvPr/>
        </p:nvSpPr>
        <p:spPr>
          <a:xfrm>
            <a:off x="629265" y="1153385"/>
            <a:ext cx="10825317" cy="5598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softEdge rad="3175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3396" y="1135453"/>
            <a:ext cx="24235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 smtClean="0">
                <a:solidFill>
                  <a:srgbClr val="EF4B66"/>
                </a:solidFill>
              </a:rPr>
              <a:t>Internet access</a:t>
            </a:r>
            <a:endParaRPr lang="en-US" sz="28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98521" y="1151373"/>
            <a:ext cx="1154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 smtClean="0">
                <a:solidFill>
                  <a:srgbClr val="EF4B66"/>
                </a:solidFill>
              </a:rPr>
              <a:t>offline</a:t>
            </a:r>
            <a:endParaRPr lang="en-US" sz="28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068051" y="1160591"/>
            <a:ext cx="2098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>
                <a:solidFill>
                  <a:srgbClr val="EF4B66"/>
                </a:solidFill>
              </a:rPr>
              <a:t>h</a:t>
            </a:r>
            <a:r>
              <a:rPr lang="en-US" sz="2800" b="1" dirty="0" smtClean="0">
                <a:solidFill>
                  <a:srgbClr val="EF4B66"/>
                </a:solidFill>
              </a:rPr>
              <a:t>ome-grown</a:t>
            </a:r>
            <a:endParaRPr lang="en-US" sz="28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508060" y="1151373"/>
            <a:ext cx="13011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>
                <a:solidFill>
                  <a:srgbClr val="EF4B66"/>
                </a:solidFill>
              </a:rPr>
              <a:t>b</a:t>
            </a:r>
            <a:r>
              <a:rPr lang="en-US" sz="2800" b="1" dirty="0" smtClean="0">
                <a:solidFill>
                  <a:srgbClr val="EF4B66"/>
                </a:solidFill>
              </a:rPr>
              <a:t>argain</a:t>
            </a:r>
            <a:endParaRPr lang="en-US" sz="28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123270" y="1151373"/>
            <a:ext cx="12410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>
                <a:solidFill>
                  <a:srgbClr val="EF4B66"/>
                </a:solidFill>
              </a:rPr>
              <a:t>o</a:t>
            </a:r>
            <a:r>
              <a:rPr lang="en-US" sz="2800" b="1" dirty="0" smtClean="0">
                <a:solidFill>
                  <a:srgbClr val="EF4B66"/>
                </a:solidFill>
              </a:rPr>
              <a:t>n sale</a:t>
            </a:r>
            <a:endParaRPr lang="en-US" sz="28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4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-0.11145 0.13102 " pathEditMode="relative" rAng="0" ptsTypes="AA">
                                      <p:cBhvr>
                                        <p:cTn id="6" dur="1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3" y="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3.7037E-7 L 0.32383 0.21065 " pathEditMode="relative" rAng="0" ptsTypes="AA">
                                      <p:cBhvr>
                                        <p:cTn id="10" dur="1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5" y="1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0.20273 0.29375 " pathEditMode="relative" rAng="0" ptsTypes="AA">
                                      <p:cBhvr>
                                        <p:cTn id="14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0" y="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02474 0.36944 " pathEditMode="relative" rAng="0" ptsTypes="AA">
                                      <p:cBhvr>
                                        <p:cTn id="18" dur="1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7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-0.02539 0.53102 " pathEditMode="relative" rAng="0" ptsTypes="AA">
                                      <p:cBhvr>
                                        <p:cTn id="22" dur="1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" y="2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87972" y="1924936"/>
            <a:ext cx="11819573" cy="456438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1. </a:t>
            </a:r>
            <a:r>
              <a:rPr lang="en-US" sz="3000" smtClean="0"/>
              <a:t>My sister ________ watches </a:t>
            </a:r>
            <a:r>
              <a:rPr lang="en-US" sz="3000" dirty="0" smtClean="0"/>
              <a:t>the Junior Master Chef programme. </a:t>
            </a:r>
            <a:r>
              <a:rPr lang="en-US" sz="3000" smtClean="0"/>
              <a:t>She never </a:t>
            </a:r>
            <a:r>
              <a:rPr lang="en-US" sz="3000" dirty="0" smtClean="0"/>
              <a:t>misses an episode.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2. </a:t>
            </a:r>
            <a:r>
              <a:rPr lang="en-US" sz="3000" smtClean="0"/>
              <a:t>My mum ______________ </a:t>
            </a:r>
            <a:r>
              <a:rPr lang="en-US" sz="3000" dirty="0" smtClean="0"/>
              <a:t>shops at the supermarket. But I don’t go there often.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3. </a:t>
            </a:r>
            <a:r>
              <a:rPr lang="en-US" sz="3000" smtClean="0"/>
              <a:t>My father ______ </a:t>
            </a:r>
            <a:r>
              <a:rPr lang="en-US" sz="3000" dirty="0" smtClean="0"/>
              <a:t>goes to a dollar store. He says there’s nothing worth </a:t>
            </a:r>
            <a:r>
              <a:rPr lang="en-US" sz="3000" smtClean="0"/>
              <a:t>buying there.</a:t>
            </a:r>
            <a:endParaRPr lang="en-US" sz="3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4. </a:t>
            </a:r>
            <a:r>
              <a:rPr lang="en-US" sz="3000" smtClean="0"/>
              <a:t>We don’t ____________ </a:t>
            </a:r>
            <a:r>
              <a:rPr lang="en-US" sz="3000" dirty="0" smtClean="0"/>
              <a:t>go to the supermarket. It’s far from our home.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5. </a:t>
            </a:r>
            <a:r>
              <a:rPr lang="en-US" sz="3000" smtClean="0"/>
              <a:t>Theses </a:t>
            </a:r>
            <a:r>
              <a:rPr lang="en-US" sz="3000" dirty="0" smtClean="0"/>
              <a:t>brands </a:t>
            </a:r>
            <a:r>
              <a:rPr lang="en-US" sz="3000" smtClean="0"/>
              <a:t>are ______ </a:t>
            </a:r>
            <a:r>
              <a:rPr lang="en-US" sz="3000" dirty="0" smtClean="0"/>
              <a:t>on sale, just once or twice a year.</a:t>
            </a:r>
            <a:endParaRPr lang="en-US" sz="3000" dirty="0"/>
          </a:p>
        </p:txBody>
      </p:sp>
      <p:sp>
        <p:nvSpPr>
          <p:cNvPr id="34" name="Rounded Rectangle 33"/>
          <p:cNvSpPr/>
          <p:nvPr/>
        </p:nvSpPr>
        <p:spPr>
          <a:xfrm>
            <a:off x="576198" y="1131027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8983" y="1009726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Myriad Pro" pitchFamily="34" charset="0"/>
              </a:rPr>
              <a:t>3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36281" y="1173795"/>
            <a:ext cx="803885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each sentence with a suitable adverb of frequency.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4888" y="240550"/>
            <a:ext cx="4143902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B87CD"/>
                </a:solidFill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GRAMMAR</a:t>
            </a:r>
            <a:endParaRPr lang="en-US" sz="3200" b="1" dirty="0">
              <a:solidFill>
                <a:srgbClr val="3B87CD"/>
              </a:solidFill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9606" y="1959090"/>
            <a:ext cx="126765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 smtClean="0">
                <a:solidFill>
                  <a:srgbClr val="EF4B66"/>
                </a:solidFill>
              </a:rPr>
              <a:t>always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63341" y="3067550"/>
            <a:ext cx="264784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>
                <a:solidFill>
                  <a:srgbClr val="EF4B66"/>
                </a:solidFill>
              </a:rPr>
              <a:t>a</a:t>
            </a:r>
            <a:r>
              <a:rPr lang="en-US" sz="3000" b="1" dirty="0" smtClean="0">
                <a:solidFill>
                  <a:srgbClr val="EF4B66"/>
                </a:solidFill>
              </a:rPr>
              <a:t>lways/ usually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19606" y="4175885"/>
            <a:ext cx="10929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 smtClean="0">
                <a:solidFill>
                  <a:srgbClr val="EF4B66"/>
                </a:solidFill>
              </a:rPr>
              <a:t>never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01240" y="5257804"/>
            <a:ext cx="242258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>
                <a:solidFill>
                  <a:srgbClr val="EF4B66"/>
                </a:solidFill>
              </a:rPr>
              <a:t>o</a:t>
            </a:r>
            <a:r>
              <a:rPr lang="en-US" sz="3000" b="1" dirty="0" smtClean="0">
                <a:solidFill>
                  <a:srgbClr val="EF4B66"/>
                </a:solidFill>
              </a:rPr>
              <a:t>ften/ usually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53936" y="5845956"/>
            <a:ext cx="110485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 smtClean="0">
                <a:solidFill>
                  <a:srgbClr val="EF4B66"/>
                </a:solidFill>
              </a:rPr>
              <a:t>rarely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45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56534" y="1362752"/>
            <a:ext cx="11269345" cy="456438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1.</a:t>
            </a:r>
            <a:r>
              <a:rPr lang="en-US" sz="3000" smtClean="0"/>
              <a:t> The </a:t>
            </a:r>
            <a:r>
              <a:rPr lang="en-US" sz="3000" dirty="0" smtClean="0"/>
              <a:t>shuttle bus (</a:t>
            </a:r>
            <a:r>
              <a:rPr lang="en-US" sz="3000" smtClean="0"/>
              <a:t>leave) _______ every </a:t>
            </a:r>
            <a:r>
              <a:rPr lang="en-US" sz="3000" dirty="0" smtClean="0"/>
              <a:t>15 minutes to take customers to the parking lot.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2.</a:t>
            </a:r>
            <a:r>
              <a:rPr lang="en-US" sz="3000" smtClean="0"/>
              <a:t> - </a:t>
            </a:r>
            <a:r>
              <a:rPr lang="en-US" sz="3000" dirty="0" smtClean="0"/>
              <a:t>Mum, what time (</a:t>
            </a:r>
            <a:r>
              <a:rPr lang="en-US" sz="3000" smtClean="0"/>
              <a:t>be) ____ </a:t>
            </a:r>
            <a:r>
              <a:rPr lang="en-US" sz="3000" dirty="0" smtClean="0"/>
              <a:t>the show tonight?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smtClean="0"/>
              <a:t>    - </a:t>
            </a:r>
            <a:r>
              <a:rPr lang="en-US" sz="3000" dirty="0" smtClean="0"/>
              <a:t>Let me check.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3. </a:t>
            </a:r>
            <a:r>
              <a:rPr lang="en-US" sz="3000" smtClean="0"/>
              <a:t>We (can / use) ________ </a:t>
            </a:r>
            <a:r>
              <a:rPr lang="en-US" sz="3000" dirty="0" smtClean="0"/>
              <a:t>these vouchers for the next shopping.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4.</a:t>
            </a:r>
            <a:r>
              <a:rPr lang="en-US" sz="3000" smtClean="0"/>
              <a:t> The </a:t>
            </a:r>
            <a:r>
              <a:rPr lang="en-US" sz="3000" dirty="0" smtClean="0"/>
              <a:t>announcement says that the sale (</a:t>
            </a:r>
            <a:r>
              <a:rPr lang="en-US" sz="3000" smtClean="0"/>
              <a:t>last) _____ for </a:t>
            </a:r>
            <a:r>
              <a:rPr lang="en-US" sz="3000" dirty="0" smtClean="0"/>
              <a:t>just two hours, from 17:00 to 19:00 tomorrow.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b="1" smtClean="0">
                <a:solidFill>
                  <a:srgbClr val="E0702A"/>
                </a:solidFill>
              </a:rPr>
              <a:t>5.</a:t>
            </a:r>
            <a:r>
              <a:rPr lang="en-US" sz="3000" smtClean="0"/>
              <a:t> </a:t>
            </a:r>
            <a:r>
              <a:rPr lang="en-US" sz="3000" dirty="0" smtClean="0"/>
              <a:t>We </a:t>
            </a:r>
            <a:r>
              <a:rPr lang="en-US" sz="3000" smtClean="0"/>
              <a:t>(not / have) _________ </a:t>
            </a:r>
            <a:r>
              <a:rPr lang="en-US" sz="3000" dirty="0" smtClean="0"/>
              <a:t>home economics next semester. We have music instead.</a:t>
            </a:r>
            <a:endParaRPr lang="en-US" sz="3000" dirty="0"/>
          </a:p>
        </p:txBody>
      </p:sp>
      <p:sp>
        <p:nvSpPr>
          <p:cNvPr id="34" name="Rounded Rectangle 33"/>
          <p:cNvSpPr/>
          <p:nvPr/>
        </p:nvSpPr>
        <p:spPr>
          <a:xfrm>
            <a:off x="556534" y="71504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9319" y="593747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59139" y="743255"/>
            <a:ext cx="10880706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Use the correct tense and form of the verbs in brackets to complete the sentences.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47780" y="1441581"/>
            <a:ext cx="118391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 smtClean="0">
                <a:solidFill>
                  <a:srgbClr val="EF4B66"/>
                </a:solidFill>
              </a:rPr>
              <a:t>leaves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06606" y="2510606"/>
            <a:ext cx="4331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 smtClean="0">
                <a:solidFill>
                  <a:srgbClr val="EF4B66"/>
                </a:solidFill>
              </a:rPr>
              <a:t>is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80614" y="3644946"/>
            <a:ext cx="13798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dirty="0">
                <a:solidFill>
                  <a:srgbClr val="EF4B66"/>
                </a:solidFill>
              </a:rPr>
              <a:t>c</a:t>
            </a:r>
            <a:r>
              <a:rPr lang="en-US" sz="3000" b="1" dirty="0" smtClean="0">
                <a:solidFill>
                  <a:srgbClr val="EF4B66"/>
                </a:solidFill>
              </a:rPr>
              <a:t>an use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584559" y="4168464"/>
            <a:ext cx="11522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b="1" dirty="0" smtClean="0">
                <a:solidFill>
                  <a:srgbClr val="EF4B66"/>
                </a:solidFill>
              </a:rPr>
              <a:t>lasts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47289" y="5265738"/>
            <a:ext cx="192289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000" b="1" smtClean="0">
                <a:solidFill>
                  <a:srgbClr val="EF4B66"/>
                </a:solidFill>
              </a:rPr>
              <a:t>don’t have</a:t>
            </a:r>
            <a:endParaRPr lang="en-US" sz="3000" b="1" dirty="0">
              <a:solidFill>
                <a:srgbClr val="EF4B66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989153" y="1275022"/>
            <a:ext cx="473310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41939" y="1153721"/>
            <a:ext cx="373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44545" y="1313738"/>
            <a:ext cx="9487249" cy="89255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Imagine a shopping place you would like to have in your neighbourhood. </a:t>
            </a:r>
            <a:endParaRPr lang="en-US" sz="2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6275" y="410948"/>
            <a:ext cx="4143902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 smtClean="0">
                <a:solidFill>
                  <a:srgbClr val="7030A0"/>
                </a:solidFill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endParaRPr lang="en-US" sz="3600" b="1" dirty="0">
              <a:solidFill>
                <a:srgbClr val="7030A0"/>
              </a:solidFill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85440" y="300942"/>
            <a:ext cx="93065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3B87CD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Calibri" panose="020F0502020204030204"/>
              </a:rPr>
              <a:t>YOUR DREAM SHOPPING PLACE</a:t>
            </a:r>
            <a:endParaRPr kumimoji="0" lang="en-US" sz="3600" b="1" i="0" u="none" strike="noStrike" kern="1200" cap="none" spc="0" normalizeH="0" baseline="0" noProof="0" dirty="0">
              <a:ln w="6600">
                <a:solidFill>
                  <a:srgbClr val="ED7D31"/>
                </a:solidFill>
                <a:prstDash val="solid"/>
              </a:ln>
              <a:solidFill>
                <a:srgbClr val="3B87CD"/>
              </a:solidFill>
              <a:effectLst>
                <a:outerShdw dist="38100" dir="2700000" algn="tl" rotWithShape="0">
                  <a:srgbClr val="ED7D31"/>
                </a:outerShdw>
              </a:effectLst>
              <a:uLnTx/>
              <a:uFillTx/>
              <a:latin typeface="Calibri" panose="020F0502020204030204"/>
            </a:endParaRPr>
          </a:p>
        </p:txBody>
      </p:sp>
      <p:pic>
        <p:nvPicPr>
          <p:cNvPr id="1026" name="Picture 2" descr="consider Icon - Free PNG &amp; SVG 1189823 - Noun Pro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275" y="2079350"/>
            <a:ext cx="4335145" cy="397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011561" y="3047940"/>
            <a:ext cx="74725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>
                <a:solidFill>
                  <a:srgbClr val="0070C0"/>
                </a:solidFill>
              </a:rPr>
              <a:t>I would like to have a new shopping place which has a large playground for the children and a large swimming pool in my neighborhood</a:t>
            </a:r>
            <a:r>
              <a:rPr lang="en-US" sz="2400" b="1" i="1" dirty="0" smtClean="0">
                <a:solidFill>
                  <a:srgbClr val="0070C0"/>
                </a:solidFill>
              </a:rPr>
              <a:t>.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79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4374</TotalTime>
  <Words>572</Words>
  <Application>Microsoft Office PowerPoint</Application>
  <PresentationFormat>Widescreen</PresentationFormat>
  <Paragraphs>95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Myriad Pro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Adminstrator</cp:lastModifiedBy>
  <cp:revision>304</cp:revision>
  <dcterms:created xsi:type="dcterms:W3CDTF">2020-12-09T02:04:09Z</dcterms:created>
  <dcterms:modified xsi:type="dcterms:W3CDTF">2024-06-15T10:02:21Z</dcterms:modified>
</cp:coreProperties>
</file>