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42" r:id="rId2"/>
    <p:sldId id="336" r:id="rId3"/>
    <p:sldId id="335" r:id="rId4"/>
    <p:sldId id="256" r:id="rId5"/>
    <p:sldId id="316" r:id="rId6"/>
    <p:sldId id="332" r:id="rId7"/>
    <p:sldId id="333" r:id="rId8"/>
    <p:sldId id="343" r:id="rId9"/>
    <p:sldId id="344" r:id="rId10"/>
    <p:sldId id="337" r:id="rId11"/>
    <p:sldId id="345" r:id="rId12"/>
    <p:sldId id="276" r:id="rId13"/>
    <p:sldId id="346" r:id="rId14"/>
    <p:sldId id="298" r:id="rId15"/>
    <p:sldId id="339" r:id="rId16"/>
    <p:sldId id="340" r:id="rId17"/>
    <p:sldId id="327" r:id="rId18"/>
    <p:sldId id="350" r:id="rId19"/>
    <p:sldId id="325" r:id="rId20"/>
    <p:sldId id="349" r:id="rId21"/>
    <p:sldId id="314" r:id="rId22"/>
    <p:sldId id="330"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BCDCD"/>
    <a:srgbClr val="7192A9"/>
    <a:srgbClr val="FFFFFF"/>
    <a:srgbClr val="E0702A"/>
    <a:srgbClr val="EF4B66"/>
    <a:srgbClr val="F37D91"/>
    <a:srgbClr val="F7A5A5"/>
    <a:srgbClr val="F26649"/>
    <a:srgbClr val="F3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showGuides="1">
      <p:cViewPr varScale="1">
        <p:scale>
          <a:sx n="83" d="100"/>
          <a:sy n="83" d="100"/>
        </p:scale>
        <p:origin x="83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6524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55142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54376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3359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82674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0341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1457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8111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8"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1431983" y="1479750"/>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002060"/>
                </a:solidFill>
                <a:latin typeface="VNI-Ariston" pitchFamily="2" charset="0"/>
              </a:rPr>
              <a:t>Good morning class!!!</a:t>
            </a:r>
            <a:endParaRPr lang="en-US" sz="5400" b="1" dirty="0">
              <a:solidFill>
                <a:srgbClr val="002060"/>
              </a:solidFill>
              <a:latin typeface="VNI-Ariston" pitchFamily="2" charset="0"/>
            </a:endParaRPr>
          </a:p>
        </p:txBody>
      </p:sp>
      <p:sp>
        <p:nvSpPr>
          <p:cNvPr id="7" name="Rectangle 6"/>
          <p:cNvSpPr>
            <a:spLocks noChangeArrowheads="1"/>
          </p:cNvSpPr>
          <p:nvPr/>
        </p:nvSpPr>
        <p:spPr bwMode="auto">
          <a:xfrm>
            <a:off x="7968908" y="0"/>
            <a:ext cx="422309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3200" b="1" i="1" dirty="0" smtClean="0">
                <a:solidFill>
                  <a:srgbClr val="7030A0"/>
                </a:solidFill>
                <a:latin typeface="Bahnschrift SemiBold Condensed" panose="020B0502040204020203" pitchFamily="34" charset="0"/>
              </a:rPr>
              <a:t>Long Bien </a:t>
            </a:r>
            <a:r>
              <a:rPr lang="en-GB" sz="3200" b="1" i="1" dirty="0">
                <a:solidFill>
                  <a:srgbClr val="7030A0"/>
                </a:solidFill>
                <a:latin typeface="Bahnschrift SemiBold Condensed" panose="020B0502040204020203" pitchFamily="34" charset="0"/>
              </a:rPr>
              <a:t>secondary school.</a:t>
            </a:r>
            <a:endParaRPr lang="en-US" sz="3200" b="1" i="1" dirty="0">
              <a:solidFill>
                <a:srgbClr val="7030A0"/>
              </a:solidFill>
              <a:latin typeface="Bahnschrift SemiBold Condensed" panose="020B0502040204020203" pitchFamily="34" charset="0"/>
            </a:endParaRPr>
          </a:p>
        </p:txBody>
      </p:sp>
      <p:sp>
        <p:nvSpPr>
          <p:cNvPr id="8" name="TextBox 7"/>
          <p:cNvSpPr txBox="1"/>
          <p:nvPr/>
        </p:nvSpPr>
        <p:spPr>
          <a:xfrm>
            <a:off x="10023988" y="6288098"/>
            <a:ext cx="2168012" cy="461665"/>
          </a:xfrm>
          <a:prstGeom prst="rect">
            <a:avLst/>
          </a:prstGeom>
          <a:noFill/>
        </p:spPr>
        <p:txBody>
          <a:bodyPr wrap="square" rtlCol="0">
            <a:spAutoFit/>
          </a:bodyPr>
          <a:lstStyle/>
          <a:p>
            <a:r>
              <a:rPr lang="en-GB" sz="2400" b="1" i="1" dirty="0">
                <a:solidFill>
                  <a:srgbClr val="7030A0"/>
                </a:solidFill>
              </a:rPr>
              <a:t>Mrs </a:t>
            </a:r>
            <a:r>
              <a:rPr lang="en-GB" sz="2400" b="1" i="1" dirty="0" err="1" smtClean="0">
                <a:solidFill>
                  <a:srgbClr val="7030A0"/>
                </a:solidFill>
              </a:rPr>
              <a:t>Thuy</a:t>
            </a:r>
            <a:r>
              <a:rPr lang="en-GB" sz="2400" b="1" i="1" dirty="0" smtClean="0">
                <a:solidFill>
                  <a:srgbClr val="7030A0"/>
                </a:solidFill>
              </a:rPr>
              <a:t> </a:t>
            </a:r>
            <a:r>
              <a:rPr lang="en-GB" sz="2400" b="1" i="1" smtClean="0">
                <a:solidFill>
                  <a:srgbClr val="7030A0"/>
                </a:solidFill>
              </a:rPr>
              <a:t>Trang</a:t>
            </a:r>
            <a:endParaRPr lang="en-US" sz="2400" b="1" i="1" dirty="0">
              <a:solidFill>
                <a:srgbClr val="7030A0"/>
              </a:solidFill>
            </a:endParaRPr>
          </a:p>
        </p:txBody>
      </p:sp>
    </p:spTree>
    <p:extLst>
      <p:ext uri="{BB962C8B-B14F-4D97-AF65-F5344CB8AC3E}">
        <p14:creationId xmlns:p14="http://schemas.microsoft.com/office/powerpoint/2010/main" val="10741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356340677"/>
              </p:ext>
            </p:extLst>
          </p:nvPr>
        </p:nvGraphicFramePr>
        <p:xfrm>
          <a:off x="703843" y="870747"/>
          <a:ext cx="10354139" cy="2692758"/>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0000"/>
                    </a:ext>
                  </a:extLst>
                </a:gridCol>
                <a:gridCol w="3385039">
                  <a:extLst>
                    <a:ext uri="{9D8B030D-6E8A-4147-A177-3AD203B41FA5}">
                      <a16:colId xmlns:a16="http://schemas.microsoft.com/office/drawing/2014/main" val="20001"/>
                    </a:ext>
                  </a:extLst>
                </a:gridCol>
                <a:gridCol w="3253154">
                  <a:extLst>
                    <a:ext uri="{9D8B030D-6E8A-4147-A177-3AD203B41FA5}">
                      <a16:colId xmlns:a16="http://schemas.microsoft.com/office/drawing/2014/main"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t>
                      </a:r>
                      <a:r>
                        <a:rPr lang="en-US" sz="3000" b="0" dirty="0" smtClean="0">
                          <a:solidFill>
                            <a:srgbClr val="000000"/>
                          </a:solidFill>
                          <a:effectLst/>
                          <a:latin typeface="+mn-lt"/>
                          <a:ea typeface="Calibri" panose="020F0502020204030204" pitchFamily="34" charset="0"/>
                          <a:cs typeface="Calibri" panose="020F0502020204030204" pitchFamily="34" charset="0"/>
                        </a:rPr>
                        <a:t>contain (v)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/kənˈteɪn/</a:t>
                      </a: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chứa đựng</a:t>
                      </a:r>
                      <a:endParaRPr lang="en-US" sz="300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r>
                        <a:rPr lang="en-US" sz="3000" b="0" dirty="0" smtClean="0">
                          <a:solidFill>
                            <a:srgbClr val="000000"/>
                          </a:solidFill>
                          <a:effectLst/>
                          <a:latin typeface="+mn-lt"/>
                          <a:ea typeface="Calibri" panose="020F0502020204030204" pitchFamily="34" charset="0"/>
                          <a:cs typeface="Calibri" panose="020F0502020204030204" pitchFamily="34" charset="0"/>
                        </a:rPr>
                        <a:t>diverse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/daɪˈvɜːs/</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Times New Roman" panose="02020603050405020304" pitchFamily="18" charset="0"/>
                          <a:cs typeface="Calibri" panose="020F0502020204030204" pitchFamily="34" charset="0"/>
                        </a:rPr>
                        <a:t>phong phú</a:t>
                      </a:r>
                      <a:endParaRPr lang="en-US" sz="3000" dirty="0" err="1">
                        <a:solidFill>
                          <a:srgbClr val="000000"/>
                        </a:solidFill>
                        <a:effectLst/>
                        <a:latin typeface="+mn-lt"/>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3. medicinal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a:t>
                      </a:r>
                    </a:p>
                  </a:txBody>
                  <a:tcPr marL="71755" marR="7175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məˈdɪsɪnl</a:t>
                      </a:r>
                      <a:r>
                        <a:rPr lang="en-US" sz="3000" dirty="0" smtClean="0">
                          <a:solidFill>
                            <a:srgbClr val="000000"/>
                          </a:solidFill>
                          <a:effectLst/>
                          <a:latin typeface="+mn-lt"/>
                          <a:ea typeface="Calibri" panose="020F0502020204030204" pitchFamily="34" charset="0"/>
                          <a:cs typeface="Calibri" panose="020F0502020204030204" pitchFamily="34" charset="0"/>
                        </a:rPr>
                        <a:t>/</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cây</a:t>
                      </a:r>
                      <a:r>
                        <a:rPr lang="en-US" sz="3000" dirty="0" smtClean="0">
                          <a:solidFill>
                            <a:srgbClr val="000000"/>
                          </a:solidFill>
                          <a:effectLst/>
                          <a:latin typeface="+mn-lt"/>
                          <a:ea typeface="Calibri" panose="020F0502020204030204" pitchFamily="34" charset="0"/>
                          <a:cs typeface="Calibri" panose="020F0502020204030204" pitchFamily="34" charset="0"/>
                        </a:rPr>
                        <a:t>) </a:t>
                      </a:r>
                      <a:r>
                        <a:rPr lang="en-US" sz="3000" dirty="0" err="1" smtClean="0">
                          <a:solidFill>
                            <a:srgbClr val="000000"/>
                          </a:solidFill>
                          <a:effectLst/>
                          <a:latin typeface="+mn-lt"/>
                          <a:ea typeface="Calibri" panose="020F0502020204030204" pitchFamily="34" charset="0"/>
                          <a:cs typeface="Calibri" panose="020F0502020204030204" pitchFamily="34" charset="0"/>
                        </a:rPr>
                        <a:t>thuốc</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3198107507"/>
                  </a:ext>
                </a:extLst>
              </a:tr>
            </a:tbl>
          </a:graphicData>
        </a:graphic>
      </p:graphicFrame>
      <p:pic>
        <p:nvPicPr>
          <p:cNvPr id="16"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243" y="1380743"/>
            <a:ext cx="609600" cy="609600"/>
          </a:xfrm>
          <a:prstGeom prst="rect">
            <a:avLst/>
          </a:prstGeom>
        </p:spPr>
      </p:pic>
      <p:pic>
        <p:nvPicPr>
          <p:cNvPr id="2" name="divers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243" y="2045465"/>
            <a:ext cx="609600" cy="609600"/>
          </a:xfrm>
          <a:prstGeom prst="rect">
            <a:avLst/>
          </a:prstGeom>
        </p:spPr>
      </p:pic>
      <p:pic>
        <p:nvPicPr>
          <p:cNvPr id="20" name="medici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243" y="2730414"/>
            <a:ext cx="609600" cy="609600"/>
          </a:xfrm>
          <a:prstGeom prst="rect">
            <a:avLst/>
          </a:prstGeom>
        </p:spPr>
      </p:pic>
      <p:sp>
        <p:nvSpPr>
          <p:cNvPr id="12" name="TextBox 11"/>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0338255"/>
              </p:ext>
            </p:extLst>
          </p:nvPr>
        </p:nvGraphicFramePr>
        <p:xfrm>
          <a:off x="703843" y="3598551"/>
          <a:ext cx="10354139" cy="1333726"/>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526926999"/>
                    </a:ext>
                  </a:extLst>
                </a:gridCol>
                <a:gridCol w="3385039">
                  <a:extLst>
                    <a:ext uri="{9D8B030D-6E8A-4147-A177-3AD203B41FA5}">
                      <a16:colId xmlns:a16="http://schemas.microsoft.com/office/drawing/2014/main" val="2878825102"/>
                    </a:ext>
                  </a:extLst>
                </a:gridCol>
                <a:gridCol w="3253154">
                  <a:extLst>
                    <a:ext uri="{9D8B030D-6E8A-4147-A177-3AD203B41FA5}">
                      <a16:colId xmlns:a16="http://schemas.microsoft.com/office/drawing/2014/main" val="1678265394"/>
                    </a:ext>
                  </a:extLst>
                </a:gridCol>
              </a:tblGrid>
              <a:tr h="666863">
                <a:tc>
                  <a:txBody>
                    <a:bodyPr/>
                    <a:lstStyle/>
                    <a:p>
                      <a:r>
                        <a:rPr lang="en-US" sz="3000" b="0" dirty="0" smtClean="0"/>
                        <a:t>4. Ecosystem (n)</a:t>
                      </a:r>
                      <a:endParaRPr lang="en-US" sz="3000" b="0" dirty="0"/>
                    </a:p>
                  </a:txBody>
                  <a:tcPr marL="71755" marR="71755" marT="71755" marB="71755" anchor="ctr"/>
                </a:tc>
                <a:tc>
                  <a:txBody>
                    <a:bodyPr/>
                    <a:lstStyle/>
                    <a:p>
                      <a:pPr algn="ctr"/>
                      <a:r>
                        <a:rPr lang="en-US" sz="3000" b="0" dirty="0" smtClean="0"/>
                        <a:t>    /ˈ</a:t>
                      </a:r>
                      <a:r>
                        <a:rPr lang="en-US" sz="3000" b="0" dirty="0" err="1" smtClean="0"/>
                        <a:t>iːkəʊsɪstəm</a:t>
                      </a:r>
                      <a:r>
                        <a:rPr lang="en-US" sz="3000" b="0" dirty="0" smtClean="0"/>
                        <a:t>/ </a:t>
                      </a:r>
                    </a:p>
                  </a:txBody>
                  <a:tcPr marL="36195" marR="36195" marT="71755" marB="71755" anchor="ctr"/>
                </a:tc>
                <a:tc>
                  <a:txBody>
                    <a:bodyPr/>
                    <a:lstStyle/>
                    <a:p>
                      <a:pPr algn="ctr"/>
                      <a:r>
                        <a:rPr lang="en-US" sz="3000" b="0" dirty="0" smtClean="0"/>
                        <a:t> </a:t>
                      </a:r>
                      <a:r>
                        <a:rPr lang="en-US" sz="3000" b="0" dirty="0" err="1" smtClean="0"/>
                        <a:t>hệ</a:t>
                      </a:r>
                      <a:r>
                        <a:rPr lang="en-US" sz="3000" b="0" baseline="0" dirty="0" smtClean="0"/>
                        <a:t> </a:t>
                      </a:r>
                      <a:r>
                        <a:rPr lang="en-US" sz="3000" b="0" baseline="0" dirty="0" err="1" smtClean="0"/>
                        <a:t>sinh</a:t>
                      </a:r>
                      <a:r>
                        <a:rPr lang="en-US" sz="3000" b="0" baseline="0" dirty="0" smtClean="0"/>
                        <a:t> </a:t>
                      </a:r>
                      <a:r>
                        <a:rPr lang="en-US" sz="3000" b="0" baseline="0" dirty="0" err="1" smtClean="0"/>
                        <a:t>thái</a:t>
                      </a:r>
                      <a:endParaRPr lang="en-US" sz="3000" b="0" dirty="0"/>
                    </a:p>
                  </a:txBody>
                  <a:tcPr marL="36195" marR="36195" marT="71755" marB="71755" anchor="ctr"/>
                </a:tc>
                <a:extLst>
                  <a:ext uri="{0D108BD9-81ED-4DB2-BD59-A6C34878D82A}">
                    <a16:rowId xmlns:a16="http://schemas.microsoft.com/office/drawing/2014/main" val="2974145862"/>
                  </a:ext>
                </a:extLst>
              </a:tr>
              <a:tr h="666863">
                <a:tc>
                  <a:txBody>
                    <a:bodyPr/>
                    <a:lstStyle/>
                    <a:p>
                      <a:r>
                        <a:rPr lang="en-US" sz="3000" b="0" dirty="0" smtClean="0"/>
                        <a:t>5. dugong (n)  </a:t>
                      </a:r>
                      <a:endParaRPr lang="en-US" sz="3000" b="0" dirty="0"/>
                    </a:p>
                  </a:txBody>
                  <a:tcPr marL="71755" marR="71755" marT="71755" marB="71755" anchor="ctr"/>
                </a:tc>
                <a:tc>
                  <a:txBody>
                    <a:bodyPr/>
                    <a:lstStyle/>
                    <a:p>
                      <a:r>
                        <a:rPr lang="en-US" sz="3000" b="0" dirty="0" smtClean="0"/>
                        <a:t>          /ˈ</a:t>
                      </a:r>
                      <a:r>
                        <a:rPr lang="en-US" sz="3000" b="0" dirty="0" err="1" smtClean="0"/>
                        <a:t>dju</a:t>
                      </a:r>
                      <a:r>
                        <a:rPr lang="en-US" sz="3000" b="0" dirty="0" smtClean="0"/>
                        <a:t>ː.</a:t>
                      </a:r>
                      <a:r>
                        <a:rPr lang="en-US" sz="3000" b="0" dirty="0" err="1" smtClean="0"/>
                        <a:t>ɡɒŋ</a:t>
                      </a:r>
                      <a:r>
                        <a:rPr lang="en-US" sz="3000" b="0" dirty="0" smtClean="0"/>
                        <a:t>/ </a:t>
                      </a:r>
                    </a:p>
                  </a:txBody>
                  <a:tcPr marL="36195" marR="36195" marT="71755" marB="71755" anchor="ctr"/>
                </a:tc>
                <a:tc>
                  <a:txBody>
                    <a:bodyPr/>
                    <a:lstStyle/>
                    <a:p>
                      <a:pPr algn="ctr"/>
                      <a:r>
                        <a:rPr lang="en-US" sz="3000" b="0" baseline="0" dirty="0" err="1" smtClean="0"/>
                        <a:t>bò</a:t>
                      </a:r>
                      <a:r>
                        <a:rPr lang="en-US" sz="3000" b="0" baseline="0" dirty="0" smtClean="0"/>
                        <a:t> </a:t>
                      </a:r>
                      <a:r>
                        <a:rPr lang="en-US" sz="3000" b="0" baseline="0" dirty="0" err="1" smtClean="0"/>
                        <a:t>biển</a:t>
                      </a:r>
                      <a:endParaRPr lang="en-US" sz="3000" b="0" dirty="0"/>
                    </a:p>
                  </a:txBody>
                  <a:tcPr marL="36195" marR="36195" marT="71755" marB="71755" anchor="ctr"/>
                </a:tc>
                <a:extLst>
                  <a:ext uri="{0D108BD9-81ED-4DB2-BD59-A6C34878D82A}">
                    <a16:rowId xmlns:a16="http://schemas.microsoft.com/office/drawing/2014/main" val="2330806471"/>
                  </a:ext>
                </a:extLst>
              </a:tr>
            </a:tbl>
          </a:graphicData>
        </a:graphic>
      </p:graphicFrame>
      <p:pic>
        <p:nvPicPr>
          <p:cNvPr id="13" name="ecosystem-g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4243" y="3563505"/>
            <a:ext cx="523921" cy="526120"/>
          </a:xfrm>
          <a:prstGeom prst="rect">
            <a:avLst/>
          </a:prstGeom>
        </p:spPr>
      </p:pic>
      <p:pic>
        <p:nvPicPr>
          <p:cNvPr id="14" name="dugong">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211764" y="4313116"/>
            <a:ext cx="406400" cy="526120"/>
          </a:xfrm>
          <a:prstGeom prst="rect">
            <a:avLst/>
          </a:prstGeom>
        </p:spPr>
      </p:pic>
    </p:spTree>
    <p:extLst>
      <p:ext uri="{BB962C8B-B14F-4D97-AF65-F5344CB8AC3E}">
        <p14:creationId xmlns:p14="http://schemas.microsoft.com/office/powerpoint/2010/main" val="904210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2"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64" fill="hold"/>
                                        <p:tgtEl>
                                          <p:spTgt spid="14"/>
                                        </p:tgtEl>
                                      </p:cBhvr>
                                    </p:cmd>
                                  </p:childTnLst>
                                </p:cTn>
                              </p:par>
                            </p:childTnLst>
                          </p:cTn>
                        </p:par>
                      </p:childTnLst>
                    </p:cTn>
                  </p:par>
                </p:childTnLst>
              </p:cTn>
              <p:nextCondLst>
                <p:cond evt="onClick" delay="0">
                  <p:tgtEl>
                    <p:spTgt spid="14"/>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764" y="32503"/>
            <a:ext cx="4832184" cy="584775"/>
          </a:xfrm>
          <a:prstGeom prst="rect">
            <a:avLst/>
          </a:prstGeom>
          <a:solidFill>
            <a:srgbClr val="FBCDCD"/>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Checking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8096209" y="1650556"/>
            <a:ext cx="1429943" cy="553998"/>
          </a:xfrm>
          <a:prstGeom prst="rect">
            <a:avLst/>
          </a:prstGeom>
        </p:spPr>
        <p:txBody>
          <a:bodyPr wrap="none">
            <a:spAutoFit/>
          </a:bodyPr>
          <a:lstStyle/>
          <a:p>
            <a:r>
              <a:rPr lang="en-US" sz="3000" dirty="0">
                <a:solidFill>
                  <a:srgbClr val="000000"/>
                </a:solidFill>
                <a:ea typeface="Calibri" panose="020F0502020204030204" pitchFamily="34" charset="0"/>
                <a:cs typeface="Calibri" panose="020F0502020204030204" pitchFamily="34" charset="0"/>
              </a:rPr>
              <a:t>contain </a:t>
            </a:r>
            <a:endParaRPr lang="en-US" dirty="0"/>
          </a:p>
        </p:txBody>
      </p:sp>
      <p:sp>
        <p:nvSpPr>
          <p:cNvPr id="7" name="Rectangle 6"/>
          <p:cNvSpPr/>
          <p:nvPr/>
        </p:nvSpPr>
        <p:spPr>
          <a:xfrm>
            <a:off x="2627856" y="1753740"/>
            <a:ext cx="1477520"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diverse </a:t>
            </a:r>
            <a:r>
              <a:rPr lang="en-US" sz="3000" dirty="0" smtClean="0">
                <a:solidFill>
                  <a:srgbClr val="000000"/>
                </a:solidFill>
                <a:ea typeface="Calibri" panose="020F0502020204030204" pitchFamily="34" charset="0"/>
                <a:cs typeface="Calibri" panose="020F0502020204030204" pitchFamily="34" charset="0"/>
              </a:rPr>
              <a:t> </a:t>
            </a:r>
            <a:endParaRPr lang="en-US" sz="3000" dirty="0">
              <a:solidFill>
                <a:prstClr val="black"/>
              </a:solidFill>
              <a:ea typeface="Times New Roman" panose="02020603050405020304" pitchFamily="18" charset="0"/>
              <a:cs typeface="Times New Roman" panose="02020603050405020304" pitchFamily="18" charset="0"/>
            </a:endParaRPr>
          </a:p>
        </p:txBody>
      </p:sp>
      <p:sp>
        <p:nvSpPr>
          <p:cNvPr id="8" name="Rectangle 7"/>
          <p:cNvSpPr/>
          <p:nvPr/>
        </p:nvSpPr>
        <p:spPr>
          <a:xfrm>
            <a:off x="5043948" y="2946145"/>
            <a:ext cx="2672142"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m</a:t>
            </a:r>
            <a:r>
              <a:rPr lang="en-US" sz="3000" dirty="0" smtClean="0">
                <a:solidFill>
                  <a:srgbClr val="000000"/>
                </a:solidFill>
                <a:ea typeface="Calibri" panose="020F0502020204030204" pitchFamily="34" charset="0"/>
                <a:cs typeface="Calibri" panose="020F0502020204030204" pitchFamily="34" charset="0"/>
              </a:rPr>
              <a:t>edicinal plant </a:t>
            </a:r>
            <a:endParaRPr lang="en-US" sz="3000" dirty="0">
              <a:solidFill>
                <a:srgbClr val="000000"/>
              </a:solidFill>
              <a:ea typeface="Calibri" panose="020F0502020204030204" pitchFamily="34" charset="0"/>
              <a:cs typeface="Calibri" panose="020F0502020204030204" pitchFamily="34" charset="0"/>
            </a:endParaRPr>
          </a:p>
        </p:txBody>
      </p:sp>
      <p:sp>
        <p:nvSpPr>
          <p:cNvPr id="9" name="Rectangle 8"/>
          <p:cNvSpPr/>
          <p:nvPr/>
        </p:nvSpPr>
        <p:spPr>
          <a:xfrm>
            <a:off x="2996713" y="4819333"/>
            <a:ext cx="1899751" cy="553998"/>
          </a:xfrm>
          <a:prstGeom prst="rect">
            <a:avLst/>
          </a:prstGeom>
        </p:spPr>
        <p:txBody>
          <a:bodyPr wrap="none">
            <a:spAutoFit/>
          </a:bodyPr>
          <a:lstStyle/>
          <a:p>
            <a:pPr lvl="0"/>
            <a:r>
              <a:rPr lang="en-US" sz="3000" dirty="0">
                <a:solidFill>
                  <a:prstClr val="black"/>
                </a:solidFill>
              </a:rPr>
              <a:t>Ecosystem </a:t>
            </a:r>
          </a:p>
        </p:txBody>
      </p:sp>
      <p:sp>
        <p:nvSpPr>
          <p:cNvPr id="10" name="Rectangle 9"/>
          <p:cNvSpPr/>
          <p:nvPr/>
        </p:nvSpPr>
        <p:spPr>
          <a:xfrm>
            <a:off x="8047702" y="4701346"/>
            <a:ext cx="1526956" cy="553998"/>
          </a:xfrm>
          <a:prstGeom prst="rect">
            <a:avLst/>
          </a:prstGeom>
        </p:spPr>
        <p:txBody>
          <a:bodyPr wrap="none">
            <a:spAutoFit/>
          </a:bodyPr>
          <a:lstStyle/>
          <a:p>
            <a:r>
              <a:rPr lang="en-US" sz="3000" dirty="0">
                <a:solidFill>
                  <a:prstClr val="black"/>
                </a:solidFill>
              </a:rPr>
              <a:t>dugong </a:t>
            </a:r>
            <a:r>
              <a:rPr lang="en-US" sz="3000" dirty="0" smtClean="0">
                <a:solidFill>
                  <a:prstClr val="black"/>
                </a:solidFill>
              </a:rPr>
              <a:t> </a:t>
            </a:r>
            <a:endParaRPr lang="en-US" dirty="0"/>
          </a:p>
        </p:txBody>
      </p:sp>
      <p:sp>
        <p:nvSpPr>
          <p:cNvPr id="11" name="Oval 10"/>
          <p:cNvSpPr/>
          <p:nvPr/>
        </p:nvSpPr>
        <p:spPr>
          <a:xfrm>
            <a:off x="7442094" y="1234097"/>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hứa</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đựng</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2" name="Oval 11"/>
          <p:cNvSpPr/>
          <p:nvPr/>
        </p:nvSpPr>
        <p:spPr>
          <a:xfrm>
            <a:off x="1997530" y="1342474"/>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Phong</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phú</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3" name="Oval 12"/>
          <p:cNvSpPr/>
          <p:nvPr/>
        </p:nvSpPr>
        <p:spPr>
          <a:xfrm>
            <a:off x="5043948" y="2729390"/>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ây</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thuốc</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4" name="Oval 13"/>
          <p:cNvSpPr/>
          <p:nvPr/>
        </p:nvSpPr>
        <p:spPr>
          <a:xfrm>
            <a:off x="2627856" y="4333061"/>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h</a:t>
            </a:r>
            <a:r>
              <a:rPr lang="en-GB" sz="2800" b="1" kern="0" dirty="0" err="1" smtClean="0">
                <a:solidFill>
                  <a:srgbClr val="FFFF66"/>
                </a:solidFill>
                <a:latin typeface="Times New Roman" pitchFamily="18" charset="0"/>
                <a:cs typeface="Times New Roman" pitchFamily="18" charset="0"/>
              </a:rPr>
              <a:t>ệ</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sinh</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thái</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5" name="Oval 14"/>
          <p:cNvSpPr/>
          <p:nvPr/>
        </p:nvSpPr>
        <p:spPr>
          <a:xfrm>
            <a:off x="7442094" y="4317902"/>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Bò</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biển</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9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ppt_x"/>
                                          </p:val>
                                        </p:tav>
                                      </p:tavLst>
                                    </p:anim>
                                    <p:anim calcmode="lin" valueType="num">
                                      <p:cBhvr additive="base">
                                        <p:cTn id="40" dur="500"/>
                                        <p:tgtEl>
                                          <p:spTgt spid="12"/>
                                        </p:tgtEl>
                                        <p:attrNameLst>
                                          <p:attrName>ppt_y</p:attrName>
                                        </p:attrNameLst>
                                      </p:cBhvr>
                                      <p:tavLst>
                                        <p:tav tm="0">
                                          <p:val>
                                            <p:strVal val="ppt_y"/>
                                          </p:val>
                                        </p:tav>
                                        <p:tav tm="100000">
                                          <p:val>
                                            <p:strVal val="1+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8211" y="883487"/>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631680" y="975025"/>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2138" y="859851"/>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2" name="Hộp Văn bản 5">
            <a:extLst>
              <a:ext uri="{FF2B5EF4-FFF2-40B4-BE49-F238E27FC236}">
                <a16:creationId xmlns:a16="http://schemas.microsoft.com/office/drawing/2014/main" id="{7031D8DD-1F0E-DF29-916C-73D2D9948659}"/>
              </a:ext>
            </a:extLst>
          </p:cNvPr>
          <p:cNvSpPr txBox="1"/>
          <p:nvPr/>
        </p:nvSpPr>
        <p:spPr>
          <a:xfrm>
            <a:off x="295088" y="2194790"/>
            <a:ext cx="10985443" cy="3939540"/>
          </a:xfrm>
          <a:prstGeom prst="rect">
            <a:avLst/>
          </a:prstGeom>
          <a:noFill/>
        </p:spPr>
        <p:txBody>
          <a:bodyPr wrap="square">
            <a:spAutoFit/>
          </a:bodyPr>
          <a:lstStyle/>
          <a:p>
            <a:pPr>
              <a:spcBef>
                <a:spcPts val="600"/>
              </a:spcBef>
              <a:spcAft>
                <a:spcPts val="600"/>
              </a:spcAft>
            </a:pPr>
            <a:r>
              <a:rPr lang="en-US" sz="3200" b="1" smtClean="0">
                <a:solidFill>
                  <a:schemeClr val="accent2"/>
                </a:solidFill>
              </a:rPr>
              <a:t>1.</a:t>
            </a:r>
            <a:r>
              <a:rPr lang="en-US" sz="3200" smtClean="0"/>
              <a:t> There </a:t>
            </a:r>
            <a:r>
              <a:rPr lang="en-US" sz="3200"/>
              <a:t>are 34 </a:t>
            </a:r>
            <a:r>
              <a:rPr lang="en-US" sz="3200" b="1">
                <a:solidFill>
                  <a:srgbClr val="E0702A"/>
                </a:solidFill>
              </a:rPr>
              <a:t>national parks </a:t>
            </a:r>
            <a:r>
              <a:rPr lang="en-US" sz="3200" smtClean="0"/>
              <a:t>/ </a:t>
            </a:r>
            <a:r>
              <a:rPr lang="en-US" sz="3200" b="1" smtClean="0">
                <a:solidFill>
                  <a:srgbClr val="E0702A"/>
                </a:solidFill>
              </a:rPr>
              <a:t>nations</a:t>
            </a:r>
            <a:r>
              <a:rPr lang="en-US" sz="3200" b="1">
                <a:solidFill>
                  <a:srgbClr val="E0702A"/>
                </a:solidFill>
              </a:rPr>
              <a:t>’ parks </a:t>
            </a:r>
            <a:r>
              <a:rPr lang="en-US" sz="3200"/>
              <a:t>in Viet Nam now</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2. </a:t>
            </a:r>
            <a:r>
              <a:rPr lang="en-US" sz="3200"/>
              <a:t>The </a:t>
            </a:r>
            <a:r>
              <a:rPr lang="en-US" sz="3200" b="1">
                <a:solidFill>
                  <a:srgbClr val="E0702A"/>
                </a:solidFill>
              </a:rPr>
              <a:t>conservation</a:t>
            </a:r>
            <a:r>
              <a:rPr lang="en-US" sz="3200"/>
              <a:t> / </a:t>
            </a:r>
            <a:r>
              <a:rPr lang="en-US" sz="3200" b="1">
                <a:solidFill>
                  <a:srgbClr val="E0702A"/>
                </a:solidFill>
              </a:rPr>
              <a:t>ecosystem</a:t>
            </a:r>
            <a:r>
              <a:rPr lang="en-US" sz="3200"/>
              <a:t> </a:t>
            </a:r>
            <a:r>
              <a:rPr lang="en-US" sz="3200" smtClean="0"/>
              <a:t>in Con </a:t>
            </a:r>
            <a:r>
              <a:rPr lang="en-US" sz="3200"/>
              <a:t>Dao is very diverse</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3. </a:t>
            </a:r>
            <a:r>
              <a:rPr lang="en-US" sz="3200"/>
              <a:t>The dugong is a(n) </a:t>
            </a:r>
            <a:r>
              <a:rPr lang="en-US" sz="3200" b="1">
                <a:solidFill>
                  <a:srgbClr val="E0702A"/>
                </a:solidFill>
              </a:rPr>
              <a:t>dangerous</a:t>
            </a:r>
            <a:r>
              <a:rPr lang="en-US" sz="3200"/>
              <a:t> </a:t>
            </a:r>
            <a:r>
              <a:rPr lang="en-US" sz="3200" smtClean="0"/>
              <a:t>/ </a:t>
            </a:r>
            <a:r>
              <a:rPr lang="en-US" sz="3200" b="1" smtClean="0">
                <a:solidFill>
                  <a:srgbClr val="E0702A"/>
                </a:solidFill>
              </a:rPr>
              <a:t>endangered</a:t>
            </a:r>
            <a:r>
              <a:rPr lang="en-US" sz="3200" smtClean="0"/>
              <a:t> </a:t>
            </a:r>
            <a:r>
              <a:rPr lang="en-US" sz="3200"/>
              <a:t>animal</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4.</a:t>
            </a:r>
            <a:r>
              <a:rPr lang="en-US" sz="3200"/>
              <a:t> National parks play a key role in </a:t>
            </a:r>
            <a:r>
              <a:rPr lang="en-US" sz="3200" smtClean="0"/>
              <a:t>saving the </a:t>
            </a:r>
            <a:r>
              <a:rPr lang="en-US" sz="3200" b="1">
                <a:solidFill>
                  <a:srgbClr val="E0702A"/>
                </a:solidFill>
              </a:rPr>
              <a:t>environment</a:t>
            </a:r>
            <a:r>
              <a:rPr lang="en-US" sz="3200"/>
              <a:t> / </a:t>
            </a:r>
            <a:r>
              <a:rPr lang="en-US" sz="3200" b="1">
                <a:solidFill>
                  <a:srgbClr val="E0702A"/>
                </a:solidFill>
              </a:rPr>
              <a:t>small islands</a:t>
            </a:r>
            <a:r>
              <a:rPr lang="en-US" sz="3200" smtClean="0"/>
              <a:t>.</a:t>
            </a:r>
            <a:endParaRPr lang="en-US" sz="3200"/>
          </a:p>
        </p:txBody>
      </p:sp>
      <p:sp>
        <p:nvSpPr>
          <p:cNvPr id="2" name="Oval 1"/>
          <p:cNvSpPr/>
          <p:nvPr/>
        </p:nvSpPr>
        <p:spPr>
          <a:xfrm>
            <a:off x="2901462" y="2212374"/>
            <a:ext cx="2567353" cy="59237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903839" y="3144358"/>
            <a:ext cx="1995800"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17223" y="4093926"/>
            <a:ext cx="2242038"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781191" y="5043495"/>
            <a:ext cx="2417885"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8669" y="736740"/>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74364" y="851914"/>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4822" y="736740"/>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699404" y="1879066"/>
            <a:ext cx="10804338" cy="4154984"/>
          </a:xfrm>
          <a:prstGeom prst="rect">
            <a:avLst/>
          </a:prstGeom>
        </p:spPr>
        <p:txBody>
          <a:bodyPr wrap="square">
            <a:spAutoFit/>
          </a:bodyPr>
          <a:lstStyle/>
          <a:p>
            <a:pPr algn="just"/>
            <a:r>
              <a:rPr lang="en-US" sz="2400" dirty="0" smtClean="0">
                <a:solidFill>
                  <a:srgbClr val="000000"/>
                </a:solidFill>
                <a:latin typeface="Bahnschrift Condensed" panose="020B0502040204020203" pitchFamily="34" charset="0"/>
              </a:rPr>
              <a:t>   Today</a:t>
            </a:r>
            <a:r>
              <a:rPr lang="en-US" sz="2400" dirty="0">
                <a:solidFill>
                  <a:srgbClr val="000000"/>
                </a:solidFill>
                <a:latin typeface="Bahnschrift Condensed" panose="020B0502040204020203" pitchFamily="34" charset="0"/>
              </a:rPr>
              <a:t>, there are national parks all over the world, and the number is rising all the time. A national park is a special area for the protection of the environment and wildlife.</a:t>
            </a:r>
          </a:p>
          <a:p>
            <a:pPr algn="just"/>
            <a:r>
              <a:rPr lang="en-US" sz="2400" dirty="0">
                <a:solidFill>
                  <a:srgbClr val="000000"/>
                </a:solidFill>
                <a:latin typeface="Bahnschrift Condensed" panose="020B0502040204020203" pitchFamily="34" charset="0"/>
              </a:rPr>
              <a:t>In Viet Nam, there are now 34 national parks. Con Dao National Park is one of them. It became a national park in 1993. The park is in Con Dao District, Ba Ria-</a:t>
            </a:r>
            <a:r>
              <a:rPr lang="en-US" sz="2400" dirty="0" err="1">
                <a:solidFill>
                  <a:srgbClr val="000000"/>
                </a:solidFill>
                <a:latin typeface="Bahnschrift Condensed" panose="020B0502040204020203" pitchFamily="34" charset="0"/>
              </a:rPr>
              <a:t>Vung</a:t>
            </a:r>
            <a:r>
              <a:rPr lang="en-US" sz="2400" dirty="0">
                <a:solidFill>
                  <a:srgbClr val="000000"/>
                </a:solidFill>
                <a:latin typeface="Bahnschrift Condensed" panose="020B0502040204020203" pitchFamily="34" charset="0"/>
              </a:rPr>
              <a:t> Tau Province. It contains 16 small islands covering 20,000 hectares. The ecosystem here is very diverse with thousands of species, including marine animals. Many species of corals as well as sea turtles, dolphins, and endangered dugongs live here as well. The park is also home to a lot of valuable kinds of woods and medicinal plants. Three ancient trees in the park were named “Vietnamese Heritage Trees”.</a:t>
            </a:r>
          </a:p>
          <a:p>
            <a:pPr algn="just"/>
            <a:r>
              <a:rPr lang="en-US" sz="2400" dirty="0">
                <a:solidFill>
                  <a:srgbClr val="000000"/>
                </a:solidFill>
                <a:latin typeface="Bahnschrift Condensed" panose="020B0502040204020203" pitchFamily="34" charset="0"/>
              </a:rPr>
              <a:t>Con Dao National Park, like other national parks, plays a key role in saving endangered species as well as protecting the environment and natural resources. It also helps raise the awareness of local residents about the importance of nature.</a:t>
            </a:r>
            <a:endParaRPr lang="en-US" sz="2400" i="0" dirty="0">
              <a:solidFill>
                <a:srgbClr val="000000"/>
              </a:solidFill>
              <a:effectLst/>
              <a:latin typeface="Bahnschrift Condensed" panose="020B0502040204020203" pitchFamily="34" charset="0"/>
            </a:endParaRPr>
          </a:p>
        </p:txBody>
      </p:sp>
      <p:pic>
        <p:nvPicPr>
          <p:cNvPr id="4" name="ttsMP3.com_VoiceText_2023-12-29_22_25_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6961" y="168107"/>
            <a:ext cx="406400" cy="406400"/>
          </a:xfrm>
          <a:prstGeom prst="rect">
            <a:avLst/>
          </a:prstGeom>
        </p:spPr>
      </p:pic>
    </p:spTree>
    <p:extLst>
      <p:ext uri="{BB962C8B-B14F-4D97-AF65-F5344CB8AC3E}">
        <p14:creationId xmlns:p14="http://schemas.microsoft.com/office/powerpoint/2010/main" val="3023515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3276" y="9208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25882" y="927226"/>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367207" y="8154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44979" y="1686976"/>
            <a:ext cx="11463716" cy="4185761"/>
          </a:xfrm>
          <a:prstGeom prst="rect">
            <a:avLst/>
          </a:prstGeom>
        </p:spPr>
        <p:txBody>
          <a:bodyPr wrap="square">
            <a:spAutoFit/>
          </a:bodyPr>
          <a:lstStyle/>
          <a:p>
            <a:pPr>
              <a:spcAft>
                <a:spcPts val="0"/>
              </a:spcAft>
            </a:pPr>
            <a:r>
              <a:rPr lang="en-US" sz="3200" b="1" dirty="0">
                <a:solidFill>
                  <a:schemeClr val="accent2"/>
                </a:solidFill>
                <a:ea typeface="Times New Roman" panose="02020603050405020304" pitchFamily="18" charset="0"/>
              </a:rPr>
              <a:t>1</a:t>
            </a:r>
            <a:r>
              <a:rPr lang="en-US" sz="3200" b="1">
                <a:solidFill>
                  <a:schemeClr val="accent2"/>
                </a:solidFill>
                <a:ea typeface="Times New Roman" panose="02020603050405020304" pitchFamily="18" charset="0"/>
              </a:rPr>
              <a:t>. </a:t>
            </a:r>
            <a:r>
              <a:rPr lang="en-US" sz="3200">
                <a:ea typeface="Times New Roman" panose="02020603050405020304" pitchFamily="18" charset="0"/>
              </a:rPr>
              <a:t>What is the best title for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National Parks in Viet Nam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Wildlife </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dirty="0">
                <a:solidFill>
                  <a:schemeClr val="accent2"/>
                </a:solidFill>
                <a:ea typeface="Times New Roman" panose="02020603050405020304" pitchFamily="18" charset="0"/>
              </a:rPr>
              <a:t>2</a:t>
            </a:r>
            <a:r>
              <a:rPr lang="en-US" sz="3200" b="1">
                <a:solidFill>
                  <a:schemeClr val="accent2"/>
                </a:solidFill>
                <a:ea typeface="Times New Roman" panose="02020603050405020304" pitchFamily="18" charset="0"/>
              </a:rPr>
              <a:t>.</a:t>
            </a:r>
            <a:r>
              <a:rPr lang="en-US" sz="3200">
                <a:ea typeface="Times New Roman" panose="02020603050405020304" pitchFamily="18" charset="0"/>
              </a:rPr>
              <a:t> National parks are areas for </a:t>
            </a:r>
            <a:r>
              <a:rPr lang="en-US" sz="3200" smtClean="0">
                <a:ea typeface="Times New Roman" panose="02020603050405020304" pitchFamily="18" charset="0"/>
              </a:rPr>
              <a:t>______. </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the environment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the management of marine life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sale of animal products </a:t>
            </a:r>
            <a:endParaRPr lang="en-US" sz="3200" smtClean="0">
              <a:ea typeface="Times New Roman" panose="02020603050405020304" pitchFamily="18" charset="0"/>
            </a:endParaRPr>
          </a:p>
        </p:txBody>
      </p:sp>
      <p:sp>
        <p:nvSpPr>
          <p:cNvPr id="2" name="Oval 1"/>
          <p:cNvSpPr/>
          <p:nvPr/>
        </p:nvSpPr>
        <p:spPr>
          <a:xfrm>
            <a:off x="1318846" y="267199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18846" y="430736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4450" y="43200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57056" y="43839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298381" y="32664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54811" y="1213622"/>
            <a:ext cx="11463716" cy="418576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3. </a:t>
            </a:r>
            <a:r>
              <a:rPr lang="en-US" sz="3200">
                <a:ea typeface="Times New Roman" panose="02020603050405020304" pitchFamily="18" charset="0"/>
              </a:rPr>
              <a:t>What is the area of Con Dao </a:t>
            </a:r>
            <a:r>
              <a:rPr lang="en-US" sz="3200" smtClean="0">
                <a:ea typeface="Times New Roman" panose="02020603050405020304" pitchFamily="18" charset="0"/>
              </a:rPr>
              <a:t>National Park?</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34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16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20,000 hectares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smtClean="0">
                <a:solidFill>
                  <a:schemeClr val="accent2"/>
                </a:solidFill>
                <a:ea typeface="Times New Roman" panose="02020603050405020304" pitchFamily="18" charset="0"/>
              </a:rPr>
              <a:t>4.</a:t>
            </a:r>
            <a:r>
              <a:rPr lang="en-US" sz="3200" smtClean="0">
                <a:ea typeface="Times New Roman" panose="02020603050405020304" pitchFamily="18" charset="0"/>
              </a:rPr>
              <a:t> </a:t>
            </a:r>
            <a:r>
              <a:rPr lang="en-US" sz="3200">
                <a:ea typeface="Times New Roman" panose="02020603050405020304" pitchFamily="18" charset="0"/>
              </a:rPr>
              <a:t>Con Dao National Park has many </a:t>
            </a:r>
            <a:r>
              <a:rPr lang="en-US" sz="3200" smtClean="0">
                <a:ea typeface="Times New Roman" panose="02020603050405020304" pitchFamily="18" charset="0"/>
              </a:rPr>
              <a:t>kinds of </a:t>
            </a:r>
            <a:r>
              <a:rPr lang="en-US" sz="3200">
                <a:ea typeface="Times New Roman" panose="02020603050405020304" pitchFamily="18" charset="0"/>
              </a:rPr>
              <a:t>______.</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valuable plants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ancient trees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natural values</a:t>
            </a:r>
            <a:endParaRPr lang="en-US" sz="3200" smtClean="0">
              <a:ea typeface="Times New Roman" panose="02020603050405020304" pitchFamily="18" charset="0"/>
            </a:endParaRPr>
          </a:p>
        </p:txBody>
      </p:sp>
      <p:sp>
        <p:nvSpPr>
          <p:cNvPr id="14" name="Oval 13"/>
          <p:cNvSpPr/>
          <p:nvPr/>
        </p:nvSpPr>
        <p:spPr>
          <a:xfrm>
            <a:off x="1328678" y="269983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28678" y="3834014"/>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7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2269" y="343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84875" y="34990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426200" y="2381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307138" y="1125132"/>
            <a:ext cx="12022513" cy="221599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5. </a:t>
            </a:r>
            <a:r>
              <a:rPr lang="en-US" sz="3200">
                <a:ea typeface="Times New Roman" panose="02020603050405020304" pitchFamily="18" charset="0"/>
              </a:rPr>
              <a:t>Which of the following is NOT </a:t>
            </a:r>
            <a:r>
              <a:rPr lang="en-US" sz="3200" smtClean="0">
                <a:ea typeface="Times New Roman" panose="02020603050405020304" pitchFamily="18" charset="0"/>
              </a:rPr>
              <a:t>true, according </a:t>
            </a:r>
            <a:r>
              <a:rPr lang="en-US" sz="3200">
                <a:ea typeface="Times New Roman" panose="02020603050405020304" pitchFamily="18" charset="0"/>
              </a:rPr>
              <a:t>to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There are more and more </a:t>
            </a:r>
            <a:r>
              <a:rPr lang="en-US" sz="3200" smtClean="0">
                <a:ea typeface="Times New Roman" panose="02020603050405020304" pitchFamily="18" charset="0"/>
              </a:rPr>
              <a:t>national parks </a:t>
            </a:r>
            <a:r>
              <a:rPr lang="en-US" sz="3200">
                <a:ea typeface="Times New Roman" panose="02020603050405020304" pitchFamily="18" charset="0"/>
              </a:rPr>
              <a:t>in the world.</a:t>
            </a:r>
            <a:r>
              <a:rPr lang="en-US" sz="3200" dirty="0" smtClean="0">
                <a:ea typeface="Times New Roman" panose="02020603050405020304" pitchFamily="18" charset="0"/>
              </a:rPr>
              <a:t>	</a:t>
            </a:r>
            <a:r>
              <a:rPr lang="en-US" sz="3200" smtClean="0">
                <a:ea typeface="Times New Roman" panose="02020603050405020304" pitchFamily="18" charset="0"/>
              </a:rPr>
              <a:t>	</a:t>
            </a:r>
            <a:r>
              <a:rPr lang="en-US" sz="3200" b="1" smtClean="0">
                <a:solidFill>
                  <a:srgbClr val="00B0F0"/>
                </a:solidFill>
                <a:ea typeface="Times New Roman" panose="02020603050405020304" pitchFamily="18" charset="0"/>
              </a:rPr>
              <a:t>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is rich </a:t>
            </a:r>
            <a:r>
              <a:rPr lang="en-US" sz="3200" smtClean="0">
                <a:ea typeface="Times New Roman" panose="02020603050405020304" pitchFamily="18" charset="0"/>
              </a:rPr>
              <a:t>in animal </a:t>
            </a:r>
            <a:r>
              <a:rPr lang="en-US" sz="3200">
                <a:ea typeface="Times New Roman" panose="02020603050405020304" pitchFamily="18" charset="0"/>
              </a:rPr>
              <a:t>species.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Park’s mission is </a:t>
            </a:r>
            <a:r>
              <a:rPr lang="en-US" sz="3200" smtClean="0">
                <a:ea typeface="Times New Roman" panose="02020603050405020304" pitchFamily="18" charset="0"/>
              </a:rPr>
              <a:t>to help </a:t>
            </a:r>
            <a:r>
              <a:rPr lang="en-US" sz="3200">
                <a:ea typeface="Times New Roman" panose="02020603050405020304" pitchFamily="18" charset="0"/>
              </a:rPr>
              <a:t>other national parks.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p:txBody>
      </p:sp>
      <p:sp>
        <p:nvSpPr>
          <p:cNvPr id="14" name="Oval 13"/>
          <p:cNvSpPr/>
          <p:nvPr/>
        </p:nvSpPr>
        <p:spPr>
          <a:xfrm>
            <a:off x="1183936" y="261134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1148" y="820840"/>
            <a:ext cx="10384671"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p>
          <a:p>
            <a:r>
              <a:rPr lang="en-US" sz="2600" b="1" dirty="0">
                <a:effectLst>
                  <a:glow rad="88900">
                    <a:schemeClr val="bg1"/>
                  </a:glow>
                </a:effectLst>
                <a:cs typeface="Arial" panose="020B0604020202020204" pitchFamily="34" charset="0"/>
              </a:rPr>
              <a:t>Look at the facts. </a:t>
            </a:r>
          </a:p>
        </p:txBody>
      </p:sp>
      <p:sp>
        <p:nvSpPr>
          <p:cNvPr id="16" name="Rounded Rectangle 15"/>
          <p:cNvSpPr/>
          <p:nvPr/>
        </p:nvSpPr>
        <p:spPr>
          <a:xfrm>
            <a:off x="458289" y="923480"/>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1075" y="820840"/>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983720"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SPEAKING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68654153-062D-D74E-45D7-48792F18079C}"/>
              </a:ext>
            </a:extLst>
          </p:cNvPr>
          <p:cNvSpPr txBox="1"/>
          <p:nvPr/>
        </p:nvSpPr>
        <p:spPr>
          <a:xfrm>
            <a:off x="1832822" y="5579770"/>
            <a:ext cx="8709155" cy="1077218"/>
          </a:xfrm>
          <a:prstGeom prst="rect">
            <a:avLst/>
          </a:prstGeom>
          <a:noFill/>
        </p:spPr>
        <p:txBody>
          <a:bodyPr wrap="square">
            <a:spAutoFit/>
          </a:bodyPr>
          <a:lstStyle/>
          <a:p>
            <a:r>
              <a:rPr lang="en-US" sz="3200" i="1" dirty="0">
                <a:solidFill>
                  <a:srgbClr val="C00000"/>
                </a:solidFill>
                <a:effectLst/>
                <a:latin typeface="Times New Roman" panose="02020603050405020304" pitchFamily="18" charset="0"/>
                <a:ea typeface="Times New Roman" panose="02020603050405020304" pitchFamily="18" charset="0"/>
              </a:rPr>
              <a:t>A: Where is Vu Quang National Park?</a:t>
            </a:r>
            <a:endParaRPr lang="vi-VN" sz="3200" dirty="0">
              <a:solidFill>
                <a:srgbClr val="C00000"/>
              </a:solidFill>
              <a:effectLst/>
              <a:latin typeface="Times New Roman" panose="02020603050405020304" pitchFamily="18" charset="0"/>
              <a:ea typeface="Times New Roman" panose="02020603050405020304" pitchFamily="18" charset="0"/>
            </a:endParaRPr>
          </a:p>
          <a:p>
            <a:r>
              <a:rPr lang="en-US" sz="3200" i="1" dirty="0">
                <a:solidFill>
                  <a:srgbClr val="C00000"/>
                </a:solidFill>
                <a:effectLst/>
                <a:latin typeface="Times New Roman" panose="02020603050405020304" pitchFamily="18" charset="0"/>
                <a:ea typeface="Times New Roman" panose="02020603050405020304" pitchFamily="18" charset="0"/>
              </a:rPr>
              <a:t>B: It’s in Vu Quang District, Ha </a:t>
            </a:r>
            <a:r>
              <a:rPr lang="en-US" sz="3200" i="1" dirty="0" err="1">
                <a:solidFill>
                  <a:srgbClr val="C00000"/>
                </a:solidFill>
                <a:effectLst/>
                <a:latin typeface="Times New Roman" panose="02020603050405020304" pitchFamily="18" charset="0"/>
                <a:ea typeface="Times New Roman" panose="02020603050405020304" pitchFamily="18" charset="0"/>
              </a:rPr>
              <a:t>Tinh</a:t>
            </a:r>
            <a:r>
              <a:rPr lang="en-US" sz="3200" dirty="0">
                <a:solidFill>
                  <a:srgbClr val="C00000"/>
                </a:solidFill>
                <a:latin typeface="Times New Roman" panose="02020603050405020304" pitchFamily="18" charset="0"/>
                <a:ea typeface="Times New Roman" panose="02020603050405020304" pitchFamily="18" charset="0"/>
              </a:rPr>
              <a:t> </a:t>
            </a:r>
            <a:r>
              <a:rPr lang="en-US" sz="3200" i="1" dirty="0">
                <a:solidFill>
                  <a:srgbClr val="C00000"/>
                </a:solidFill>
                <a:effectLst/>
                <a:latin typeface="Times New Roman" panose="02020603050405020304" pitchFamily="18" charset="0"/>
                <a:ea typeface="Times New Roman" panose="02020603050405020304" pitchFamily="18" charset="0"/>
              </a:rPr>
              <a:t>Province</a:t>
            </a:r>
            <a:endParaRPr lang="vi-VN" sz="3200" dirty="0">
              <a:solidFill>
                <a:srgbClr val="C00000"/>
              </a:solidFill>
            </a:endParaRPr>
          </a:p>
        </p:txBody>
      </p:sp>
      <p:pic>
        <p:nvPicPr>
          <p:cNvPr id="3" name="Picture 2"/>
          <p:cNvPicPr>
            <a:picLocks noChangeAspect="1"/>
          </p:cNvPicPr>
          <p:nvPr/>
        </p:nvPicPr>
        <p:blipFill>
          <a:blip r:embed="rId3"/>
          <a:stretch>
            <a:fillRect/>
          </a:stretch>
        </p:blipFill>
        <p:spPr>
          <a:xfrm>
            <a:off x="205619" y="1778345"/>
            <a:ext cx="5822413" cy="3514119"/>
          </a:xfrm>
          <a:prstGeom prst="rect">
            <a:avLst/>
          </a:prstGeom>
        </p:spPr>
      </p:pic>
      <p:pic>
        <p:nvPicPr>
          <p:cNvPr id="4" name="Picture 3"/>
          <p:cNvPicPr>
            <a:picLocks noChangeAspect="1"/>
          </p:cNvPicPr>
          <p:nvPr/>
        </p:nvPicPr>
        <p:blipFill rotWithShape="1">
          <a:blip r:embed="rId4"/>
          <a:srcRect b="1817"/>
          <a:stretch/>
        </p:blipFill>
        <p:spPr>
          <a:xfrm>
            <a:off x="6550045" y="1778345"/>
            <a:ext cx="4846948" cy="3681712"/>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317" y="611861"/>
            <a:ext cx="694271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r>
              <a:rPr lang="en-US" sz="2600" b="1" dirty="0" smtClean="0">
                <a:effectLst>
                  <a:glow rad="88900">
                    <a:schemeClr val="bg1"/>
                  </a:glow>
                </a:effectLst>
                <a:cs typeface="Arial" panose="020B0604020202020204" pitchFamily="34" charset="0"/>
              </a:rPr>
              <a:t>  Look </a:t>
            </a:r>
            <a:r>
              <a:rPr lang="en-US" sz="2600" b="1" dirty="0">
                <a:effectLst>
                  <a:glow rad="88900">
                    <a:schemeClr val="bg1"/>
                  </a:glow>
                </a:effectLst>
                <a:cs typeface="Arial" panose="020B0604020202020204" pitchFamily="34" charset="0"/>
              </a:rPr>
              <a:t>at the facts. </a:t>
            </a:r>
          </a:p>
        </p:txBody>
      </p:sp>
      <p:sp>
        <p:nvSpPr>
          <p:cNvPr id="16" name="Rounded Rectangle 15"/>
          <p:cNvSpPr/>
          <p:nvPr/>
        </p:nvSpPr>
        <p:spPr>
          <a:xfrm>
            <a:off x="448457" y="714501"/>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243" y="611861"/>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855900" cy="523220"/>
          </a:xfrm>
          <a:prstGeom prst="rect">
            <a:avLst/>
          </a:prstGeom>
          <a:solidFill>
            <a:schemeClr val="accent4">
              <a:lumMod val="75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SPEAKING</a:t>
            </a:r>
            <a:endParaRPr lang="en-US" sz="28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819137" y="2432585"/>
            <a:ext cx="4058229" cy="2479023"/>
          </a:xfrm>
          <a:prstGeom prst="rect">
            <a:avLst/>
          </a:prstGeom>
        </p:spPr>
      </p:pic>
      <p:pic>
        <p:nvPicPr>
          <p:cNvPr id="4" name="Picture 3"/>
          <p:cNvPicPr>
            <a:picLocks noChangeAspect="1"/>
          </p:cNvPicPr>
          <p:nvPr/>
        </p:nvPicPr>
        <p:blipFill rotWithShape="1">
          <a:blip r:embed="rId4"/>
          <a:srcRect b="1817"/>
          <a:stretch/>
        </p:blipFill>
        <p:spPr>
          <a:xfrm>
            <a:off x="7819137" y="89169"/>
            <a:ext cx="3950076" cy="2343416"/>
          </a:xfrm>
          <a:prstGeom prst="rect">
            <a:avLst/>
          </a:prstGeom>
        </p:spPr>
      </p:pic>
      <p:sp>
        <p:nvSpPr>
          <p:cNvPr id="9" name="Rectangle 8"/>
          <p:cNvSpPr/>
          <p:nvPr/>
        </p:nvSpPr>
        <p:spPr>
          <a:xfrm>
            <a:off x="251734" y="1842967"/>
            <a:ext cx="10465428" cy="4185761"/>
          </a:xfrm>
          <a:prstGeom prst="rect">
            <a:avLst/>
          </a:prstGeom>
        </p:spPr>
        <p:txBody>
          <a:bodyPr wrap="square">
            <a:spAutoFit/>
          </a:bodyPr>
          <a:lstStyle/>
          <a:p>
            <a:r>
              <a:rPr lang="en-US" sz="2800" b="1" dirty="0">
                <a:solidFill>
                  <a:srgbClr val="0070C0"/>
                </a:solidFill>
              </a:rPr>
              <a:t>A: </a:t>
            </a:r>
            <a:r>
              <a:rPr lang="en-US" sz="2800" dirty="0"/>
              <a:t>Where is Vu </a:t>
            </a:r>
            <a:r>
              <a:rPr lang="en-US" sz="2800" dirty="0" err="1"/>
              <a:t>Quang</a:t>
            </a:r>
            <a:r>
              <a:rPr lang="en-US" sz="2800" dirty="0"/>
              <a:t> National Park</a:t>
            </a:r>
            <a:r>
              <a:rPr lang="en-US" sz="2800" dirty="0" smtClean="0"/>
              <a:t>?</a:t>
            </a:r>
            <a:endParaRPr lang="en-US" sz="2800" dirty="0"/>
          </a:p>
          <a:p>
            <a:pPr>
              <a:lnSpc>
                <a:spcPct val="150000"/>
              </a:lnSpc>
            </a:pPr>
            <a:r>
              <a:rPr lang="en-US" sz="2800" b="1" dirty="0">
                <a:solidFill>
                  <a:srgbClr val="C00000"/>
                </a:solidFill>
              </a:rPr>
              <a:t>B: </a:t>
            </a:r>
            <a:r>
              <a:rPr lang="en-US" sz="2800" dirty="0"/>
              <a:t>It's in Vu </a:t>
            </a:r>
            <a:r>
              <a:rPr lang="en-US" sz="2800" dirty="0" err="1"/>
              <a:t>Quang</a:t>
            </a:r>
            <a:r>
              <a:rPr lang="en-US" sz="2800" dirty="0"/>
              <a:t> District, Ha </a:t>
            </a:r>
            <a:r>
              <a:rPr lang="en-US" sz="2800" dirty="0" err="1"/>
              <a:t>Tinh</a:t>
            </a:r>
            <a:r>
              <a:rPr lang="en-US" sz="2800" dirty="0"/>
              <a:t> Province</a:t>
            </a:r>
            <a:r>
              <a:rPr lang="en-US" sz="2800" dirty="0" smtClean="0"/>
              <a:t>.</a:t>
            </a:r>
            <a:endParaRPr lang="en-US" sz="2800" dirty="0"/>
          </a:p>
          <a:p>
            <a:r>
              <a:rPr lang="en-US" sz="2800" b="1" dirty="0">
                <a:solidFill>
                  <a:srgbClr val="0070C0"/>
                </a:solidFill>
              </a:rPr>
              <a:t>A: </a:t>
            </a:r>
            <a:r>
              <a:rPr lang="en-US" sz="2800" dirty="0"/>
              <a:t>When did Vu </a:t>
            </a:r>
            <a:r>
              <a:rPr lang="en-US" sz="2800" dirty="0" err="1"/>
              <a:t>Quang</a:t>
            </a:r>
            <a:r>
              <a:rPr lang="en-US" sz="2800" dirty="0"/>
              <a:t> National Park open</a:t>
            </a:r>
            <a:r>
              <a:rPr lang="en-US" sz="2800" dirty="0" smtClean="0"/>
              <a:t>?</a:t>
            </a:r>
            <a:endParaRPr lang="en-US" sz="2800" dirty="0"/>
          </a:p>
          <a:p>
            <a:r>
              <a:rPr lang="en-US" sz="2800" b="1" dirty="0">
                <a:solidFill>
                  <a:srgbClr val="C00000"/>
                </a:solidFill>
              </a:rPr>
              <a:t>B: </a:t>
            </a:r>
            <a:r>
              <a:rPr lang="en-US" sz="2800" dirty="0"/>
              <a:t>It's opened in 2002</a:t>
            </a:r>
            <a:r>
              <a:rPr lang="en-US" sz="2800" dirty="0" smtClean="0"/>
              <a:t>.</a:t>
            </a:r>
            <a:endParaRPr lang="en-US" sz="2800" dirty="0"/>
          </a:p>
          <a:p>
            <a:r>
              <a:rPr lang="en-US" sz="2800" b="1" dirty="0">
                <a:solidFill>
                  <a:srgbClr val="0070C0"/>
                </a:solidFill>
              </a:rPr>
              <a:t>A: </a:t>
            </a:r>
            <a:r>
              <a:rPr lang="en-US" sz="2800" dirty="0"/>
              <a:t>What is the area of Vu </a:t>
            </a:r>
            <a:r>
              <a:rPr lang="en-US" sz="2800" dirty="0" err="1"/>
              <a:t>Quang</a:t>
            </a:r>
            <a:r>
              <a:rPr lang="en-US" sz="2800" dirty="0"/>
              <a:t> National Park</a:t>
            </a:r>
            <a:r>
              <a:rPr lang="en-US" sz="2800" dirty="0" smtClean="0"/>
              <a:t>?</a:t>
            </a:r>
            <a:endParaRPr lang="en-US" sz="2800" dirty="0"/>
          </a:p>
          <a:p>
            <a:r>
              <a:rPr lang="en-US" sz="2800" b="1" dirty="0">
                <a:solidFill>
                  <a:srgbClr val="C00000"/>
                </a:solidFill>
              </a:rPr>
              <a:t>B: </a:t>
            </a:r>
            <a:r>
              <a:rPr lang="en-US" sz="2800" dirty="0"/>
              <a:t>About 55,000 hectares</a:t>
            </a:r>
            <a:r>
              <a:rPr lang="en-US" sz="2800" dirty="0" smtClean="0"/>
              <a:t>.</a:t>
            </a:r>
            <a:endParaRPr lang="en-US" sz="2800" dirty="0"/>
          </a:p>
          <a:p>
            <a:r>
              <a:rPr lang="en-US" sz="2800" b="1" dirty="0">
                <a:solidFill>
                  <a:schemeClr val="accent1"/>
                </a:solidFill>
              </a:rPr>
              <a:t>A: </a:t>
            </a:r>
            <a:r>
              <a:rPr lang="en-US" sz="2800" dirty="0"/>
              <a:t>What kind of species does Vu </a:t>
            </a:r>
            <a:r>
              <a:rPr lang="en-US" sz="2800" dirty="0" err="1"/>
              <a:t>Quang</a:t>
            </a:r>
            <a:r>
              <a:rPr lang="en-US" sz="2800" dirty="0"/>
              <a:t> National Park has</a:t>
            </a:r>
            <a:r>
              <a:rPr lang="en-US" sz="2800" dirty="0" smtClean="0"/>
              <a:t>?</a:t>
            </a:r>
            <a:endParaRPr lang="en-US" sz="2800" dirty="0"/>
          </a:p>
          <a:p>
            <a:r>
              <a:rPr lang="en-US" sz="2800" b="1" dirty="0">
                <a:solidFill>
                  <a:srgbClr val="C00000"/>
                </a:solidFill>
              </a:rPr>
              <a:t>B: </a:t>
            </a:r>
            <a:r>
              <a:rPr lang="en-US" sz="2800" dirty="0"/>
              <a:t>It has </a:t>
            </a:r>
            <a:r>
              <a:rPr lang="en-US" sz="2800" dirty="0" err="1"/>
              <a:t>Saolas</a:t>
            </a:r>
            <a:r>
              <a:rPr lang="en-US" sz="2800" dirty="0"/>
              <a:t>, "black deer" and also valuable plants, woods, medicinal plants.</a:t>
            </a:r>
          </a:p>
        </p:txBody>
      </p:sp>
    </p:spTree>
    <p:extLst>
      <p:ext uri="{BB962C8B-B14F-4D97-AF65-F5344CB8AC3E}">
        <p14:creationId xmlns:p14="http://schemas.microsoft.com/office/powerpoint/2010/main" val="537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9912" y="508956"/>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a:t>
            </a:r>
            <a:r>
              <a:rPr lang="en-US" sz="2400" b="1">
                <a:effectLst>
                  <a:glow rad="88900">
                    <a:schemeClr val="bg1"/>
                  </a:glow>
                </a:effectLst>
                <a:cs typeface="Arial" panose="020B0604020202020204" pitchFamily="34" charset="0"/>
              </a:rPr>
              <a:t>National </a:t>
            </a:r>
            <a:r>
              <a:rPr lang="en-US" sz="2400" b="1"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74521" y="4680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27306" y="3653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55" y="2546487"/>
            <a:ext cx="4592334" cy="2862124"/>
          </a:xfrm>
          <a:prstGeom prst="rect">
            <a:avLst/>
          </a:prstGeom>
        </p:spPr>
      </p:pic>
      <p:sp>
        <p:nvSpPr>
          <p:cNvPr id="26" name="Bong bóng Lời nói: Hình chữ nhật với Góc Tròn 25">
            <a:extLst>
              <a:ext uri="{FF2B5EF4-FFF2-40B4-BE49-F238E27FC236}">
                <a16:creationId xmlns:a16="http://schemas.microsoft.com/office/drawing/2014/main" id="{CC7EDA05-214D-431C-38A8-F0BD9A76D0CB}"/>
              </a:ext>
            </a:extLst>
          </p:cNvPr>
          <p:cNvSpPr/>
          <p:nvPr/>
        </p:nvSpPr>
        <p:spPr>
          <a:xfrm>
            <a:off x="0" y="1610973"/>
            <a:ext cx="3660169" cy="1812481"/>
          </a:xfrm>
          <a:prstGeom prst="wedgeRoundRectCallout">
            <a:avLst>
              <a:gd name="adj1" fmla="val 62469"/>
              <a:gd name="adj2" fmla="val 103908"/>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dirty="0">
                <a:solidFill>
                  <a:schemeClr val="accent2">
                    <a:lumMod val="50000"/>
                  </a:schemeClr>
                </a:solidFill>
                <a:latin typeface="Times New Roman" panose="02020603050405020304" pitchFamily="18" charset="0"/>
                <a:ea typeface="Times New Roman" panose="02020603050405020304" pitchFamily="18" charset="0"/>
              </a:rPr>
              <a:t>Vu </a:t>
            </a:r>
            <a:r>
              <a:rPr lang="en-US" sz="3200" b="1" i="1" dirty="0" err="1">
                <a:solidFill>
                  <a:schemeClr val="accent2">
                    <a:lumMod val="50000"/>
                  </a:schemeClr>
                </a:solidFill>
                <a:latin typeface="Times New Roman" panose="02020603050405020304" pitchFamily="18" charset="0"/>
                <a:ea typeface="Times New Roman" panose="02020603050405020304" pitchFamily="18" charset="0"/>
              </a:rPr>
              <a:t>Quang</a:t>
            </a:r>
            <a:r>
              <a:rPr lang="en-US" sz="3200" b="1" i="1" dirty="0">
                <a:solidFill>
                  <a:schemeClr val="accent2">
                    <a:lumMod val="50000"/>
                  </a:schemeClr>
                </a:solidFill>
                <a:latin typeface="Times New Roman" panose="02020603050405020304" pitchFamily="18" charset="0"/>
                <a:ea typeface="Times New Roman" panose="02020603050405020304" pitchFamily="18" charset="0"/>
              </a:rPr>
              <a:t> National Park is in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1" name="Bong bóng Lời nói: Hình chữ nhật với Góc Tròn 30">
            <a:extLst>
              <a:ext uri="{FF2B5EF4-FFF2-40B4-BE49-F238E27FC236}">
                <a16:creationId xmlns:a16="http://schemas.microsoft.com/office/drawing/2014/main" id="{40B68F74-2147-8C1C-A495-2D9F1ACF5A66}"/>
              </a:ext>
            </a:extLst>
          </p:cNvPr>
          <p:cNvSpPr/>
          <p:nvPr/>
        </p:nvSpPr>
        <p:spPr>
          <a:xfrm>
            <a:off x="8188289" y="1548662"/>
            <a:ext cx="3595955" cy="997825"/>
          </a:xfrm>
          <a:prstGeom prst="wedgeRoundRectCallout">
            <a:avLst>
              <a:gd name="adj1" fmla="val -52123"/>
              <a:gd name="adj2" fmla="val 108114"/>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was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opened</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in ...</a:t>
            </a:r>
          </a:p>
        </p:txBody>
      </p:sp>
      <p:sp>
        <p:nvSpPr>
          <p:cNvPr id="32" name="Bong bóng Lời nói: Hình chữ nhật với Góc Tròn 31">
            <a:extLst>
              <a:ext uri="{FF2B5EF4-FFF2-40B4-BE49-F238E27FC236}">
                <a16:creationId xmlns:a16="http://schemas.microsoft.com/office/drawing/2014/main" id="{AED4B83D-B8E9-2C76-B441-B29591E4559F}"/>
              </a:ext>
            </a:extLst>
          </p:cNvPr>
          <p:cNvSpPr/>
          <p:nvPr/>
        </p:nvSpPr>
        <p:spPr>
          <a:xfrm>
            <a:off x="487067" y="4555419"/>
            <a:ext cx="2923974" cy="853192"/>
          </a:xfrm>
          <a:prstGeom prst="wedgeRoundRectCallout">
            <a:avLst>
              <a:gd name="adj1" fmla="val 73737"/>
              <a:gd name="adj2" fmla="val -33837"/>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about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3" name="Bong bóng Lời nói: Hình chữ nhật với Góc Tròn 32">
            <a:extLst>
              <a:ext uri="{FF2B5EF4-FFF2-40B4-BE49-F238E27FC236}">
                <a16:creationId xmlns:a16="http://schemas.microsoft.com/office/drawing/2014/main" id="{BF50E513-07FE-6A9F-7219-4DEA010FE860}"/>
              </a:ext>
            </a:extLst>
          </p:cNvPr>
          <p:cNvSpPr/>
          <p:nvPr/>
        </p:nvSpPr>
        <p:spPr>
          <a:xfrm>
            <a:off x="8540278" y="4213076"/>
            <a:ext cx="3164655" cy="875191"/>
          </a:xfrm>
          <a:prstGeom prst="wedgeRoundRectCallout">
            <a:avLst>
              <a:gd name="adj1" fmla="val -78744"/>
              <a:gd name="adj2" fmla="val -52715"/>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has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
        <p:nvSpPr>
          <p:cNvPr id="2" name="TextBox 11">
            <a:extLst>
              <a:ext uri="{FF2B5EF4-FFF2-40B4-BE49-F238E27FC236}">
                <a16:creationId xmlns:a16="http://schemas.microsoft.com/office/drawing/2014/main" id="{C08C442B-59CF-50BB-BD63-3F819C0172BA}"/>
              </a:ext>
            </a:extLst>
          </p:cNvPr>
          <p:cNvSpPr txBox="1"/>
          <p:nvPr/>
        </p:nvSpPr>
        <p:spPr>
          <a:xfrm>
            <a:off x="1534071" y="707835"/>
            <a:ext cx="749569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Look at the picture and say what you see</a:t>
            </a:r>
            <a:r>
              <a:rPr lang="en-US" sz="2400" b="1">
                <a:effectLst>
                  <a:glow rad="88900">
                    <a:schemeClr val="bg1"/>
                  </a:glow>
                </a:effectLst>
                <a:cs typeface="Arial" panose="020B0604020202020204" pitchFamily="34" charset="0"/>
              </a:rPr>
              <a:t>. </a:t>
            </a:r>
            <a:endParaRPr lang="en-US" sz="2400" b="1" dirty="0">
              <a:effectLst>
                <a:glow rad="88900">
                  <a:schemeClr val="bg1"/>
                </a:glow>
              </a:effectLst>
              <a:cs typeface="Arial" panose="020B0604020202020204" pitchFamily="34" charset="0"/>
            </a:endParaRPr>
          </a:p>
        </p:txBody>
      </p:sp>
      <p:sp>
        <p:nvSpPr>
          <p:cNvPr id="5" name="Rounded Rectangle 15">
            <a:extLst>
              <a:ext uri="{FF2B5EF4-FFF2-40B4-BE49-F238E27FC236}">
                <a16:creationId xmlns:a16="http://schemas.microsoft.com/office/drawing/2014/main" id="{C2857D99-7E44-76B9-9581-BF03AC396FF5}"/>
              </a:ext>
            </a:extLst>
          </p:cNvPr>
          <p:cNvSpPr/>
          <p:nvPr/>
        </p:nvSpPr>
        <p:spPr>
          <a:xfrm>
            <a:off x="978680" y="67108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1031465" y="5583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Picture 5"/>
          <p:cNvPicPr>
            <a:picLocks noChangeAspect="1"/>
          </p:cNvPicPr>
          <p:nvPr/>
        </p:nvPicPr>
        <p:blipFill>
          <a:blip r:embed="rId3"/>
          <a:stretch>
            <a:fillRect/>
          </a:stretch>
        </p:blipFill>
        <p:spPr>
          <a:xfrm>
            <a:off x="2260841" y="1266235"/>
            <a:ext cx="6892992" cy="3657600"/>
          </a:xfrm>
          <a:prstGeom prst="rect">
            <a:avLst/>
          </a:prstGeom>
        </p:spPr>
      </p:pic>
      <p:sp>
        <p:nvSpPr>
          <p:cNvPr id="4" name="Rectangle 3"/>
          <p:cNvSpPr/>
          <p:nvPr/>
        </p:nvSpPr>
        <p:spPr>
          <a:xfrm>
            <a:off x="2061858" y="5020570"/>
            <a:ext cx="7563923" cy="1384995"/>
          </a:xfrm>
          <a:prstGeom prst="rect">
            <a:avLst/>
          </a:prstGeom>
        </p:spPr>
        <p:txBody>
          <a:bodyPr wrap="square">
            <a:spAutoFit/>
          </a:bodyPr>
          <a:lstStyle/>
          <a:p>
            <a:pPr>
              <a:lnSpc>
                <a:spcPct val="150000"/>
              </a:lnSpc>
              <a:buFont typeface="Arial" panose="020B0604020202020204" pitchFamily="34" charset="0"/>
              <a:buChar char="•"/>
            </a:pPr>
            <a:r>
              <a:rPr lang="en-US" sz="2800" dirty="0">
                <a:solidFill>
                  <a:srgbClr val="01051C"/>
                </a:solidFill>
                <a:latin typeface="Roboto"/>
              </a:rPr>
              <a:t>The animal in the picture is a sea turtle. </a:t>
            </a:r>
            <a:endParaRPr lang="en-US" sz="2800" dirty="0" smtClean="0">
              <a:solidFill>
                <a:srgbClr val="01051C"/>
              </a:solidFill>
              <a:latin typeface="Roboto"/>
            </a:endParaRPr>
          </a:p>
          <a:p>
            <a:pPr>
              <a:lnSpc>
                <a:spcPct val="150000"/>
              </a:lnSpc>
              <a:buFont typeface="Arial" panose="020B0604020202020204" pitchFamily="34" charset="0"/>
              <a:buChar char="•"/>
            </a:pPr>
            <a:r>
              <a:rPr lang="en-US" sz="2800" dirty="0">
                <a:solidFill>
                  <a:srgbClr val="01051C"/>
                </a:solidFill>
                <a:latin typeface="Roboto"/>
              </a:rPr>
              <a:t> </a:t>
            </a:r>
            <a:r>
              <a:rPr lang="en-US" sz="2800" dirty="0" smtClean="0">
                <a:solidFill>
                  <a:srgbClr val="01051C"/>
                </a:solidFill>
                <a:latin typeface="Roboto"/>
              </a:rPr>
              <a:t>Sea </a:t>
            </a:r>
            <a:r>
              <a:rPr lang="en-US" sz="2800" dirty="0">
                <a:solidFill>
                  <a:srgbClr val="01051C"/>
                </a:solidFill>
                <a:latin typeface="Roboto"/>
              </a:rPr>
              <a:t>turtles are endangered animals</a:t>
            </a:r>
            <a:r>
              <a:rPr lang="en-US" sz="2800" dirty="0" smtClean="0">
                <a:solidFill>
                  <a:srgbClr val="01051C"/>
                </a:solidFill>
                <a:latin typeface="Roboto"/>
              </a:rPr>
              <a:t>.</a:t>
            </a:r>
            <a:endParaRPr lang="en-US" sz="2800" dirty="0">
              <a:solidFill>
                <a:srgbClr val="01051C"/>
              </a:solidFill>
              <a:latin typeface="Roboto"/>
            </a:endParaRPr>
          </a:p>
        </p:txBody>
      </p:sp>
    </p:spTree>
    <p:extLst>
      <p:ext uri="{BB962C8B-B14F-4D97-AF65-F5344CB8AC3E}">
        <p14:creationId xmlns:p14="http://schemas.microsoft.com/office/powerpoint/2010/main" val="68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0415" y="322144"/>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National </a:t>
            </a:r>
            <a:r>
              <a:rPr lang="en-US" sz="2400" b="1" dirty="0"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45024" y="28120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7809" y="1785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710" y="1012655"/>
            <a:ext cx="3265020" cy="2094339"/>
          </a:xfrm>
          <a:prstGeom prst="rect">
            <a:avLst/>
          </a:prstGeom>
        </p:spPr>
      </p:pic>
      <p:sp>
        <p:nvSpPr>
          <p:cNvPr id="11" name="Content Placeholder 2"/>
          <p:cNvSpPr>
            <a:spLocks noGrp="1"/>
          </p:cNvSpPr>
          <p:nvPr>
            <p:ph idx="1"/>
          </p:nvPr>
        </p:nvSpPr>
        <p:spPr>
          <a:xfrm>
            <a:off x="697809" y="1379844"/>
            <a:ext cx="8052901" cy="4775150"/>
          </a:xfrm>
        </p:spPr>
        <p:txBody>
          <a:bodyPr>
            <a:noAutofit/>
          </a:bodyPr>
          <a:lstStyle/>
          <a:p>
            <a:pPr marL="0" indent="0">
              <a:lnSpc>
                <a:spcPct val="160000"/>
              </a:lnSpc>
              <a:buNone/>
            </a:pPr>
            <a:r>
              <a:rPr lang="en-US" b="1" i="1" dirty="0">
                <a:solidFill>
                  <a:srgbClr val="0070C0"/>
                </a:solidFill>
              </a:rPr>
              <a:t>Vu </a:t>
            </a:r>
            <a:r>
              <a:rPr lang="en-US" b="1" i="1" dirty="0" err="1">
                <a:solidFill>
                  <a:srgbClr val="0070C0"/>
                </a:solidFill>
              </a:rPr>
              <a:t>Quang</a:t>
            </a:r>
            <a:r>
              <a:rPr lang="en-US" b="1" i="1" dirty="0">
                <a:solidFill>
                  <a:srgbClr val="0070C0"/>
                </a:solidFill>
              </a:rPr>
              <a:t> National Park is located in Vu </a:t>
            </a:r>
            <a:r>
              <a:rPr lang="en-US" b="1" i="1" dirty="0" err="1">
                <a:solidFill>
                  <a:srgbClr val="0070C0"/>
                </a:solidFill>
              </a:rPr>
              <a:t>Quang</a:t>
            </a:r>
            <a:r>
              <a:rPr lang="en-US" b="1" i="1" dirty="0">
                <a:solidFill>
                  <a:srgbClr val="0070C0"/>
                </a:solidFill>
              </a:rPr>
              <a:t> District, Ha </a:t>
            </a:r>
            <a:r>
              <a:rPr lang="en-US" b="1" i="1" dirty="0" err="1">
                <a:solidFill>
                  <a:srgbClr val="0070C0"/>
                </a:solidFill>
              </a:rPr>
              <a:t>Tinh</a:t>
            </a:r>
            <a:r>
              <a:rPr lang="en-US" b="1" i="1" dirty="0">
                <a:solidFill>
                  <a:srgbClr val="0070C0"/>
                </a:solidFill>
              </a:rPr>
              <a:t> Province. It opened in 2002. The area of National Park is about 55,000 hectares. It has so many kind of species such as </a:t>
            </a:r>
            <a:r>
              <a:rPr lang="en-US" b="1" i="1" dirty="0" err="1">
                <a:solidFill>
                  <a:srgbClr val="0070C0"/>
                </a:solidFill>
              </a:rPr>
              <a:t>saolas</a:t>
            </a:r>
            <a:r>
              <a:rPr lang="en-US" b="1" i="1" dirty="0">
                <a:solidFill>
                  <a:srgbClr val="0070C0"/>
                </a:solidFill>
              </a:rPr>
              <a:t>, "black deer" as the animals. And the park also has valuable plants, wood, medicinal plants.</a:t>
            </a:r>
          </a:p>
          <a:p>
            <a:pPr>
              <a:lnSpc>
                <a:spcPct val="160000"/>
              </a:lnSpc>
            </a:pPr>
            <a:endParaRPr lang="en-US" b="1" i="1" dirty="0">
              <a:solidFill>
                <a:srgbClr val="0070C0"/>
              </a:solidFill>
            </a:endParaRPr>
          </a:p>
        </p:txBody>
      </p:sp>
    </p:spTree>
    <p:extLst>
      <p:ext uri="{BB962C8B-B14F-4D97-AF65-F5344CB8AC3E}">
        <p14:creationId xmlns:p14="http://schemas.microsoft.com/office/powerpoint/2010/main" val="9557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0538" y="158503"/>
            <a:ext cx="4132696" cy="584775"/>
          </a:xfrm>
          <a:prstGeom prst="rect">
            <a:avLst/>
          </a:prstGeom>
          <a:solidFill>
            <a:schemeClr val="accent2">
              <a:lumMod val="60000"/>
              <a:lumOff val="4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54893" y="2140440"/>
            <a:ext cx="9244779"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Reading about Con Dao National Park</a:t>
            </a:r>
          </a:p>
          <a:p>
            <a:pPr marL="457200" indent="-457200">
              <a:lnSpc>
                <a:spcPct val="150000"/>
              </a:lnSpc>
              <a:buFont typeface="Wingdings" panose="05000000000000000000" pitchFamily="2" charset="2"/>
              <a:buChar char="ü"/>
            </a:pPr>
            <a:r>
              <a:rPr lang="en-US" sz="3600" dirty="0"/>
              <a:t>Talking about Vu Quang National Park</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47" y="50810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3342" y="238444"/>
            <a:ext cx="3834582" cy="923330"/>
          </a:xfrm>
          <a:prstGeom prst="rect">
            <a:avLst/>
          </a:prstGeom>
          <a:solidFill>
            <a:schemeClr val="accent2">
              <a:lumMod val="60000"/>
              <a:lumOff val="40000"/>
            </a:schemeClr>
          </a:solidFill>
          <a:effectLst/>
        </p:spPr>
        <p:txBody>
          <a:bodyPr wrap="square" rtlCol="0">
            <a:spAutoFit/>
          </a:bodyPr>
          <a:lstStyle/>
          <a:p>
            <a:r>
              <a:rPr lang="en-US" sz="5400" b="1" dirty="0" smtClean="0">
                <a:effectLst>
                  <a:glow rad="88900">
                    <a:schemeClr val="bg1"/>
                  </a:glow>
                </a:effectLst>
                <a:cs typeface="Arial" panose="020B0604020202020204" pitchFamily="34" charset="0"/>
              </a:rPr>
              <a:t>* Homework</a:t>
            </a:r>
            <a:endParaRPr lang="en-US" sz="5400" b="1" dirty="0">
              <a:effectLst>
                <a:glow rad="88900">
                  <a:schemeClr val="bg1"/>
                </a:glow>
              </a:effectLst>
              <a:cs typeface="Arial" panose="020B0604020202020204" pitchFamily="34" charset="0"/>
            </a:endParaRPr>
          </a:p>
        </p:txBody>
      </p:sp>
      <p:sp>
        <p:nvSpPr>
          <p:cNvPr id="2" name="TextBox 1"/>
          <p:cNvSpPr txBox="1"/>
          <p:nvPr/>
        </p:nvSpPr>
        <p:spPr>
          <a:xfrm>
            <a:off x="1172701" y="1881671"/>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b="1" dirty="0" smtClean="0">
                <a:solidFill>
                  <a:srgbClr val="0070C0"/>
                </a:solidFill>
              </a:rPr>
              <a:t>Do </a:t>
            </a:r>
            <a:r>
              <a:rPr lang="en-US" sz="3600" b="1" dirty="0">
                <a:solidFill>
                  <a:srgbClr val="0070C0"/>
                </a:solidFill>
              </a:rPr>
              <a:t>exercises in the workbook</a:t>
            </a:r>
            <a:r>
              <a:rPr lang="en-US" sz="3600" b="1" dirty="0" smtClean="0">
                <a:solidFill>
                  <a:srgbClr val="0070C0"/>
                </a:solidFill>
              </a:rPr>
              <a:t>.</a:t>
            </a:r>
          </a:p>
          <a:p>
            <a:pPr marL="571500" indent="-571500">
              <a:lnSpc>
                <a:spcPct val="150000"/>
              </a:lnSpc>
              <a:buFont typeface="Wingdings" panose="05000000000000000000" pitchFamily="2" charset="2"/>
              <a:buChar char="v"/>
            </a:pPr>
            <a:r>
              <a:rPr lang="en-US" sz="3600" b="1" dirty="0" err="1" smtClean="0">
                <a:solidFill>
                  <a:srgbClr val="0070C0"/>
                </a:solidFill>
              </a:rPr>
              <a:t>Prepair</a:t>
            </a:r>
            <a:r>
              <a:rPr lang="en-US" sz="3600" b="1" dirty="0" smtClean="0">
                <a:solidFill>
                  <a:srgbClr val="0070C0"/>
                </a:solidFill>
              </a:rPr>
              <a:t> lesson 6 – Skills 2</a:t>
            </a:r>
            <a:endParaRPr lang="en-US" sz="3600" b="1" dirty="0">
              <a:solidFill>
                <a:srgbClr val="0070C0"/>
              </a:solidFill>
            </a:endParaRP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570324" y="311916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29"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5955133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08C442B-59CF-50BB-BD63-3F819C0172BA}"/>
              </a:ext>
            </a:extLst>
          </p:cNvPr>
          <p:cNvSpPr txBox="1"/>
          <p:nvPr/>
        </p:nvSpPr>
        <p:spPr>
          <a:xfrm>
            <a:off x="1082630" y="884456"/>
            <a:ext cx="10022929" cy="461665"/>
          </a:xfrm>
          <a:prstGeom prst="rect">
            <a:avLst/>
          </a:prstGeom>
          <a:noFill/>
          <a:effectLst/>
        </p:spPr>
        <p:txBody>
          <a:bodyPr wrap="square" rtlCol="0">
            <a:spAutoFit/>
          </a:bodyPr>
          <a:lstStyle/>
          <a:p>
            <a:r>
              <a:rPr lang="en-US" sz="2400" b="1" smtClean="0">
                <a:effectLst>
                  <a:glow rad="88900">
                    <a:schemeClr val="bg1"/>
                  </a:glow>
                </a:effectLst>
                <a:cs typeface="Arial" panose="020B0604020202020204" pitchFamily="34" charset="0"/>
              </a:rPr>
              <a:t>Then list the </a:t>
            </a:r>
            <a:r>
              <a:rPr lang="en-US" sz="2400" b="1" dirty="0">
                <a:effectLst>
                  <a:glow rad="88900">
                    <a:schemeClr val="bg1"/>
                  </a:glow>
                </a:effectLst>
                <a:cs typeface="Arial" panose="020B0604020202020204" pitchFamily="34" charset="0"/>
              </a:rPr>
              <a:t>names of some endangered species you know.</a:t>
            </a:r>
          </a:p>
        </p:txBody>
      </p:sp>
      <p:sp>
        <p:nvSpPr>
          <p:cNvPr id="5" name="Rounded Rectangle 15">
            <a:extLst>
              <a:ext uri="{FF2B5EF4-FFF2-40B4-BE49-F238E27FC236}">
                <a16:creationId xmlns:a16="http://schemas.microsoft.com/office/drawing/2014/main" id="{C2857D99-7E44-76B9-9581-BF03AC396FF5}"/>
              </a:ext>
            </a:extLst>
          </p:cNvPr>
          <p:cNvSpPr/>
          <p:nvPr/>
        </p:nvSpPr>
        <p:spPr>
          <a:xfrm>
            <a:off x="487067" y="87301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539852" y="786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0" name="Google Shape;1881;p31">
            <a:extLst>
              <a:ext uri="{FF2B5EF4-FFF2-40B4-BE49-F238E27FC236}">
                <a16:creationId xmlns:a16="http://schemas.microsoft.com/office/drawing/2014/main" id="{4C4C347B-FD00-EA50-5E98-2C75CAD5C282}"/>
              </a:ext>
            </a:extLst>
          </p:cNvPr>
          <p:cNvSpPr txBox="1">
            <a:spLocks/>
          </p:cNvSpPr>
          <p:nvPr/>
        </p:nvSpPr>
        <p:spPr>
          <a:xfrm>
            <a:off x="516564" y="1809899"/>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TIGERS</a:t>
            </a:r>
            <a:endParaRPr lang="en-US" sz="2400" b="1" dirty="0">
              <a:solidFill>
                <a:srgbClr val="AD4F0F"/>
              </a:solidFill>
              <a:cs typeface="Calibri" panose="020F0502020204030204" pitchFamily="34" charset="0"/>
            </a:endParaRPr>
          </a:p>
        </p:txBody>
      </p:sp>
      <p:cxnSp>
        <p:nvCxnSpPr>
          <p:cNvPr id="48" name="Đường nối Thẳng 47">
            <a:extLst>
              <a:ext uri="{FF2B5EF4-FFF2-40B4-BE49-F238E27FC236}">
                <a16:creationId xmlns:a16="http://schemas.microsoft.com/office/drawing/2014/main" id="{AC3D44D7-3AA1-F3B7-F12F-19790516EC74}"/>
              </a:ext>
            </a:extLst>
          </p:cNvPr>
          <p:cNvCxnSpPr>
            <a:cxnSpLocks/>
          </p:cNvCxnSpPr>
          <p:nvPr/>
        </p:nvCxnSpPr>
        <p:spPr>
          <a:xfrm>
            <a:off x="1991861" y="2459337"/>
            <a:ext cx="1537536" cy="1137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Google Shape;1881;p31">
            <a:extLst>
              <a:ext uri="{FF2B5EF4-FFF2-40B4-BE49-F238E27FC236}">
                <a16:creationId xmlns:a16="http://schemas.microsoft.com/office/drawing/2014/main" id="{4A2B1CE3-B4EC-0F3F-BB7D-8BB4C938A7BB}"/>
              </a:ext>
            </a:extLst>
          </p:cNvPr>
          <p:cNvSpPr txBox="1">
            <a:spLocks/>
          </p:cNvSpPr>
          <p:nvPr/>
        </p:nvSpPr>
        <p:spPr>
          <a:xfrm>
            <a:off x="159331" y="3506420"/>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SAOLAS</a:t>
            </a:r>
            <a:endParaRPr lang="en-US" sz="2400" b="1" dirty="0">
              <a:solidFill>
                <a:srgbClr val="7030A0"/>
              </a:solidFill>
              <a:cs typeface="Calibri" panose="020F0502020204030204" pitchFamily="34" charset="0"/>
            </a:endParaRPr>
          </a:p>
        </p:txBody>
      </p:sp>
      <p:cxnSp>
        <p:nvCxnSpPr>
          <p:cNvPr id="52" name="Đường nối Thẳng 51">
            <a:extLst>
              <a:ext uri="{FF2B5EF4-FFF2-40B4-BE49-F238E27FC236}">
                <a16:creationId xmlns:a16="http://schemas.microsoft.com/office/drawing/2014/main" id="{DFF07B40-7AC8-5E56-AA4F-D5BB9A73135C}"/>
              </a:ext>
            </a:extLst>
          </p:cNvPr>
          <p:cNvCxnSpPr>
            <a:cxnSpLocks/>
          </p:cNvCxnSpPr>
          <p:nvPr/>
        </p:nvCxnSpPr>
        <p:spPr>
          <a:xfrm>
            <a:off x="1991861" y="4052632"/>
            <a:ext cx="1616105" cy="1987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Google Shape;1881;p31">
            <a:extLst>
              <a:ext uri="{FF2B5EF4-FFF2-40B4-BE49-F238E27FC236}">
                <a16:creationId xmlns:a16="http://schemas.microsoft.com/office/drawing/2014/main" id="{75BCA9D2-9E2E-4153-726F-C2BDD11F1DBD}"/>
              </a:ext>
            </a:extLst>
          </p:cNvPr>
          <p:cNvSpPr txBox="1">
            <a:spLocks/>
          </p:cNvSpPr>
          <p:nvPr/>
        </p:nvSpPr>
        <p:spPr>
          <a:xfrm>
            <a:off x="3481613" y="1580905"/>
            <a:ext cx="3585682"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5">
                    <a:lumMod val="50000"/>
                  </a:schemeClr>
                </a:solidFill>
              </a:rPr>
              <a:t>BLUE WHALES</a:t>
            </a:r>
            <a:endParaRPr lang="en-US" sz="2400" b="1" dirty="0">
              <a:solidFill>
                <a:schemeClr val="accent5">
                  <a:lumMod val="50000"/>
                </a:schemeClr>
              </a:solidFill>
              <a:cs typeface="Calibri" panose="020F0502020204030204" pitchFamily="34" charset="0"/>
            </a:endParaRPr>
          </a:p>
        </p:txBody>
      </p:sp>
      <p:cxnSp>
        <p:nvCxnSpPr>
          <p:cNvPr id="54" name="Đường nối Thẳng 53">
            <a:extLst>
              <a:ext uri="{FF2B5EF4-FFF2-40B4-BE49-F238E27FC236}">
                <a16:creationId xmlns:a16="http://schemas.microsoft.com/office/drawing/2014/main" id="{A61BB5DA-06E5-CBAB-D6D2-DB4A5308961D}"/>
              </a:ext>
            </a:extLst>
          </p:cNvPr>
          <p:cNvCxnSpPr>
            <a:cxnSpLocks/>
          </p:cNvCxnSpPr>
          <p:nvPr/>
        </p:nvCxnSpPr>
        <p:spPr>
          <a:xfrm>
            <a:off x="4950819" y="2264135"/>
            <a:ext cx="636997" cy="749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Google Shape;1881;p31">
            <a:extLst>
              <a:ext uri="{FF2B5EF4-FFF2-40B4-BE49-F238E27FC236}">
                <a16:creationId xmlns:a16="http://schemas.microsoft.com/office/drawing/2014/main" id="{5B51BD0A-386E-BF49-54FA-2E41B9E39D2B}"/>
              </a:ext>
            </a:extLst>
          </p:cNvPr>
          <p:cNvSpPr txBox="1">
            <a:spLocks/>
          </p:cNvSpPr>
          <p:nvPr/>
        </p:nvSpPr>
        <p:spPr>
          <a:xfrm>
            <a:off x="8282099" y="1567575"/>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192A9"/>
                </a:solidFill>
              </a:rPr>
              <a:t>SEA LIONS</a:t>
            </a:r>
            <a:endParaRPr lang="en-US" sz="2400" b="1" dirty="0">
              <a:solidFill>
                <a:srgbClr val="7192A9"/>
              </a:solidFill>
              <a:cs typeface="Calibri" panose="020F0502020204030204" pitchFamily="34" charset="0"/>
            </a:endParaRPr>
          </a:p>
        </p:txBody>
      </p:sp>
      <p:cxnSp>
        <p:nvCxnSpPr>
          <p:cNvPr id="56" name="Đường nối Thẳng 55">
            <a:extLst>
              <a:ext uri="{FF2B5EF4-FFF2-40B4-BE49-F238E27FC236}">
                <a16:creationId xmlns:a16="http://schemas.microsoft.com/office/drawing/2014/main" id="{8C6159B8-2D99-F707-E3D4-F6A6193F1F70}"/>
              </a:ext>
            </a:extLst>
          </p:cNvPr>
          <p:cNvCxnSpPr>
            <a:cxnSpLocks/>
          </p:cNvCxnSpPr>
          <p:nvPr/>
        </p:nvCxnSpPr>
        <p:spPr>
          <a:xfrm flipH="1">
            <a:off x="7310831" y="2250562"/>
            <a:ext cx="1379781" cy="65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Google Shape;1881;p31">
            <a:extLst>
              <a:ext uri="{FF2B5EF4-FFF2-40B4-BE49-F238E27FC236}">
                <a16:creationId xmlns:a16="http://schemas.microsoft.com/office/drawing/2014/main" id="{9BA4CB08-AFED-736D-F7EF-E708993783F7}"/>
              </a:ext>
            </a:extLst>
          </p:cNvPr>
          <p:cNvSpPr txBox="1">
            <a:spLocks/>
          </p:cNvSpPr>
          <p:nvPr/>
        </p:nvSpPr>
        <p:spPr>
          <a:xfrm>
            <a:off x="9734476" y="3385633"/>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6">
                    <a:lumMod val="75000"/>
                  </a:schemeClr>
                </a:solidFill>
              </a:rPr>
              <a:t>DUGONG</a:t>
            </a:r>
            <a:endParaRPr lang="en-US" sz="2400" b="1" dirty="0">
              <a:solidFill>
                <a:schemeClr val="accent6">
                  <a:lumMod val="75000"/>
                </a:schemeClr>
              </a:solidFill>
              <a:cs typeface="Calibri" panose="020F0502020204030204" pitchFamily="34" charset="0"/>
            </a:endParaRPr>
          </a:p>
        </p:txBody>
      </p:sp>
      <p:cxnSp>
        <p:nvCxnSpPr>
          <p:cNvPr id="58" name="Đường nối Thẳng 57">
            <a:extLst>
              <a:ext uri="{FF2B5EF4-FFF2-40B4-BE49-F238E27FC236}">
                <a16:creationId xmlns:a16="http://schemas.microsoft.com/office/drawing/2014/main" id="{C1590DF0-D93C-5A7E-A70E-F8001A231098}"/>
              </a:ext>
            </a:extLst>
          </p:cNvPr>
          <p:cNvCxnSpPr>
            <a:cxnSpLocks/>
          </p:cNvCxnSpPr>
          <p:nvPr/>
        </p:nvCxnSpPr>
        <p:spPr>
          <a:xfrm flipV="1">
            <a:off x="7479266" y="3841302"/>
            <a:ext cx="2372325" cy="2032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Google Shape;1881;p31">
            <a:extLst>
              <a:ext uri="{FF2B5EF4-FFF2-40B4-BE49-F238E27FC236}">
                <a16:creationId xmlns:a16="http://schemas.microsoft.com/office/drawing/2014/main" id="{BC792DD9-5A32-B05E-6B46-1352A75E3368}"/>
              </a:ext>
            </a:extLst>
          </p:cNvPr>
          <p:cNvSpPr txBox="1">
            <a:spLocks/>
          </p:cNvSpPr>
          <p:nvPr/>
        </p:nvSpPr>
        <p:spPr>
          <a:xfrm>
            <a:off x="569349" y="5141932"/>
            <a:ext cx="2595108"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EF4B66"/>
                </a:solidFill>
              </a:rPr>
              <a:t>POLAR BEARS</a:t>
            </a:r>
            <a:endParaRPr lang="en-US" sz="2400" b="1" dirty="0">
              <a:solidFill>
                <a:srgbClr val="EF4B66"/>
              </a:solidFill>
              <a:cs typeface="Calibri" panose="020F0502020204030204" pitchFamily="34" charset="0"/>
            </a:endParaRPr>
          </a:p>
        </p:txBody>
      </p:sp>
      <p:cxnSp>
        <p:nvCxnSpPr>
          <p:cNvPr id="60" name="Đường nối Thẳng 59">
            <a:extLst>
              <a:ext uri="{FF2B5EF4-FFF2-40B4-BE49-F238E27FC236}">
                <a16:creationId xmlns:a16="http://schemas.microsoft.com/office/drawing/2014/main" id="{F2700D0A-52BE-C6FE-0E34-4B7E7E28A12E}"/>
              </a:ext>
            </a:extLst>
          </p:cNvPr>
          <p:cNvCxnSpPr>
            <a:cxnSpLocks/>
          </p:cNvCxnSpPr>
          <p:nvPr/>
        </p:nvCxnSpPr>
        <p:spPr>
          <a:xfrm flipV="1">
            <a:off x="2468869" y="4655753"/>
            <a:ext cx="1172979" cy="5541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Google Shape;1881;p31">
            <a:extLst>
              <a:ext uri="{FF2B5EF4-FFF2-40B4-BE49-F238E27FC236}">
                <a16:creationId xmlns:a16="http://schemas.microsoft.com/office/drawing/2014/main" id="{A942A611-D765-C110-FC91-365494386D37}"/>
              </a:ext>
            </a:extLst>
          </p:cNvPr>
          <p:cNvSpPr txBox="1">
            <a:spLocks/>
          </p:cNvSpPr>
          <p:nvPr/>
        </p:nvSpPr>
        <p:spPr>
          <a:xfrm>
            <a:off x="8833586" y="5209091"/>
            <a:ext cx="2225310"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PANDAS</a:t>
            </a:r>
            <a:endParaRPr lang="en-US" sz="2400" b="1" dirty="0">
              <a:cs typeface="Calibri" panose="020F0502020204030204" pitchFamily="34" charset="0"/>
            </a:endParaRPr>
          </a:p>
        </p:txBody>
      </p:sp>
      <p:cxnSp>
        <p:nvCxnSpPr>
          <p:cNvPr id="62" name="Đường nối Thẳng 61">
            <a:extLst>
              <a:ext uri="{FF2B5EF4-FFF2-40B4-BE49-F238E27FC236}">
                <a16:creationId xmlns:a16="http://schemas.microsoft.com/office/drawing/2014/main" id="{B98244EA-EEC9-CBF7-5292-49AB9016F94C}"/>
              </a:ext>
            </a:extLst>
          </p:cNvPr>
          <p:cNvCxnSpPr>
            <a:cxnSpLocks/>
          </p:cNvCxnSpPr>
          <p:nvPr/>
        </p:nvCxnSpPr>
        <p:spPr>
          <a:xfrm>
            <a:off x="7390385" y="4806731"/>
            <a:ext cx="1783428" cy="7319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Google Shape;1881;p31">
            <a:extLst>
              <a:ext uri="{FF2B5EF4-FFF2-40B4-BE49-F238E27FC236}">
                <a16:creationId xmlns:a16="http://schemas.microsoft.com/office/drawing/2014/main" id="{0B4544B9-EEFA-4CDB-9AA7-943E3FB22983}"/>
              </a:ext>
            </a:extLst>
          </p:cNvPr>
          <p:cNvSpPr txBox="1">
            <a:spLocks/>
          </p:cNvSpPr>
          <p:nvPr/>
        </p:nvSpPr>
        <p:spPr>
          <a:xfrm>
            <a:off x="3951322" y="5486277"/>
            <a:ext cx="28047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3">
                    <a:lumMod val="50000"/>
                  </a:schemeClr>
                </a:solidFill>
              </a:rPr>
              <a:t>PENGUINES</a:t>
            </a:r>
            <a:endParaRPr lang="en-US" sz="2400" b="1" dirty="0">
              <a:solidFill>
                <a:schemeClr val="accent3">
                  <a:lumMod val="50000"/>
                </a:schemeClr>
              </a:solidFill>
              <a:cs typeface="Calibri" panose="020F0502020204030204" pitchFamily="34" charset="0"/>
            </a:endParaRPr>
          </a:p>
        </p:txBody>
      </p:sp>
      <p:cxnSp>
        <p:nvCxnSpPr>
          <p:cNvPr id="75" name="Đường nối Thẳng 74">
            <a:extLst>
              <a:ext uri="{FF2B5EF4-FFF2-40B4-BE49-F238E27FC236}">
                <a16:creationId xmlns:a16="http://schemas.microsoft.com/office/drawing/2014/main" id="{527F77DA-26DE-C857-63DF-7D752EDAB998}"/>
              </a:ext>
            </a:extLst>
          </p:cNvPr>
          <p:cNvCxnSpPr>
            <a:cxnSpLocks/>
          </p:cNvCxnSpPr>
          <p:nvPr/>
        </p:nvCxnSpPr>
        <p:spPr>
          <a:xfrm flipH="1">
            <a:off x="5063977" y="4843112"/>
            <a:ext cx="178040" cy="7814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632" b="89802" l="4340" r="94717"/>
                    </a14:imgEffect>
                  </a14:imgLayer>
                </a14:imgProps>
              </a:ext>
            </a:extLst>
          </a:blip>
          <a:srcRect l="8010" t="12112" r="6823" b="12839"/>
          <a:stretch/>
        </p:blipFill>
        <p:spPr>
          <a:xfrm>
            <a:off x="3419727" y="2782885"/>
            <a:ext cx="4299439" cy="2523393"/>
          </a:xfrm>
          <a:prstGeom prst="rect">
            <a:avLst/>
          </a:prstGeom>
        </p:spPr>
      </p:pic>
      <p:sp>
        <p:nvSpPr>
          <p:cNvPr id="27" name="TextBox 26"/>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P spid="55" grpId="0"/>
      <p:bldP spid="57" grpId="0"/>
      <p:bldP spid="59" grpId="0"/>
      <p:bldP spid="61"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4">
              <a:lumMod val="75000"/>
            </a:schemeClr>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054966" y="1401156"/>
            <a:ext cx="3948886" cy="625641"/>
          </a:xfrm>
          <a:prstGeom prst="roundRect">
            <a:avLst>
              <a:gd name="adj" fmla="val 4266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57870" y="1232760"/>
            <a:ext cx="964452" cy="916490"/>
          </a:xfrm>
          <a:prstGeom prst="rect">
            <a:avLst/>
          </a:prstGeom>
        </p:spPr>
      </p:pic>
      <p:sp>
        <p:nvSpPr>
          <p:cNvPr id="36" name="TextBox 35"/>
          <p:cNvSpPr txBox="1"/>
          <p:nvPr/>
        </p:nvSpPr>
        <p:spPr>
          <a:xfrm>
            <a:off x="4433054" y="1475036"/>
            <a:ext cx="2970636" cy="523220"/>
          </a:xfrm>
          <a:prstGeom prst="rect">
            <a:avLst/>
          </a:prstGeom>
          <a:noFill/>
        </p:spPr>
        <p:txBody>
          <a:bodyPr wrap="square" rtlCol="0">
            <a:spAutoFit/>
          </a:bodyPr>
          <a:lstStyle/>
          <a:p>
            <a:r>
              <a:rPr lang="en-US" sz="2800" b="1" dirty="0">
                <a:solidFill>
                  <a:srgbClr val="7030A0"/>
                </a:solidFill>
                <a:latin typeface="Bahnschrift SemiBold SemiConden" panose="020B0502040204020203" pitchFamily="34" charset="0"/>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264339" cy="707886"/>
          </a:xfrm>
          <a:prstGeom prst="rect">
            <a:avLst/>
          </a:prstGeom>
          <a:noFill/>
        </p:spPr>
        <p:txBody>
          <a:bodyPr wrap="square" rtlCol="0">
            <a:spAutoFit/>
          </a:bodyPr>
          <a:lstStyle/>
          <a:p>
            <a:r>
              <a:rPr lang="en-US" sz="4000" b="1" dirty="0">
                <a:solidFill>
                  <a:schemeClr val="bg1"/>
                </a:solidFill>
                <a:latin typeface="Myriad Pro" pitchFamily="34" charset="0"/>
              </a:rPr>
              <a:t>ENVIRONMENTAL PROTECTION</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7</a:t>
            </a:r>
          </a:p>
        </p:txBody>
      </p:sp>
      <p:pic>
        <p:nvPicPr>
          <p:cNvPr id="8" name="Hình ảnh 7">
            <a:extLst>
              <a:ext uri="{FF2B5EF4-FFF2-40B4-BE49-F238E27FC236}">
                <a16:creationId xmlns:a16="http://schemas.microsoft.com/office/drawing/2014/main" id="{E249DB28-8BE7-644A-4D27-4D1568D0D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818" y="2652946"/>
            <a:ext cx="3948886" cy="3290738"/>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29242" y="5153578"/>
            <a:ext cx="3729106"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contain </a:t>
            </a:r>
            <a:r>
              <a:rPr lang="en-US" sz="5400" b="1" dirty="0">
                <a:solidFill>
                  <a:srgbClr val="AD4F0F"/>
                </a:solidFill>
                <a:cs typeface="Calibri" panose="020F0502020204030204" pitchFamily="34" charset="0"/>
              </a:rPr>
              <a:t>(v</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449978" y="5314756"/>
            <a:ext cx="4050892" cy="830997"/>
          </a:xfrm>
          <a:prstGeom prst="rect">
            <a:avLst/>
          </a:prstGeom>
        </p:spPr>
        <p:txBody>
          <a:bodyPr wrap="square">
            <a:spAutoFit/>
          </a:bodyPr>
          <a:lstStyle/>
          <a:p>
            <a:pPr lvl="0" algn="ctr"/>
            <a:r>
              <a:rPr lang="en-US" sz="4800" dirty="0" err="1"/>
              <a:t>chứa</a:t>
            </a:r>
            <a:r>
              <a:rPr lang="en-US" sz="4800" dirty="0"/>
              <a:t> </a:t>
            </a:r>
            <a:r>
              <a:rPr lang="en-US" sz="4800" dirty="0" err="1"/>
              <a:t>đựng</a:t>
            </a:r>
            <a:r>
              <a:rPr lang="en-US" sz="4800" dirty="0"/>
              <a:t> </a:t>
            </a:r>
            <a:endParaRPr lang="en-US" sz="6600" dirty="0"/>
          </a:p>
        </p:txBody>
      </p:sp>
      <p:sp>
        <p:nvSpPr>
          <p:cNvPr id="2" name="Rectangle 1"/>
          <p:cNvSpPr/>
          <p:nvPr/>
        </p:nvSpPr>
        <p:spPr>
          <a:xfrm>
            <a:off x="2835632" y="6052272"/>
            <a:ext cx="197823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kənˈteɪn</a:t>
            </a:r>
            <a:r>
              <a:rPr lang="en-US" sz="3200" b="1" dirty="0">
                <a:solidFill>
                  <a:srgbClr val="00B0F0"/>
                </a:solidFill>
              </a:rPr>
              <a:t>/</a:t>
            </a:r>
          </a:p>
        </p:txBody>
      </p:sp>
      <p:sp>
        <p:nvSpPr>
          <p:cNvPr id="15" name="TextBox 14"/>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387052" y="441642"/>
            <a:ext cx="4488419" cy="4362847"/>
          </a:xfrm>
          <a:prstGeom prst="rect">
            <a:avLst/>
          </a:prstGeom>
        </p:spPr>
      </p:pic>
      <p:pic>
        <p:nvPicPr>
          <p:cNvPr id="4"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569" y="5425454"/>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7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64197" y="4987375"/>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diverse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895021" y="5160949"/>
            <a:ext cx="4050892" cy="769441"/>
          </a:xfrm>
          <a:prstGeom prst="rect">
            <a:avLst/>
          </a:prstGeom>
        </p:spPr>
        <p:txBody>
          <a:bodyPr wrap="square">
            <a:spAutoFit/>
          </a:bodyPr>
          <a:lstStyle/>
          <a:p>
            <a:pPr lvl="0" algn="ctr"/>
            <a:r>
              <a:rPr lang="en-US" sz="4400" dirty="0" err="1"/>
              <a:t>phong</a:t>
            </a:r>
            <a:r>
              <a:rPr lang="en-US" sz="4400" dirty="0"/>
              <a:t> </a:t>
            </a:r>
            <a:r>
              <a:rPr lang="en-US" sz="4400" dirty="0" err="1"/>
              <a:t>phú</a:t>
            </a:r>
            <a:endParaRPr lang="en-US" sz="4400" dirty="0"/>
          </a:p>
        </p:txBody>
      </p:sp>
      <p:sp>
        <p:nvSpPr>
          <p:cNvPr id="2" name="Rectangle 1"/>
          <p:cNvSpPr/>
          <p:nvPr/>
        </p:nvSpPr>
        <p:spPr>
          <a:xfrm>
            <a:off x="2895648" y="6019204"/>
            <a:ext cx="1858201"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daɪˈvɜːs</a:t>
            </a:r>
            <a:r>
              <a:rPr lang="en-US" sz="3200" b="1" dirty="0">
                <a:solidFill>
                  <a:srgbClr val="00B0F0"/>
                </a:solidFill>
              </a:rPr>
              <a:t>/</a:t>
            </a:r>
          </a:p>
        </p:txBody>
      </p:sp>
      <p:pic>
        <p:nvPicPr>
          <p:cNvPr id="4" name="Hình ảnh 3">
            <a:extLst>
              <a:ext uri="{FF2B5EF4-FFF2-40B4-BE49-F238E27FC236}">
                <a16:creationId xmlns:a16="http://schemas.microsoft.com/office/drawing/2014/main" id="{55240AF7-D6D8-B8F5-1A27-C173C5A2808E}"/>
              </a:ext>
            </a:extLst>
          </p:cNvPr>
          <p:cNvPicPr>
            <a:picLocks noChangeAspect="1"/>
          </p:cNvPicPr>
          <p:nvPr/>
        </p:nvPicPr>
        <p:blipFill rotWithShape="1">
          <a:blip r:embed="rId5">
            <a:extLst>
              <a:ext uri="{28A0092B-C50C-407E-A947-70E740481C1C}">
                <a14:useLocalDpi xmlns:a14="http://schemas.microsoft.com/office/drawing/2010/main" val="0"/>
              </a:ext>
            </a:extLst>
          </a:blip>
          <a:srcRect b="12359"/>
          <a:stretch/>
        </p:blipFill>
        <p:spPr>
          <a:xfrm>
            <a:off x="4574961" y="355668"/>
            <a:ext cx="4805014" cy="4254787"/>
          </a:xfrm>
          <a:prstGeom prst="rect">
            <a:avLst/>
          </a:prstGeom>
        </p:spPr>
      </p:pic>
      <p:pic>
        <p:nvPicPr>
          <p:cNvPr id="11" name="diver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595" y="5320790"/>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7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612349" y="4882978"/>
            <a:ext cx="6062634"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medicinal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6375633" y="5067244"/>
            <a:ext cx="4050892" cy="830997"/>
          </a:xfrm>
          <a:prstGeom prst="rect">
            <a:avLst/>
          </a:prstGeom>
        </p:spPr>
        <p:txBody>
          <a:bodyPr wrap="square">
            <a:spAutoFit/>
          </a:bodyPr>
          <a:lstStyle/>
          <a:p>
            <a:pPr lvl="0" algn="ctr"/>
            <a:r>
              <a:rPr lang="en-US" sz="4800" dirty="0" err="1" smtClean="0"/>
              <a:t>Thuộc</a:t>
            </a:r>
            <a:r>
              <a:rPr lang="en-US" sz="4800" dirty="0" smtClean="0"/>
              <a:t> </a:t>
            </a:r>
            <a:r>
              <a:rPr lang="en-US" sz="4800" dirty="0" err="1" smtClean="0"/>
              <a:t>về</a:t>
            </a:r>
            <a:r>
              <a:rPr lang="en-US" sz="4800" dirty="0" smtClean="0"/>
              <a:t> </a:t>
            </a:r>
            <a:r>
              <a:rPr lang="en-US" sz="4800" dirty="0" err="1" smtClean="0"/>
              <a:t>thuốc</a:t>
            </a:r>
            <a:endParaRPr lang="en-US" sz="4800" dirty="0"/>
          </a:p>
        </p:txBody>
      </p:sp>
      <p:sp>
        <p:nvSpPr>
          <p:cNvPr id="2" name="Rectangle 1"/>
          <p:cNvSpPr/>
          <p:nvPr/>
        </p:nvSpPr>
        <p:spPr>
          <a:xfrm>
            <a:off x="2539499" y="5799921"/>
            <a:ext cx="216918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məˈdɪsɪnl</a:t>
            </a:r>
            <a:r>
              <a:rPr lang="en-US" sz="3200" b="1" dirty="0">
                <a:solidFill>
                  <a:srgbClr val="00B0F0"/>
                </a:solidFill>
              </a:rPr>
              <a:t>/</a:t>
            </a:r>
          </a:p>
        </p:txBody>
      </p:sp>
      <p:pic>
        <p:nvPicPr>
          <p:cNvPr id="4" name="Hình ảnh 3">
            <a:extLst>
              <a:ext uri="{FF2B5EF4-FFF2-40B4-BE49-F238E27FC236}">
                <a16:creationId xmlns:a16="http://schemas.microsoft.com/office/drawing/2014/main" id="{A08BC420-28D7-9026-8B20-EE324D303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66" y="554229"/>
            <a:ext cx="4050891" cy="4050891"/>
          </a:xfrm>
          <a:prstGeom prst="rect">
            <a:avLst/>
          </a:prstGeom>
        </p:spPr>
      </p:pic>
      <p:pic>
        <p:nvPicPr>
          <p:cNvPr id="3" name="medici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6221" y="4882978"/>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8106165" y="2841212"/>
            <a:ext cx="2814617" cy="584775"/>
          </a:xfrm>
          <a:prstGeom prst="rect">
            <a:avLst/>
          </a:prstGeom>
        </p:spPr>
        <p:txBody>
          <a:bodyPr wrap="none">
            <a:spAutoFit/>
          </a:bodyPr>
          <a:lstStyle/>
          <a:p>
            <a:r>
              <a:rPr lang="en-US" sz="3200" b="1" dirty="0"/>
              <a:t>medicinal plant</a:t>
            </a:r>
          </a:p>
        </p:txBody>
      </p:sp>
      <p:sp>
        <p:nvSpPr>
          <p:cNvPr id="6" name="Rectangle 5"/>
          <p:cNvSpPr/>
          <p:nvPr/>
        </p:nvSpPr>
        <p:spPr>
          <a:xfrm>
            <a:off x="9056556" y="3610253"/>
            <a:ext cx="1651349" cy="523220"/>
          </a:xfrm>
          <a:prstGeom prst="rect">
            <a:avLst/>
          </a:prstGeom>
        </p:spPr>
        <p:txBody>
          <a:bodyPr wrap="none">
            <a:spAutoFit/>
          </a:bodyPr>
          <a:lstStyle/>
          <a:p>
            <a:r>
              <a:rPr lang="en-US" sz="2800" b="1" i="1" dirty="0" err="1" smtClean="0"/>
              <a:t>Cây</a:t>
            </a:r>
            <a:r>
              <a:rPr lang="en-US" sz="2800" b="1" i="1" dirty="0" smtClean="0"/>
              <a:t> </a:t>
            </a:r>
            <a:r>
              <a:rPr lang="en-US" sz="2800" b="1" i="1" dirty="0" err="1" smtClean="0"/>
              <a:t>thuốc</a:t>
            </a:r>
            <a:endParaRPr lang="en-US" sz="2800" b="1" i="1" dirty="0"/>
          </a:p>
        </p:txBody>
      </p:sp>
    </p:spTree>
    <p:extLst>
      <p:ext uri="{BB962C8B-B14F-4D97-AF65-F5344CB8AC3E}">
        <p14:creationId xmlns:p14="http://schemas.microsoft.com/office/powerpoint/2010/main" val="4094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92"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265047" y="1042219"/>
            <a:ext cx="4003881" cy="3682181"/>
          </a:xfrm>
          <a:prstGeom prst="rect">
            <a:avLst/>
          </a:prstGeom>
        </p:spPr>
      </p:pic>
      <p:sp>
        <p:nvSpPr>
          <p:cNvPr id="5" name="Rectangle 4"/>
          <p:cNvSpPr/>
          <p:nvPr/>
        </p:nvSpPr>
        <p:spPr>
          <a:xfrm>
            <a:off x="1641987" y="5132579"/>
            <a:ext cx="4778478" cy="830997"/>
          </a:xfrm>
          <a:prstGeom prst="rect">
            <a:avLst/>
          </a:prstGeom>
        </p:spPr>
        <p:txBody>
          <a:bodyPr wrap="square">
            <a:spAutoFit/>
          </a:bodyPr>
          <a:lstStyle/>
          <a:p>
            <a:r>
              <a:rPr lang="en-US" sz="4800" b="1" dirty="0" smtClean="0">
                <a:solidFill>
                  <a:srgbClr val="C00000"/>
                </a:solidFill>
              </a:rPr>
              <a:t>-</a:t>
            </a:r>
            <a:r>
              <a:rPr lang="en-US" sz="4800" b="1" dirty="0" smtClean="0"/>
              <a:t> </a:t>
            </a:r>
            <a:r>
              <a:rPr lang="en-US" sz="4800" b="1" dirty="0" smtClean="0">
                <a:solidFill>
                  <a:srgbClr val="C00000"/>
                </a:solidFill>
              </a:rPr>
              <a:t>Ecosystem </a:t>
            </a:r>
            <a:r>
              <a:rPr lang="en-US" sz="4800" b="1" dirty="0">
                <a:solidFill>
                  <a:srgbClr val="C00000"/>
                </a:solidFill>
              </a:rPr>
              <a:t>(n) </a:t>
            </a:r>
            <a:r>
              <a:rPr lang="en-US" sz="4800" b="1" dirty="0" smtClean="0">
                <a:solidFill>
                  <a:prstClr val="black"/>
                </a:solidFill>
              </a:rPr>
              <a:t>:</a:t>
            </a:r>
            <a:endParaRPr lang="en-US" sz="4800" b="1" dirty="0"/>
          </a:p>
        </p:txBody>
      </p:sp>
      <p:sp>
        <p:nvSpPr>
          <p:cNvPr id="6" name="Rectangle 5"/>
          <p:cNvSpPr/>
          <p:nvPr/>
        </p:nvSpPr>
        <p:spPr>
          <a:xfrm>
            <a:off x="6102950" y="5144337"/>
            <a:ext cx="3158237" cy="830997"/>
          </a:xfrm>
          <a:prstGeom prst="rect">
            <a:avLst/>
          </a:prstGeom>
        </p:spPr>
        <p:txBody>
          <a:bodyPr wrap="none">
            <a:spAutoFit/>
          </a:bodyPr>
          <a:lstStyle/>
          <a:p>
            <a:pPr lvl="0"/>
            <a:r>
              <a:rPr lang="en-US" sz="4800" b="1" dirty="0" err="1" smtClean="0">
                <a:solidFill>
                  <a:prstClr val="black"/>
                </a:solidFill>
              </a:rPr>
              <a:t>hệ</a:t>
            </a:r>
            <a:r>
              <a:rPr lang="en-US" sz="4800" b="1" dirty="0" smtClean="0">
                <a:solidFill>
                  <a:prstClr val="black"/>
                </a:solidFill>
              </a:rPr>
              <a:t> </a:t>
            </a:r>
            <a:r>
              <a:rPr lang="en-US" sz="4800" b="1" dirty="0" err="1">
                <a:solidFill>
                  <a:prstClr val="black"/>
                </a:solidFill>
              </a:rPr>
              <a:t>sinh</a:t>
            </a:r>
            <a:r>
              <a:rPr lang="en-US" sz="4800" b="1" dirty="0">
                <a:solidFill>
                  <a:prstClr val="black"/>
                </a:solidFill>
              </a:rPr>
              <a:t> </a:t>
            </a:r>
            <a:r>
              <a:rPr lang="en-US" sz="4800" b="1" dirty="0" err="1">
                <a:solidFill>
                  <a:prstClr val="black"/>
                </a:solidFill>
              </a:rPr>
              <a:t>thái</a:t>
            </a:r>
            <a:endParaRPr lang="en-US" sz="4800" b="1" dirty="0">
              <a:solidFill>
                <a:prstClr val="black"/>
              </a:solidFill>
            </a:endParaRPr>
          </a:p>
        </p:txBody>
      </p:sp>
      <p:sp>
        <p:nvSpPr>
          <p:cNvPr id="7" name="Rectangle 6"/>
          <p:cNvSpPr/>
          <p:nvPr/>
        </p:nvSpPr>
        <p:spPr>
          <a:xfrm>
            <a:off x="2015595" y="5811834"/>
            <a:ext cx="2426433" cy="523220"/>
          </a:xfrm>
          <a:prstGeom prst="rect">
            <a:avLst/>
          </a:prstGeom>
        </p:spPr>
        <p:txBody>
          <a:bodyPr wrap="none">
            <a:spAutoFit/>
          </a:bodyPr>
          <a:lstStyle/>
          <a:p>
            <a:r>
              <a:rPr lang="en-US" sz="2800" b="1" dirty="0">
                <a:solidFill>
                  <a:srgbClr val="00B0F0"/>
                </a:solidFill>
              </a:rPr>
              <a:t>/ˈ</a:t>
            </a:r>
            <a:r>
              <a:rPr lang="en-US" sz="2800" b="1" dirty="0" err="1">
                <a:solidFill>
                  <a:srgbClr val="00B0F0"/>
                </a:solidFill>
              </a:rPr>
              <a:t>iːkəʊsɪstəm</a:t>
            </a:r>
            <a:r>
              <a:rPr lang="en-US" sz="2800" b="1" dirty="0">
                <a:solidFill>
                  <a:srgbClr val="00B0F0"/>
                </a:solidFill>
              </a:rPr>
              <a:t>/ </a:t>
            </a:r>
          </a:p>
        </p:txBody>
      </p:sp>
      <p:sp>
        <p:nvSpPr>
          <p:cNvPr id="8" name="TextBox 7"/>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9" name="ecosystem-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342" y="5344877"/>
            <a:ext cx="406400" cy="406400"/>
          </a:xfrm>
          <a:prstGeom prst="rect">
            <a:avLst/>
          </a:prstGeom>
        </p:spPr>
      </p:pic>
    </p:spTree>
    <p:extLst>
      <p:ext uri="{BB962C8B-B14F-4D97-AF65-F5344CB8AC3E}">
        <p14:creationId xmlns:p14="http://schemas.microsoft.com/office/powerpoint/2010/main" val="15994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1" fill="hold"/>
                                        <p:tgtEl>
                                          <p:spTgt spid="9"/>
                                        </p:tgtEl>
                                      </p:cBhvr>
                                    </p:cmd>
                                  </p:childTnLst>
                                </p:cTn>
                              </p:par>
                            </p:childTnLst>
                          </p:cTn>
                        </p:par>
                      </p:childTnLst>
                    </p:cTn>
                  </p:par>
                </p:childTnLst>
              </p:cTn>
              <p:nextCondLst>
                <p:cond evt="onClick" delay="0">
                  <p:tgtEl>
                    <p:spTgt spid="9"/>
                  </p:tgtEl>
                </p:cond>
              </p:nextCondLst>
            </p:seq>
            <p:audio>
              <p:cMediaNode vol="80000">
                <p:cTn id="22" fill="hold" display="0">
                  <p:stCondLst>
                    <p:cond delay="indefinite"/>
                  </p:stCondLst>
                  <p:endCondLst>
                    <p:cond evt="onStopAudio" delay="0">
                      <p:tgtEl>
                        <p:sldTgt/>
                      </p:tgtEl>
                    </p:cond>
                  </p:endCondLst>
                </p:cTn>
                <p:tgtEl>
                  <p:spTgt spid="9"/>
                </p:tgtEl>
              </p:cMediaNode>
            </p:audio>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780964" y="894737"/>
            <a:ext cx="5245049" cy="4345858"/>
          </a:xfrm>
          <a:prstGeom prst="rect">
            <a:avLst/>
          </a:prstGeom>
        </p:spPr>
      </p:pic>
      <p:sp>
        <p:nvSpPr>
          <p:cNvPr id="5" name="TextBox 4"/>
          <p:cNvSpPr txBox="1"/>
          <p:nvPr/>
        </p:nvSpPr>
        <p:spPr>
          <a:xfrm>
            <a:off x="211764" y="32503"/>
            <a:ext cx="3612985" cy="584775"/>
          </a:xfrm>
          <a:prstGeom prst="rect">
            <a:avLst/>
          </a:prstGeom>
          <a:solidFill>
            <a:schemeClr val="accent6">
              <a:lumMod val="40000"/>
              <a:lumOff val="6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5978013" y="5341213"/>
            <a:ext cx="6096000" cy="769441"/>
          </a:xfrm>
          <a:prstGeom prst="rect">
            <a:avLst/>
          </a:prstGeom>
        </p:spPr>
        <p:txBody>
          <a:bodyPr>
            <a:spAutoFit/>
          </a:bodyPr>
          <a:lstStyle/>
          <a:p>
            <a:r>
              <a:rPr lang="en-US" sz="4400" b="1" dirty="0" smtClean="0"/>
              <a:t>con </a:t>
            </a:r>
            <a:r>
              <a:rPr lang="en-US" sz="4400" b="1" dirty="0" err="1"/>
              <a:t>cá</a:t>
            </a:r>
            <a:r>
              <a:rPr lang="en-US" sz="4400" b="1" dirty="0"/>
              <a:t> </a:t>
            </a:r>
            <a:r>
              <a:rPr lang="en-US" sz="4400" b="1" dirty="0" err="1"/>
              <a:t>húi</a:t>
            </a:r>
            <a:r>
              <a:rPr lang="en-US" sz="4400" b="1" dirty="0"/>
              <a:t>, </a:t>
            </a:r>
            <a:r>
              <a:rPr lang="en-US" sz="4400" b="1" dirty="0" err="1"/>
              <a:t>bò</a:t>
            </a:r>
            <a:r>
              <a:rPr lang="en-US" sz="4400" b="1" dirty="0"/>
              <a:t> </a:t>
            </a:r>
            <a:r>
              <a:rPr lang="en-US" sz="4400" b="1" dirty="0" err="1"/>
              <a:t>biển</a:t>
            </a:r>
            <a:endParaRPr lang="en-US" sz="4400" b="1" dirty="0"/>
          </a:p>
        </p:txBody>
      </p:sp>
      <p:sp>
        <p:nvSpPr>
          <p:cNvPr id="7" name="Rectangle 6"/>
          <p:cNvSpPr/>
          <p:nvPr/>
        </p:nvSpPr>
        <p:spPr>
          <a:xfrm>
            <a:off x="2436659" y="5297164"/>
            <a:ext cx="3714863" cy="830997"/>
          </a:xfrm>
          <a:prstGeom prst="rect">
            <a:avLst/>
          </a:prstGeom>
        </p:spPr>
        <p:txBody>
          <a:bodyPr wrap="none">
            <a:spAutoFit/>
          </a:bodyPr>
          <a:lstStyle/>
          <a:p>
            <a:r>
              <a:rPr lang="en-US" sz="4800" b="1" dirty="0" smtClean="0"/>
              <a:t>- </a:t>
            </a:r>
            <a:r>
              <a:rPr lang="en-US" sz="4800" b="1" dirty="0" smtClean="0">
                <a:solidFill>
                  <a:srgbClr val="C00000"/>
                </a:solidFill>
              </a:rPr>
              <a:t>dugong </a:t>
            </a:r>
            <a:r>
              <a:rPr lang="en-US" sz="4800" b="1" dirty="0">
                <a:solidFill>
                  <a:srgbClr val="C00000"/>
                </a:solidFill>
              </a:rPr>
              <a:t>(n</a:t>
            </a:r>
            <a:r>
              <a:rPr lang="en-US" sz="4800" b="1" dirty="0" smtClean="0">
                <a:solidFill>
                  <a:srgbClr val="C00000"/>
                </a:solidFill>
              </a:rPr>
              <a:t>):  </a:t>
            </a:r>
            <a:endParaRPr lang="en-US" sz="4800" b="1" dirty="0">
              <a:solidFill>
                <a:srgbClr val="C00000"/>
              </a:solidFill>
            </a:endParaRPr>
          </a:p>
        </p:txBody>
      </p:sp>
      <p:sp>
        <p:nvSpPr>
          <p:cNvPr id="8" name="Rectangle 7"/>
          <p:cNvSpPr/>
          <p:nvPr/>
        </p:nvSpPr>
        <p:spPr>
          <a:xfrm>
            <a:off x="2796508" y="6128161"/>
            <a:ext cx="2175596" cy="584775"/>
          </a:xfrm>
          <a:prstGeom prst="rect">
            <a:avLst/>
          </a:prstGeom>
        </p:spPr>
        <p:txBody>
          <a:bodyPr wrap="none">
            <a:spAutoFit/>
          </a:bodyPr>
          <a:lstStyle/>
          <a:p>
            <a:r>
              <a:rPr lang="en-US" sz="3200" b="1" dirty="0">
                <a:solidFill>
                  <a:srgbClr val="00B0F0"/>
                </a:solidFill>
              </a:rPr>
              <a:t>/ˈ</a:t>
            </a:r>
            <a:r>
              <a:rPr lang="en-US" sz="3200" b="1" dirty="0" err="1">
                <a:solidFill>
                  <a:srgbClr val="00B0F0"/>
                </a:solidFill>
              </a:rPr>
              <a:t>dju</a:t>
            </a:r>
            <a:r>
              <a:rPr lang="en-US" sz="3200" b="1" dirty="0">
                <a:solidFill>
                  <a:srgbClr val="00B0F0"/>
                </a:solidFill>
              </a:rPr>
              <a:t>ː.</a:t>
            </a:r>
            <a:r>
              <a:rPr lang="en-US" sz="3200" b="1" dirty="0" err="1">
                <a:solidFill>
                  <a:srgbClr val="00B0F0"/>
                </a:solidFill>
              </a:rPr>
              <a:t>ɡɒŋ</a:t>
            </a:r>
            <a:r>
              <a:rPr lang="en-US" sz="3200" b="1" dirty="0">
                <a:solidFill>
                  <a:srgbClr val="00B0F0"/>
                </a:solidFill>
              </a:rPr>
              <a:t>/ </a:t>
            </a:r>
          </a:p>
        </p:txBody>
      </p:sp>
      <p:pic>
        <p:nvPicPr>
          <p:cNvPr id="10" name="du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5212" y="5522733"/>
            <a:ext cx="406400" cy="406400"/>
          </a:xfrm>
          <a:prstGeom prst="rect">
            <a:avLst/>
          </a:prstGeom>
        </p:spPr>
      </p:pic>
    </p:spTree>
    <p:extLst>
      <p:ext uri="{BB962C8B-B14F-4D97-AF65-F5344CB8AC3E}">
        <p14:creationId xmlns:p14="http://schemas.microsoft.com/office/powerpoint/2010/main" val="7266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64"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4033</TotalTime>
  <Words>960</Words>
  <Application>Microsoft Office PowerPoint</Application>
  <PresentationFormat>Widescreen</PresentationFormat>
  <Paragraphs>172</Paragraphs>
  <Slides>23</Slides>
  <Notes>17</Notes>
  <HiddenSlides>0</HiddenSlides>
  <MMClips>11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Arial</vt:lpstr>
      <vt:lpstr>Bahnschrift Condensed</vt:lpstr>
      <vt:lpstr>Bahnschrift SemiBold Condensed</vt:lpstr>
      <vt:lpstr>Bahnschrift SemiBold SemiConden</vt:lpstr>
      <vt:lpstr>Calibri</vt:lpstr>
      <vt:lpstr>Calibri Light</vt:lpstr>
      <vt:lpstr>Myriad Pro</vt:lpstr>
      <vt:lpstr>Roboto</vt:lpstr>
      <vt:lpstr>Times New Roman</vt:lpstr>
      <vt:lpstr>VNI-Ariston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Adminstrator</cp:lastModifiedBy>
  <cp:revision>232</cp:revision>
  <dcterms:created xsi:type="dcterms:W3CDTF">2020-12-09T02:04:09Z</dcterms:created>
  <dcterms:modified xsi:type="dcterms:W3CDTF">2024-01-05T15:14:05Z</dcterms:modified>
</cp:coreProperties>
</file>