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14" r:id="rId2"/>
    <p:sldId id="412" r:id="rId3"/>
    <p:sldId id="396" r:id="rId4"/>
    <p:sldId id="257" r:id="rId5"/>
    <p:sldId id="386" r:id="rId6"/>
    <p:sldId id="353" r:id="rId7"/>
    <p:sldId id="403" r:id="rId8"/>
    <p:sldId id="404" r:id="rId9"/>
    <p:sldId id="413" r:id="rId10"/>
    <p:sldId id="410" r:id="rId11"/>
    <p:sldId id="411" r:id="rId12"/>
    <p:sldId id="406" r:id="rId13"/>
    <p:sldId id="40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D30DD"/>
    <a:srgbClr val="27E0E9"/>
    <a:srgbClr val="11C1FF"/>
    <a:srgbClr val="F11BAA"/>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80" autoAdjust="0"/>
  </p:normalViewPr>
  <p:slideViewPr>
    <p:cSldViewPr>
      <p:cViewPr>
        <p:scale>
          <a:sx n="70" d="100"/>
          <a:sy n="70" d="100"/>
        </p:scale>
        <p:origin x="1380" y="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7/1/2024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4</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03B6E6-C6E9-40D9-BFB7-0124447475D5}"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03B6E6-C6E9-40D9-BFB7-0124447475D5}"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03B6E6-C6E9-40D9-BFB7-0124447475D5}" type="datetimeFigureOut">
              <a:rPr lang="en-US" smtClean="0"/>
              <a:t>7/1/2024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03B6E6-C6E9-40D9-BFB7-0124447475D5}" type="datetimeFigureOut">
              <a:rPr lang="en-US" smtClean="0"/>
              <a:t>7/1/2024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7/1/2024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7/1/2024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9.png"/><Relationship Id="rId7"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gif"/><Relationship Id="rId4" Type="http://schemas.openxmlformats.org/officeDocument/2006/relationships/image" Target="../media/image15.jpe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9.png"/><Relationship Id="rId7"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gif"/><Relationship Id="rId4" Type="http://schemas.openxmlformats.org/officeDocument/2006/relationships/image" Target="../media/image15.jpe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1.wdp"/><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9.png"/><Relationship Id="rId7"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gif"/><Relationship Id="rId10" Type="http://schemas.microsoft.com/office/2007/relationships/hdphoto" Target="../media/hdphoto2.wdp"/><Relationship Id="rId4" Type="http://schemas.openxmlformats.org/officeDocument/2006/relationships/image" Target="../media/image15.jpe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9.png"/><Relationship Id="rId7"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gif"/><Relationship Id="rId4" Type="http://schemas.openxmlformats.org/officeDocument/2006/relationships/image" Target="../media/image15.jpe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AE08A-AEEB-DF85-1E61-ACA3711B61E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FDD27EF-029E-AF06-5ACF-73E08B6DDC8F}"/>
              </a:ext>
            </a:extLst>
          </p:cNvPr>
          <p:cNvSpPr>
            <a:spLocks noGrp="1"/>
          </p:cNvSpPr>
          <p:nvPr>
            <p:ph type="subTitle" idx="1"/>
          </p:nvPr>
        </p:nvSpPr>
        <p:spPr/>
        <p:txBody>
          <a:bodyPr/>
          <a:lstStyle/>
          <a:p>
            <a:endParaRPr lang="en-US"/>
          </a:p>
        </p:txBody>
      </p:sp>
      <p:pic>
        <p:nvPicPr>
          <p:cNvPr id="4" name="Picture 2" descr="Hình nền Powerpoint làm Slide chào hỏi 10 - Kinh nghiệm dạy học">
            <a:extLst>
              <a:ext uri="{FF2B5EF4-FFF2-40B4-BE49-F238E27FC236}">
                <a16:creationId xmlns:a16="http://schemas.microsoft.com/office/drawing/2014/main" id="{490EEED8-15E3-1E72-85CA-3269FEE316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432A82A-B291-E2AC-C560-ADC17763B52F}"/>
              </a:ext>
            </a:extLst>
          </p:cNvPr>
          <p:cNvSpPr txBox="1"/>
          <p:nvPr/>
        </p:nvSpPr>
        <p:spPr>
          <a:xfrm>
            <a:off x="2485599" y="3424535"/>
            <a:ext cx="4667534" cy="461665"/>
          </a:xfrm>
          <a:prstGeom prst="rect">
            <a:avLst/>
          </a:prstGeom>
          <a:noFill/>
        </p:spPr>
        <p:txBody>
          <a:bodyPr wrap="square">
            <a:spAutoFit/>
          </a:bodyPr>
          <a:lstStyle/>
          <a:p>
            <a:pPr algn="ctr">
              <a:defRPr/>
            </a:pPr>
            <a:r>
              <a:rPr lang="en-US" sz="2400"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GV</a:t>
            </a:r>
            <a:r>
              <a:rPr lang="en-US" sz="240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Trần</a:t>
            </a:r>
            <a:r>
              <a:rPr lang="en-US" sz="240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Kiều</a:t>
            </a:r>
            <a:r>
              <a:rPr lang="en-US" sz="240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Trang</a:t>
            </a:r>
          </a:p>
        </p:txBody>
      </p:sp>
      <p:sp>
        <p:nvSpPr>
          <p:cNvPr id="8" name="TextBox 7">
            <a:extLst>
              <a:ext uri="{FF2B5EF4-FFF2-40B4-BE49-F238E27FC236}">
                <a16:creationId xmlns:a16="http://schemas.microsoft.com/office/drawing/2014/main" id="{97FEE60C-4514-0D66-A0AD-3ABA2E747189}"/>
              </a:ext>
            </a:extLst>
          </p:cNvPr>
          <p:cNvSpPr txBox="1"/>
          <p:nvPr/>
        </p:nvSpPr>
        <p:spPr>
          <a:xfrm>
            <a:off x="2238232" y="1192431"/>
            <a:ext cx="5381767" cy="1938992"/>
          </a:xfrm>
          <a:prstGeom prst="rect">
            <a:avLst/>
          </a:prstGeom>
          <a:noFill/>
        </p:spPr>
        <p:txBody>
          <a:bodyPr wrap="square">
            <a:spAutoFit/>
          </a:bodyPr>
          <a:lstStyle/>
          <a:p>
            <a:pPr algn="ctr">
              <a:defRPr/>
            </a:pPr>
            <a:r>
              <a:rPr lang="en-US" sz="2000" b="1" kern="1200" dirty="0" err="1">
                <a:solidFill>
                  <a:srgbClr val="FFFFFF"/>
                </a:solidFill>
                <a:effectLst/>
                <a:latin typeface="Times New Roman" panose="02020603050405020304" pitchFamily="18" charset="0"/>
                <a:ea typeface="+mn-ea"/>
                <a:cs typeface="Times New Roman" panose="02020603050405020304" pitchFamily="18" charset="0"/>
              </a:rPr>
              <a:t>TRƯỜNG</a:t>
            </a:r>
            <a:r>
              <a:rPr lang="en-US" sz="2000" b="1" kern="1200" dirty="0">
                <a:solidFill>
                  <a:srgbClr val="FFFFFF"/>
                </a:solidFill>
                <a:effectLst/>
                <a:latin typeface="Times New Roman" panose="02020603050405020304" pitchFamily="18" charset="0"/>
                <a:ea typeface="+mn-ea"/>
                <a:cs typeface="Times New Roman" panose="02020603050405020304" pitchFamily="18" charset="0"/>
              </a:rPr>
              <a:t> THCS LONG </a:t>
            </a:r>
            <a:r>
              <a:rPr lang="en-US" sz="2000" b="1" kern="1200" dirty="0" err="1">
                <a:solidFill>
                  <a:srgbClr val="FFFFFF"/>
                </a:solidFill>
                <a:effectLst/>
                <a:latin typeface="Times New Roman" panose="02020603050405020304" pitchFamily="18" charset="0"/>
                <a:ea typeface="+mn-ea"/>
                <a:cs typeface="Times New Roman" panose="02020603050405020304" pitchFamily="18" charset="0"/>
              </a:rPr>
              <a:t>BIÊN</a:t>
            </a:r>
            <a:endParaRPr lang="en-US" sz="2000" b="1" kern="1200" dirty="0">
              <a:solidFill>
                <a:srgbClr val="FFFFFF"/>
              </a:solidFill>
              <a:effectLst/>
              <a:latin typeface="Times New Roman" panose="02020603050405020304" pitchFamily="18" charset="0"/>
              <a:ea typeface="+mn-ea"/>
              <a:cs typeface="Times New Roman" panose="02020603050405020304" pitchFamily="18" charset="0"/>
            </a:endParaRPr>
          </a:p>
          <a:p>
            <a:pPr algn="ctr">
              <a:defRPr/>
            </a:pPr>
            <a:endParaRPr lang="en-US" sz="2000" b="1" dirty="0">
              <a:solidFill>
                <a:srgbClr val="FFFFFF"/>
              </a:solidFill>
              <a:latin typeface="Times New Roman" panose="02020603050405020304" pitchFamily="18" charset="0"/>
              <a:cs typeface="Times New Roman" panose="02020603050405020304" pitchFamily="18" charset="0"/>
            </a:endParaRPr>
          </a:p>
          <a:p>
            <a:pPr algn="ctr">
              <a:defRPr/>
            </a:pPr>
            <a:endParaRPr lang="en-US" sz="2000" dirty="0">
              <a:effectLst/>
            </a:endParaRPr>
          </a:p>
          <a:p>
            <a:pPr algn="ctr">
              <a:defRPr/>
            </a:pPr>
            <a:r>
              <a:rPr lang="en-US" sz="2000" b="1" dirty="0" err="1">
                <a:ln w="38100">
                  <a:noFill/>
                </a:ln>
                <a:solidFill>
                  <a:srgbClr val="FF0000"/>
                </a:solidFill>
                <a:latin typeface="Times New Roman" panose="02020603050405020304" pitchFamily="18" charset="0"/>
                <a:cs typeface="Times New Roman" panose="02020603050405020304" pitchFamily="18" charset="0"/>
              </a:rPr>
              <a:t>BÀI</a:t>
            </a:r>
            <a:r>
              <a:rPr lang="en-US" sz="2000" b="1" dirty="0">
                <a:ln w="38100">
                  <a:noFill/>
                </a:ln>
                <a:solidFill>
                  <a:srgbClr val="FF0000"/>
                </a:solidFill>
                <a:latin typeface="Times New Roman" panose="02020603050405020304" pitchFamily="18" charset="0"/>
                <a:cs typeface="Times New Roman" panose="02020603050405020304" pitchFamily="18" charset="0"/>
              </a:rPr>
              <a:t> </a:t>
            </a:r>
            <a:r>
              <a:rPr lang="en-US" sz="2000" b="1" dirty="0" err="1">
                <a:ln w="38100">
                  <a:noFill/>
                </a:ln>
                <a:solidFill>
                  <a:srgbClr val="FF0000"/>
                </a:solidFill>
                <a:latin typeface="Times New Roman" panose="02020603050405020304" pitchFamily="18" charset="0"/>
                <a:cs typeface="Times New Roman" panose="02020603050405020304" pitchFamily="18" charset="0"/>
              </a:rPr>
              <a:t>GIẢNG</a:t>
            </a:r>
            <a:r>
              <a:rPr lang="en-US" sz="2000" b="1" dirty="0">
                <a:ln w="38100">
                  <a:noFill/>
                </a:ln>
                <a:solidFill>
                  <a:srgbClr val="FF0000"/>
                </a:solidFill>
                <a:latin typeface="Times New Roman" panose="02020603050405020304" pitchFamily="18" charset="0"/>
                <a:cs typeface="Times New Roman" panose="02020603050405020304" pitchFamily="18" charset="0"/>
              </a:rPr>
              <a:t> </a:t>
            </a:r>
            <a:r>
              <a:rPr lang="en-US" sz="2000" b="1" dirty="0" err="1">
                <a:ln w="38100">
                  <a:noFill/>
                </a:ln>
                <a:solidFill>
                  <a:srgbClr val="FF0000"/>
                </a:solidFill>
                <a:latin typeface="Times New Roman" panose="02020603050405020304" pitchFamily="18" charset="0"/>
                <a:cs typeface="Times New Roman" panose="02020603050405020304" pitchFamily="18" charset="0"/>
              </a:rPr>
              <a:t>ĐIỆN</a:t>
            </a:r>
            <a:r>
              <a:rPr lang="en-US" sz="2000" b="1" dirty="0">
                <a:ln w="38100">
                  <a:noFill/>
                </a:ln>
                <a:solidFill>
                  <a:srgbClr val="FF0000"/>
                </a:solidFill>
                <a:latin typeface="Times New Roman" panose="02020603050405020304" pitchFamily="18" charset="0"/>
                <a:cs typeface="Times New Roman" panose="02020603050405020304" pitchFamily="18" charset="0"/>
              </a:rPr>
              <a:t> </a:t>
            </a:r>
            <a:r>
              <a:rPr lang="en-US" sz="2000" b="1" dirty="0" err="1">
                <a:ln w="38100">
                  <a:noFill/>
                </a:ln>
                <a:solidFill>
                  <a:srgbClr val="FF0000"/>
                </a:solidFill>
                <a:latin typeface="Times New Roman" panose="02020603050405020304" pitchFamily="18" charset="0"/>
                <a:cs typeface="Times New Roman" panose="02020603050405020304" pitchFamily="18" charset="0"/>
              </a:rPr>
              <a:t>TỬ</a:t>
            </a:r>
            <a:r>
              <a:rPr lang="en-US" sz="2000" b="1" dirty="0">
                <a:ln w="38100">
                  <a:noFill/>
                </a:ln>
                <a:solidFill>
                  <a:srgbClr val="FF0000"/>
                </a:solidFill>
                <a:latin typeface="Times New Roman" panose="02020603050405020304" pitchFamily="18" charset="0"/>
                <a:cs typeface="Times New Roman" panose="02020603050405020304" pitchFamily="18" charset="0"/>
              </a:rPr>
              <a:t> MÔN </a:t>
            </a:r>
            <a:r>
              <a:rPr lang="en-US" sz="2000" b="1" dirty="0" err="1">
                <a:ln w="38100">
                  <a:noFill/>
                </a:ln>
                <a:solidFill>
                  <a:srgbClr val="FF0000"/>
                </a:solidFill>
                <a:latin typeface="Times New Roman" panose="02020603050405020304" pitchFamily="18" charset="0"/>
                <a:cs typeface="Times New Roman" panose="02020603050405020304" pitchFamily="18" charset="0"/>
              </a:rPr>
              <a:t>ĐỊA</a:t>
            </a:r>
            <a:r>
              <a:rPr lang="en-US" sz="2000" b="1" dirty="0">
                <a:ln w="38100">
                  <a:noFill/>
                </a:ln>
                <a:solidFill>
                  <a:srgbClr val="FF0000"/>
                </a:solidFill>
                <a:latin typeface="Times New Roman" panose="02020603050405020304" pitchFamily="18" charset="0"/>
                <a:cs typeface="Times New Roman" panose="02020603050405020304" pitchFamily="18" charset="0"/>
              </a:rPr>
              <a:t> </a:t>
            </a:r>
            <a:r>
              <a:rPr lang="en-US" sz="2000" b="1" dirty="0" err="1">
                <a:ln w="38100">
                  <a:noFill/>
                </a:ln>
                <a:solidFill>
                  <a:srgbClr val="FF0000"/>
                </a:solidFill>
                <a:latin typeface="Times New Roman" panose="02020603050405020304" pitchFamily="18" charset="0"/>
                <a:cs typeface="Times New Roman" panose="02020603050405020304" pitchFamily="18" charset="0"/>
              </a:rPr>
              <a:t>LÍ</a:t>
            </a:r>
            <a:r>
              <a:rPr lang="en-US" sz="2000" b="1" dirty="0">
                <a:ln w="38100">
                  <a:noFill/>
                </a:ln>
                <a:solidFill>
                  <a:srgbClr val="FF0000"/>
                </a:solidFill>
                <a:latin typeface="Times New Roman" panose="02020603050405020304" pitchFamily="18" charset="0"/>
                <a:cs typeface="Times New Roman" panose="02020603050405020304" pitchFamily="18" charset="0"/>
              </a:rPr>
              <a:t> 7</a:t>
            </a:r>
          </a:p>
          <a:p>
            <a:pPr algn="ctr">
              <a:defRPr/>
            </a:pP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Bài</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12: </a:t>
            </a:r>
            <a:r>
              <a:rPr lang="vi-VN" sz="2000" b="1" i="0" u="none" strike="noStrike" dirty="0">
                <a:solidFill>
                  <a:srgbClr val="FF0000"/>
                </a:solidFill>
                <a:effectLst/>
                <a:latin typeface="Times New Roman" panose="02020603050405020304" pitchFamily="18" charset="0"/>
              </a:rPr>
              <a:t>Phương thức con người khai thác, sử dụng và bảo vệ thiên nhiên ở châu Phi</a:t>
            </a:r>
            <a:r>
              <a:rPr lang="vi-VN" sz="2000" b="1" dirty="0">
                <a:solidFill>
                  <a:srgbClr val="FF0000"/>
                </a:solidFill>
              </a:rPr>
              <a:t> </a:t>
            </a:r>
            <a:endParaRPr lang="en-US" sz="2000" b="1" dirty="0">
              <a:ln w="9525">
                <a:solidFill>
                  <a:schemeClr val="bg1"/>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0848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057401"/>
          </a:xfrm>
          <a:prstGeom prst="wedgeRoundRectCallout">
            <a:avLst>
              <a:gd name="adj1" fmla="val 25562"/>
              <a:gd name="adj2" fmla="val 9746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1"/>
            <a:ext cx="3875966" cy="213360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525250"/>
            <a:ext cx="3352800" cy="1446550"/>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Dựa</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vào</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thông</a:t>
            </a:r>
            <a:r>
              <a:rPr lang="en-US" sz="2200" i="1" dirty="0">
                <a:solidFill>
                  <a:srgbClr val="FF0000"/>
                </a:solidFill>
                <a:latin typeface="Cambria" panose="02040503050406030204" pitchFamily="18" charset="0"/>
                <a:ea typeface="Cambria" panose="02040503050406030204" pitchFamily="18" charset="0"/>
              </a:rPr>
              <a:t> tin </a:t>
            </a:r>
            <a:r>
              <a:rPr lang="en-US" sz="2200" i="1" dirty="0" err="1">
                <a:solidFill>
                  <a:srgbClr val="FF0000"/>
                </a:solidFill>
                <a:latin typeface="Cambria" panose="02040503050406030204" pitchFamily="18" charset="0"/>
                <a:ea typeface="Cambria" panose="02040503050406030204" pitchFamily="18" charset="0"/>
              </a:rPr>
              <a:t>thu</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thập</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được</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hãy</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trình</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bày</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nội</a:t>
            </a:r>
            <a:r>
              <a:rPr lang="en-US" sz="2200" i="1" dirty="0">
                <a:solidFill>
                  <a:srgbClr val="FF0000"/>
                </a:solidFill>
                <a:latin typeface="Cambria" panose="02040503050406030204" pitchFamily="18" charset="0"/>
                <a:ea typeface="Cambria" panose="02040503050406030204" pitchFamily="18" charset="0"/>
              </a:rPr>
              <a:t> dung </a:t>
            </a:r>
            <a:r>
              <a:rPr lang="en-US" sz="2200" i="1" dirty="0" err="1">
                <a:solidFill>
                  <a:srgbClr val="FF0000"/>
                </a:solidFill>
                <a:latin typeface="Cambria" panose="02040503050406030204" pitchFamily="18" charset="0"/>
                <a:ea typeface="Cambria" panose="02040503050406030204" pitchFamily="18" charset="0"/>
              </a:rPr>
              <a:t>chính</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của</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sự</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kiện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bãi</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bỏ</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chế</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độ</a:t>
            </a:r>
            <a:r>
              <a:rPr lang="en-US" sz="2200" i="1" dirty="0">
                <a:solidFill>
                  <a:srgbClr val="FF0000"/>
                </a:solidFill>
                <a:latin typeface="Cambria" panose="02040503050406030204" pitchFamily="18" charset="0"/>
                <a:ea typeface="Cambria" panose="02040503050406030204" pitchFamily="18" charset="0"/>
              </a:rPr>
              <a:t> A-</a:t>
            </a:r>
            <a:r>
              <a:rPr lang="en-US" sz="2200" i="1" dirty="0" err="1">
                <a:solidFill>
                  <a:srgbClr val="FF0000"/>
                </a:solidFill>
                <a:latin typeface="Cambria" panose="02040503050406030204" pitchFamily="18" charset="0"/>
                <a:ea typeface="Cambria" panose="02040503050406030204" pitchFamily="18" charset="0"/>
              </a:rPr>
              <a:t>pác</a:t>
            </a:r>
            <a:r>
              <a:rPr lang="en-US" sz="2200" i="1" dirty="0">
                <a:solidFill>
                  <a:srgbClr val="FF0000"/>
                </a:solidFill>
                <a:latin typeface="Cambria" panose="02040503050406030204" pitchFamily="18" charset="0"/>
                <a:ea typeface="Cambria" panose="02040503050406030204" pitchFamily="18" charset="0"/>
              </a:rPr>
              <a:t>-</a:t>
            </a:r>
            <a:r>
              <a:rPr lang="en-US" sz="2200" i="1" dirty="0" err="1">
                <a:solidFill>
                  <a:srgbClr val="FF0000"/>
                </a:solidFill>
                <a:latin typeface="Cambria" panose="02040503050406030204" pitchFamily="18" charset="0"/>
                <a:ea typeface="Cambria" panose="02040503050406030204" pitchFamily="18" charset="0"/>
              </a:rPr>
              <a:t>thai.</a:t>
            </a:r>
            <a:endParaRPr lang="vi-VN" sz="22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333143"/>
            <a:ext cx="4520479" cy="2400657"/>
          </a:xfrm>
          <a:prstGeom prst="rect">
            <a:avLst/>
          </a:prstGeom>
        </p:spPr>
        <p:txBody>
          <a:bodyPr wrap="square">
            <a:spAutoFit/>
          </a:bodyPr>
          <a:lstStyle/>
          <a:p>
            <a:pPr algn="just"/>
            <a:r>
              <a:rPr lang="vi-VN" sz="2100" dirty="0">
                <a:latin typeface="Cambria" pitchFamily="18" charset="0"/>
                <a:ea typeface="Cambria" pitchFamily="18" charset="0"/>
              </a:rPr>
              <a:t>- Chế độ A-pác-thai được xóa bỏ.</a:t>
            </a:r>
          </a:p>
          <a:p>
            <a:pPr algn="just"/>
            <a:r>
              <a:rPr lang="en-US" sz="2100" dirty="0">
                <a:latin typeface="Cambria" pitchFamily="18" charset="0"/>
                <a:ea typeface="Cambria" pitchFamily="18" charset="0"/>
              </a:rPr>
              <a:t>- </a:t>
            </a:r>
            <a:r>
              <a:rPr lang="vi-VN" sz="2100" dirty="0">
                <a:latin typeface="Cambria" pitchFamily="18" charset="0"/>
                <a:ea typeface="Cambria" pitchFamily="18" charset="0"/>
              </a:rPr>
              <a:t>Lãnh tụ </a:t>
            </a:r>
            <a:r>
              <a:rPr lang="en-US" sz="2100" dirty="0">
                <a:latin typeface="Cambria" pitchFamily="18" charset="0"/>
                <a:ea typeface="Cambria" pitchFamily="18" charset="0"/>
              </a:rPr>
              <a:t>ANC </a:t>
            </a:r>
            <a:r>
              <a:rPr lang="vi-VN" sz="2100" dirty="0">
                <a:latin typeface="Cambria" pitchFamily="18" charset="0"/>
                <a:ea typeface="Cambria" pitchFamily="18" charset="0"/>
              </a:rPr>
              <a:t>Nen-xơn Man-đê-la được trả tự do sau 27 năm bị cầm tù.</a:t>
            </a:r>
            <a:endParaRPr lang="en-US" sz="2100" dirty="0">
              <a:latin typeface="Cambria" pitchFamily="18" charset="0"/>
              <a:ea typeface="Cambria" pitchFamily="18" charset="0"/>
            </a:endParaRPr>
          </a:p>
          <a:p>
            <a:pPr algn="just"/>
            <a:r>
              <a:rPr lang="vi-VN" sz="2100" dirty="0">
                <a:latin typeface="Cambria" pitchFamily="18" charset="0"/>
                <a:ea typeface="Cambria" pitchFamily="18" charset="0"/>
              </a:rPr>
              <a:t>- </a:t>
            </a:r>
            <a:r>
              <a:rPr lang="en-US" sz="2100" dirty="0" err="1">
                <a:latin typeface="Cambria" pitchFamily="18" charset="0"/>
                <a:ea typeface="Cambria" pitchFamily="18" charset="0"/>
              </a:rPr>
              <a:t>Tháng</a:t>
            </a:r>
            <a:r>
              <a:rPr lang="en-US" sz="2100" dirty="0">
                <a:latin typeface="Cambria" pitchFamily="18" charset="0"/>
                <a:ea typeface="Cambria" pitchFamily="18" charset="0"/>
              </a:rPr>
              <a:t> </a:t>
            </a:r>
            <a:r>
              <a:rPr lang="vi-VN" sz="2100" dirty="0">
                <a:latin typeface="Cambria" pitchFamily="18" charset="0"/>
                <a:ea typeface="Cambria" pitchFamily="18" charset="0"/>
              </a:rPr>
              <a:t>5/1994 ông</a:t>
            </a:r>
            <a:r>
              <a:rPr lang="en-US" sz="2100" dirty="0">
                <a:latin typeface="Cambria" pitchFamily="18" charset="0"/>
                <a:ea typeface="Cambria" pitchFamily="18" charset="0"/>
              </a:rPr>
              <a:t> </a:t>
            </a:r>
            <a:r>
              <a:rPr lang="vi-VN" sz="2100" dirty="0">
                <a:latin typeface="Cambria" pitchFamily="18" charset="0"/>
                <a:ea typeface="Cambria" pitchFamily="18" charset="0"/>
              </a:rPr>
              <a:t>trở thành tổng thống người da đen đầu tiên ở Nam Phi.</a:t>
            </a:r>
          </a:p>
          <a:p>
            <a:pPr marL="342900" indent="-342900" algn="just">
              <a:buFontTx/>
              <a:buChar char="-"/>
            </a:pPr>
            <a:endParaRPr lang="vi-VN" sz="2400" dirty="0">
              <a:latin typeface="Cambria" pitchFamily="18" charset="0"/>
              <a:ea typeface="Cambria" pitchFamily="18" charset="0"/>
            </a:endParaRP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Nội</a:t>
            </a:r>
            <a:r>
              <a:rPr lang="en-US" sz="2400" b="1" dirty="0">
                <a:solidFill>
                  <a:srgbClr val="0D30DD"/>
                </a:solidFill>
                <a:latin typeface="Cambria" pitchFamily="18" charset="0"/>
              </a:rPr>
              <a:t> dung </a:t>
            </a:r>
            <a:r>
              <a:rPr lang="en-US" sz="2400" b="1" dirty="0" err="1">
                <a:solidFill>
                  <a:srgbClr val="0D30DD"/>
                </a:solidFill>
                <a:latin typeface="Cambria" pitchFamily="18" charset="0"/>
              </a:rPr>
              <a:t>chính</a:t>
            </a:r>
            <a:r>
              <a:rPr lang="en-US" sz="2400" b="1" dirty="0">
                <a:solidFill>
                  <a:srgbClr val="0D30DD"/>
                </a:solidFill>
                <a:latin typeface="Cambria" pitchFamily="18" charset="0"/>
              </a:rPr>
              <a:t> </a:t>
            </a:r>
            <a:r>
              <a:rPr lang="en-US" sz="2400" b="1" dirty="0" err="1">
                <a:solidFill>
                  <a:srgbClr val="0D30DD"/>
                </a:solidFill>
                <a:latin typeface="Cambria" pitchFamily="18" charset="0"/>
              </a:rPr>
              <a:t>của</a:t>
            </a:r>
            <a:r>
              <a:rPr lang="en-US" sz="2400" b="1" dirty="0">
                <a:solidFill>
                  <a:srgbClr val="0D30DD"/>
                </a:solidFill>
                <a:latin typeface="Cambria" pitchFamily="18" charset="0"/>
              </a:rPr>
              <a:t> </a:t>
            </a:r>
            <a:r>
              <a:rPr lang="en-US" sz="2400" b="1" dirty="0" err="1">
                <a:solidFill>
                  <a:srgbClr val="0D30DD"/>
                </a:solidFill>
                <a:latin typeface="Cambria" pitchFamily="18" charset="0"/>
              </a:rPr>
              <a:t>sự</a:t>
            </a:r>
            <a:r>
              <a:rPr lang="en-US" sz="2400" b="1" dirty="0">
                <a:solidFill>
                  <a:srgbClr val="0D30DD"/>
                </a:solidFill>
                <a:latin typeface="Cambria" pitchFamily="18" charset="0"/>
              </a:rPr>
              <a:t> </a:t>
            </a:r>
            <a:r>
              <a:rPr lang="en-US" sz="2400" b="1" dirty="0" err="1">
                <a:solidFill>
                  <a:srgbClr val="0D30DD"/>
                </a:solidFill>
                <a:latin typeface="Cambria" pitchFamily="18" charset="0"/>
              </a:rPr>
              <a:t>kiện</a:t>
            </a:r>
            <a:endParaRPr lang="en-US" sz="2400" b="1" dirty="0">
              <a:solidFill>
                <a:srgbClr val="0D30DD"/>
              </a:solidFill>
              <a:latin typeface="Cambria" pitchFamily="18" charset="0"/>
            </a:endParaRPr>
          </a:p>
        </p:txBody>
      </p:sp>
      <p:sp>
        <p:nvSpPr>
          <p:cNvPr id="2" name="AutoShape 2" descr="Mật độ dân số là gì? Công thức và bài tập tính mật độ dân số lớp 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1777" y="3626492"/>
            <a:ext cx="4141566" cy="2816265"/>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6663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194"/>
                                        </p:tgtEl>
                                        <p:attrNameLst>
                                          <p:attrName>style.visibility</p:attrName>
                                        </p:attrNameLst>
                                      </p:cBhvr>
                                      <p:to>
                                        <p:strVal val="visible"/>
                                      </p:to>
                                    </p:set>
                                    <p:animEffect transition="in" filter="randombar(horizontal)">
                                      <p:cBhvr>
                                        <p:cTn id="23" dur="500"/>
                                        <p:tgtEl>
                                          <p:spTgt spid="819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0"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685800" y="2209800"/>
            <a:ext cx="6553199" cy="2971800"/>
          </a:xfrm>
          <a:prstGeom prst="wedgeRoundRectCallout">
            <a:avLst>
              <a:gd name="adj1" fmla="val 47033"/>
              <a:gd name="adj2" fmla="val 700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838200" y="2743200"/>
            <a:ext cx="6324600" cy="1938992"/>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Chế độ A-pác-thai được xóa bỏ.</a:t>
            </a:r>
          </a:p>
          <a:p>
            <a:pPr algn="just"/>
            <a:r>
              <a:rPr lang="vi-VN" sz="2400" dirty="0">
                <a:latin typeface="Cambria" panose="02040503050406030204" pitchFamily="18" charset="0"/>
                <a:ea typeface="Cambria" panose="02040503050406030204" pitchFamily="18" charset="0"/>
              </a:rPr>
              <a:t>- Lãnh tụ ANC Nen-xơn Man-đê-la được trả tự do sau 27 năm bị cầm tù.</a:t>
            </a:r>
          </a:p>
          <a:p>
            <a:pPr algn="just"/>
            <a:r>
              <a:rPr lang="vi-VN" sz="2400" dirty="0">
                <a:latin typeface="Cambria" panose="02040503050406030204" pitchFamily="18" charset="0"/>
                <a:ea typeface="Cambria" panose="02040503050406030204" pitchFamily="18" charset="0"/>
              </a:rPr>
              <a:t>- Tháng 5/1994 ông trở thành tổng thống người da đen đầu tiên ở Nam Phi.</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   </a:t>
            </a:r>
            <a:r>
              <a:rPr lang="en-US" sz="2400" b="1" dirty="0" err="1">
                <a:solidFill>
                  <a:srgbClr val="0D30DD"/>
                </a:solidFill>
                <a:latin typeface="Cambria" pitchFamily="18" charset="0"/>
              </a:rPr>
              <a:t>Nội</a:t>
            </a:r>
            <a:r>
              <a:rPr lang="en-US" sz="2400" b="1" dirty="0">
                <a:solidFill>
                  <a:srgbClr val="0D30DD"/>
                </a:solidFill>
                <a:latin typeface="Cambria" pitchFamily="18" charset="0"/>
              </a:rPr>
              <a:t> dung </a:t>
            </a:r>
            <a:r>
              <a:rPr lang="en-US" sz="2400" b="1" dirty="0" err="1">
                <a:solidFill>
                  <a:srgbClr val="0D30DD"/>
                </a:solidFill>
                <a:latin typeface="Cambria" pitchFamily="18" charset="0"/>
              </a:rPr>
              <a:t>chính</a:t>
            </a:r>
            <a:r>
              <a:rPr lang="en-US" sz="2400" b="1" dirty="0">
                <a:solidFill>
                  <a:srgbClr val="0D30DD"/>
                </a:solidFill>
                <a:latin typeface="Cambria" pitchFamily="18" charset="0"/>
              </a:rPr>
              <a:t> </a:t>
            </a:r>
            <a:r>
              <a:rPr lang="en-US" sz="2400" b="1" dirty="0" err="1">
                <a:solidFill>
                  <a:srgbClr val="0D30DD"/>
                </a:solidFill>
                <a:latin typeface="Cambria" pitchFamily="18" charset="0"/>
              </a:rPr>
              <a:t>của</a:t>
            </a:r>
            <a:r>
              <a:rPr lang="en-US" sz="2400" b="1" dirty="0">
                <a:solidFill>
                  <a:srgbClr val="0D30DD"/>
                </a:solidFill>
                <a:latin typeface="Cambria" pitchFamily="18" charset="0"/>
              </a:rPr>
              <a:t> </a:t>
            </a:r>
            <a:r>
              <a:rPr lang="en-US" sz="2400" b="1" dirty="0" err="1">
                <a:solidFill>
                  <a:srgbClr val="0D30DD"/>
                </a:solidFill>
                <a:latin typeface="Cambria" pitchFamily="18" charset="0"/>
              </a:rPr>
              <a:t>sự</a:t>
            </a:r>
            <a:r>
              <a:rPr lang="en-US" sz="2400" b="1" dirty="0">
                <a:solidFill>
                  <a:srgbClr val="0D30DD"/>
                </a:solidFill>
                <a:latin typeface="Cambria" pitchFamily="18" charset="0"/>
              </a:rPr>
              <a:t> </a:t>
            </a:r>
            <a:r>
              <a:rPr lang="en-US" sz="2400" b="1" dirty="0" err="1">
                <a:solidFill>
                  <a:srgbClr val="0D30DD"/>
                </a:solidFill>
                <a:latin typeface="Cambria" pitchFamily="18" charset="0"/>
              </a:rPr>
              <a:t>kiện</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Tree>
    <p:extLst>
      <p:ext uri="{BB962C8B-B14F-4D97-AF65-F5344CB8AC3E}">
        <p14:creationId xmlns:p14="http://schemas.microsoft.com/office/powerpoint/2010/main" val="4869545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057401"/>
          </a:xfrm>
          <a:prstGeom prst="wedgeRoundRectCallout">
            <a:avLst>
              <a:gd name="adj1" fmla="val 25562"/>
              <a:gd name="adj2" fmla="val 9746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1"/>
            <a:ext cx="3875966" cy="213360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6575" y="1676400"/>
            <a:ext cx="3578225" cy="1107996"/>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Dựa</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vào</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thông</a:t>
            </a:r>
            <a:r>
              <a:rPr lang="en-US" sz="2200" i="1" dirty="0">
                <a:solidFill>
                  <a:srgbClr val="FF0000"/>
                </a:solidFill>
                <a:latin typeface="Cambria" panose="02040503050406030204" pitchFamily="18" charset="0"/>
                <a:ea typeface="Cambria" panose="02040503050406030204" pitchFamily="18" charset="0"/>
              </a:rPr>
              <a:t> tin </a:t>
            </a:r>
            <a:r>
              <a:rPr lang="en-US" sz="2200" i="1" dirty="0" err="1">
                <a:solidFill>
                  <a:srgbClr val="FF0000"/>
                </a:solidFill>
                <a:latin typeface="Cambria" panose="02040503050406030204" pitchFamily="18" charset="0"/>
                <a:ea typeface="Cambria" panose="02040503050406030204" pitchFamily="18" charset="0"/>
              </a:rPr>
              <a:t>thu</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thập</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được</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hãy</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nêu</a:t>
            </a:r>
            <a:r>
              <a:rPr lang="en-US" sz="2200" i="1" dirty="0">
                <a:solidFill>
                  <a:srgbClr val="FF0000"/>
                </a:solidFill>
                <a:latin typeface="Cambria" panose="02040503050406030204" pitchFamily="18" charset="0"/>
                <a:ea typeface="Cambria" panose="02040503050406030204" pitchFamily="18" charset="0"/>
              </a:rPr>
              <a:t> ý </a:t>
            </a:r>
            <a:r>
              <a:rPr lang="en-US" sz="2200" i="1" dirty="0" err="1">
                <a:solidFill>
                  <a:srgbClr val="FF0000"/>
                </a:solidFill>
                <a:latin typeface="Cambria" panose="02040503050406030204" pitchFamily="18" charset="0"/>
                <a:ea typeface="Cambria" panose="02040503050406030204" pitchFamily="18" charset="0"/>
              </a:rPr>
              <a:t>nhĩa</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của</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việc</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bãi</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bỏ</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chế</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độ</a:t>
            </a:r>
            <a:r>
              <a:rPr lang="en-US" sz="2200" i="1" dirty="0">
                <a:solidFill>
                  <a:srgbClr val="FF0000"/>
                </a:solidFill>
                <a:latin typeface="Cambria" panose="02040503050406030204" pitchFamily="18" charset="0"/>
                <a:ea typeface="Cambria" panose="02040503050406030204" pitchFamily="18" charset="0"/>
              </a:rPr>
              <a:t> A-</a:t>
            </a:r>
            <a:r>
              <a:rPr lang="en-US" sz="2200" i="1" dirty="0" err="1">
                <a:solidFill>
                  <a:srgbClr val="FF0000"/>
                </a:solidFill>
                <a:latin typeface="Cambria" panose="02040503050406030204" pitchFamily="18" charset="0"/>
                <a:ea typeface="Cambria" panose="02040503050406030204" pitchFamily="18" charset="0"/>
              </a:rPr>
              <a:t>pác</a:t>
            </a:r>
            <a:r>
              <a:rPr lang="en-US" sz="2200" i="1" dirty="0">
                <a:solidFill>
                  <a:srgbClr val="FF0000"/>
                </a:solidFill>
                <a:latin typeface="Cambria" panose="02040503050406030204" pitchFamily="18" charset="0"/>
                <a:ea typeface="Cambria" panose="02040503050406030204" pitchFamily="18" charset="0"/>
              </a:rPr>
              <a:t>-</a:t>
            </a:r>
            <a:r>
              <a:rPr lang="en-US" sz="2200" i="1" dirty="0" err="1">
                <a:solidFill>
                  <a:srgbClr val="FF0000"/>
                </a:solidFill>
                <a:latin typeface="Cambria" panose="02040503050406030204" pitchFamily="18" charset="0"/>
                <a:ea typeface="Cambria" panose="02040503050406030204" pitchFamily="18" charset="0"/>
              </a:rPr>
              <a:t>thai.</a:t>
            </a:r>
            <a:endParaRPr lang="vi-VN" sz="22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447800"/>
            <a:ext cx="4520479" cy="1708160"/>
          </a:xfrm>
          <a:prstGeom prst="rect">
            <a:avLst/>
          </a:prstGeom>
        </p:spPr>
        <p:txBody>
          <a:bodyPr wrap="square">
            <a:spAutoFit/>
          </a:bodyPr>
          <a:lstStyle/>
          <a:p>
            <a:pPr algn="just"/>
            <a:r>
              <a:rPr lang="vi-VN" sz="2100" dirty="0">
                <a:latin typeface="Cambria" pitchFamily="18" charset="0"/>
                <a:ea typeface="Cambria" pitchFamily="18" charset="0"/>
              </a:rPr>
              <a:t>- Chế độ phân biệt chủng tộc vĩnh viễn bị xoá bỏ ngay tại sào huyệt cuối cùng của nó sau hơn ba thế kỉ tồn tại.</a:t>
            </a:r>
          </a:p>
          <a:p>
            <a:pPr algn="just"/>
            <a:r>
              <a:rPr lang="vi-VN" sz="2100" dirty="0">
                <a:latin typeface="Cambria" pitchFamily="18" charset="0"/>
                <a:ea typeface="Cambria" pitchFamily="18" charset="0"/>
              </a:rPr>
              <a:t>- Nhân dân Nam Phi bắt tay vào công cuộc xây dựng đất nước.</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Ý </a:t>
            </a:r>
            <a:r>
              <a:rPr lang="en-US" sz="2400" b="1" dirty="0" err="1">
                <a:solidFill>
                  <a:srgbClr val="0D30DD"/>
                </a:solidFill>
                <a:latin typeface="Cambria" pitchFamily="18" charset="0"/>
              </a:rPr>
              <a:t>nghĩa</a:t>
            </a:r>
            <a:r>
              <a:rPr lang="en-US" sz="2400" b="1" dirty="0">
                <a:solidFill>
                  <a:srgbClr val="0D30DD"/>
                </a:solidFill>
                <a:latin typeface="Cambria" pitchFamily="18" charset="0"/>
              </a:rPr>
              <a:t> </a:t>
            </a:r>
            <a:r>
              <a:rPr lang="en-US" sz="2400" b="1" dirty="0" err="1">
                <a:solidFill>
                  <a:srgbClr val="0D30DD"/>
                </a:solidFill>
                <a:latin typeface="Cambria" pitchFamily="18" charset="0"/>
              </a:rPr>
              <a:t>chính</a:t>
            </a:r>
            <a:r>
              <a:rPr lang="en-US" sz="2400" b="1" dirty="0">
                <a:solidFill>
                  <a:srgbClr val="0D30DD"/>
                </a:solidFill>
                <a:latin typeface="Cambria" pitchFamily="18" charset="0"/>
              </a:rPr>
              <a:t> </a:t>
            </a:r>
            <a:r>
              <a:rPr lang="en-US" sz="2400" b="1" dirty="0" err="1">
                <a:solidFill>
                  <a:srgbClr val="0D30DD"/>
                </a:solidFill>
                <a:latin typeface="Cambria" pitchFamily="18" charset="0"/>
              </a:rPr>
              <a:t>trị</a:t>
            </a:r>
            <a:r>
              <a:rPr lang="en-US" sz="2400" b="1" dirty="0">
                <a:solidFill>
                  <a:srgbClr val="0D30DD"/>
                </a:solidFill>
                <a:latin typeface="Cambria" pitchFamily="18" charset="0"/>
              </a:rPr>
              <a:t>, </a:t>
            </a:r>
            <a:r>
              <a:rPr lang="en-US" sz="2400" b="1" dirty="0" err="1">
                <a:solidFill>
                  <a:srgbClr val="0D30DD"/>
                </a:solidFill>
                <a:latin typeface="Cambria" pitchFamily="18" charset="0"/>
              </a:rPr>
              <a:t>kinh</a:t>
            </a:r>
            <a:r>
              <a:rPr lang="en-US" sz="2400" b="1" dirty="0">
                <a:solidFill>
                  <a:srgbClr val="0D30DD"/>
                </a:solidFill>
                <a:latin typeface="Cambria" pitchFamily="18" charset="0"/>
              </a:rPr>
              <a:t> </a:t>
            </a:r>
            <a:r>
              <a:rPr lang="en-US" sz="2400" b="1" dirty="0" err="1">
                <a:solidFill>
                  <a:srgbClr val="0D30DD"/>
                </a:solidFill>
                <a:latin typeface="Cambria" pitchFamily="18" charset="0"/>
              </a:rPr>
              <a:t>tế</a:t>
            </a:r>
            <a:r>
              <a:rPr lang="en-US" sz="2400" b="1" dirty="0">
                <a:solidFill>
                  <a:srgbClr val="0D30DD"/>
                </a:solidFill>
                <a:latin typeface="Cambria" pitchFamily="18" charset="0"/>
              </a:rPr>
              <a:t> - </a:t>
            </a:r>
            <a:r>
              <a:rPr lang="en-US" sz="2400" b="1" dirty="0" err="1">
                <a:solidFill>
                  <a:srgbClr val="0D30DD"/>
                </a:solidFill>
                <a:latin typeface="Cambria" pitchFamily="18" charset="0"/>
              </a:rPr>
              <a:t>xã</a:t>
            </a:r>
            <a:r>
              <a:rPr lang="en-US" sz="2400" b="1" dirty="0">
                <a:solidFill>
                  <a:srgbClr val="0D30DD"/>
                </a:solidFill>
                <a:latin typeface="Cambria" pitchFamily="18" charset="0"/>
              </a:rPr>
              <a:t> </a:t>
            </a:r>
            <a:r>
              <a:rPr lang="en-US" sz="2400" b="1" dirty="0" err="1">
                <a:solidFill>
                  <a:srgbClr val="0D30DD"/>
                </a:solidFill>
                <a:latin typeface="Cambria" pitchFamily="18" charset="0"/>
              </a:rPr>
              <a:t>hội</a:t>
            </a:r>
            <a:r>
              <a:rPr lang="en-US" sz="2400" b="1" dirty="0">
                <a:solidFill>
                  <a:srgbClr val="0D30DD"/>
                </a:solidFill>
                <a:latin typeface="Cambria" pitchFamily="18" charset="0"/>
              </a:rPr>
              <a:t> </a:t>
            </a:r>
            <a:r>
              <a:rPr lang="en-US" sz="2400" b="1" dirty="0" err="1">
                <a:solidFill>
                  <a:srgbClr val="0D30DD"/>
                </a:solidFill>
                <a:latin typeface="Cambria" pitchFamily="18" charset="0"/>
              </a:rPr>
              <a:t>của</a:t>
            </a:r>
            <a:r>
              <a:rPr lang="en-US" sz="2400" b="1" dirty="0">
                <a:solidFill>
                  <a:srgbClr val="0D30DD"/>
                </a:solidFill>
                <a:latin typeface="Cambria" pitchFamily="18" charset="0"/>
              </a:rPr>
              <a:t> </a:t>
            </a:r>
            <a:r>
              <a:rPr lang="en-US" sz="2400" b="1" dirty="0" err="1">
                <a:solidFill>
                  <a:srgbClr val="0D30DD"/>
                </a:solidFill>
                <a:latin typeface="Cambria" pitchFamily="18" charset="0"/>
              </a:rPr>
              <a:t>sự</a:t>
            </a:r>
            <a:r>
              <a:rPr lang="en-US" sz="2400" b="1" dirty="0">
                <a:solidFill>
                  <a:srgbClr val="0D30DD"/>
                </a:solidFill>
                <a:latin typeface="Cambria" pitchFamily="18" charset="0"/>
              </a:rPr>
              <a:t> </a:t>
            </a:r>
            <a:r>
              <a:rPr lang="en-US" sz="2400" b="1" dirty="0" err="1">
                <a:solidFill>
                  <a:srgbClr val="0D30DD"/>
                </a:solidFill>
                <a:latin typeface="Cambria" pitchFamily="18" charset="0"/>
              </a:rPr>
              <a:t>kiện</a:t>
            </a:r>
            <a:endParaRPr lang="en-US" sz="2400" b="1" dirty="0">
              <a:solidFill>
                <a:srgbClr val="0D30DD"/>
              </a:solidFill>
              <a:latin typeface="Cambria" pitchFamily="18" charset="0"/>
            </a:endParaRPr>
          </a:p>
        </p:txBody>
      </p:sp>
      <p:sp>
        <p:nvSpPr>
          <p:cNvPr id="2" name="AutoShape 2" descr="Mật độ dân số là gì? Công thức và bài tập tính mật độ dân số lớp 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69" name="Picture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75915" y="3604940"/>
            <a:ext cx="4127724" cy="2839765"/>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764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7169"/>
                                        </p:tgtEl>
                                        <p:attrNameLst>
                                          <p:attrName>style.visibility</p:attrName>
                                        </p:attrNameLst>
                                      </p:cBhvr>
                                      <p:to>
                                        <p:strVal val="visible"/>
                                      </p:to>
                                    </p:set>
                                    <p:animEffect transition="in" filter="randombar(horizontal)">
                                      <p:cBhvr>
                                        <p:cTn id="23" dur="500"/>
                                        <p:tgtEl>
                                          <p:spTgt spid="716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685800" y="2514600"/>
            <a:ext cx="6553199" cy="2286000"/>
          </a:xfrm>
          <a:prstGeom prst="wedgeRoundRectCallout">
            <a:avLst>
              <a:gd name="adj1" fmla="val 47386"/>
              <a:gd name="adj2" fmla="val 895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838200" y="2667000"/>
            <a:ext cx="6324600" cy="1938992"/>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Chế độ phân biệt chủng tộc vĩnh viễn bị xoá bỏ ngay tại sào huyệt cuối cùng của nó sau hơn ba thế kỉ tồn tại.</a:t>
            </a:r>
          </a:p>
          <a:p>
            <a:pPr algn="just"/>
            <a:r>
              <a:rPr lang="vi-VN" sz="2400" dirty="0">
                <a:latin typeface="Cambria" panose="02040503050406030204" pitchFamily="18" charset="0"/>
                <a:ea typeface="Cambria" panose="02040503050406030204" pitchFamily="18" charset="0"/>
              </a:rPr>
              <a:t>- Nhân dân Nam Phi bắt tay vào công cuộc xây dựng đất nước.</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   Ý </a:t>
            </a:r>
            <a:r>
              <a:rPr lang="en-US" sz="2400" b="1" dirty="0" err="1">
                <a:solidFill>
                  <a:srgbClr val="0D30DD"/>
                </a:solidFill>
                <a:latin typeface="Cambria" pitchFamily="18" charset="0"/>
              </a:rPr>
              <a:t>nghĩa</a:t>
            </a:r>
            <a:r>
              <a:rPr lang="en-US" sz="2400" b="1" dirty="0">
                <a:solidFill>
                  <a:srgbClr val="0D30DD"/>
                </a:solidFill>
                <a:latin typeface="Cambria" pitchFamily="18" charset="0"/>
              </a:rPr>
              <a:t> </a:t>
            </a:r>
            <a:r>
              <a:rPr lang="en-US" sz="2400" b="1" dirty="0" err="1">
                <a:solidFill>
                  <a:srgbClr val="0D30DD"/>
                </a:solidFill>
                <a:latin typeface="Cambria" pitchFamily="18" charset="0"/>
              </a:rPr>
              <a:t>chính</a:t>
            </a:r>
            <a:r>
              <a:rPr lang="en-US" sz="2400" b="1" dirty="0">
                <a:solidFill>
                  <a:srgbClr val="0D30DD"/>
                </a:solidFill>
                <a:latin typeface="Cambria" pitchFamily="18" charset="0"/>
              </a:rPr>
              <a:t> </a:t>
            </a:r>
            <a:r>
              <a:rPr lang="en-US" sz="2400" b="1" dirty="0" err="1">
                <a:solidFill>
                  <a:srgbClr val="0D30DD"/>
                </a:solidFill>
                <a:latin typeface="Cambria" pitchFamily="18" charset="0"/>
              </a:rPr>
              <a:t>trị</a:t>
            </a:r>
            <a:r>
              <a:rPr lang="en-US" sz="2400" b="1" dirty="0">
                <a:solidFill>
                  <a:srgbClr val="0D30DD"/>
                </a:solidFill>
                <a:latin typeface="Cambria" pitchFamily="18" charset="0"/>
              </a:rPr>
              <a:t>, </a:t>
            </a:r>
            <a:r>
              <a:rPr lang="en-US" sz="2400" b="1" dirty="0" err="1">
                <a:solidFill>
                  <a:srgbClr val="0D30DD"/>
                </a:solidFill>
                <a:latin typeface="Cambria" pitchFamily="18" charset="0"/>
              </a:rPr>
              <a:t>kinh</a:t>
            </a:r>
            <a:r>
              <a:rPr lang="en-US" sz="2400" b="1" dirty="0">
                <a:solidFill>
                  <a:srgbClr val="0D30DD"/>
                </a:solidFill>
                <a:latin typeface="Cambria" pitchFamily="18" charset="0"/>
              </a:rPr>
              <a:t> </a:t>
            </a:r>
            <a:r>
              <a:rPr lang="en-US" sz="2400" b="1" dirty="0" err="1">
                <a:solidFill>
                  <a:srgbClr val="0D30DD"/>
                </a:solidFill>
                <a:latin typeface="Cambria" pitchFamily="18" charset="0"/>
              </a:rPr>
              <a:t>tế</a:t>
            </a:r>
            <a:r>
              <a:rPr lang="en-US" sz="2400" b="1" dirty="0">
                <a:solidFill>
                  <a:srgbClr val="0D30DD"/>
                </a:solidFill>
                <a:latin typeface="Cambria" pitchFamily="18" charset="0"/>
              </a:rPr>
              <a:t> - </a:t>
            </a:r>
            <a:r>
              <a:rPr lang="en-US" sz="2400" b="1" dirty="0" err="1">
                <a:solidFill>
                  <a:srgbClr val="0D30DD"/>
                </a:solidFill>
                <a:latin typeface="Cambria" pitchFamily="18" charset="0"/>
              </a:rPr>
              <a:t>xã</a:t>
            </a:r>
            <a:r>
              <a:rPr lang="en-US" sz="2400" b="1" dirty="0">
                <a:solidFill>
                  <a:srgbClr val="0D30DD"/>
                </a:solidFill>
                <a:latin typeface="Cambria" pitchFamily="18" charset="0"/>
              </a:rPr>
              <a:t> </a:t>
            </a:r>
            <a:r>
              <a:rPr lang="en-US" sz="2400" b="1" dirty="0" err="1">
                <a:solidFill>
                  <a:srgbClr val="0D30DD"/>
                </a:solidFill>
                <a:latin typeface="Cambria" pitchFamily="18" charset="0"/>
              </a:rPr>
              <a:t>hội</a:t>
            </a:r>
            <a:r>
              <a:rPr lang="en-US" sz="2400" b="1" dirty="0">
                <a:solidFill>
                  <a:srgbClr val="0D30DD"/>
                </a:solidFill>
                <a:latin typeface="Cambria" pitchFamily="18" charset="0"/>
              </a:rPr>
              <a:t> </a:t>
            </a:r>
            <a:r>
              <a:rPr lang="en-US" sz="2400" b="1" dirty="0" err="1">
                <a:solidFill>
                  <a:srgbClr val="0D30DD"/>
                </a:solidFill>
                <a:latin typeface="Cambria" pitchFamily="18" charset="0"/>
              </a:rPr>
              <a:t>của</a:t>
            </a:r>
            <a:r>
              <a:rPr lang="en-US" sz="2400" b="1" dirty="0">
                <a:solidFill>
                  <a:srgbClr val="0D30DD"/>
                </a:solidFill>
                <a:latin typeface="Cambria" pitchFamily="18" charset="0"/>
              </a:rPr>
              <a:t> </a:t>
            </a:r>
            <a:r>
              <a:rPr lang="en-US" sz="2400" b="1" dirty="0" err="1">
                <a:solidFill>
                  <a:srgbClr val="0D30DD"/>
                </a:solidFill>
                <a:latin typeface="Cambria" pitchFamily="18" charset="0"/>
              </a:rPr>
              <a:t>sự</a:t>
            </a:r>
            <a:r>
              <a:rPr lang="en-US" sz="2400" b="1" dirty="0">
                <a:solidFill>
                  <a:srgbClr val="0D30DD"/>
                </a:solidFill>
                <a:latin typeface="Cambria" pitchFamily="18" charset="0"/>
              </a:rPr>
              <a:t> </a:t>
            </a:r>
            <a:r>
              <a:rPr lang="en-US" sz="2400" b="1" dirty="0" err="1">
                <a:solidFill>
                  <a:srgbClr val="0D30DD"/>
                </a:solidFill>
                <a:latin typeface="Cambria" pitchFamily="18" charset="0"/>
              </a:rPr>
              <a:t>kiện</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Tree>
    <p:extLst>
      <p:ext uri="{BB962C8B-B14F-4D97-AF65-F5344CB8AC3E}">
        <p14:creationId xmlns:p14="http://schemas.microsoft.com/office/powerpoint/2010/main" val="4155223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rs826.pbsrc.com/albums/zz186/willisnowell/Gifs/question_marks_bubbling_md_clr.gif~c20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782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hdwallnpics.com/wp-content/gallery/thinking-cartoon-images/cartoon-boy-thinking-white-bubble-vector-illustration-31797939.jpg"/>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29998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thumbs.dreamstime.com/z/%E6%9C%89%E7%99%BD%E8%89%B2%E6%B3%A1%E5%BD%B1%E7%9A%84thinking%E6%95%99%E6%8E%88-36777654.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399506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4343400" y="868420"/>
            <a:ext cx="4474760" cy="1858833"/>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solidFill>
                <a:prstClr val="black"/>
              </a:solidFill>
            </a:endParaRPr>
          </a:p>
        </p:txBody>
      </p:sp>
      <p:pic>
        <p:nvPicPr>
          <p:cNvPr id="8" name="Picture 12" descr="http://previews.123rf.com/images/mistac/mistac1207/mistac120700017/14524015-A-cartoon-boy-with-a-good-idea-Stock-Vector-thinking.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30531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Cloud Callout 8"/>
          <p:cNvSpPr/>
          <p:nvPr/>
        </p:nvSpPr>
        <p:spPr>
          <a:xfrm>
            <a:off x="315034" y="792221"/>
            <a:ext cx="3875966" cy="213360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0" name="Rectangle 9"/>
          <p:cNvSpPr/>
          <p:nvPr/>
        </p:nvSpPr>
        <p:spPr>
          <a:xfrm>
            <a:off x="609600" y="1191161"/>
            <a:ext cx="3352800" cy="1323439"/>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Dựa</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vào</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thông</a:t>
            </a:r>
            <a:r>
              <a:rPr lang="en-US" sz="2000" i="1" dirty="0">
                <a:solidFill>
                  <a:srgbClr val="FF0000"/>
                </a:solidFill>
                <a:latin typeface="Cambria" panose="02040503050406030204" pitchFamily="18" charset="0"/>
                <a:ea typeface="Cambria" panose="02040503050406030204" pitchFamily="18" charset="0"/>
              </a:rPr>
              <a:t> tin </a:t>
            </a:r>
            <a:r>
              <a:rPr lang="en-US" sz="2000" i="1" dirty="0" err="1">
                <a:solidFill>
                  <a:srgbClr val="FF0000"/>
                </a:solidFill>
                <a:latin typeface="Cambria" panose="02040503050406030204" pitchFamily="18" charset="0"/>
                <a:ea typeface="Cambria" panose="02040503050406030204" pitchFamily="18" charset="0"/>
              </a:rPr>
              <a:t>đã</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thu</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thập</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được</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em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cho</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biết</a:t>
            </a:r>
            <a:r>
              <a:rPr lang="en-US" sz="2000" i="1" dirty="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Cộng hòa Nam Phi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nằm</a:t>
            </a:r>
            <a:r>
              <a:rPr lang="en-US" sz="2000" i="1" dirty="0">
                <a:solidFill>
                  <a:srgbClr val="FF0000"/>
                </a:solidFill>
                <a:latin typeface="Cambria" panose="02040503050406030204" pitchFamily="18" charset="0"/>
                <a:ea typeface="Cambria" panose="02040503050406030204" pitchFamily="18" charset="0"/>
              </a:rPr>
              <a:t> ở </a:t>
            </a:r>
            <a:r>
              <a:rPr lang="en-US" sz="2000" i="1" dirty="0" err="1">
                <a:solidFill>
                  <a:srgbClr val="FF0000"/>
                </a:solidFill>
                <a:latin typeface="Cambria" panose="02040503050406030204" pitchFamily="18" charset="0"/>
                <a:ea typeface="Cambria" panose="02040503050406030204" pitchFamily="18" charset="0"/>
              </a:rPr>
              <a:t>đâu</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của</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châu</a:t>
            </a:r>
            <a:r>
              <a:rPr lang="en-US" sz="2000" i="1" dirty="0">
                <a:solidFill>
                  <a:srgbClr val="FF0000"/>
                </a:solidFill>
                <a:latin typeface="Cambria" panose="02040503050406030204" pitchFamily="18" charset="0"/>
                <a:ea typeface="Cambria" panose="02040503050406030204" pitchFamily="18" charset="0"/>
              </a:rPr>
              <a:t> Phi?</a:t>
            </a:r>
            <a:endParaRPr lang="en-US" sz="2000" dirty="0">
              <a:solidFill>
                <a:srgbClr val="FF0000"/>
              </a:solidFill>
              <a:latin typeface="Cambria" panose="02040503050406030204" pitchFamily="18" charset="0"/>
              <a:ea typeface="Cambria" panose="02040503050406030204" pitchFamily="18" charset="0"/>
            </a:endParaRPr>
          </a:p>
        </p:txBody>
      </p:sp>
      <p:sp>
        <p:nvSpPr>
          <p:cNvPr id="11" name="Rectangle 10"/>
          <p:cNvSpPr/>
          <p:nvPr/>
        </p:nvSpPr>
        <p:spPr>
          <a:xfrm>
            <a:off x="4514849" y="1519535"/>
            <a:ext cx="4349029" cy="461665"/>
          </a:xfrm>
          <a:prstGeom prst="rect">
            <a:avLst/>
          </a:prstGeom>
        </p:spPr>
        <p:txBody>
          <a:bodyPr wrap="square">
            <a:spAutoFit/>
          </a:bodyPr>
          <a:lstStyle/>
          <a:p>
            <a:pPr algn="just"/>
            <a:r>
              <a:rPr lang="en-US" sz="2400" dirty="0" err="1">
                <a:solidFill>
                  <a:prstClr val="black"/>
                </a:solidFill>
                <a:latin typeface="Cambria" panose="02040503050406030204" pitchFamily="18" charset="0"/>
                <a:ea typeface="Cambria" panose="02040503050406030204" pitchFamily="18" charset="0"/>
              </a:rPr>
              <a:t>Nằm</a:t>
            </a:r>
            <a:r>
              <a:rPr lang="en-US" sz="2400" dirty="0">
                <a:solidFill>
                  <a:prstClr val="black"/>
                </a:solidFill>
                <a:latin typeface="Cambria" panose="02040503050406030204" pitchFamily="18" charset="0"/>
                <a:ea typeface="Cambria" panose="02040503050406030204" pitchFamily="18" charset="0"/>
              </a:rPr>
              <a:t> ở </a:t>
            </a:r>
            <a:r>
              <a:rPr lang="en-US" sz="2400" dirty="0" err="1">
                <a:solidFill>
                  <a:prstClr val="black"/>
                </a:solidFill>
                <a:latin typeface="Cambria" panose="02040503050406030204" pitchFamily="18" charset="0"/>
                <a:ea typeface="Cambria" panose="02040503050406030204" pitchFamily="18" charset="0"/>
              </a:rPr>
              <a:t>cực</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nam</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của</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châu</a:t>
            </a:r>
            <a:r>
              <a:rPr lang="en-US" sz="2400" dirty="0">
                <a:solidFill>
                  <a:prstClr val="black"/>
                </a:solidFill>
                <a:latin typeface="Cambria" panose="02040503050406030204" pitchFamily="18" charset="0"/>
                <a:ea typeface="Cambria" panose="02040503050406030204" pitchFamily="18" charset="0"/>
              </a:rPr>
              <a:t> Phi.</a:t>
            </a:r>
            <a:endParaRPr lang="vi-VN" sz="2400" dirty="0">
              <a:solidFill>
                <a:prstClr val="black"/>
              </a:solidFill>
              <a:latin typeface="Cambria" panose="02040503050406030204" pitchFamily="18" charset="0"/>
              <a:ea typeface="Cambria" panose="02040503050406030204" pitchFamily="18" charset="0"/>
            </a:endParaRPr>
          </a:p>
        </p:txBody>
      </p:sp>
      <p:pic>
        <p:nvPicPr>
          <p:cNvPr id="1026" name="Picture 2" descr="Vị trí của Nam Phi"/>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609849" y="2925821"/>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6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8"/>
                                        </p:tgtEl>
                                        <p:attrNameLst>
                                          <p:attrName>r</p:attrName>
                                        </p:attrNameLst>
                                      </p:cBhvr>
                                    </p:animRot>
                                    <p:animRot by="-240000">
                                      <p:cBhvr>
                                        <p:cTn id="29" dur="200" fill="hold">
                                          <p:stCondLst>
                                            <p:cond delay="200"/>
                                          </p:stCondLst>
                                        </p:cTn>
                                        <p:tgtEl>
                                          <p:spTgt spid="8"/>
                                        </p:tgtEl>
                                        <p:attrNameLst>
                                          <p:attrName>r</p:attrName>
                                        </p:attrNameLst>
                                      </p:cBhvr>
                                    </p:animRot>
                                    <p:animRot by="240000">
                                      <p:cBhvr>
                                        <p:cTn id="30" dur="200" fill="hold">
                                          <p:stCondLst>
                                            <p:cond delay="400"/>
                                          </p:stCondLst>
                                        </p:cTn>
                                        <p:tgtEl>
                                          <p:spTgt spid="8"/>
                                        </p:tgtEl>
                                        <p:attrNameLst>
                                          <p:attrName>r</p:attrName>
                                        </p:attrNameLst>
                                      </p:cBhvr>
                                    </p:animRot>
                                    <p:animRot by="-240000">
                                      <p:cBhvr>
                                        <p:cTn id="31" dur="200" fill="hold">
                                          <p:stCondLst>
                                            <p:cond delay="600"/>
                                          </p:stCondLst>
                                        </p:cTn>
                                        <p:tgtEl>
                                          <p:spTgt spid="8"/>
                                        </p:tgtEl>
                                        <p:attrNameLst>
                                          <p:attrName>r</p:attrName>
                                        </p:attrNameLst>
                                      </p:cBhvr>
                                    </p:animRot>
                                    <p:animRot by="120000">
                                      <p:cBhvr>
                                        <p:cTn id="32" dur="200" fill="hold">
                                          <p:stCondLst>
                                            <p:cond delay="800"/>
                                          </p:stCondLst>
                                        </p:cTn>
                                        <p:tgtEl>
                                          <p:spTgt spid="8"/>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randombar(horizont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45"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rs826.pbsrc.com/albums/zz186/willisnowell/Gifs/question_marks_bubbling_md_clr.gif~c20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782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hdwallnpics.com/wp-content/gallery/thinking-cartoon-images/cartoon-boy-thinking-white-bubble-vector-illustration-31797939.jpg"/>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29998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thumbs.dreamstime.com/z/%E6%9C%89%E7%99%BD%E8%89%B2%E6%B3%A1%E5%BD%B1%E7%9A%84thinking%E6%95%99%E6%8E%88-36777654.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399506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4343400" y="868420"/>
            <a:ext cx="4474760" cy="1858833"/>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solidFill>
                <a:prstClr val="black"/>
              </a:solidFill>
            </a:endParaRPr>
          </a:p>
        </p:txBody>
      </p:sp>
      <p:pic>
        <p:nvPicPr>
          <p:cNvPr id="8" name="Picture 12" descr="http://previews.123rf.com/images/mistac/mistac1207/mistac120700017/14524015-A-cartoon-boy-with-a-good-idea-Stock-Vector-thinking.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30531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Cloud Callout 8"/>
          <p:cNvSpPr/>
          <p:nvPr/>
        </p:nvSpPr>
        <p:spPr>
          <a:xfrm>
            <a:off x="315034" y="792221"/>
            <a:ext cx="3875966" cy="213360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0" name="Rectangle 9"/>
          <p:cNvSpPr/>
          <p:nvPr/>
        </p:nvSpPr>
        <p:spPr>
          <a:xfrm>
            <a:off x="609600" y="1191161"/>
            <a:ext cx="3352800" cy="1323439"/>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Dựa</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vào</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thông</a:t>
            </a:r>
            <a:r>
              <a:rPr lang="en-US" sz="2000" i="1" dirty="0">
                <a:solidFill>
                  <a:srgbClr val="FF0000"/>
                </a:solidFill>
                <a:latin typeface="Cambria" panose="02040503050406030204" pitchFamily="18" charset="0"/>
                <a:ea typeface="Cambria" panose="02040503050406030204" pitchFamily="18" charset="0"/>
              </a:rPr>
              <a:t> tin </a:t>
            </a:r>
            <a:r>
              <a:rPr lang="en-US" sz="2000" i="1" dirty="0" err="1">
                <a:solidFill>
                  <a:srgbClr val="FF0000"/>
                </a:solidFill>
                <a:latin typeface="Cambria" panose="02040503050406030204" pitchFamily="18" charset="0"/>
                <a:ea typeface="Cambria" panose="02040503050406030204" pitchFamily="18" charset="0"/>
              </a:rPr>
              <a:t>đã</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thu</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thập</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được</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em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cho</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biết</a:t>
            </a:r>
            <a:r>
              <a:rPr lang="en-US" sz="2000" i="1" dirty="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diện tích, số dân và thủ đô của Cộng hòa Nam Phi.</a:t>
            </a:r>
            <a:endParaRPr lang="en-US" sz="2000" dirty="0">
              <a:solidFill>
                <a:srgbClr val="FF0000"/>
              </a:solidFill>
              <a:latin typeface="Cambria" panose="02040503050406030204" pitchFamily="18" charset="0"/>
              <a:ea typeface="Cambria" panose="02040503050406030204" pitchFamily="18" charset="0"/>
            </a:endParaRPr>
          </a:p>
        </p:txBody>
      </p:sp>
      <p:sp>
        <p:nvSpPr>
          <p:cNvPr id="11" name="Rectangle 10"/>
          <p:cNvSpPr/>
          <p:nvPr/>
        </p:nvSpPr>
        <p:spPr>
          <a:xfrm>
            <a:off x="4514849" y="1161871"/>
            <a:ext cx="4349029" cy="1200329"/>
          </a:xfrm>
          <a:prstGeom prst="rect">
            <a:avLst/>
          </a:prstGeom>
        </p:spPr>
        <p:txBody>
          <a:bodyPr wrap="square">
            <a:spAutoFit/>
          </a:bodyPr>
          <a:lstStyle/>
          <a:p>
            <a:pPr algn="just"/>
            <a:r>
              <a:rPr lang="vi-VN" sz="2400" dirty="0">
                <a:solidFill>
                  <a:prstClr val="black"/>
                </a:solidFill>
                <a:latin typeface="Cambria" panose="02040503050406030204" pitchFamily="18" charset="0"/>
                <a:ea typeface="Cambria" panose="02040503050406030204" pitchFamily="18" charset="0"/>
              </a:rPr>
              <a:t>- Diện tích: 1220813 km</a:t>
            </a:r>
            <a:r>
              <a:rPr lang="vi-VN" sz="2400" baseline="30000" dirty="0">
                <a:solidFill>
                  <a:prstClr val="black"/>
                </a:solidFill>
                <a:latin typeface="Cambria" panose="02040503050406030204" pitchFamily="18" charset="0"/>
                <a:ea typeface="Cambria" panose="02040503050406030204" pitchFamily="18" charset="0"/>
              </a:rPr>
              <a:t>2</a:t>
            </a:r>
          </a:p>
          <a:p>
            <a:pPr algn="just"/>
            <a:r>
              <a:rPr lang="vi-VN" sz="2400" dirty="0">
                <a:solidFill>
                  <a:prstClr val="black"/>
                </a:solidFill>
                <a:latin typeface="Cambria" panose="02040503050406030204" pitchFamily="18" charset="0"/>
                <a:ea typeface="Cambria" panose="02040503050406030204" pitchFamily="18" charset="0"/>
              </a:rPr>
              <a:t>- Dân số 2020: 59,3 triệu người</a:t>
            </a:r>
          </a:p>
          <a:p>
            <a:pPr algn="just"/>
            <a:r>
              <a:rPr lang="vi-VN" sz="2400" dirty="0">
                <a:solidFill>
                  <a:prstClr val="black"/>
                </a:solidFill>
                <a:latin typeface="Cambria" panose="02040503050406030204" pitchFamily="18" charset="0"/>
                <a:ea typeface="Cambria" panose="02040503050406030204" pitchFamily="18" charset="0"/>
              </a:rPr>
              <a:t> - Thủ đô: Prê-tô-ri-a</a:t>
            </a:r>
          </a:p>
        </p:txBody>
      </p:sp>
      <p:pic>
        <p:nvPicPr>
          <p:cNvPr id="1028" name="Picture 4" descr="Đúng, quốc kỳ Nam Phi có 6 màu - VnExpre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3429000"/>
            <a:ext cx="4762500" cy="2981325"/>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1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8"/>
                                        </p:tgtEl>
                                        <p:attrNameLst>
                                          <p:attrName>r</p:attrName>
                                        </p:attrNameLst>
                                      </p:cBhvr>
                                    </p:animRot>
                                    <p:animRot by="-240000">
                                      <p:cBhvr>
                                        <p:cTn id="29" dur="200" fill="hold">
                                          <p:stCondLst>
                                            <p:cond delay="200"/>
                                          </p:stCondLst>
                                        </p:cTn>
                                        <p:tgtEl>
                                          <p:spTgt spid="8"/>
                                        </p:tgtEl>
                                        <p:attrNameLst>
                                          <p:attrName>r</p:attrName>
                                        </p:attrNameLst>
                                      </p:cBhvr>
                                    </p:animRot>
                                    <p:animRot by="240000">
                                      <p:cBhvr>
                                        <p:cTn id="30" dur="200" fill="hold">
                                          <p:stCondLst>
                                            <p:cond delay="400"/>
                                          </p:stCondLst>
                                        </p:cTn>
                                        <p:tgtEl>
                                          <p:spTgt spid="8"/>
                                        </p:tgtEl>
                                        <p:attrNameLst>
                                          <p:attrName>r</p:attrName>
                                        </p:attrNameLst>
                                      </p:cBhvr>
                                    </p:animRot>
                                    <p:animRot by="-240000">
                                      <p:cBhvr>
                                        <p:cTn id="31" dur="200" fill="hold">
                                          <p:stCondLst>
                                            <p:cond delay="600"/>
                                          </p:stCondLst>
                                        </p:cTn>
                                        <p:tgtEl>
                                          <p:spTgt spid="8"/>
                                        </p:tgtEl>
                                        <p:attrNameLst>
                                          <p:attrName>r</p:attrName>
                                        </p:attrNameLst>
                                      </p:cBhvr>
                                    </p:animRot>
                                    <p:animRot by="120000">
                                      <p:cBhvr>
                                        <p:cTn id="32" dur="200" fill="hold">
                                          <p:stCondLst>
                                            <p:cond delay="800"/>
                                          </p:stCondLst>
                                        </p:cTn>
                                        <p:tgtEl>
                                          <p:spTgt spid="8"/>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randombar(horizont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45" dur="500"/>
                                        <p:tgtEl>
                                          <p:spTgt spid="11">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50" dur="500"/>
                                        <p:tgtEl>
                                          <p:spTgt spid="11">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55"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81000" y="1066800"/>
            <a:ext cx="6365544" cy="1143000"/>
          </a:xfrm>
        </p:spPr>
        <p:txBody>
          <a:bodyPr>
            <a:noAutofit/>
          </a:bodyPr>
          <a:lstStyle/>
          <a:p>
            <a:r>
              <a:rPr lang="en-US" sz="2800" b="1" dirty="0">
                <a:ln w="10541" cmpd="sng">
                  <a:solidFill>
                    <a:schemeClr val="accent1">
                      <a:shade val="88000"/>
                      <a:satMod val="110000"/>
                    </a:schemeClr>
                  </a:solidFill>
                  <a:prstDash val="solid"/>
                </a:ln>
                <a:solidFill>
                  <a:srgbClr val="FF0000"/>
                </a:solidFill>
                <a:latin typeface="Cambria" pitchFamily="18" charset="0"/>
              </a:rPr>
              <a:t>THỰC HÀNH TÌM HIỂU KHÁI QUÁT CỘNG HÒA NAM PHI</a:t>
            </a: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a:effectLst>
                  <a:outerShdw blurRad="38100" dist="38100" dir="2700000" algn="tl">
                    <a:srgbClr val="000000">
                      <a:alpha val="43137"/>
                    </a:srgbClr>
                  </a:outerShdw>
                </a:effectLst>
                <a:latin typeface="Cambria" pitchFamily="18" charset="0"/>
              </a:rPr>
              <a:t>Bài</a:t>
            </a:r>
            <a:r>
              <a:rPr lang="en-US" sz="3000" b="1" dirty="0">
                <a:effectLst>
                  <a:outerShdw blurRad="38100" dist="38100" dir="2700000" algn="tl">
                    <a:srgbClr val="000000">
                      <a:alpha val="43137"/>
                    </a:srgbClr>
                  </a:outerShdw>
                </a:effectLst>
                <a:latin typeface="Cambria" pitchFamily="18" charset="0"/>
              </a:rPr>
              <a:t> 12:</a:t>
            </a: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7</a:t>
            </a: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665" y="52996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28600" y="40804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7850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7</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3335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dirty="0">
                <a:solidFill>
                  <a:srgbClr val="FF0000"/>
                </a:solidFill>
                <a:effectLst>
                  <a:outerShdw blurRad="38100" dist="38100" dir="2700000" algn="tl">
                    <a:srgbClr val="000000">
                      <a:alpha val="43137"/>
                    </a:srgbClr>
                  </a:outerShdw>
                </a:effectLst>
                <a:latin typeface="Cambria" pitchFamily="18" charset="0"/>
              </a:rPr>
              <a:t>BÀI </a:t>
            </a:r>
            <a:r>
              <a:rPr lang="en-US" sz="2400" b="1" dirty="0">
                <a:solidFill>
                  <a:srgbClr val="FF0000"/>
                </a:solidFill>
                <a:effectLst>
                  <a:outerShdw blurRad="38100" dist="38100" dir="2700000" algn="tl">
                    <a:srgbClr val="000000">
                      <a:alpha val="43137"/>
                    </a:srgbClr>
                  </a:outerShdw>
                </a:effectLst>
                <a:latin typeface="Cambria" pitchFamily="18" charset="0"/>
              </a:rPr>
              <a:t>12. THỰC HÀNH TÌM HIỂU KHÁI QUÁT</a:t>
            </a:r>
          </a:p>
          <a:p>
            <a:r>
              <a:rPr lang="en-US" sz="2400" b="1" dirty="0">
                <a:solidFill>
                  <a:srgbClr val="FF0000"/>
                </a:solidFill>
                <a:effectLst>
                  <a:outerShdw blurRad="38100" dist="38100" dir="2700000" algn="tl">
                    <a:srgbClr val="000000">
                      <a:alpha val="43137"/>
                    </a:srgbClr>
                  </a:outerShdw>
                </a:effectLst>
                <a:latin typeface="Cambria" pitchFamily="18" charset="0"/>
              </a:rPr>
              <a:t>CỘNG HÒA NAM PHI</a:t>
            </a:r>
          </a:p>
          <a:p>
            <a:r>
              <a:rPr lang="en-US" sz="2400" b="1" dirty="0">
                <a:solidFill>
                  <a:srgbClr val="00B050"/>
                </a:solidFill>
                <a:effectLst>
                  <a:outerShdw blurRad="38100" dist="38100" dir="2700000" algn="tl">
                    <a:srgbClr val="000000">
                      <a:alpha val="43137"/>
                    </a:srgbClr>
                  </a:outerShdw>
                </a:effectLst>
                <a:latin typeface="Cambria" pitchFamily="18" charset="0"/>
              </a:rPr>
              <a:t>LỰA CHỌN NỘI DUNG BÃI BỎ CHẾ ĐỘ A-PÁC-THAI</a:t>
            </a:r>
            <a:endParaRPr lang="vi-VN" sz="2400" b="1" dirty="0">
              <a:solidFill>
                <a:srgbClr val="00B050"/>
              </a:solidFill>
              <a:effectLst>
                <a:outerShdw blurRad="38100" dist="38100" dir="2700000" algn="tl">
                  <a:srgbClr val="000000">
                    <a:alpha val="43137"/>
                  </a:srgbClr>
                </a:outerShdw>
              </a:effectLst>
              <a:latin typeface="Cambria" pitchFamily="18" charset="0"/>
            </a:endParaRPr>
          </a:p>
        </p:txBody>
      </p:sp>
      <p:sp>
        <p:nvSpPr>
          <p:cNvPr id="26" name="Title 1"/>
          <p:cNvSpPr txBox="1">
            <a:spLocks/>
          </p:cNvSpPr>
          <p:nvPr/>
        </p:nvSpPr>
        <p:spPr>
          <a:xfrm>
            <a:off x="1062340" y="2992276"/>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KHÁI QUÁT VỀ SỰ KIỆN</a:t>
            </a:r>
          </a:p>
        </p:txBody>
      </p:sp>
      <p:sp>
        <p:nvSpPr>
          <p:cNvPr id="27" name="Title 1"/>
          <p:cNvSpPr txBox="1">
            <a:spLocks/>
          </p:cNvSpPr>
          <p:nvPr/>
        </p:nvSpPr>
        <p:spPr>
          <a:xfrm>
            <a:off x="1035640" y="4270963"/>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NỘI DUNG CHÍNH CỦA SỰ KIỆN</a:t>
            </a:r>
          </a:p>
        </p:txBody>
      </p:sp>
      <p:sp>
        <p:nvSpPr>
          <p:cNvPr id="21" name="Title 1"/>
          <p:cNvSpPr txBox="1">
            <a:spLocks/>
          </p:cNvSpPr>
          <p:nvPr/>
        </p:nvSpPr>
        <p:spPr>
          <a:xfrm>
            <a:off x="1017705" y="5490163"/>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Ý NGHĨA CHÍNH TRỊ, KINH TẾ - XÃ HỘI CỦA SỰ KIỆN</a:t>
            </a:r>
          </a:p>
        </p:txBody>
      </p:sp>
      <p:sp>
        <p:nvSpPr>
          <p:cNvPr id="37" name="Rounded Rectangle 36"/>
          <p:cNvSpPr/>
          <p:nvPr/>
        </p:nvSpPr>
        <p:spPr>
          <a:xfrm>
            <a:off x="507769" y="2343150"/>
            <a:ext cx="8102831" cy="4277632"/>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28850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41804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2988802"/>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1</a:t>
            </a:r>
          </a:p>
        </p:txBody>
      </p:sp>
      <p:sp>
        <p:nvSpPr>
          <p:cNvPr id="45" name="Title 1"/>
          <p:cNvSpPr txBox="1">
            <a:spLocks/>
          </p:cNvSpPr>
          <p:nvPr/>
        </p:nvSpPr>
        <p:spPr>
          <a:xfrm>
            <a:off x="94135" y="4270963"/>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2</a:t>
            </a:r>
          </a:p>
        </p:txBody>
      </p:sp>
      <p:sp>
        <p:nvSpPr>
          <p:cNvPr id="46" name="Round Same Side Corner Rectangle 45"/>
          <p:cNvSpPr/>
          <p:nvPr/>
        </p:nvSpPr>
        <p:spPr>
          <a:xfrm rot="5400000">
            <a:off x="321357" y="53996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76200" y="5490163"/>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3</a:t>
            </a:r>
          </a:p>
        </p:txBody>
      </p:sp>
    </p:spTree>
    <p:extLst>
      <p:ext uri="{BB962C8B-B14F-4D97-AF65-F5344CB8AC3E}">
        <p14:creationId xmlns:p14="http://schemas.microsoft.com/office/powerpoint/2010/main" val="132094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100"/>
                                        <p:tgtEl>
                                          <p:spTgt spid="19"/>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250"/>
                                        <p:tgtEl>
                                          <p:spTgt spid="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0" grpId="0" animBg="1"/>
      <p:bldP spid="20" grpId="0"/>
      <p:bldP spid="26" grpId="0"/>
      <p:bldP spid="27" grpId="0"/>
      <p:bldP spid="21" grpId="0"/>
      <p:bldP spid="37" grpId="0" animBg="1"/>
      <p:bldP spid="42" grpId="0" animBg="1"/>
      <p:bldP spid="43" grpId="0" animBg="1"/>
      <p:bldP spid="44" grpId="0"/>
      <p:bldP spid="45" grpId="0"/>
      <p:bldP spid="46" grpId="0" animBg="1"/>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057401"/>
          </a:xfrm>
          <a:prstGeom prst="wedgeRoundRectCallout">
            <a:avLst>
              <a:gd name="adj1" fmla="val 25562"/>
              <a:gd name="adj2" fmla="val 9746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1"/>
            <a:ext cx="3875966" cy="213360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492984"/>
            <a:ext cx="3429000" cy="1631216"/>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Dựa</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vào</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thông</a:t>
            </a:r>
            <a:r>
              <a:rPr lang="en-US" sz="2000" i="1" dirty="0">
                <a:solidFill>
                  <a:srgbClr val="FF0000"/>
                </a:solidFill>
                <a:latin typeface="Cambria" panose="02040503050406030204" pitchFamily="18" charset="0"/>
                <a:ea typeface="Cambria" panose="02040503050406030204" pitchFamily="18" charset="0"/>
              </a:rPr>
              <a:t> tin </a:t>
            </a:r>
            <a:r>
              <a:rPr lang="en-US" sz="2000" i="1" dirty="0" err="1">
                <a:solidFill>
                  <a:srgbClr val="FF0000"/>
                </a:solidFill>
                <a:latin typeface="Cambria" panose="02040503050406030204" pitchFamily="18" charset="0"/>
                <a:ea typeface="Cambria" panose="02040503050406030204" pitchFamily="18" charset="0"/>
              </a:rPr>
              <a:t>đã</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thu</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thập</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được</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em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cho</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biết</a:t>
            </a:r>
            <a:r>
              <a:rPr lang="en-US" sz="2000" i="1" dirty="0">
                <a:solidFill>
                  <a:srgbClr val="FF0000"/>
                </a:solidFill>
                <a:latin typeface="Cambria" panose="02040503050406030204" pitchFamily="18" charset="0"/>
                <a:ea typeface="Cambria" panose="02040503050406030204" pitchFamily="18" charset="0"/>
              </a:rPr>
              <a:t> A-</a:t>
            </a:r>
            <a:r>
              <a:rPr lang="en-US" sz="2000" i="1" dirty="0" err="1">
                <a:solidFill>
                  <a:srgbClr val="FF0000"/>
                </a:solidFill>
                <a:latin typeface="Cambria" panose="02040503050406030204" pitchFamily="18" charset="0"/>
                <a:ea typeface="Cambria" panose="02040503050406030204" pitchFamily="18" charset="0"/>
              </a:rPr>
              <a:t>pác</a:t>
            </a:r>
            <a:r>
              <a:rPr lang="en-US" sz="2000" i="1" dirty="0">
                <a:solidFill>
                  <a:srgbClr val="FF0000"/>
                </a:solidFill>
                <a:latin typeface="Cambria" panose="02040503050406030204" pitchFamily="18" charset="0"/>
                <a:ea typeface="Cambria" panose="02040503050406030204" pitchFamily="18" charset="0"/>
              </a:rPr>
              <a:t>-</a:t>
            </a:r>
            <a:r>
              <a:rPr lang="en-US" sz="2000" i="1" dirty="0" err="1">
                <a:solidFill>
                  <a:srgbClr val="FF0000"/>
                </a:solidFill>
                <a:latin typeface="Cambria" panose="02040503050406030204" pitchFamily="18" charset="0"/>
                <a:ea typeface="Cambria" panose="02040503050406030204" pitchFamily="18" charset="0"/>
              </a:rPr>
              <a:t>thai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là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gì</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Nêu</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thời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gian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địa</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điểm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xảy</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ra</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việc</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bãi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bỏ</a:t>
            </a:r>
            <a:r>
              <a:rPr lang="en-US" sz="2000" i="1" dirty="0">
                <a:solidFill>
                  <a:srgbClr val="FF0000"/>
                </a:solidFill>
                <a:latin typeface="Cambria" panose="02040503050406030204" pitchFamily="18" charset="0"/>
                <a:ea typeface="Cambria" panose="02040503050406030204" pitchFamily="18" charset="0"/>
              </a:rPr>
              <a:t> </a:t>
            </a:r>
          </a:p>
          <a:p>
            <a:pPr algn="ctr"/>
            <a:r>
              <a:rPr lang="en-US" sz="2000" i="1" dirty="0" err="1">
                <a:solidFill>
                  <a:srgbClr val="FF0000"/>
                </a:solidFill>
                <a:latin typeface="Cambria" panose="02040503050406030204" pitchFamily="18" charset="0"/>
                <a:ea typeface="Cambria" panose="02040503050406030204" pitchFamily="18" charset="0"/>
              </a:rPr>
              <a:t>chế</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độ</a:t>
            </a:r>
            <a:r>
              <a:rPr lang="en-US" sz="2000" i="1" dirty="0">
                <a:solidFill>
                  <a:srgbClr val="FF0000"/>
                </a:solidFill>
                <a:latin typeface="Cambria" panose="02040503050406030204" pitchFamily="18" charset="0"/>
                <a:ea typeface="Cambria" panose="02040503050406030204" pitchFamily="18" charset="0"/>
              </a:rPr>
              <a:t> A-</a:t>
            </a:r>
            <a:r>
              <a:rPr lang="en-US" sz="2000" i="1" dirty="0" err="1">
                <a:solidFill>
                  <a:srgbClr val="FF0000"/>
                </a:solidFill>
                <a:latin typeface="Cambria" panose="02040503050406030204" pitchFamily="18" charset="0"/>
                <a:ea typeface="Cambria" panose="02040503050406030204" pitchFamily="18" charset="0"/>
              </a:rPr>
              <a:t>pác</a:t>
            </a:r>
            <a:r>
              <a:rPr lang="en-US" sz="2000" i="1" dirty="0">
                <a:solidFill>
                  <a:srgbClr val="FF0000"/>
                </a:solidFill>
                <a:latin typeface="Cambria" panose="02040503050406030204" pitchFamily="18" charset="0"/>
                <a:ea typeface="Cambria" panose="02040503050406030204" pitchFamily="18" charset="0"/>
              </a:rPr>
              <a:t>-</a:t>
            </a:r>
            <a:r>
              <a:rPr lang="en-US" sz="2000" i="1" dirty="0" err="1">
                <a:solidFill>
                  <a:srgbClr val="FF0000"/>
                </a:solidFill>
                <a:latin typeface="Cambria" panose="02040503050406030204" pitchFamily="18" charset="0"/>
                <a:ea typeface="Cambria" panose="02040503050406030204" pitchFamily="18" charset="0"/>
              </a:rPr>
              <a:t>thai.</a:t>
            </a:r>
            <a:endParaRPr lang="vi-VN"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19600" y="1295400"/>
            <a:ext cx="4343400" cy="2062103"/>
          </a:xfrm>
          <a:prstGeom prst="rect">
            <a:avLst/>
          </a:prstGeom>
        </p:spPr>
        <p:txBody>
          <a:bodyPr wrap="square">
            <a:spAutoFit/>
          </a:bodyPr>
          <a:lstStyle/>
          <a:p>
            <a:pPr algn="just"/>
            <a:r>
              <a:rPr lang="en-US" sz="1600" dirty="0">
                <a:latin typeface="Cambria" pitchFamily="18" charset="0"/>
                <a:ea typeface="Cambria" pitchFamily="18" charset="0"/>
              </a:rPr>
              <a:t>- A-</a:t>
            </a:r>
            <a:r>
              <a:rPr lang="en-US" sz="1600" dirty="0" err="1">
                <a:latin typeface="Cambria" pitchFamily="18" charset="0"/>
                <a:ea typeface="Cambria" pitchFamily="18" charset="0"/>
              </a:rPr>
              <a:t>pác</a:t>
            </a:r>
            <a:r>
              <a:rPr lang="en-US" sz="1600" dirty="0">
                <a:latin typeface="Cambria" pitchFamily="18" charset="0"/>
                <a:ea typeface="Cambria" pitchFamily="18" charset="0"/>
              </a:rPr>
              <a:t>-</a:t>
            </a:r>
            <a:r>
              <a:rPr lang="en-US" sz="1600" dirty="0" err="1">
                <a:latin typeface="Cambria" pitchFamily="18" charset="0"/>
                <a:ea typeface="Cambria" pitchFamily="18" charset="0"/>
              </a:rPr>
              <a:t>thai</a:t>
            </a:r>
            <a:r>
              <a:rPr lang="en-US" sz="1600" dirty="0">
                <a:latin typeface="Cambria" pitchFamily="18" charset="0"/>
                <a:ea typeface="Cambria" pitchFamily="18" charset="0"/>
              </a:rPr>
              <a:t> </a:t>
            </a:r>
            <a:r>
              <a:rPr lang="vi-VN" sz="1600" dirty="0">
                <a:latin typeface="Cambria" pitchFamily="18" charset="0"/>
                <a:ea typeface="Cambria" pitchFamily="18" charset="0"/>
              </a:rPr>
              <a:t>là chế độ phân biệt chủng tộc </a:t>
            </a:r>
            <a:r>
              <a:rPr lang="en-US" sz="1600" dirty="0" err="1">
                <a:latin typeface="Cambria" pitchFamily="18" charset="0"/>
                <a:ea typeface="Cambria" pitchFamily="18" charset="0"/>
              </a:rPr>
              <a:t>cực</a:t>
            </a:r>
            <a:r>
              <a:rPr lang="en-US" sz="1600" dirty="0">
                <a:latin typeface="Cambria" pitchFamily="18" charset="0"/>
                <a:ea typeface="Cambria" pitchFamily="18" charset="0"/>
              </a:rPr>
              <a:t> </a:t>
            </a:r>
            <a:r>
              <a:rPr lang="en-US" sz="1600" dirty="0" err="1">
                <a:latin typeface="Cambria" pitchFamily="18" charset="0"/>
                <a:ea typeface="Cambria" pitchFamily="18" charset="0"/>
              </a:rPr>
              <a:t>kì</a:t>
            </a:r>
            <a:r>
              <a:rPr lang="en-US" sz="1600" dirty="0">
                <a:latin typeface="Cambria" pitchFamily="18" charset="0"/>
                <a:ea typeface="Cambria" pitchFamily="18" charset="0"/>
              </a:rPr>
              <a:t> </a:t>
            </a:r>
            <a:r>
              <a:rPr lang="vi-VN" sz="1600" dirty="0">
                <a:latin typeface="Cambria" pitchFamily="18" charset="0"/>
                <a:ea typeface="Cambria" pitchFamily="18" charset="0"/>
              </a:rPr>
              <a:t>tàn bạo </a:t>
            </a:r>
            <a:r>
              <a:rPr lang="en-US" sz="1600" dirty="0" err="1">
                <a:latin typeface="Cambria" pitchFamily="18" charset="0"/>
                <a:ea typeface="Cambria" pitchFamily="18" charset="0"/>
              </a:rPr>
              <a:t>của</a:t>
            </a:r>
            <a:r>
              <a:rPr lang="en-US" sz="1600" dirty="0">
                <a:latin typeface="Cambria" pitchFamily="18" charset="0"/>
                <a:ea typeface="Cambria" pitchFamily="18" charset="0"/>
              </a:rPr>
              <a:t> </a:t>
            </a:r>
            <a:r>
              <a:rPr lang="en-US" sz="1600" dirty="0" err="1">
                <a:latin typeface="Cambria" pitchFamily="18" charset="0"/>
                <a:ea typeface="Cambria" pitchFamily="18" charset="0"/>
              </a:rPr>
              <a:t>người</a:t>
            </a:r>
            <a:r>
              <a:rPr lang="en-US" sz="1600" dirty="0">
                <a:latin typeface="Cambria" pitchFamily="18" charset="0"/>
                <a:ea typeface="Cambria" pitchFamily="18" charset="0"/>
              </a:rPr>
              <a:t> da </a:t>
            </a:r>
            <a:r>
              <a:rPr lang="en-US" sz="1600" dirty="0" err="1">
                <a:latin typeface="Cambria" pitchFamily="18" charset="0"/>
                <a:ea typeface="Cambria" pitchFamily="18" charset="0"/>
              </a:rPr>
              <a:t>trắng</a:t>
            </a:r>
            <a:r>
              <a:rPr lang="en-US" sz="1600" dirty="0">
                <a:latin typeface="Cambria" pitchFamily="18" charset="0"/>
                <a:ea typeface="Cambria" pitchFamily="18" charset="0"/>
              </a:rPr>
              <a:t> </a:t>
            </a:r>
            <a:r>
              <a:rPr lang="en-US" sz="1600" dirty="0" err="1">
                <a:latin typeface="Cambria" pitchFamily="18" charset="0"/>
                <a:ea typeface="Cambria" pitchFamily="18" charset="0"/>
              </a:rPr>
              <a:t>đối</a:t>
            </a:r>
            <a:r>
              <a:rPr lang="en-US" sz="1600" dirty="0">
                <a:latin typeface="Cambria" pitchFamily="18" charset="0"/>
                <a:ea typeface="Cambria" pitchFamily="18" charset="0"/>
              </a:rPr>
              <a:t> </a:t>
            </a:r>
            <a:r>
              <a:rPr lang="en-US" sz="1600" dirty="0" err="1">
                <a:latin typeface="Cambria" pitchFamily="18" charset="0"/>
                <a:ea typeface="Cambria" pitchFamily="18" charset="0"/>
              </a:rPr>
              <a:t>với</a:t>
            </a:r>
            <a:r>
              <a:rPr lang="en-US" sz="1600" dirty="0">
                <a:latin typeface="Cambria" pitchFamily="18" charset="0"/>
                <a:ea typeface="Cambria" pitchFamily="18" charset="0"/>
              </a:rPr>
              <a:t> </a:t>
            </a:r>
            <a:r>
              <a:rPr lang="en-US" sz="1600" dirty="0" err="1">
                <a:latin typeface="Cambria" pitchFamily="18" charset="0"/>
                <a:ea typeface="Cambria" pitchFamily="18" charset="0"/>
              </a:rPr>
              <a:t>người</a:t>
            </a:r>
            <a:r>
              <a:rPr lang="en-US" sz="1600" dirty="0">
                <a:latin typeface="Cambria" pitchFamily="18" charset="0"/>
                <a:ea typeface="Cambria" pitchFamily="18" charset="0"/>
              </a:rPr>
              <a:t> da </a:t>
            </a:r>
            <a:r>
              <a:rPr lang="en-US" sz="1600" dirty="0" err="1">
                <a:latin typeface="Cambria" pitchFamily="18" charset="0"/>
                <a:ea typeface="Cambria" pitchFamily="18" charset="0"/>
              </a:rPr>
              <a:t>đen</a:t>
            </a:r>
            <a:r>
              <a:rPr lang="en-US" sz="1600" dirty="0">
                <a:latin typeface="Cambria" pitchFamily="18" charset="0"/>
                <a:ea typeface="Cambria" pitchFamily="18" charset="0"/>
              </a:rPr>
              <a:t> </a:t>
            </a:r>
            <a:r>
              <a:rPr lang="en-US" sz="1600" dirty="0" err="1">
                <a:latin typeface="Cambria" pitchFamily="18" charset="0"/>
                <a:ea typeface="Cambria" pitchFamily="18" charset="0"/>
              </a:rPr>
              <a:t>và</a:t>
            </a:r>
            <a:r>
              <a:rPr lang="en-US" sz="1600" dirty="0">
                <a:latin typeface="Cambria" pitchFamily="18" charset="0"/>
                <a:ea typeface="Cambria" pitchFamily="18" charset="0"/>
              </a:rPr>
              <a:t> da </a:t>
            </a:r>
            <a:r>
              <a:rPr lang="en-US" sz="1600" dirty="0" err="1">
                <a:latin typeface="Cambria" pitchFamily="18" charset="0"/>
                <a:ea typeface="Cambria" pitchFamily="18" charset="0"/>
              </a:rPr>
              <a:t>màu</a:t>
            </a:r>
            <a:r>
              <a:rPr lang="en-US" sz="1600" dirty="0">
                <a:latin typeface="Cambria" pitchFamily="18" charset="0"/>
                <a:ea typeface="Cambria" pitchFamily="18" charset="0"/>
              </a:rPr>
              <a:t> ở Nam Phi. </a:t>
            </a:r>
          </a:p>
          <a:p>
            <a:pPr algn="just"/>
            <a:r>
              <a:rPr lang="en-US" sz="1600" dirty="0">
                <a:latin typeface="Cambria" pitchFamily="18" charset="0"/>
                <a:ea typeface="Cambria" pitchFamily="18" charset="0"/>
              </a:rPr>
              <a:t>- </a:t>
            </a:r>
            <a:r>
              <a:rPr lang="en-US" sz="1600" dirty="0" err="1">
                <a:latin typeface="Cambria" pitchFamily="18" charset="0"/>
                <a:ea typeface="Cambria" pitchFamily="18" charset="0"/>
              </a:rPr>
              <a:t>Người</a:t>
            </a:r>
            <a:r>
              <a:rPr lang="en-US" sz="1600" dirty="0">
                <a:latin typeface="Cambria" pitchFamily="18" charset="0"/>
                <a:ea typeface="Cambria" pitchFamily="18" charset="0"/>
              </a:rPr>
              <a:t> da </a:t>
            </a:r>
            <a:r>
              <a:rPr lang="en-US" sz="1600" dirty="0" err="1">
                <a:latin typeface="Cambria" pitchFamily="18" charset="0"/>
                <a:ea typeface="Cambria" pitchFamily="18" charset="0"/>
              </a:rPr>
              <a:t>đen</a:t>
            </a:r>
            <a:r>
              <a:rPr lang="en-US" sz="1600" dirty="0">
                <a:latin typeface="Cambria" pitchFamily="18" charset="0"/>
                <a:ea typeface="Cambria" pitchFamily="18" charset="0"/>
              </a:rPr>
              <a:t> </a:t>
            </a:r>
            <a:r>
              <a:rPr lang="en-US" sz="1600" dirty="0" err="1">
                <a:latin typeface="Cambria" pitchFamily="18" charset="0"/>
                <a:ea typeface="Cambria" pitchFamily="18" charset="0"/>
              </a:rPr>
              <a:t>hoàn</a:t>
            </a:r>
            <a:r>
              <a:rPr lang="en-US" sz="1600" dirty="0">
                <a:latin typeface="Cambria" pitchFamily="18" charset="0"/>
                <a:ea typeface="Cambria" pitchFamily="18" charset="0"/>
              </a:rPr>
              <a:t> </a:t>
            </a:r>
            <a:r>
              <a:rPr lang="en-US" sz="1600" dirty="0" err="1">
                <a:latin typeface="Cambria" pitchFamily="18" charset="0"/>
                <a:ea typeface="Cambria" pitchFamily="18" charset="0"/>
              </a:rPr>
              <a:t>toàn</a:t>
            </a:r>
            <a:r>
              <a:rPr lang="en-US" sz="1600" dirty="0">
                <a:latin typeface="Cambria" pitchFamily="18" charset="0"/>
                <a:ea typeface="Cambria" pitchFamily="18" charset="0"/>
              </a:rPr>
              <a:t> </a:t>
            </a:r>
            <a:r>
              <a:rPr lang="en-US" sz="1600" dirty="0" err="1">
                <a:latin typeface="Cambria" pitchFamily="18" charset="0"/>
                <a:ea typeface="Cambria" pitchFamily="18" charset="0"/>
              </a:rPr>
              <a:t>không</a:t>
            </a:r>
            <a:r>
              <a:rPr lang="en-US" sz="1600" dirty="0">
                <a:latin typeface="Cambria" pitchFamily="18" charset="0"/>
                <a:ea typeface="Cambria" pitchFamily="18" charset="0"/>
              </a:rPr>
              <a:t> </a:t>
            </a:r>
            <a:r>
              <a:rPr lang="en-US" sz="1600" dirty="0" err="1">
                <a:latin typeface="Cambria" pitchFamily="18" charset="0"/>
                <a:ea typeface="Cambria" pitchFamily="18" charset="0"/>
              </a:rPr>
              <a:t>có</a:t>
            </a:r>
            <a:r>
              <a:rPr lang="en-US" sz="1600" dirty="0">
                <a:latin typeface="Cambria" pitchFamily="18" charset="0"/>
                <a:ea typeface="Cambria" pitchFamily="18" charset="0"/>
              </a:rPr>
              <a:t> </a:t>
            </a:r>
            <a:r>
              <a:rPr lang="en-US" sz="1600" dirty="0" err="1">
                <a:latin typeface="Cambria" pitchFamily="18" charset="0"/>
                <a:ea typeface="Cambria" pitchFamily="18" charset="0"/>
              </a:rPr>
              <a:t>các</a:t>
            </a:r>
            <a:r>
              <a:rPr lang="en-US" sz="1600" dirty="0">
                <a:latin typeface="Cambria" pitchFamily="18" charset="0"/>
                <a:ea typeface="Cambria" pitchFamily="18" charset="0"/>
              </a:rPr>
              <a:t> </a:t>
            </a:r>
            <a:r>
              <a:rPr lang="en-US" sz="1600" dirty="0" err="1">
                <a:latin typeface="Cambria" pitchFamily="18" charset="0"/>
                <a:ea typeface="Cambria" pitchFamily="18" charset="0"/>
              </a:rPr>
              <a:t>quyền</a:t>
            </a:r>
            <a:r>
              <a:rPr lang="en-US" sz="1600" dirty="0">
                <a:latin typeface="Cambria" pitchFamily="18" charset="0"/>
                <a:ea typeface="Cambria" pitchFamily="18" charset="0"/>
              </a:rPr>
              <a:t> tự do </a:t>
            </a:r>
            <a:r>
              <a:rPr lang="en-US" sz="1600" dirty="0" err="1">
                <a:latin typeface="Cambria" pitchFamily="18" charset="0"/>
                <a:ea typeface="Cambria" pitchFamily="18" charset="0"/>
              </a:rPr>
              <a:t>dân</a:t>
            </a:r>
            <a:r>
              <a:rPr lang="en-US" sz="1600" dirty="0">
                <a:latin typeface="Cambria" pitchFamily="18" charset="0"/>
                <a:ea typeface="Cambria" pitchFamily="18" charset="0"/>
              </a:rPr>
              <a:t> </a:t>
            </a:r>
            <a:r>
              <a:rPr lang="en-US" sz="1600" dirty="0" err="1">
                <a:latin typeface="Cambria" pitchFamily="18" charset="0"/>
                <a:ea typeface="Cambria" pitchFamily="18" charset="0"/>
              </a:rPr>
              <a:t>chủ</a:t>
            </a:r>
            <a:r>
              <a:rPr lang="en-US" sz="1600" dirty="0">
                <a:latin typeface="Cambria" pitchFamily="18" charset="0"/>
                <a:ea typeface="Cambria" pitchFamily="18" charset="0"/>
              </a:rPr>
              <a:t>, </a:t>
            </a:r>
            <a:r>
              <a:rPr lang="en-US" sz="1600" dirty="0" err="1">
                <a:latin typeface="Cambria" pitchFamily="18" charset="0"/>
                <a:ea typeface="Cambria" pitchFamily="18" charset="0"/>
              </a:rPr>
              <a:t>phải</a:t>
            </a:r>
            <a:r>
              <a:rPr lang="en-US" sz="1600" dirty="0">
                <a:latin typeface="Cambria" pitchFamily="18" charset="0"/>
                <a:ea typeface="Cambria" pitchFamily="18" charset="0"/>
              </a:rPr>
              <a:t> </a:t>
            </a:r>
            <a:r>
              <a:rPr lang="en-US" sz="1600" dirty="0" err="1">
                <a:latin typeface="Cambria" pitchFamily="18" charset="0"/>
                <a:ea typeface="Cambria" pitchFamily="18" charset="0"/>
              </a:rPr>
              <a:t>sống</a:t>
            </a:r>
            <a:r>
              <a:rPr lang="en-US" sz="1600" dirty="0">
                <a:latin typeface="Cambria" pitchFamily="18" charset="0"/>
                <a:ea typeface="Cambria" pitchFamily="18" charset="0"/>
              </a:rPr>
              <a:t> </a:t>
            </a:r>
            <a:r>
              <a:rPr lang="en-US" sz="1600" dirty="0" err="1">
                <a:latin typeface="Cambria" pitchFamily="18" charset="0"/>
                <a:ea typeface="Cambria" pitchFamily="18" charset="0"/>
              </a:rPr>
              <a:t>trong</a:t>
            </a:r>
            <a:r>
              <a:rPr lang="en-US" sz="1600" dirty="0">
                <a:latin typeface="Cambria" pitchFamily="18" charset="0"/>
                <a:ea typeface="Cambria" pitchFamily="18" charset="0"/>
              </a:rPr>
              <a:t> </a:t>
            </a:r>
            <a:r>
              <a:rPr lang="en-US" sz="1600" dirty="0" err="1">
                <a:latin typeface="Cambria" pitchFamily="18" charset="0"/>
                <a:ea typeface="Cambria" pitchFamily="18" charset="0"/>
              </a:rPr>
              <a:t>một</a:t>
            </a:r>
            <a:r>
              <a:rPr lang="en-US" sz="1600" dirty="0">
                <a:latin typeface="Cambria" pitchFamily="18" charset="0"/>
                <a:ea typeface="Cambria" pitchFamily="18" charset="0"/>
              </a:rPr>
              <a:t> </a:t>
            </a:r>
            <a:r>
              <a:rPr lang="en-US" sz="1600" dirty="0" err="1">
                <a:latin typeface="Cambria" pitchFamily="18" charset="0"/>
                <a:ea typeface="Cambria" pitchFamily="18" charset="0"/>
              </a:rPr>
              <a:t>khu</a:t>
            </a:r>
            <a:r>
              <a:rPr lang="en-US" sz="1600" dirty="0">
                <a:latin typeface="Cambria" pitchFamily="18" charset="0"/>
                <a:ea typeface="Cambria" pitchFamily="18" charset="0"/>
              </a:rPr>
              <a:t> </a:t>
            </a:r>
            <a:r>
              <a:rPr lang="en-US" sz="1600" dirty="0" err="1">
                <a:latin typeface="Cambria" pitchFamily="18" charset="0"/>
                <a:ea typeface="Cambria" pitchFamily="18" charset="0"/>
              </a:rPr>
              <a:t>biệt</a:t>
            </a:r>
            <a:r>
              <a:rPr lang="en-US" sz="1600" dirty="0">
                <a:latin typeface="Cambria" pitchFamily="18" charset="0"/>
                <a:ea typeface="Cambria" pitchFamily="18" charset="0"/>
              </a:rPr>
              <a:t> </a:t>
            </a:r>
            <a:r>
              <a:rPr lang="en-US" sz="1600" dirty="0" err="1">
                <a:latin typeface="Cambria" pitchFamily="18" charset="0"/>
                <a:ea typeface="Cambria" pitchFamily="18" charset="0"/>
              </a:rPr>
              <a:t>lập</a:t>
            </a:r>
            <a:r>
              <a:rPr lang="en-US" sz="1600" dirty="0">
                <a:latin typeface="Cambria" pitchFamily="18" charset="0"/>
                <a:ea typeface="Cambria" pitchFamily="18" charset="0"/>
              </a:rPr>
              <a:t>, </a:t>
            </a:r>
            <a:r>
              <a:rPr lang="en-US" sz="1600" dirty="0" err="1">
                <a:latin typeface="Cambria" pitchFamily="18" charset="0"/>
                <a:ea typeface="Cambria" pitchFamily="18" charset="0"/>
              </a:rPr>
              <a:t>cách</a:t>
            </a:r>
            <a:r>
              <a:rPr lang="en-US" sz="1600" dirty="0">
                <a:latin typeface="Cambria" pitchFamily="18" charset="0"/>
                <a:ea typeface="Cambria" pitchFamily="18" charset="0"/>
              </a:rPr>
              <a:t> </a:t>
            </a:r>
            <a:r>
              <a:rPr lang="en-US" sz="1600" dirty="0" err="1">
                <a:latin typeface="Cambria" pitchFamily="18" charset="0"/>
                <a:ea typeface="Cambria" pitchFamily="18" charset="0"/>
              </a:rPr>
              <a:t>biệt</a:t>
            </a:r>
            <a:r>
              <a:rPr lang="en-US" sz="1600" dirty="0">
                <a:latin typeface="Cambria" pitchFamily="18" charset="0"/>
                <a:ea typeface="Cambria" pitchFamily="18" charset="0"/>
              </a:rPr>
              <a:t> </a:t>
            </a:r>
            <a:r>
              <a:rPr lang="en-US" sz="1600" dirty="0" err="1">
                <a:latin typeface="Cambria" pitchFamily="18" charset="0"/>
                <a:ea typeface="Cambria" pitchFamily="18" charset="0"/>
              </a:rPr>
              <a:t>với</a:t>
            </a:r>
            <a:r>
              <a:rPr lang="en-US" sz="1600" dirty="0">
                <a:latin typeface="Cambria" pitchFamily="18" charset="0"/>
                <a:ea typeface="Cambria" pitchFamily="18" charset="0"/>
              </a:rPr>
              <a:t> </a:t>
            </a:r>
            <a:r>
              <a:rPr lang="en-US" sz="1600" dirty="0" err="1">
                <a:latin typeface="Cambria" pitchFamily="18" charset="0"/>
                <a:ea typeface="Cambria" pitchFamily="18" charset="0"/>
              </a:rPr>
              <a:t>người</a:t>
            </a:r>
            <a:r>
              <a:rPr lang="en-US" sz="1600" dirty="0">
                <a:latin typeface="Cambria" pitchFamily="18" charset="0"/>
                <a:ea typeface="Cambria" pitchFamily="18" charset="0"/>
              </a:rPr>
              <a:t> da </a:t>
            </a:r>
            <a:r>
              <a:rPr lang="en-US" sz="1600" dirty="0" err="1">
                <a:latin typeface="Cambria" pitchFamily="18" charset="0"/>
                <a:ea typeface="Cambria" pitchFamily="18" charset="0"/>
              </a:rPr>
              <a:t>trắng</a:t>
            </a:r>
            <a:r>
              <a:rPr lang="en-US" sz="1600" dirty="0">
                <a:latin typeface="Cambria" pitchFamily="18" charset="0"/>
                <a:ea typeface="Cambria" pitchFamily="18" charset="0"/>
              </a:rPr>
              <a:t>.</a:t>
            </a:r>
          </a:p>
          <a:p>
            <a:pPr algn="just"/>
            <a:r>
              <a:rPr lang="en-US" sz="1600" dirty="0">
                <a:latin typeface="Cambria" pitchFamily="18" charset="0"/>
                <a:ea typeface="Cambria" pitchFamily="18" charset="0"/>
              </a:rPr>
              <a:t>- </a:t>
            </a:r>
            <a:r>
              <a:rPr lang="en-US" sz="1600" dirty="0" err="1">
                <a:latin typeface="Cambria" pitchFamily="18" charset="0"/>
                <a:ea typeface="Cambria" pitchFamily="18" charset="0"/>
              </a:rPr>
              <a:t>Năm</a:t>
            </a:r>
            <a:r>
              <a:rPr lang="en-US" sz="1600" dirty="0">
                <a:latin typeface="Cambria" pitchFamily="18" charset="0"/>
                <a:ea typeface="Cambria" pitchFamily="18" charset="0"/>
              </a:rPr>
              <a:t> </a:t>
            </a:r>
            <a:r>
              <a:rPr lang="vi-VN" sz="1600" dirty="0">
                <a:latin typeface="Cambria" pitchFamily="18" charset="0"/>
                <a:ea typeface="Cambria" pitchFamily="18" charset="0"/>
              </a:rPr>
              <a:t>1993, chính quyền của người da trắng Nam Phi đã tuyên bố xóa bỏ </a:t>
            </a:r>
            <a:r>
              <a:rPr lang="en-US" sz="1600" dirty="0">
                <a:latin typeface="Cambria" pitchFamily="18" charset="0"/>
                <a:ea typeface="Cambria" pitchFamily="18" charset="0"/>
              </a:rPr>
              <a:t>c</a:t>
            </a:r>
            <a:r>
              <a:rPr lang="vi-VN" sz="1600" dirty="0">
                <a:latin typeface="Cambria" pitchFamily="18" charset="0"/>
                <a:ea typeface="Cambria" pitchFamily="18" charset="0"/>
              </a:rPr>
              <a:t>hế độ A-pác-thai.</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Khái quát </a:t>
            </a:r>
            <a:r>
              <a:rPr lang="en-US" sz="2400" b="1" dirty="0" err="1">
                <a:solidFill>
                  <a:srgbClr val="0D30DD"/>
                </a:solidFill>
                <a:latin typeface="Cambria" pitchFamily="18" charset="0"/>
              </a:rPr>
              <a:t>về</a:t>
            </a:r>
            <a:r>
              <a:rPr lang="en-US" sz="2400" b="1" dirty="0">
                <a:solidFill>
                  <a:srgbClr val="0D30DD"/>
                </a:solidFill>
                <a:latin typeface="Cambria" pitchFamily="18" charset="0"/>
              </a:rPr>
              <a:t> </a:t>
            </a:r>
            <a:r>
              <a:rPr lang="en-US" sz="2400" b="1" dirty="0" err="1">
                <a:solidFill>
                  <a:srgbClr val="0D30DD"/>
                </a:solidFill>
                <a:latin typeface="Cambria" pitchFamily="18" charset="0"/>
              </a:rPr>
              <a:t>sự</a:t>
            </a:r>
            <a:r>
              <a:rPr lang="en-US" sz="2400" b="1" dirty="0">
                <a:solidFill>
                  <a:srgbClr val="0D30DD"/>
                </a:solidFill>
                <a:latin typeface="Cambria" pitchFamily="18" charset="0"/>
              </a:rPr>
              <a:t> </a:t>
            </a:r>
            <a:r>
              <a:rPr lang="en-US" sz="2400" b="1" dirty="0" err="1">
                <a:solidFill>
                  <a:srgbClr val="0D30DD"/>
                </a:solidFill>
                <a:latin typeface="Cambria" pitchFamily="18" charset="0"/>
              </a:rPr>
              <a:t>kiện</a:t>
            </a:r>
            <a:endParaRPr lang="en-US" sz="2400" b="1" dirty="0">
              <a:solidFill>
                <a:srgbClr val="0D30DD"/>
              </a:solidFill>
              <a:latin typeface="Cambria" pitchFamily="18" charset="0"/>
            </a:endParaRPr>
          </a:p>
        </p:txBody>
      </p:sp>
      <p:sp>
        <p:nvSpPr>
          <p:cNvPr id="2" name="AutoShape 2" descr="Mật độ dân số là gì? Công thức và bài tập tính mật độ dân số lớp 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06738" y="3505200"/>
            <a:ext cx="4435856" cy="2996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69127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randombar(horizontal)">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0"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685800" y="1981200"/>
            <a:ext cx="6553199" cy="3048000"/>
          </a:xfrm>
          <a:prstGeom prst="wedgeRoundRectCallout">
            <a:avLst>
              <a:gd name="adj1" fmla="val 47916"/>
              <a:gd name="adj2" fmla="val 73658"/>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838200" y="2286000"/>
            <a:ext cx="6324600" cy="2308324"/>
          </a:xfrm>
          <a:prstGeom prst="rect">
            <a:avLst/>
          </a:prstGeom>
        </p:spPr>
        <p:txBody>
          <a:bodyPr wrap="square">
            <a:spAutoFit/>
          </a:bodyPr>
          <a:lstStyle/>
          <a:p>
            <a:pPr algn="just"/>
            <a:r>
              <a:rPr lang="en-US" sz="2400" b="1" dirty="0">
                <a:solidFill>
                  <a:srgbClr val="FF0000"/>
                </a:solidFill>
                <a:latin typeface="Cambria" panose="02040503050406030204" pitchFamily="18" charset="0"/>
                <a:ea typeface="Cambria" panose="02040503050406030204" pitchFamily="18" charset="0"/>
              </a:rPr>
              <a:t>a. </a:t>
            </a:r>
            <a:r>
              <a:rPr lang="en-US" sz="2400" b="1" dirty="0" err="1">
                <a:solidFill>
                  <a:srgbClr val="FF0000"/>
                </a:solidFill>
                <a:latin typeface="Cambria" panose="02040503050406030204" pitchFamily="18" charset="0"/>
                <a:ea typeface="Cambria" panose="02040503050406030204" pitchFamily="18" charset="0"/>
              </a:rPr>
              <a:t>Thời</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gian</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địa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điểm</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xảy</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ra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sự</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kiện</a:t>
            </a:r>
            <a:endParaRPr lang="en-US" sz="2400" b="1" dirty="0">
              <a:solidFill>
                <a:srgbClr val="FF0000"/>
              </a:solidFill>
              <a:latin typeface="Cambria" panose="02040503050406030204" pitchFamily="18" charset="0"/>
              <a:ea typeface="Cambria" panose="02040503050406030204" pitchFamily="18" charset="0"/>
            </a:endParaRP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A-pác-thai là chế độ phân biệt chủng tộc cực kì tàn bạo của người da trắng đối với người da đen và da màu ở Nam Phi. </a:t>
            </a:r>
            <a:endParaRPr lang="en-US" sz="2400" dirty="0">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 Năm 1993, chính quyền của người da trắng Nam Phi đã tuyên bố xóa bỏ chế độ A-pác-thai.</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   </a:t>
            </a:r>
            <a:r>
              <a:rPr lang="vi-VN" sz="2400" b="1" dirty="0">
                <a:solidFill>
                  <a:srgbClr val="0D30DD"/>
                </a:solidFill>
                <a:latin typeface="Cambria" pitchFamily="18" charset="0"/>
              </a:rPr>
              <a:t>Khái quát </a:t>
            </a:r>
            <a:r>
              <a:rPr lang="en-US" sz="2400" b="1" dirty="0" err="1">
                <a:solidFill>
                  <a:srgbClr val="0D30DD"/>
                </a:solidFill>
                <a:latin typeface="Cambria" pitchFamily="18" charset="0"/>
              </a:rPr>
              <a:t>sự</a:t>
            </a:r>
            <a:r>
              <a:rPr lang="en-US" sz="2400" b="1" dirty="0">
                <a:solidFill>
                  <a:srgbClr val="0D30DD"/>
                </a:solidFill>
                <a:latin typeface="Cambria" pitchFamily="18" charset="0"/>
              </a:rPr>
              <a:t> </a:t>
            </a:r>
            <a:r>
              <a:rPr lang="en-US" sz="2400" b="1" dirty="0" err="1">
                <a:solidFill>
                  <a:srgbClr val="0D30DD"/>
                </a:solidFill>
                <a:latin typeface="Cambria" pitchFamily="18" charset="0"/>
              </a:rPr>
              <a:t>kiện</a:t>
            </a:r>
            <a:endParaRPr lang="vi-VN"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Tree>
    <p:extLst>
      <p:ext uri="{BB962C8B-B14F-4D97-AF65-F5344CB8AC3E}">
        <p14:creationId xmlns:p14="http://schemas.microsoft.com/office/powerpoint/2010/main" val="19597717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057401"/>
          </a:xfrm>
          <a:prstGeom prst="wedgeRoundRectCallout">
            <a:avLst>
              <a:gd name="adj1" fmla="val 25562"/>
              <a:gd name="adj2" fmla="val 9746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1"/>
            <a:ext cx="3875966" cy="213360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525250"/>
            <a:ext cx="3352800" cy="1446550"/>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Dựa</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vào</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thông</a:t>
            </a:r>
            <a:r>
              <a:rPr lang="en-US" sz="2200" i="1" dirty="0">
                <a:solidFill>
                  <a:srgbClr val="FF0000"/>
                </a:solidFill>
                <a:latin typeface="Cambria" panose="02040503050406030204" pitchFamily="18" charset="0"/>
                <a:ea typeface="Cambria" panose="02040503050406030204" pitchFamily="18" charset="0"/>
              </a:rPr>
              <a:t> tin </a:t>
            </a:r>
            <a:r>
              <a:rPr lang="en-US" sz="2200" i="1" dirty="0" err="1">
                <a:solidFill>
                  <a:srgbClr val="FF0000"/>
                </a:solidFill>
                <a:latin typeface="Cambria" panose="02040503050406030204" pitchFamily="18" charset="0"/>
                <a:ea typeface="Cambria" panose="02040503050406030204" pitchFamily="18" charset="0"/>
              </a:rPr>
              <a:t>thu</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thập</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được</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hãy</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trình</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bày</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bối</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cảnh</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ra</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đời</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của</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việc</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bãi</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bỏ</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chế</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độ</a:t>
            </a:r>
            <a:r>
              <a:rPr lang="en-US" sz="2200" i="1" dirty="0">
                <a:solidFill>
                  <a:srgbClr val="FF0000"/>
                </a:solidFill>
                <a:latin typeface="Cambria" panose="02040503050406030204" pitchFamily="18" charset="0"/>
                <a:ea typeface="Cambria" panose="02040503050406030204" pitchFamily="18" charset="0"/>
              </a:rPr>
              <a:t> A-</a:t>
            </a:r>
            <a:r>
              <a:rPr lang="en-US" sz="2200" i="1" dirty="0" err="1">
                <a:solidFill>
                  <a:srgbClr val="FF0000"/>
                </a:solidFill>
                <a:latin typeface="Cambria" panose="02040503050406030204" pitchFamily="18" charset="0"/>
                <a:ea typeface="Cambria" panose="02040503050406030204" pitchFamily="18" charset="0"/>
              </a:rPr>
              <a:t>pác</a:t>
            </a:r>
            <a:r>
              <a:rPr lang="en-US" sz="2200" i="1" dirty="0">
                <a:solidFill>
                  <a:srgbClr val="FF0000"/>
                </a:solidFill>
                <a:latin typeface="Cambria" panose="02040503050406030204" pitchFamily="18" charset="0"/>
                <a:ea typeface="Cambria" panose="02040503050406030204" pitchFamily="18" charset="0"/>
              </a:rPr>
              <a:t>-</a:t>
            </a:r>
            <a:r>
              <a:rPr lang="en-US" sz="2200" i="1" dirty="0" err="1">
                <a:solidFill>
                  <a:srgbClr val="FF0000"/>
                </a:solidFill>
                <a:latin typeface="Cambria" panose="02040503050406030204" pitchFamily="18" charset="0"/>
                <a:ea typeface="Cambria" panose="02040503050406030204" pitchFamily="18" charset="0"/>
              </a:rPr>
              <a:t>thai.</a:t>
            </a:r>
            <a:endParaRPr lang="vi-VN" sz="22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321475"/>
            <a:ext cx="4520479" cy="2031325"/>
          </a:xfrm>
          <a:prstGeom prst="rect">
            <a:avLst/>
          </a:prstGeom>
        </p:spPr>
        <p:txBody>
          <a:bodyPr wrap="square">
            <a:spAutoFit/>
          </a:bodyPr>
          <a:lstStyle/>
          <a:p>
            <a:pPr algn="just"/>
            <a:r>
              <a:rPr lang="vi-VN" dirty="0">
                <a:latin typeface="Cambria" pitchFamily="18" charset="0"/>
                <a:ea typeface="Cambria" pitchFamily="18" charset="0"/>
              </a:rPr>
              <a:t>- Dưới sự lãnh đạo của tổ chức "Đại hội dân tộc Phi" (ANC), người da đen đã bền bỉ tiến hành cuộc đấu tranh đòi thủ tiêu chế độ phân biệt chủng tộc</a:t>
            </a:r>
            <a:r>
              <a:rPr lang="en-US" dirty="0">
                <a:latin typeface="Cambria" pitchFamily="18" charset="0"/>
                <a:ea typeface="Cambria" pitchFamily="18" charset="0"/>
              </a:rPr>
              <a:t>.</a:t>
            </a:r>
            <a:endParaRPr lang="vi-VN" dirty="0">
              <a:latin typeface="Cambria" pitchFamily="18" charset="0"/>
              <a:ea typeface="Cambria" pitchFamily="18" charset="0"/>
            </a:endParaRPr>
          </a:p>
          <a:p>
            <a:pPr algn="just"/>
            <a:r>
              <a:rPr lang="vi-VN" dirty="0">
                <a:latin typeface="Cambria" pitchFamily="18" charset="0"/>
                <a:ea typeface="Cambria" pitchFamily="18" charset="0"/>
              </a:rPr>
              <a:t>- Cộng đồng quốc tế, kể cả Liên hợp quốc đã lên án gay gắt chủ nghĩa A-pác-thai, ủng hộ cuộc đấu tranh của người da đen.</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Khái</a:t>
            </a:r>
            <a:r>
              <a:rPr lang="en-US" sz="2400" b="1" dirty="0">
                <a:solidFill>
                  <a:srgbClr val="0D30DD"/>
                </a:solidFill>
                <a:latin typeface="Cambria" pitchFamily="18" charset="0"/>
              </a:rPr>
              <a:t> </a:t>
            </a:r>
            <a:r>
              <a:rPr lang="en-US" sz="2400" b="1" dirty="0" err="1">
                <a:solidFill>
                  <a:srgbClr val="0D30DD"/>
                </a:solidFill>
                <a:latin typeface="Cambria" pitchFamily="18" charset="0"/>
              </a:rPr>
              <a:t>quát</a:t>
            </a:r>
            <a:r>
              <a:rPr lang="en-US" sz="2400" b="1" dirty="0">
                <a:solidFill>
                  <a:srgbClr val="0D30DD"/>
                </a:solidFill>
                <a:latin typeface="Cambria" pitchFamily="18" charset="0"/>
              </a:rPr>
              <a:t> </a:t>
            </a:r>
            <a:r>
              <a:rPr lang="en-US" sz="2400" b="1" dirty="0" err="1">
                <a:solidFill>
                  <a:srgbClr val="0D30DD"/>
                </a:solidFill>
                <a:latin typeface="Cambria" pitchFamily="18" charset="0"/>
              </a:rPr>
              <a:t>về</a:t>
            </a:r>
            <a:r>
              <a:rPr lang="en-US" sz="2400" b="1" dirty="0">
                <a:solidFill>
                  <a:srgbClr val="0D30DD"/>
                </a:solidFill>
                <a:latin typeface="Cambria" pitchFamily="18" charset="0"/>
              </a:rPr>
              <a:t> </a:t>
            </a:r>
            <a:r>
              <a:rPr lang="en-US" sz="2400" b="1" dirty="0" err="1">
                <a:solidFill>
                  <a:srgbClr val="0D30DD"/>
                </a:solidFill>
                <a:latin typeface="Cambria" pitchFamily="18" charset="0"/>
              </a:rPr>
              <a:t>sự</a:t>
            </a:r>
            <a:r>
              <a:rPr lang="en-US" sz="2400" b="1" dirty="0">
                <a:solidFill>
                  <a:srgbClr val="0D30DD"/>
                </a:solidFill>
                <a:latin typeface="Cambria" pitchFamily="18" charset="0"/>
              </a:rPr>
              <a:t> </a:t>
            </a:r>
            <a:r>
              <a:rPr lang="en-US" sz="2400" b="1" dirty="0" err="1">
                <a:solidFill>
                  <a:srgbClr val="0D30DD"/>
                </a:solidFill>
                <a:latin typeface="Cambria" pitchFamily="18" charset="0"/>
              </a:rPr>
              <a:t>kiện</a:t>
            </a:r>
            <a:endParaRPr lang="en-US" sz="2400" b="1" dirty="0">
              <a:solidFill>
                <a:srgbClr val="0D30DD"/>
              </a:solidFill>
              <a:latin typeface="Cambria" pitchFamily="18" charset="0"/>
            </a:endParaRPr>
          </a:p>
        </p:txBody>
      </p:sp>
      <p:sp>
        <p:nvSpPr>
          <p:cNvPr id="2" name="AutoShape 2" descr="Mật độ dân số là gì? Công thức và bài tập tính mật độ dân số lớp 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5944" y="3604940"/>
            <a:ext cx="4435856" cy="2892949"/>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8518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099"/>
                                        </p:tgtEl>
                                        <p:attrNameLst>
                                          <p:attrName>style.visibility</p:attrName>
                                        </p:attrNameLst>
                                      </p:cBhvr>
                                      <p:to>
                                        <p:strVal val="visible"/>
                                      </p:to>
                                    </p:set>
                                    <p:animEffect transition="in" filter="randombar(horizontal)">
                                      <p:cBhvr>
                                        <p:cTn id="23" dur="500"/>
                                        <p:tgtEl>
                                          <p:spTgt spid="409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685800" y="1981200"/>
            <a:ext cx="6553199" cy="3429000"/>
          </a:xfrm>
          <a:prstGeom prst="wedgeRoundRectCallout">
            <a:avLst>
              <a:gd name="adj1" fmla="val 48623"/>
              <a:gd name="adj2" fmla="val 6049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838200" y="2133600"/>
            <a:ext cx="6324600" cy="3046988"/>
          </a:xfrm>
          <a:prstGeom prst="rect">
            <a:avLst/>
          </a:prstGeom>
        </p:spPr>
        <p:txBody>
          <a:bodyPr wrap="square">
            <a:spAutoFit/>
          </a:bodyPr>
          <a:lstStyle/>
          <a:p>
            <a:pPr algn="just"/>
            <a:r>
              <a:rPr lang="en-US" sz="2400" b="1" dirty="0">
                <a:solidFill>
                  <a:srgbClr val="FF0000"/>
                </a:solidFill>
                <a:latin typeface="Cambria" panose="02040503050406030204" pitchFamily="18" charset="0"/>
                <a:ea typeface="Cambria" panose="02040503050406030204" pitchFamily="18" charset="0"/>
              </a:rPr>
              <a:t>b. </a:t>
            </a:r>
            <a:r>
              <a:rPr lang="en-US" sz="2400" b="1" dirty="0" err="1">
                <a:solidFill>
                  <a:srgbClr val="FF0000"/>
                </a:solidFill>
                <a:latin typeface="Cambria" panose="02040503050406030204" pitchFamily="18" charset="0"/>
                <a:ea typeface="Cambria" panose="02040503050406030204" pitchFamily="18" charset="0"/>
              </a:rPr>
              <a:t>Bối</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cảnh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ra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đời</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sự</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kiện</a:t>
            </a:r>
            <a:endParaRPr lang="en-US" sz="2400" b="1" dirty="0">
              <a:solidFill>
                <a:srgbClr val="FF0000"/>
              </a:solidFill>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 Dưới sự lãnh đạo của tổ chức "Đại hội dân tộc Phi" (ANC), người da đen đã bền bỉ tiến hành cuộc đấu tranh đòi thủ tiêu chế độ phân biệt chủng tộc.</a:t>
            </a:r>
          </a:p>
          <a:p>
            <a:pPr algn="just"/>
            <a:r>
              <a:rPr lang="vi-VN" sz="2400" dirty="0">
                <a:latin typeface="Cambria" panose="02040503050406030204" pitchFamily="18" charset="0"/>
                <a:ea typeface="Cambria" panose="02040503050406030204" pitchFamily="18" charset="0"/>
              </a:rPr>
              <a:t>- Cộng đồng quốc tế, kể cả Liên hợp quốc đã lên án gay gắt chủ nghĩa A-pác-thai, ủng hộ cuộc đấu tranh của người da đen.</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   </a:t>
            </a:r>
            <a:r>
              <a:rPr lang="vi-VN" sz="2400" b="1" dirty="0">
                <a:solidFill>
                  <a:srgbClr val="0D30DD"/>
                </a:solidFill>
                <a:latin typeface="Cambria" pitchFamily="18" charset="0"/>
              </a:rPr>
              <a:t>Khái quát </a:t>
            </a:r>
            <a:r>
              <a:rPr lang="en-US" sz="2400" b="1" dirty="0" err="1">
                <a:solidFill>
                  <a:srgbClr val="0D30DD"/>
                </a:solidFill>
                <a:latin typeface="Cambria" pitchFamily="18" charset="0"/>
              </a:rPr>
              <a:t>sự</a:t>
            </a:r>
            <a:r>
              <a:rPr lang="en-US" sz="2400" b="1" dirty="0">
                <a:solidFill>
                  <a:srgbClr val="0D30DD"/>
                </a:solidFill>
                <a:latin typeface="Cambria" pitchFamily="18" charset="0"/>
              </a:rPr>
              <a:t> </a:t>
            </a:r>
            <a:r>
              <a:rPr lang="en-US" sz="2400" b="1" dirty="0" err="1">
                <a:solidFill>
                  <a:srgbClr val="0D30DD"/>
                </a:solidFill>
                <a:latin typeface="Cambria" pitchFamily="18" charset="0"/>
              </a:rPr>
              <a:t>kiện</a:t>
            </a:r>
            <a:endParaRPr lang="vi-VN"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Tree>
    <p:extLst>
      <p:ext uri="{BB962C8B-B14F-4D97-AF65-F5344CB8AC3E}">
        <p14:creationId xmlns:p14="http://schemas.microsoft.com/office/powerpoint/2010/main" val="2698602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1981</TotalTime>
  <Words>826</Words>
  <Application>Microsoft Office PowerPoint</Application>
  <PresentationFormat>On-screen Show (4:3)</PresentationFormat>
  <Paragraphs>78</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Cambria</vt:lpstr>
      <vt:lpstr>Times New Roman</vt:lpstr>
      <vt:lpstr>Office Theme</vt:lpstr>
      <vt:lpstr>PowerPoint Presentation</vt:lpstr>
      <vt:lpstr>PowerPoint Presentation</vt:lpstr>
      <vt:lpstr>PowerPoint Presentation</vt:lpstr>
      <vt:lpstr>THỰC HÀNH TÌM HIỂU KHÁI QUÁT CỘNG HÒA NAM PHI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THỜI TIẾT, KHÍ HẬU</dc:title>
  <dc:creator>ASUSS</dc:creator>
  <cp:lastModifiedBy>phuclamn26@gmail.com</cp:lastModifiedBy>
  <cp:revision>180</cp:revision>
  <dcterms:created xsi:type="dcterms:W3CDTF">2016-02-15T14:28:12Z</dcterms:created>
  <dcterms:modified xsi:type="dcterms:W3CDTF">2024-07-01T04:05:00Z</dcterms:modified>
</cp:coreProperties>
</file>