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2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25" r:id="rId2"/>
    <p:sldMasterId id="2147483738" r:id="rId3"/>
  </p:sldMasterIdLst>
  <p:notesMasterIdLst>
    <p:notesMasterId r:id="rId31"/>
  </p:notesMasterIdLst>
  <p:sldIdLst>
    <p:sldId id="321" r:id="rId4"/>
    <p:sldId id="320" r:id="rId5"/>
    <p:sldId id="266" r:id="rId6"/>
    <p:sldId id="258" r:id="rId7"/>
    <p:sldId id="259" r:id="rId8"/>
    <p:sldId id="263" r:id="rId9"/>
    <p:sldId id="267" r:id="rId10"/>
    <p:sldId id="269" r:id="rId11"/>
    <p:sldId id="272" r:id="rId12"/>
    <p:sldId id="271" r:id="rId13"/>
    <p:sldId id="279" r:id="rId14"/>
    <p:sldId id="283" r:id="rId15"/>
    <p:sldId id="280" r:id="rId16"/>
    <p:sldId id="284" r:id="rId17"/>
    <p:sldId id="287" r:id="rId18"/>
    <p:sldId id="310" r:id="rId19"/>
    <p:sldId id="311" r:id="rId20"/>
    <p:sldId id="312" r:id="rId21"/>
    <p:sldId id="294" r:id="rId22"/>
    <p:sldId id="299" r:id="rId23"/>
    <p:sldId id="300" r:id="rId24"/>
    <p:sldId id="302" r:id="rId25"/>
    <p:sldId id="303" r:id="rId26"/>
    <p:sldId id="304" r:id="rId27"/>
    <p:sldId id="313" r:id="rId28"/>
    <p:sldId id="314" r:id="rId29"/>
    <p:sldId id="318" r:id="rId30"/>
  </p:sldIdLst>
  <p:sldSz cx="12192000" cy="6858000"/>
  <p:notesSz cx="6858000" cy="9144000"/>
  <p:embeddedFontLst>
    <p:embeddedFont>
      <p:font typeface="#9Slide03 AmpleSoft Bold" panose="020B0604020202020204" charset="0"/>
      <p:regular r:id="rId32"/>
    </p:embeddedFont>
    <p:embeddedFont>
      <p:font typeface="#9Slide03 FS Neusa Bold" panose="020B0604020202020204" charset="0"/>
      <p:bold r:id="rId33"/>
    </p:embeddedFont>
    <p:embeddedFont>
      <p:font typeface="#9Slide03 Roboto" panose="020B0604020202020204" charset="0"/>
      <p:regular r:id="rId34"/>
    </p:embeddedFont>
    <p:embeddedFont>
      <p:font typeface="#9Slide03 Roboto Bold" panose="020B0604020202020204" charset="0"/>
      <p:bold r:id="rId35"/>
    </p:embeddedFont>
    <p:embeddedFont>
      <p:font typeface="#9Slide03 Roboto Medium" panose="020B0604020202020204" charset="0"/>
      <p:regular r:id="rId36"/>
    </p:embeddedFont>
    <p:embeddedFont>
      <p:font typeface="#9Slide05 Great Vibes" panose="020B0604020202020204" charset="0"/>
      <p:regular r:id="rId37"/>
    </p:embeddedFont>
    <p:embeddedFont>
      <p:font typeface="Roboto" panose="02000000000000000000" pitchFamily="2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C8D2"/>
    <a:srgbClr val="F4889F"/>
    <a:srgbClr val="194E48"/>
    <a:srgbClr val="2DB380"/>
    <a:srgbClr val="D87C2F"/>
    <a:srgbClr val="C1523E"/>
    <a:srgbClr val="A13C2A"/>
    <a:srgbClr val="206A5D"/>
    <a:srgbClr val="ACCF68"/>
    <a:srgbClr val="FBAA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058" autoAdjust="0"/>
  </p:normalViewPr>
  <p:slideViewPr>
    <p:cSldViewPr snapToGrid="0">
      <p:cViewPr varScale="1">
        <p:scale>
          <a:sx n="62" d="100"/>
          <a:sy n="62" d="100"/>
        </p:scale>
        <p:origin x="10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D74F4-D50A-4836-BF12-80B5800C35D1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B60C8B-E3F3-4836-BEAE-07D59F1FD82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3BB9F-17EB-4ED4-A52F-53ADAD98F1C7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1053-2C96-4739-AA40-B19AE71AD7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3BB9F-17EB-4ED4-A52F-53ADAD98F1C7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1053-2C96-4739-AA40-B19AE71AD7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3BB9F-17EB-4ED4-A52F-53ADAD98F1C7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1053-2C96-4739-AA40-B19AE71AD7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3BB9F-17EB-4ED4-A52F-53ADAD98F1C7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1053-2C96-4739-AA40-B19AE71AD7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3BB9F-17EB-4ED4-A52F-53ADAD98F1C7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1053-2C96-4739-AA40-B19AE71AD7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3BB9F-17EB-4ED4-A52F-53ADAD98F1C7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1053-2C96-4739-AA40-B19AE71AD7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3BB9F-17EB-4ED4-A52F-53ADAD98F1C7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1053-2C96-4739-AA40-B19AE71AD7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3BB9F-17EB-4ED4-A52F-53ADAD98F1C7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1053-2C96-4739-AA40-B19AE71AD7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3BB9F-17EB-4ED4-A52F-53ADAD98F1C7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1053-2C96-4739-AA40-B19AE71AD7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3BB9F-17EB-4ED4-A52F-53ADAD98F1C7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1053-2C96-4739-AA40-B19AE71AD7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3BB9F-17EB-4ED4-A52F-53ADAD98F1C7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1053-2C96-4739-AA40-B19AE71AD7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581402" y="0"/>
            <a:ext cx="7814853" cy="6868522"/>
          </a:xfrm>
          <a:custGeom>
            <a:avLst/>
            <a:gdLst>
              <a:gd name="connsiteX0" fmla="*/ 0 w 7814853"/>
              <a:gd name="connsiteY0" fmla="*/ 0 h 6868522"/>
              <a:gd name="connsiteX1" fmla="*/ 7814853 w 7814853"/>
              <a:gd name="connsiteY1" fmla="*/ 0 h 6868522"/>
              <a:gd name="connsiteX2" fmla="*/ 7814853 w 7814853"/>
              <a:gd name="connsiteY2" fmla="*/ 6868522 h 6868522"/>
              <a:gd name="connsiteX3" fmla="*/ 4047943 w 7814853"/>
              <a:gd name="connsiteY3" fmla="*/ 6868522 h 6868522"/>
              <a:gd name="connsiteX4" fmla="*/ 2297383 w 7814853"/>
              <a:gd name="connsiteY4" fmla="*/ 3363323 h 6868522"/>
              <a:gd name="connsiteX5" fmla="*/ 1746929 w 7814853"/>
              <a:gd name="connsiteY5" fmla="*/ 3271883 h 6868522"/>
              <a:gd name="connsiteX6" fmla="*/ 0 w 7814853"/>
              <a:gd name="connsiteY6" fmla="*/ 247777 h 686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14853" h="6868522">
                <a:moveTo>
                  <a:pt x="0" y="0"/>
                </a:moveTo>
                <a:lnTo>
                  <a:pt x="7814853" y="0"/>
                </a:lnTo>
                <a:lnTo>
                  <a:pt x="7814853" y="6868522"/>
                </a:lnTo>
                <a:lnTo>
                  <a:pt x="4047943" y="6868522"/>
                </a:lnTo>
                <a:lnTo>
                  <a:pt x="2297383" y="3363323"/>
                </a:lnTo>
                <a:lnTo>
                  <a:pt x="1746929" y="3271883"/>
                </a:lnTo>
                <a:lnTo>
                  <a:pt x="0" y="247777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B11B-6CB3-43B5-B9E8-259FB65B0743}" type="datetimeFigureOut">
              <a:rPr lang="en-US" smtClean="0"/>
              <a:t>7/1/2024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F54C-FA28-4969-B654-5B65D226AFD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90112B4-8C5A-431C-8B3F-CA82F2716B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41FFF2-DF5F-41BF-8310-76101ED9F1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90112B4-8C5A-431C-8B3F-CA82F2716B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41FFF2-DF5F-41BF-8310-76101ED9F1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90112B4-8C5A-431C-8B3F-CA82F2716B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41FFF2-DF5F-41BF-8310-76101ED9F1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90112B4-8C5A-431C-8B3F-CA82F2716B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41FFF2-DF5F-41BF-8310-76101ED9F1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90112B4-8C5A-431C-8B3F-CA82F2716B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41FFF2-DF5F-41BF-8310-76101ED9F1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90112B4-8C5A-431C-8B3F-CA82F2716B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41FFF2-DF5F-41BF-8310-76101ED9F1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90112B4-8C5A-431C-8B3F-CA82F2716B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41FFF2-DF5F-41BF-8310-76101ED9F1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90112B4-8C5A-431C-8B3F-CA82F2716B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41FFF2-DF5F-41BF-8310-76101ED9F1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90112B4-8C5A-431C-8B3F-CA82F2716B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41FFF2-DF5F-41BF-8310-76101ED9F1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90112B4-8C5A-431C-8B3F-CA82F2716B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41FFF2-DF5F-41BF-8310-76101ED9F1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90112B4-8C5A-431C-8B3F-CA82F2716B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41FFF2-DF5F-41BF-8310-76101ED9F1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3633B-D027-4922-9C32-047BB4FC9E6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3BB9F-17EB-4ED4-A52F-53ADAD98F1C7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41053-2C96-4739-AA40-B19AE71AD7C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90112B4-8C5A-431C-8B3F-CA82F2716B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41FFF2-DF5F-41BF-8310-76101ED9F1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slow">
    <p:wipe dir="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5.wdp"/><Relationship Id="rId3" Type="http://schemas.microsoft.com/office/2007/relationships/media" Target="../media/media3.mp4"/><Relationship Id="rId7" Type="http://schemas.openxmlformats.org/officeDocument/2006/relationships/image" Target="../media/image18.png"/><Relationship Id="rId12" Type="http://schemas.openxmlformats.org/officeDocument/2006/relationships/image" Target="../media/image4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39.png"/><Relationship Id="rId4" Type="http://schemas.openxmlformats.org/officeDocument/2006/relationships/video" Target="../media/media3.mp4"/><Relationship Id="rId9" Type="http://schemas.openxmlformats.org/officeDocument/2006/relationships/image" Target="../media/image38.svg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9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6.wdp"/><Relationship Id="rId5" Type="http://schemas.openxmlformats.org/officeDocument/2006/relationships/image" Target="../media/image52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8.png"/><Relationship Id="rId5" Type="http://schemas.microsoft.com/office/2007/relationships/hdphoto" Target="../media/hdphoto8.wdp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10.wdp"/><Relationship Id="rId5" Type="http://schemas.openxmlformats.org/officeDocument/2006/relationships/image" Target="../media/image61.png"/><Relationship Id="rId4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12.wdp"/><Relationship Id="rId5" Type="http://schemas.openxmlformats.org/officeDocument/2006/relationships/image" Target="../media/image64.png"/><Relationship Id="rId4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4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0.png"/><Relationship Id="rId4" Type="http://schemas.openxmlformats.org/officeDocument/2006/relationships/video" Target="../media/media2.mp4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B9C27-CA01-AE79-6280-537D458293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EA35F0-3EAE-D44A-FB3A-416E28CA7C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E970AB27-FB80-214E-6695-F737B3A56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1F76E-FD64-79F3-898F-9F52A44BC1FD}"/>
              </a:ext>
            </a:extLst>
          </p:cNvPr>
          <p:cNvSpPr txBox="1"/>
          <p:nvPr/>
        </p:nvSpPr>
        <p:spPr>
          <a:xfrm>
            <a:off x="4651828" y="753031"/>
            <a:ext cx="34761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LONG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LID4096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87EEF8-74BA-FC8B-1FEA-47A1E9CE0CB6}"/>
              </a:ext>
            </a:extLst>
          </p:cNvPr>
          <p:cNvSpPr txBox="1"/>
          <p:nvPr/>
        </p:nvSpPr>
        <p:spPr>
          <a:xfrm>
            <a:off x="2997200" y="1830581"/>
            <a:ext cx="6197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err="1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</a:t>
            </a:r>
            <a:r>
              <a:rPr lang="en-US" sz="2400" b="1" dirty="0" err="1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10: </a:t>
            </a:r>
            <a:r>
              <a:rPr lang="vi-VN" sz="24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Đặc điểm dân cư, xã hội châu Phi</a:t>
            </a:r>
            <a:r>
              <a:rPr lang="vi-VN" sz="2400" b="1" dirty="0">
                <a:solidFill>
                  <a:srgbClr val="FF0000"/>
                </a:solidFill>
              </a:rPr>
              <a:t> </a:t>
            </a:r>
            <a:endParaRPr lang="en-US" sz="2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DC0F17-6102-F3DE-4904-CD8AB6532B00}"/>
              </a:ext>
            </a:extLst>
          </p:cNvPr>
          <p:cNvSpPr txBox="1"/>
          <p:nvPr/>
        </p:nvSpPr>
        <p:spPr>
          <a:xfrm>
            <a:off x="4448628" y="3369797"/>
            <a:ext cx="38825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Trang</a:t>
            </a:r>
          </a:p>
        </p:txBody>
      </p:sp>
    </p:spTree>
    <p:extLst>
      <p:ext uri="{BB962C8B-B14F-4D97-AF65-F5344CB8AC3E}">
        <p14:creationId xmlns:p14="http://schemas.microsoft.com/office/powerpoint/2010/main" val="1127259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61465"/>
            <a:ext cx="12192000" cy="640393"/>
          </a:xfrm>
          <a:prstGeom prst="rect">
            <a:avLst/>
          </a:prstGeom>
          <a:solidFill>
            <a:srgbClr val="19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  <a:defRPr/>
            </a:pPr>
            <a:r>
              <a:rPr lang="en-US" sz="2600" dirty="0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a. </a:t>
            </a:r>
            <a:r>
              <a:rPr lang="en-US" sz="2600" dirty="0" err="1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Tỉ</a:t>
            </a:r>
            <a:r>
              <a:rPr lang="en-US" sz="2600" dirty="0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lệ</a:t>
            </a:r>
            <a:r>
              <a:rPr lang="en-US" sz="2600" dirty="0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tăng dân số tự nhiên </a:t>
            </a:r>
            <a:r>
              <a:rPr lang="en-US" sz="2600" dirty="0" err="1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cao</a:t>
            </a:r>
            <a:endParaRPr lang="en-US" sz="2600" dirty="0">
              <a:solidFill>
                <a:schemeClr val="bg1"/>
              </a:solidFill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</p:txBody>
      </p:sp>
      <p:pic>
        <p:nvPicPr>
          <p:cNvPr id="4" name="Picture 3" descr="Chart, bar chart, histogram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8" y="3045840"/>
            <a:ext cx="3396386" cy="34494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2331" y="992490"/>
            <a:ext cx="108073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Bảng</a:t>
            </a:r>
            <a:r>
              <a:rPr lang="en-US" sz="2200" dirty="0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: </a:t>
            </a:r>
            <a:r>
              <a:rPr lang="en-US" sz="2200" dirty="0" err="1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Tỉ</a:t>
            </a:r>
            <a:r>
              <a:rPr lang="en-US" sz="2200" dirty="0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200" dirty="0" err="1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lệ</a:t>
            </a:r>
            <a:r>
              <a:rPr lang="en-US" sz="2200" dirty="0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tăng dân số tự nhiên của thế </a:t>
            </a:r>
            <a:r>
              <a:rPr lang="en-US" sz="2200" dirty="0" err="1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giới</a:t>
            </a:r>
            <a:r>
              <a:rPr lang="en-US" sz="2200" dirty="0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và </a:t>
            </a:r>
            <a:r>
              <a:rPr lang="en-US" sz="2200" dirty="0" err="1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châu</a:t>
            </a:r>
            <a:r>
              <a:rPr lang="en-US" sz="2200" dirty="0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phi, </a:t>
            </a:r>
            <a:r>
              <a:rPr lang="en-US" sz="2200" dirty="0" err="1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giai</a:t>
            </a:r>
            <a:r>
              <a:rPr lang="en-US" sz="2200" dirty="0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200" dirty="0" err="1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đoạn</a:t>
            </a:r>
            <a:r>
              <a:rPr lang="en-US" sz="2200" dirty="0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1950 – 2020 (%)</a:t>
            </a:r>
            <a:endParaRPr lang="en-US" sz="22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060269" y="1541215"/>
          <a:ext cx="9888580" cy="1324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7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77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77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77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77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0967"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#9Slide03 Roboto Bold" panose="02000000000000000000" pitchFamily="2" charset="0"/>
                          <a:ea typeface="#9Slide03 Roboto Bold" panose="02000000000000000000" pitchFamily="2" charset="0"/>
                        </a:rPr>
                        <a:t>Khu</a:t>
                      </a:r>
                      <a:r>
                        <a:rPr lang="en-US" sz="2200" dirty="0">
                          <a:latin typeface="#9Slide03 Roboto Bold" panose="02000000000000000000" pitchFamily="2" charset="0"/>
                          <a:ea typeface="#9Slide03 Roboto Bold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latin typeface="#9Slide03 Roboto Bold" panose="02000000000000000000" pitchFamily="2" charset="0"/>
                          <a:ea typeface="#9Slide03 Roboto Bold" panose="02000000000000000000" pitchFamily="2" charset="0"/>
                        </a:rPr>
                        <a:t>vực</a:t>
                      </a:r>
                      <a:endParaRPr lang="en-US" sz="2200" dirty="0">
                        <a:latin typeface="#9Slide03 Roboto Bold" panose="02000000000000000000" pitchFamily="2" charset="0"/>
                        <a:ea typeface="#9Slide03 Roboto Bold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#9Slide03 Roboto Bold" panose="02000000000000000000" pitchFamily="2" charset="0"/>
                          <a:ea typeface="#9Slide03 Roboto Bold" panose="02000000000000000000" pitchFamily="2" charset="0"/>
                        </a:rPr>
                        <a:t>1950 - 1955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#9Slide03 Roboto Bold" panose="02000000000000000000" pitchFamily="2" charset="0"/>
                          <a:ea typeface="#9Slide03 Roboto Bold" panose="02000000000000000000" pitchFamily="2" charset="0"/>
                        </a:rPr>
                        <a:t>1970 - 1975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#9Slide03 Roboto Bold" panose="02000000000000000000" pitchFamily="2" charset="0"/>
                          <a:ea typeface="#9Slide03 Roboto Bold" panose="02000000000000000000" pitchFamily="2" charset="0"/>
                        </a:rPr>
                        <a:t>1990 - 1995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#9Slide03 Roboto Bold" panose="02000000000000000000" pitchFamily="2" charset="0"/>
                          <a:ea typeface="#9Slide03 Roboto Bold" panose="02000000000000000000" pitchFamily="2" charset="0"/>
                        </a:rPr>
                        <a:t>2015 –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967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#9Slide03 Roboto Bold" panose="02000000000000000000" pitchFamily="2" charset="0"/>
                          <a:ea typeface="#9Slide03 Roboto Bold" panose="02000000000000000000" pitchFamily="2" charset="0"/>
                        </a:rPr>
                        <a:t>Thế</a:t>
                      </a:r>
                      <a:r>
                        <a:rPr lang="en-US" sz="2200" baseline="0" dirty="0">
                          <a:latin typeface="#9Slide03 Roboto Bold" panose="02000000000000000000" pitchFamily="2" charset="0"/>
                          <a:ea typeface="#9Slide03 Roboto Bold" panose="02000000000000000000" pitchFamily="2" charset="0"/>
                        </a:rPr>
                        <a:t> </a:t>
                      </a:r>
                      <a:r>
                        <a:rPr lang="en-US" sz="2200" baseline="0" dirty="0" err="1">
                          <a:latin typeface="#9Slide03 Roboto Bold" panose="02000000000000000000" pitchFamily="2" charset="0"/>
                          <a:ea typeface="#9Slide03 Roboto Bold" panose="02000000000000000000" pitchFamily="2" charset="0"/>
                        </a:rPr>
                        <a:t>giới</a:t>
                      </a:r>
                      <a:endParaRPr lang="en-US" sz="2200" dirty="0">
                        <a:latin typeface="#9Slide03 Roboto Bold" panose="02000000000000000000" pitchFamily="2" charset="0"/>
                        <a:ea typeface="#9Slide03 Roboto Bold" panose="02000000000000000000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#9Slide03 Roboto Bold" panose="02000000000000000000" pitchFamily="2" charset="0"/>
                          <a:ea typeface="#9Slide03 Roboto Bold" panose="02000000000000000000" pitchFamily="2" charset="0"/>
                        </a:rPr>
                        <a:t>1, 78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#9Slide03 Roboto Bold" panose="02000000000000000000" pitchFamily="2" charset="0"/>
                          <a:ea typeface="#9Slide03 Roboto Bold" panose="02000000000000000000" pitchFamily="2" charset="0"/>
                        </a:rPr>
                        <a:t>1,95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#9Slide03 Roboto Bold" panose="02000000000000000000" pitchFamily="2" charset="0"/>
                          <a:ea typeface="#9Slide03 Roboto Bold" panose="02000000000000000000" pitchFamily="2" charset="0"/>
                        </a:rPr>
                        <a:t>1,51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#9Slide03 Roboto Bold" panose="02000000000000000000" pitchFamily="2" charset="0"/>
                          <a:ea typeface="#9Slide03 Roboto Bold" panose="02000000000000000000" pitchFamily="2" charset="0"/>
                        </a:rPr>
                        <a:t>1,09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078"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#9Slide03 Roboto Bold" panose="02000000000000000000" pitchFamily="2" charset="0"/>
                          <a:ea typeface="#9Slide03 Roboto Bold" panose="02000000000000000000" pitchFamily="2" charset="0"/>
                        </a:rPr>
                        <a:t>Châu</a:t>
                      </a:r>
                      <a:r>
                        <a:rPr lang="en-US" sz="2200" baseline="0" dirty="0">
                          <a:latin typeface="#9Slide03 Roboto Bold" panose="02000000000000000000" pitchFamily="2" charset="0"/>
                          <a:ea typeface="#9Slide03 Roboto Bold" panose="02000000000000000000" pitchFamily="2" charset="0"/>
                        </a:rPr>
                        <a:t> Phi</a:t>
                      </a:r>
                      <a:endParaRPr lang="en-US" sz="2200" dirty="0">
                        <a:latin typeface="#9Slide03 Roboto Bold" panose="02000000000000000000" pitchFamily="2" charset="0"/>
                        <a:ea typeface="#9Slide03 Roboto Bold" panose="02000000000000000000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#9Slide03 Roboto Bold" panose="02000000000000000000" pitchFamily="2" charset="0"/>
                          <a:ea typeface="#9Slide03 Roboto Bold" panose="02000000000000000000" pitchFamily="2" charset="0"/>
                        </a:rPr>
                        <a:t>2,13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#9Slide03 Roboto Bold" panose="02000000000000000000" pitchFamily="2" charset="0"/>
                          <a:ea typeface="#9Slide03 Roboto Bold" panose="02000000000000000000" pitchFamily="2" charset="0"/>
                        </a:rPr>
                        <a:t>2,73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#9Slide03 Roboto Bold" panose="02000000000000000000" pitchFamily="2" charset="0"/>
                          <a:ea typeface="#9Slide03 Roboto Bold" panose="02000000000000000000" pitchFamily="2" charset="0"/>
                        </a:rPr>
                        <a:t>2,62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#9Slide03 Roboto Bold" panose="02000000000000000000" pitchFamily="2" charset="0"/>
                          <a:ea typeface="#9Slide03 Roboto Bold" panose="02000000000000000000" pitchFamily="2" charset="0"/>
                        </a:rPr>
                        <a:t>2,54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473" y="3027668"/>
            <a:ext cx="4336869" cy="34676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98971" y="3045840"/>
            <a:ext cx="3984172" cy="34494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098971" y="3122571"/>
            <a:ext cx="3984172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0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- Năm 2020, số dân châu Phi khoảng 1 340 triệu người, chiếm khoảng 17% số dân thế giới.</a:t>
            </a:r>
            <a:endParaRPr lang="en-US" sz="2000" dirty="0">
              <a:latin typeface="#9Slide03 Roboto Bold" panose="02000000000000000000" pitchFamily="2" charset="0"/>
              <a:ea typeface="#9Slide03 Roboto Bold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0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Dân số châu Phi tăng rất nhanh từ những năm 50 của thế kỉ XX</a:t>
            </a:r>
            <a:r>
              <a:rPr lang="en-US" sz="20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20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quả: K</a:t>
            </a:r>
            <a:r>
              <a:rPr lang="vi-VN" sz="20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ìm hãm sự phát triển, dẫn đến đói nghèo, tài nguyên bị khai thác kiệt quệ, suy thoái và ô nhiễm môi trường,... </a:t>
            </a:r>
            <a:endParaRPr lang="en-US" sz="2000" dirty="0">
              <a:effectLst/>
              <a:latin typeface="#9Slide03 Roboto Bold" panose="02000000000000000000" pitchFamily="2" charset="0"/>
              <a:ea typeface="#9Slide03 Roboto Bold" panose="02000000000000000000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61465"/>
            <a:ext cx="12192000" cy="640393"/>
          </a:xfrm>
          <a:prstGeom prst="rect">
            <a:avLst/>
          </a:prstGeom>
          <a:solidFill>
            <a:srgbClr val="19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Nạn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đói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Bold" panose="02000000000000000000" pitchFamily="2" charset="0"/>
              <a:ea typeface="#9Slide03 Roboto Bold" panose="02000000000000000000" pitchFamily="2" charset="0"/>
              <a:cs typeface="+mn-cs"/>
            </a:endParaRPr>
          </a:p>
        </p:txBody>
      </p:sp>
      <p:sp>
        <p:nvSpPr>
          <p:cNvPr id="27" name="Google Shape;953;p38"/>
          <p:cNvSpPr/>
          <p:nvPr/>
        </p:nvSpPr>
        <p:spPr>
          <a:xfrm>
            <a:off x="2851579" y="1632764"/>
            <a:ext cx="1076400" cy="1076400"/>
          </a:xfrm>
          <a:prstGeom prst="ellipse">
            <a:avLst/>
          </a:prstGeom>
          <a:solidFill>
            <a:srgbClr val="797F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954;p38"/>
          <p:cNvSpPr/>
          <p:nvPr/>
        </p:nvSpPr>
        <p:spPr>
          <a:xfrm>
            <a:off x="7995079" y="1632764"/>
            <a:ext cx="1076400" cy="1076400"/>
          </a:xfrm>
          <a:prstGeom prst="ellipse">
            <a:avLst/>
          </a:prstGeom>
          <a:solidFill>
            <a:srgbClr val="797F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" name="Google Shape;955;p38"/>
          <p:cNvGrpSpPr/>
          <p:nvPr/>
        </p:nvGrpSpPr>
        <p:grpSpPr>
          <a:xfrm>
            <a:off x="3156323" y="1937488"/>
            <a:ext cx="466911" cy="466951"/>
            <a:chOff x="-20571700" y="4066875"/>
            <a:chExt cx="304825" cy="304825"/>
          </a:xfrm>
        </p:grpSpPr>
        <p:sp>
          <p:nvSpPr>
            <p:cNvPr id="30" name="Google Shape;956;p38"/>
            <p:cNvSpPr/>
            <p:nvPr/>
          </p:nvSpPr>
          <p:spPr>
            <a:xfrm>
              <a:off x="-20385825" y="4211025"/>
              <a:ext cx="118950" cy="160675"/>
            </a:xfrm>
            <a:custGeom>
              <a:avLst/>
              <a:gdLst/>
              <a:ahLst/>
              <a:cxnLst/>
              <a:rect l="l" t="t" r="r" b="b"/>
              <a:pathLst>
                <a:path w="4758" h="6427" extrusionOk="0">
                  <a:moveTo>
                    <a:pt x="757" y="0"/>
                  </a:moveTo>
                  <a:cubicBezTo>
                    <a:pt x="473" y="0"/>
                    <a:pt x="221" y="63"/>
                    <a:pt x="1" y="189"/>
                  </a:cubicBezTo>
                  <a:lnTo>
                    <a:pt x="2836" y="6427"/>
                  </a:lnTo>
                  <a:lnTo>
                    <a:pt x="4380" y="6427"/>
                  </a:lnTo>
                  <a:cubicBezTo>
                    <a:pt x="4474" y="6427"/>
                    <a:pt x="4600" y="6332"/>
                    <a:pt x="4695" y="6269"/>
                  </a:cubicBezTo>
                  <a:cubicBezTo>
                    <a:pt x="4758" y="6143"/>
                    <a:pt x="4758" y="6017"/>
                    <a:pt x="4695" y="5891"/>
                  </a:cubicBezTo>
                  <a:lnTo>
                    <a:pt x="2111" y="819"/>
                  </a:lnTo>
                  <a:cubicBezTo>
                    <a:pt x="1891" y="315"/>
                    <a:pt x="1387" y="0"/>
                    <a:pt x="757" y="0"/>
                  </a:cubicBezTo>
                  <a:close/>
                </a:path>
              </a:pathLst>
            </a:custGeom>
            <a:solidFill>
              <a:srgbClr val="FFF8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957;p38"/>
            <p:cNvSpPr/>
            <p:nvPr/>
          </p:nvSpPr>
          <p:spPr>
            <a:xfrm>
              <a:off x="-20412600" y="4084875"/>
              <a:ext cx="109500" cy="89925"/>
            </a:xfrm>
            <a:custGeom>
              <a:avLst/>
              <a:gdLst/>
              <a:ahLst/>
              <a:cxnLst/>
              <a:rect l="l" t="t" r="r" b="b"/>
              <a:pathLst>
                <a:path w="4380" h="3597" extrusionOk="0">
                  <a:moveTo>
                    <a:pt x="2203" y="0"/>
                  </a:moveTo>
                  <a:cubicBezTo>
                    <a:pt x="2118" y="0"/>
                    <a:pt x="2029" y="10"/>
                    <a:pt x="1922" y="37"/>
                  </a:cubicBezTo>
                  <a:cubicBezTo>
                    <a:pt x="1261" y="194"/>
                    <a:pt x="788" y="824"/>
                    <a:pt x="788" y="1486"/>
                  </a:cubicBezTo>
                  <a:cubicBezTo>
                    <a:pt x="284" y="1707"/>
                    <a:pt x="0" y="2211"/>
                    <a:pt x="126" y="2715"/>
                  </a:cubicBezTo>
                  <a:cubicBezTo>
                    <a:pt x="252" y="3219"/>
                    <a:pt x="694" y="3597"/>
                    <a:pt x="1198" y="3597"/>
                  </a:cubicBezTo>
                  <a:lnTo>
                    <a:pt x="3308" y="3597"/>
                  </a:lnTo>
                  <a:cubicBezTo>
                    <a:pt x="3876" y="3597"/>
                    <a:pt x="4380" y="3124"/>
                    <a:pt x="4380" y="2526"/>
                  </a:cubicBezTo>
                  <a:cubicBezTo>
                    <a:pt x="4380" y="2179"/>
                    <a:pt x="4222" y="1801"/>
                    <a:pt x="3813" y="1580"/>
                  </a:cubicBezTo>
                  <a:cubicBezTo>
                    <a:pt x="3718" y="1549"/>
                    <a:pt x="3655" y="1423"/>
                    <a:pt x="3624" y="1297"/>
                  </a:cubicBezTo>
                  <a:cubicBezTo>
                    <a:pt x="3561" y="635"/>
                    <a:pt x="3119" y="194"/>
                    <a:pt x="2552" y="37"/>
                  </a:cubicBezTo>
                  <a:cubicBezTo>
                    <a:pt x="2425" y="19"/>
                    <a:pt x="2319" y="0"/>
                    <a:pt x="2203" y="0"/>
                  </a:cubicBezTo>
                  <a:close/>
                </a:path>
              </a:pathLst>
            </a:custGeom>
            <a:solidFill>
              <a:srgbClr val="FFF8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958;p38"/>
            <p:cNvSpPr/>
            <p:nvPr/>
          </p:nvSpPr>
          <p:spPr>
            <a:xfrm>
              <a:off x="-20332275" y="4066875"/>
              <a:ext cx="64625" cy="80375"/>
            </a:xfrm>
            <a:custGeom>
              <a:avLst/>
              <a:gdLst/>
              <a:ahLst/>
              <a:cxnLst/>
              <a:rect l="l" t="t" r="r" b="b"/>
              <a:pathLst>
                <a:path w="2585" h="3215" extrusionOk="0">
                  <a:moveTo>
                    <a:pt x="820" y="1"/>
                  </a:moveTo>
                  <a:cubicBezTo>
                    <a:pt x="505" y="1"/>
                    <a:pt x="221" y="95"/>
                    <a:pt x="1" y="253"/>
                  </a:cubicBezTo>
                  <a:cubicBezTo>
                    <a:pt x="253" y="379"/>
                    <a:pt x="505" y="568"/>
                    <a:pt x="726" y="851"/>
                  </a:cubicBezTo>
                  <a:cubicBezTo>
                    <a:pt x="915" y="1103"/>
                    <a:pt x="1072" y="1418"/>
                    <a:pt x="1135" y="1733"/>
                  </a:cubicBezTo>
                  <a:cubicBezTo>
                    <a:pt x="1356" y="1891"/>
                    <a:pt x="1608" y="2174"/>
                    <a:pt x="1702" y="2490"/>
                  </a:cubicBezTo>
                  <a:cubicBezTo>
                    <a:pt x="1797" y="2679"/>
                    <a:pt x="1860" y="2962"/>
                    <a:pt x="1860" y="3214"/>
                  </a:cubicBezTo>
                  <a:cubicBezTo>
                    <a:pt x="2301" y="2899"/>
                    <a:pt x="2584" y="2363"/>
                    <a:pt x="2584" y="1796"/>
                  </a:cubicBezTo>
                  <a:cubicBezTo>
                    <a:pt x="2584" y="788"/>
                    <a:pt x="1797" y="1"/>
                    <a:pt x="820" y="1"/>
                  </a:cubicBezTo>
                  <a:close/>
                </a:path>
              </a:pathLst>
            </a:custGeom>
            <a:solidFill>
              <a:srgbClr val="FFF8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959;p38"/>
            <p:cNvSpPr/>
            <p:nvPr/>
          </p:nvSpPr>
          <p:spPr>
            <a:xfrm>
              <a:off x="-20553575" y="4103900"/>
              <a:ext cx="107925" cy="89025"/>
            </a:xfrm>
            <a:custGeom>
              <a:avLst/>
              <a:gdLst/>
              <a:ahLst/>
              <a:cxnLst/>
              <a:rect l="l" t="t" r="r" b="b"/>
              <a:pathLst>
                <a:path w="4317" h="3561" extrusionOk="0">
                  <a:moveTo>
                    <a:pt x="2174" y="0"/>
                  </a:moveTo>
                  <a:cubicBezTo>
                    <a:pt x="1386" y="0"/>
                    <a:pt x="756" y="630"/>
                    <a:pt x="756" y="1418"/>
                  </a:cubicBezTo>
                  <a:lnTo>
                    <a:pt x="756" y="1481"/>
                  </a:lnTo>
                  <a:cubicBezTo>
                    <a:pt x="284" y="1639"/>
                    <a:pt x="63" y="2048"/>
                    <a:pt x="63" y="2458"/>
                  </a:cubicBezTo>
                  <a:cubicBezTo>
                    <a:pt x="0" y="3088"/>
                    <a:pt x="473" y="3560"/>
                    <a:pt x="1071" y="3560"/>
                  </a:cubicBezTo>
                  <a:lnTo>
                    <a:pt x="3214" y="3560"/>
                  </a:lnTo>
                  <a:cubicBezTo>
                    <a:pt x="3686" y="3560"/>
                    <a:pt x="4159" y="3214"/>
                    <a:pt x="4253" y="2710"/>
                  </a:cubicBezTo>
                  <a:cubicBezTo>
                    <a:pt x="4253" y="2615"/>
                    <a:pt x="4316" y="2552"/>
                    <a:pt x="4316" y="2521"/>
                  </a:cubicBezTo>
                  <a:cubicBezTo>
                    <a:pt x="4316" y="2080"/>
                    <a:pt x="4033" y="1670"/>
                    <a:pt x="3592" y="1481"/>
                  </a:cubicBezTo>
                  <a:cubicBezTo>
                    <a:pt x="3592" y="1135"/>
                    <a:pt x="3529" y="819"/>
                    <a:pt x="3308" y="536"/>
                  </a:cubicBezTo>
                  <a:cubicBezTo>
                    <a:pt x="3056" y="189"/>
                    <a:pt x="2646" y="0"/>
                    <a:pt x="2174" y="0"/>
                  </a:cubicBezTo>
                  <a:close/>
                </a:path>
              </a:pathLst>
            </a:custGeom>
            <a:solidFill>
              <a:srgbClr val="FFF8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960;p38"/>
            <p:cNvSpPr/>
            <p:nvPr/>
          </p:nvSpPr>
          <p:spPr>
            <a:xfrm>
              <a:off x="-20515000" y="4168475"/>
              <a:ext cx="119750" cy="91400"/>
            </a:xfrm>
            <a:custGeom>
              <a:avLst/>
              <a:gdLst/>
              <a:ahLst/>
              <a:cxnLst/>
              <a:rect l="l" t="t" r="r" b="b"/>
              <a:pathLst>
                <a:path w="4790" h="3656" extrusionOk="0">
                  <a:moveTo>
                    <a:pt x="3435" y="1"/>
                  </a:moveTo>
                  <a:cubicBezTo>
                    <a:pt x="3435" y="316"/>
                    <a:pt x="3372" y="599"/>
                    <a:pt x="3151" y="914"/>
                  </a:cubicBezTo>
                  <a:cubicBezTo>
                    <a:pt x="2773" y="1450"/>
                    <a:pt x="2206" y="1702"/>
                    <a:pt x="1671" y="1702"/>
                  </a:cubicBezTo>
                  <a:lnTo>
                    <a:pt x="473" y="1702"/>
                  </a:lnTo>
                  <a:lnTo>
                    <a:pt x="1" y="2710"/>
                  </a:lnTo>
                  <a:lnTo>
                    <a:pt x="946" y="3655"/>
                  </a:lnTo>
                  <a:lnTo>
                    <a:pt x="2143" y="2490"/>
                  </a:lnTo>
                  <a:cubicBezTo>
                    <a:pt x="2222" y="2411"/>
                    <a:pt x="2309" y="2371"/>
                    <a:pt x="2395" y="2371"/>
                  </a:cubicBezTo>
                  <a:cubicBezTo>
                    <a:pt x="2482" y="2371"/>
                    <a:pt x="2568" y="2411"/>
                    <a:pt x="2647" y="2490"/>
                  </a:cubicBezTo>
                  <a:lnTo>
                    <a:pt x="3844" y="3655"/>
                  </a:lnTo>
                  <a:lnTo>
                    <a:pt x="4790" y="2710"/>
                  </a:lnTo>
                  <a:lnTo>
                    <a:pt x="3718" y="410"/>
                  </a:lnTo>
                  <a:cubicBezTo>
                    <a:pt x="3624" y="253"/>
                    <a:pt x="3561" y="127"/>
                    <a:pt x="3435" y="1"/>
                  </a:cubicBezTo>
                  <a:close/>
                </a:path>
              </a:pathLst>
            </a:custGeom>
            <a:solidFill>
              <a:srgbClr val="FFF8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961;p38"/>
            <p:cNvSpPr/>
            <p:nvPr/>
          </p:nvSpPr>
          <p:spPr>
            <a:xfrm>
              <a:off x="-20571700" y="4250400"/>
              <a:ext cx="233950" cy="120525"/>
            </a:xfrm>
            <a:custGeom>
              <a:avLst/>
              <a:gdLst/>
              <a:ahLst/>
              <a:cxnLst/>
              <a:rect l="l" t="t" r="r" b="b"/>
              <a:pathLst>
                <a:path w="9358" h="4821" extrusionOk="0">
                  <a:moveTo>
                    <a:pt x="4695" y="0"/>
                  </a:moveTo>
                  <a:lnTo>
                    <a:pt x="3497" y="1166"/>
                  </a:lnTo>
                  <a:cubicBezTo>
                    <a:pt x="3419" y="1245"/>
                    <a:pt x="3332" y="1284"/>
                    <a:pt x="3245" y="1284"/>
                  </a:cubicBezTo>
                  <a:cubicBezTo>
                    <a:pt x="3159" y="1284"/>
                    <a:pt x="3072" y="1245"/>
                    <a:pt x="2993" y="1166"/>
                  </a:cubicBezTo>
                  <a:lnTo>
                    <a:pt x="1954" y="158"/>
                  </a:lnTo>
                  <a:lnTo>
                    <a:pt x="32" y="4316"/>
                  </a:lnTo>
                  <a:cubicBezTo>
                    <a:pt x="0" y="4442"/>
                    <a:pt x="0" y="4568"/>
                    <a:pt x="63" y="4694"/>
                  </a:cubicBezTo>
                  <a:cubicBezTo>
                    <a:pt x="158" y="4789"/>
                    <a:pt x="252" y="4820"/>
                    <a:pt x="379" y="4820"/>
                  </a:cubicBezTo>
                  <a:lnTo>
                    <a:pt x="8979" y="4820"/>
                  </a:lnTo>
                  <a:cubicBezTo>
                    <a:pt x="9105" y="4820"/>
                    <a:pt x="9200" y="4757"/>
                    <a:pt x="9294" y="4694"/>
                  </a:cubicBezTo>
                  <a:cubicBezTo>
                    <a:pt x="9357" y="4568"/>
                    <a:pt x="9357" y="4442"/>
                    <a:pt x="9326" y="4316"/>
                  </a:cubicBezTo>
                  <a:lnTo>
                    <a:pt x="7341" y="158"/>
                  </a:lnTo>
                  <a:lnTo>
                    <a:pt x="6333" y="1166"/>
                  </a:lnTo>
                  <a:cubicBezTo>
                    <a:pt x="6270" y="1260"/>
                    <a:pt x="6175" y="1292"/>
                    <a:pt x="6112" y="1292"/>
                  </a:cubicBezTo>
                  <a:cubicBezTo>
                    <a:pt x="6018" y="1292"/>
                    <a:pt x="5892" y="1260"/>
                    <a:pt x="5860" y="1166"/>
                  </a:cubicBezTo>
                  <a:lnTo>
                    <a:pt x="4695" y="0"/>
                  </a:lnTo>
                  <a:close/>
                </a:path>
              </a:pathLst>
            </a:custGeom>
            <a:solidFill>
              <a:srgbClr val="FFF8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6" name="Google Shape;962;p38"/>
          <p:cNvSpPr/>
          <p:nvPr/>
        </p:nvSpPr>
        <p:spPr>
          <a:xfrm>
            <a:off x="8298616" y="1937488"/>
            <a:ext cx="469323" cy="466951"/>
          </a:xfrm>
          <a:custGeom>
            <a:avLst/>
            <a:gdLst/>
            <a:ahLst/>
            <a:cxnLst/>
            <a:rect l="l" t="t" r="r" b="b"/>
            <a:pathLst>
              <a:path w="12256" h="12193" extrusionOk="0">
                <a:moveTo>
                  <a:pt x="5324" y="2899"/>
                </a:moveTo>
                <a:cubicBezTo>
                  <a:pt x="5513" y="2899"/>
                  <a:pt x="5671" y="3056"/>
                  <a:pt x="5671" y="3245"/>
                </a:cubicBezTo>
                <a:lnTo>
                  <a:pt x="5671" y="3970"/>
                </a:lnTo>
                <a:cubicBezTo>
                  <a:pt x="5671" y="4159"/>
                  <a:pt x="5513" y="4316"/>
                  <a:pt x="5324" y="4316"/>
                </a:cubicBezTo>
                <a:cubicBezTo>
                  <a:pt x="5104" y="4316"/>
                  <a:pt x="4946" y="4159"/>
                  <a:pt x="4946" y="3970"/>
                </a:cubicBezTo>
                <a:lnTo>
                  <a:pt x="4946" y="3245"/>
                </a:lnTo>
                <a:cubicBezTo>
                  <a:pt x="4946" y="3056"/>
                  <a:pt x="5104" y="2899"/>
                  <a:pt x="5324" y="2899"/>
                </a:cubicBezTo>
                <a:close/>
                <a:moveTo>
                  <a:pt x="6742" y="2899"/>
                </a:moveTo>
                <a:cubicBezTo>
                  <a:pt x="6931" y="2899"/>
                  <a:pt x="7089" y="3056"/>
                  <a:pt x="7089" y="3245"/>
                </a:cubicBezTo>
                <a:lnTo>
                  <a:pt x="7089" y="3970"/>
                </a:lnTo>
                <a:cubicBezTo>
                  <a:pt x="7089" y="4159"/>
                  <a:pt x="6931" y="4316"/>
                  <a:pt x="6742" y="4316"/>
                </a:cubicBezTo>
                <a:cubicBezTo>
                  <a:pt x="6522" y="4316"/>
                  <a:pt x="6364" y="4159"/>
                  <a:pt x="6364" y="3970"/>
                </a:cubicBezTo>
                <a:lnTo>
                  <a:pt x="6364" y="3245"/>
                </a:lnTo>
                <a:cubicBezTo>
                  <a:pt x="6364" y="3056"/>
                  <a:pt x="6522" y="2899"/>
                  <a:pt x="6742" y="2899"/>
                </a:cubicBezTo>
                <a:close/>
                <a:moveTo>
                  <a:pt x="6017" y="5041"/>
                </a:moveTo>
                <a:cubicBezTo>
                  <a:pt x="6206" y="5041"/>
                  <a:pt x="6364" y="5198"/>
                  <a:pt x="6364" y="5387"/>
                </a:cubicBezTo>
                <a:lnTo>
                  <a:pt x="6364" y="6081"/>
                </a:lnTo>
                <a:cubicBezTo>
                  <a:pt x="6364" y="6301"/>
                  <a:pt x="6206" y="6427"/>
                  <a:pt x="6017" y="6427"/>
                </a:cubicBezTo>
                <a:cubicBezTo>
                  <a:pt x="5828" y="6427"/>
                  <a:pt x="5671" y="6301"/>
                  <a:pt x="5671" y="6081"/>
                </a:cubicBezTo>
                <a:lnTo>
                  <a:pt x="5671" y="5387"/>
                </a:lnTo>
                <a:cubicBezTo>
                  <a:pt x="5671" y="5198"/>
                  <a:pt x="5828" y="5041"/>
                  <a:pt x="6017" y="5041"/>
                </a:cubicBezTo>
                <a:close/>
                <a:moveTo>
                  <a:pt x="5324" y="7183"/>
                </a:moveTo>
                <a:cubicBezTo>
                  <a:pt x="5513" y="7183"/>
                  <a:pt x="5671" y="7341"/>
                  <a:pt x="5671" y="7561"/>
                </a:cubicBezTo>
                <a:lnTo>
                  <a:pt x="5671" y="8254"/>
                </a:lnTo>
                <a:cubicBezTo>
                  <a:pt x="5671" y="8443"/>
                  <a:pt x="5513" y="8601"/>
                  <a:pt x="5324" y="8601"/>
                </a:cubicBezTo>
                <a:cubicBezTo>
                  <a:pt x="5104" y="8601"/>
                  <a:pt x="4946" y="8443"/>
                  <a:pt x="4946" y="8254"/>
                </a:cubicBezTo>
                <a:lnTo>
                  <a:pt x="4946" y="7561"/>
                </a:lnTo>
                <a:cubicBezTo>
                  <a:pt x="4946" y="7341"/>
                  <a:pt x="5104" y="7183"/>
                  <a:pt x="5324" y="7183"/>
                </a:cubicBezTo>
                <a:close/>
                <a:moveTo>
                  <a:pt x="6742" y="7183"/>
                </a:moveTo>
                <a:cubicBezTo>
                  <a:pt x="6931" y="7183"/>
                  <a:pt x="7089" y="7341"/>
                  <a:pt x="7089" y="7561"/>
                </a:cubicBezTo>
                <a:lnTo>
                  <a:pt x="7089" y="8254"/>
                </a:lnTo>
                <a:cubicBezTo>
                  <a:pt x="7089" y="8443"/>
                  <a:pt x="6931" y="8601"/>
                  <a:pt x="6742" y="8601"/>
                </a:cubicBezTo>
                <a:cubicBezTo>
                  <a:pt x="6522" y="8601"/>
                  <a:pt x="6364" y="8443"/>
                  <a:pt x="6364" y="8254"/>
                </a:cubicBezTo>
                <a:lnTo>
                  <a:pt x="6364" y="7561"/>
                </a:lnTo>
                <a:cubicBezTo>
                  <a:pt x="6364" y="7341"/>
                  <a:pt x="6522" y="7183"/>
                  <a:pt x="6742" y="7183"/>
                </a:cubicBezTo>
                <a:close/>
                <a:moveTo>
                  <a:pt x="6017" y="9326"/>
                </a:moveTo>
                <a:cubicBezTo>
                  <a:pt x="6206" y="9326"/>
                  <a:pt x="6364" y="9483"/>
                  <a:pt x="6364" y="9672"/>
                </a:cubicBezTo>
                <a:lnTo>
                  <a:pt x="6364" y="10397"/>
                </a:lnTo>
                <a:cubicBezTo>
                  <a:pt x="6364" y="10586"/>
                  <a:pt x="6206" y="10743"/>
                  <a:pt x="6017" y="10743"/>
                </a:cubicBezTo>
                <a:cubicBezTo>
                  <a:pt x="5828" y="10743"/>
                  <a:pt x="5671" y="10586"/>
                  <a:pt x="5671" y="10397"/>
                </a:cubicBezTo>
                <a:lnTo>
                  <a:pt x="5671" y="9672"/>
                </a:lnTo>
                <a:cubicBezTo>
                  <a:pt x="5671" y="9483"/>
                  <a:pt x="5828" y="9326"/>
                  <a:pt x="6017" y="9326"/>
                </a:cubicBezTo>
                <a:close/>
                <a:moveTo>
                  <a:pt x="1418" y="0"/>
                </a:moveTo>
                <a:cubicBezTo>
                  <a:pt x="630" y="0"/>
                  <a:pt x="0" y="630"/>
                  <a:pt x="0" y="1418"/>
                </a:cubicBezTo>
                <a:lnTo>
                  <a:pt x="0" y="4631"/>
                </a:lnTo>
                <a:cubicBezTo>
                  <a:pt x="0" y="6396"/>
                  <a:pt x="1449" y="7876"/>
                  <a:pt x="3245" y="7876"/>
                </a:cubicBezTo>
                <a:lnTo>
                  <a:pt x="3623" y="7876"/>
                </a:lnTo>
                <a:lnTo>
                  <a:pt x="3623" y="11499"/>
                </a:lnTo>
                <a:lnTo>
                  <a:pt x="2552" y="11499"/>
                </a:lnTo>
                <a:cubicBezTo>
                  <a:pt x="2363" y="11499"/>
                  <a:pt x="2205" y="11657"/>
                  <a:pt x="2205" y="11846"/>
                </a:cubicBezTo>
                <a:cubicBezTo>
                  <a:pt x="2205" y="12035"/>
                  <a:pt x="2363" y="12193"/>
                  <a:pt x="2552" y="12193"/>
                </a:cubicBezTo>
                <a:lnTo>
                  <a:pt x="9704" y="12193"/>
                </a:lnTo>
                <a:cubicBezTo>
                  <a:pt x="9893" y="12193"/>
                  <a:pt x="10050" y="12035"/>
                  <a:pt x="10050" y="11846"/>
                </a:cubicBezTo>
                <a:cubicBezTo>
                  <a:pt x="10050" y="11657"/>
                  <a:pt x="9893" y="11499"/>
                  <a:pt x="9704" y="11499"/>
                </a:cubicBezTo>
                <a:lnTo>
                  <a:pt x="8632" y="11499"/>
                </a:lnTo>
                <a:lnTo>
                  <a:pt x="8632" y="10743"/>
                </a:lnTo>
                <a:lnTo>
                  <a:pt x="9010" y="10743"/>
                </a:lnTo>
                <a:cubicBezTo>
                  <a:pt x="10775" y="10743"/>
                  <a:pt x="12255" y="9294"/>
                  <a:pt x="12255" y="7498"/>
                </a:cubicBezTo>
                <a:lnTo>
                  <a:pt x="12255" y="5041"/>
                </a:lnTo>
                <a:cubicBezTo>
                  <a:pt x="12129" y="4253"/>
                  <a:pt x="11499" y="3623"/>
                  <a:pt x="10712" y="3623"/>
                </a:cubicBezTo>
                <a:cubicBezTo>
                  <a:pt x="9924" y="3623"/>
                  <a:pt x="9294" y="4253"/>
                  <a:pt x="9294" y="5041"/>
                </a:cubicBezTo>
                <a:lnTo>
                  <a:pt x="9294" y="7498"/>
                </a:lnTo>
                <a:cubicBezTo>
                  <a:pt x="9294" y="7719"/>
                  <a:pt x="9136" y="7876"/>
                  <a:pt x="8947" y="7876"/>
                </a:cubicBezTo>
                <a:lnTo>
                  <a:pt x="8538" y="7876"/>
                </a:lnTo>
                <a:lnTo>
                  <a:pt x="8538" y="3214"/>
                </a:lnTo>
                <a:cubicBezTo>
                  <a:pt x="8538" y="1827"/>
                  <a:pt x="7435" y="725"/>
                  <a:pt x="6049" y="725"/>
                </a:cubicBezTo>
                <a:cubicBezTo>
                  <a:pt x="4694" y="725"/>
                  <a:pt x="3592" y="1827"/>
                  <a:pt x="3592" y="3214"/>
                </a:cubicBezTo>
                <a:lnTo>
                  <a:pt x="3592" y="4978"/>
                </a:lnTo>
                <a:lnTo>
                  <a:pt x="3182" y="4978"/>
                </a:lnTo>
                <a:cubicBezTo>
                  <a:pt x="2993" y="4978"/>
                  <a:pt x="2835" y="4820"/>
                  <a:pt x="2835" y="4631"/>
                </a:cubicBezTo>
                <a:lnTo>
                  <a:pt x="2835" y="1418"/>
                </a:lnTo>
                <a:cubicBezTo>
                  <a:pt x="2835" y="630"/>
                  <a:pt x="2205" y="0"/>
                  <a:pt x="1418" y="0"/>
                </a:cubicBezTo>
                <a:close/>
              </a:path>
            </a:pathLst>
          </a:custGeom>
          <a:solidFill>
            <a:srgbClr val="FFF8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" name="Google Shape;963;p38"/>
          <p:cNvGrpSpPr/>
          <p:nvPr/>
        </p:nvGrpSpPr>
        <p:grpSpPr>
          <a:xfrm rot="5400000">
            <a:off x="8004521" y="1642207"/>
            <a:ext cx="922132" cy="1211783"/>
            <a:chOff x="4738482" y="3540282"/>
            <a:chExt cx="691599" cy="908837"/>
          </a:xfrm>
        </p:grpSpPr>
        <p:sp>
          <p:nvSpPr>
            <p:cNvPr id="38" name="Google Shape;964;p38"/>
            <p:cNvSpPr/>
            <p:nvPr/>
          </p:nvSpPr>
          <p:spPr>
            <a:xfrm rot="-1799961">
              <a:off x="4765334" y="4287459"/>
              <a:ext cx="122887" cy="140340"/>
            </a:xfrm>
            <a:custGeom>
              <a:avLst/>
              <a:gdLst/>
              <a:ahLst/>
              <a:cxnLst/>
              <a:rect l="l" t="t" r="r" b="b"/>
              <a:pathLst>
                <a:path w="2577" h="2943" extrusionOk="0">
                  <a:moveTo>
                    <a:pt x="1275" y="0"/>
                  </a:moveTo>
                  <a:cubicBezTo>
                    <a:pt x="1193" y="0"/>
                    <a:pt x="1085" y="0"/>
                    <a:pt x="1004" y="27"/>
                  </a:cubicBezTo>
                  <a:cubicBezTo>
                    <a:pt x="895" y="27"/>
                    <a:pt x="814" y="54"/>
                    <a:pt x="760" y="136"/>
                  </a:cubicBezTo>
                  <a:cubicBezTo>
                    <a:pt x="732" y="190"/>
                    <a:pt x="760" y="217"/>
                    <a:pt x="787" y="244"/>
                  </a:cubicBezTo>
                  <a:lnTo>
                    <a:pt x="841" y="244"/>
                  </a:lnTo>
                  <a:cubicBezTo>
                    <a:pt x="895" y="326"/>
                    <a:pt x="1004" y="407"/>
                    <a:pt x="1112" y="461"/>
                  </a:cubicBezTo>
                  <a:cubicBezTo>
                    <a:pt x="1221" y="543"/>
                    <a:pt x="1329" y="597"/>
                    <a:pt x="1438" y="651"/>
                  </a:cubicBezTo>
                  <a:lnTo>
                    <a:pt x="1600" y="733"/>
                  </a:lnTo>
                  <a:cubicBezTo>
                    <a:pt x="1004" y="814"/>
                    <a:pt x="461" y="1112"/>
                    <a:pt x="54" y="1546"/>
                  </a:cubicBezTo>
                  <a:cubicBezTo>
                    <a:pt x="0" y="1601"/>
                    <a:pt x="27" y="1709"/>
                    <a:pt x="136" y="1709"/>
                  </a:cubicBezTo>
                  <a:cubicBezTo>
                    <a:pt x="543" y="1709"/>
                    <a:pt x="949" y="1628"/>
                    <a:pt x="1329" y="1492"/>
                  </a:cubicBezTo>
                  <a:cubicBezTo>
                    <a:pt x="1519" y="1411"/>
                    <a:pt x="1709" y="1329"/>
                    <a:pt x="1899" y="1221"/>
                  </a:cubicBezTo>
                  <a:lnTo>
                    <a:pt x="1899" y="1221"/>
                  </a:lnTo>
                  <a:cubicBezTo>
                    <a:pt x="1790" y="1384"/>
                    <a:pt x="1736" y="1519"/>
                    <a:pt x="1655" y="1682"/>
                  </a:cubicBezTo>
                  <a:cubicBezTo>
                    <a:pt x="1519" y="2062"/>
                    <a:pt x="1465" y="2441"/>
                    <a:pt x="1465" y="2848"/>
                  </a:cubicBezTo>
                  <a:cubicBezTo>
                    <a:pt x="1465" y="2901"/>
                    <a:pt x="1522" y="2943"/>
                    <a:pt x="1577" y="2943"/>
                  </a:cubicBezTo>
                  <a:cubicBezTo>
                    <a:pt x="1607" y="2943"/>
                    <a:pt x="1636" y="2931"/>
                    <a:pt x="1655" y="2902"/>
                  </a:cubicBezTo>
                  <a:cubicBezTo>
                    <a:pt x="2251" y="2387"/>
                    <a:pt x="2577" y="1628"/>
                    <a:pt x="2523" y="841"/>
                  </a:cubicBezTo>
                  <a:cubicBezTo>
                    <a:pt x="2523" y="814"/>
                    <a:pt x="2523" y="814"/>
                    <a:pt x="2523" y="787"/>
                  </a:cubicBezTo>
                  <a:cubicBezTo>
                    <a:pt x="2387" y="488"/>
                    <a:pt x="2143" y="244"/>
                    <a:pt x="1817" y="109"/>
                  </a:cubicBezTo>
                  <a:cubicBezTo>
                    <a:pt x="1655" y="27"/>
                    <a:pt x="1465" y="0"/>
                    <a:pt x="1275" y="0"/>
                  </a:cubicBezTo>
                  <a:close/>
                </a:path>
              </a:pathLst>
            </a:custGeom>
            <a:solidFill>
              <a:srgbClr val="797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965;p38"/>
            <p:cNvSpPr/>
            <p:nvPr/>
          </p:nvSpPr>
          <p:spPr>
            <a:xfrm>
              <a:off x="5268325" y="3540282"/>
              <a:ext cx="161756" cy="184169"/>
            </a:xfrm>
            <a:custGeom>
              <a:avLst/>
              <a:gdLst/>
              <a:ahLst/>
              <a:cxnLst/>
              <a:rect l="l" t="t" r="r" b="b"/>
              <a:pathLst>
                <a:path w="3392" h="3862" extrusionOk="0">
                  <a:moveTo>
                    <a:pt x="400" y="1"/>
                  </a:moveTo>
                  <a:cubicBezTo>
                    <a:pt x="291" y="1"/>
                    <a:pt x="191" y="74"/>
                    <a:pt x="191" y="180"/>
                  </a:cubicBezTo>
                  <a:cubicBezTo>
                    <a:pt x="164" y="235"/>
                    <a:pt x="136" y="262"/>
                    <a:pt x="136" y="316"/>
                  </a:cubicBezTo>
                  <a:cubicBezTo>
                    <a:pt x="109" y="370"/>
                    <a:pt x="82" y="425"/>
                    <a:pt x="82" y="506"/>
                  </a:cubicBezTo>
                  <a:cubicBezTo>
                    <a:pt x="55" y="642"/>
                    <a:pt x="28" y="777"/>
                    <a:pt x="28" y="940"/>
                  </a:cubicBezTo>
                  <a:cubicBezTo>
                    <a:pt x="1" y="1211"/>
                    <a:pt x="28" y="1482"/>
                    <a:pt x="82" y="1781"/>
                  </a:cubicBezTo>
                  <a:cubicBezTo>
                    <a:pt x="164" y="2323"/>
                    <a:pt x="381" y="2839"/>
                    <a:pt x="733" y="3273"/>
                  </a:cubicBezTo>
                  <a:cubicBezTo>
                    <a:pt x="760" y="3327"/>
                    <a:pt x="787" y="3354"/>
                    <a:pt x="815" y="3354"/>
                  </a:cubicBezTo>
                  <a:cubicBezTo>
                    <a:pt x="815" y="3459"/>
                    <a:pt x="880" y="3499"/>
                    <a:pt x="960" y="3499"/>
                  </a:cubicBezTo>
                  <a:cubicBezTo>
                    <a:pt x="983" y="3499"/>
                    <a:pt x="1007" y="3496"/>
                    <a:pt x="1032" y="3490"/>
                  </a:cubicBezTo>
                  <a:cubicBezTo>
                    <a:pt x="1342" y="3738"/>
                    <a:pt x="1714" y="3862"/>
                    <a:pt x="2087" y="3862"/>
                  </a:cubicBezTo>
                  <a:cubicBezTo>
                    <a:pt x="2367" y="3862"/>
                    <a:pt x="2647" y="3792"/>
                    <a:pt x="2903" y="3652"/>
                  </a:cubicBezTo>
                  <a:cubicBezTo>
                    <a:pt x="2984" y="3598"/>
                    <a:pt x="3066" y="3544"/>
                    <a:pt x="3147" y="3490"/>
                  </a:cubicBezTo>
                  <a:cubicBezTo>
                    <a:pt x="3201" y="3462"/>
                    <a:pt x="3229" y="3408"/>
                    <a:pt x="3256" y="3381"/>
                  </a:cubicBezTo>
                  <a:cubicBezTo>
                    <a:pt x="3310" y="3354"/>
                    <a:pt x="3337" y="3300"/>
                    <a:pt x="3337" y="3245"/>
                  </a:cubicBezTo>
                  <a:cubicBezTo>
                    <a:pt x="3391" y="3218"/>
                    <a:pt x="3364" y="3164"/>
                    <a:pt x="3310" y="3137"/>
                  </a:cubicBezTo>
                  <a:cubicBezTo>
                    <a:pt x="3283" y="3110"/>
                    <a:pt x="3283" y="3110"/>
                    <a:pt x="3256" y="3083"/>
                  </a:cubicBezTo>
                  <a:lnTo>
                    <a:pt x="3229" y="3083"/>
                  </a:lnTo>
                  <a:cubicBezTo>
                    <a:pt x="3120" y="3056"/>
                    <a:pt x="3012" y="3001"/>
                    <a:pt x="2876" y="2974"/>
                  </a:cubicBezTo>
                  <a:cubicBezTo>
                    <a:pt x="2740" y="2947"/>
                    <a:pt x="2578" y="2920"/>
                    <a:pt x="2415" y="2920"/>
                  </a:cubicBezTo>
                  <a:cubicBezTo>
                    <a:pt x="2198" y="2920"/>
                    <a:pt x="1981" y="2920"/>
                    <a:pt x="1791" y="2947"/>
                  </a:cubicBezTo>
                  <a:lnTo>
                    <a:pt x="1872" y="2866"/>
                  </a:lnTo>
                  <a:cubicBezTo>
                    <a:pt x="2144" y="2594"/>
                    <a:pt x="2361" y="2296"/>
                    <a:pt x="2523" y="1971"/>
                  </a:cubicBezTo>
                  <a:cubicBezTo>
                    <a:pt x="2632" y="1754"/>
                    <a:pt x="2740" y="1564"/>
                    <a:pt x="2822" y="1347"/>
                  </a:cubicBezTo>
                  <a:cubicBezTo>
                    <a:pt x="2849" y="1320"/>
                    <a:pt x="2849" y="1265"/>
                    <a:pt x="2822" y="1265"/>
                  </a:cubicBezTo>
                  <a:cubicBezTo>
                    <a:pt x="2767" y="1211"/>
                    <a:pt x="2713" y="1184"/>
                    <a:pt x="2659" y="1184"/>
                  </a:cubicBezTo>
                  <a:lnTo>
                    <a:pt x="2550" y="1184"/>
                  </a:lnTo>
                  <a:cubicBezTo>
                    <a:pt x="2442" y="1184"/>
                    <a:pt x="2361" y="1211"/>
                    <a:pt x="2252" y="1238"/>
                  </a:cubicBezTo>
                  <a:cubicBezTo>
                    <a:pt x="2062" y="1293"/>
                    <a:pt x="1900" y="1401"/>
                    <a:pt x="1737" y="1509"/>
                  </a:cubicBezTo>
                  <a:cubicBezTo>
                    <a:pt x="1574" y="1645"/>
                    <a:pt x="1438" y="1781"/>
                    <a:pt x="1330" y="1971"/>
                  </a:cubicBezTo>
                  <a:cubicBezTo>
                    <a:pt x="1330" y="1862"/>
                    <a:pt x="1303" y="1754"/>
                    <a:pt x="1303" y="1645"/>
                  </a:cubicBezTo>
                  <a:cubicBezTo>
                    <a:pt x="1221" y="1347"/>
                    <a:pt x="1140" y="1048"/>
                    <a:pt x="1004" y="777"/>
                  </a:cubicBezTo>
                  <a:cubicBezTo>
                    <a:pt x="950" y="642"/>
                    <a:pt x="869" y="533"/>
                    <a:pt x="787" y="397"/>
                  </a:cubicBezTo>
                  <a:cubicBezTo>
                    <a:pt x="706" y="262"/>
                    <a:pt x="598" y="126"/>
                    <a:pt x="489" y="18"/>
                  </a:cubicBezTo>
                  <a:cubicBezTo>
                    <a:pt x="460" y="6"/>
                    <a:pt x="430" y="1"/>
                    <a:pt x="400" y="1"/>
                  </a:cubicBezTo>
                  <a:close/>
                </a:path>
              </a:pathLst>
            </a:custGeom>
            <a:solidFill>
              <a:srgbClr val="797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" name="Google Shape;966;p38"/>
          <p:cNvGrpSpPr/>
          <p:nvPr/>
        </p:nvGrpSpPr>
        <p:grpSpPr>
          <a:xfrm rot="-5400000" flipH="1">
            <a:off x="2996403" y="1642207"/>
            <a:ext cx="922132" cy="1211783"/>
            <a:chOff x="4738482" y="3540282"/>
            <a:chExt cx="691599" cy="908837"/>
          </a:xfrm>
        </p:grpSpPr>
        <p:sp>
          <p:nvSpPr>
            <p:cNvPr id="41" name="Google Shape;967;p38"/>
            <p:cNvSpPr/>
            <p:nvPr/>
          </p:nvSpPr>
          <p:spPr>
            <a:xfrm rot="-1799961">
              <a:off x="4765334" y="4287459"/>
              <a:ext cx="122887" cy="140340"/>
            </a:xfrm>
            <a:custGeom>
              <a:avLst/>
              <a:gdLst/>
              <a:ahLst/>
              <a:cxnLst/>
              <a:rect l="l" t="t" r="r" b="b"/>
              <a:pathLst>
                <a:path w="2577" h="2943" extrusionOk="0">
                  <a:moveTo>
                    <a:pt x="1275" y="0"/>
                  </a:moveTo>
                  <a:cubicBezTo>
                    <a:pt x="1193" y="0"/>
                    <a:pt x="1085" y="0"/>
                    <a:pt x="1004" y="27"/>
                  </a:cubicBezTo>
                  <a:cubicBezTo>
                    <a:pt x="895" y="27"/>
                    <a:pt x="814" y="54"/>
                    <a:pt x="760" y="136"/>
                  </a:cubicBezTo>
                  <a:cubicBezTo>
                    <a:pt x="732" y="190"/>
                    <a:pt x="760" y="217"/>
                    <a:pt x="787" y="244"/>
                  </a:cubicBezTo>
                  <a:lnTo>
                    <a:pt x="841" y="244"/>
                  </a:lnTo>
                  <a:cubicBezTo>
                    <a:pt x="895" y="326"/>
                    <a:pt x="1004" y="407"/>
                    <a:pt x="1112" y="461"/>
                  </a:cubicBezTo>
                  <a:cubicBezTo>
                    <a:pt x="1221" y="543"/>
                    <a:pt x="1329" y="597"/>
                    <a:pt x="1438" y="651"/>
                  </a:cubicBezTo>
                  <a:lnTo>
                    <a:pt x="1600" y="733"/>
                  </a:lnTo>
                  <a:cubicBezTo>
                    <a:pt x="1004" y="814"/>
                    <a:pt x="461" y="1112"/>
                    <a:pt x="54" y="1546"/>
                  </a:cubicBezTo>
                  <a:cubicBezTo>
                    <a:pt x="0" y="1601"/>
                    <a:pt x="27" y="1709"/>
                    <a:pt x="136" y="1709"/>
                  </a:cubicBezTo>
                  <a:cubicBezTo>
                    <a:pt x="543" y="1709"/>
                    <a:pt x="949" y="1628"/>
                    <a:pt x="1329" y="1492"/>
                  </a:cubicBezTo>
                  <a:cubicBezTo>
                    <a:pt x="1519" y="1411"/>
                    <a:pt x="1709" y="1329"/>
                    <a:pt x="1899" y="1221"/>
                  </a:cubicBezTo>
                  <a:lnTo>
                    <a:pt x="1899" y="1221"/>
                  </a:lnTo>
                  <a:cubicBezTo>
                    <a:pt x="1790" y="1384"/>
                    <a:pt x="1736" y="1519"/>
                    <a:pt x="1655" y="1682"/>
                  </a:cubicBezTo>
                  <a:cubicBezTo>
                    <a:pt x="1519" y="2062"/>
                    <a:pt x="1465" y="2441"/>
                    <a:pt x="1465" y="2848"/>
                  </a:cubicBezTo>
                  <a:cubicBezTo>
                    <a:pt x="1465" y="2901"/>
                    <a:pt x="1522" y="2943"/>
                    <a:pt x="1577" y="2943"/>
                  </a:cubicBezTo>
                  <a:cubicBezTo>
                    <a:pt x="1607" y="2943"/>
                    <a:pt x="1636" y="2931"/>
                    <a:pt x="1655" y="2902"/>
                  </a:cubicBezTo>
                  <a:cubicBezTo>
                    <a:pt x="2251" y="2387"/>
                    <a:pt x="2577" y="1628"/>
                    <a:pt x="2523" y="841"/>
                  </a:cubicBezTo>
                  <a:cubicBezTo>
                    <a:pt x="2523" y="814"/>
                    <a:pt x="2523" y="814"/>
                    <a:pt x="2523" y="787"/>
                  </a:cubicBezTo>
                  <a:cubicBezTo>
                    <a:pt x="2387" y="488"/>
                    <a:pt x="2143" y="244"/>
                    <a:pt x="1817" y="109"/>
                  </a:cubicBezTo>
                  <a:cubicBezTo>
                    <a:pt x="1655" y="27"/>
                    <a:pt x="1465" y="0"/>
                    <a:pt x="1275" y="0"/>
                  </a:cubicBezTo>
                  <a:close/>
                </a:path>
              </a:pathLst>
            </a:custGeom>
            <a:solidFill>
              <a:srgbClr val="797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968;p38"/>
            <p:cNvSpPr/>
            <p:nvPr/>
          </p:nvSpPr>
          <p:spPr>
            <a:xfrm>
              <a:off x="5268325" y="3540282"/>
              <a:ext cx="161756" cy="184169"/>
            </a:xfrm>
            <a:custGeom>
              <a:avLst/>
              <a:gdLst/>
              <a:ahLst/>
              <a:cxnLst/>
              <a:rect l="l" t="t" r="r" b="b"/>
              <a:pathLst>
                <a:path w="3392" h="3862" extrusionOk="0">
                  <a:moveTo>
                    <a:pt x="400" y="1"/>
                  </a:moveTo>
                  <a:cubicBezTo>
                    <a:pt x="291" y="1"/>
                    <a:pt x="191" y="74"/>
                    <a:pt x="191" y="180"/>
                  </a:cubicBezTo>
                  <a:cubicBezTo>
                    <a:pt x="164" y="235"/>
                    <a:pt x="136" y="262"/>
                    <a:pt x="136" y="316"/>
                  </a:cubicBezTo>
                  <a:cubicBezTo>
                    <a:pt x="109" y="370"/>
                    <a:pt x="82" y="425"/>
                    <a:pt x="82" y="506"/>
                  </a:cubicBezTo>
                  <a:cubicBezTo>
                    <a:pt x="55" y="642"/>
                    <a:pt x="28" y="777"/>
                    <a:pt x="28" y="940"/>
                  </a:cubicBezTo>
                  <a:cubicBezTo>
                    <a:pt x="1" y="1211"/>
                    <a:pt x="28" y="1482"/>
                    <a:pt x="82" y="1781"/>
                  </a:cubicBezTo>
                  <a:cubicBezTo>
                    <a:pt x="164" y="2323"/>
                    <a:pt x="381" y="2839"/>
                    <a:pt x="733" y="3273"/>
                  </a:cubicBezTo>
                  <a:cubicBezTo>
                    <a:pt x="760" y="3327"/>
                    <a:pt x="787" y="3354"/>
                    <a:pt x="815" y="3354"/>
                  </a:cubicBezTo>
                  <a:cubicBezTo>
                    <a:pt x="815" y="3459"/>
                    <a:pt x="880" y="3499"/>
                    <a:pt x="960" y="3499"/>
                  </a:cubicBezTo>
                  <a:cubicBezTo>
                    <a:pt x="983" y="3499"/>
                    <a:pt x="1007" y="3496"/>
                    <a:pt x="1032" y="3490"/>
                  </a:cubicBezTo>
                  <a:cubicBezTo>
                    <a:pt x="1342" y="3738"/>
                    <a:pt x="1714" y="3862"/>
                    <a:pt x="2087" y="3862"/>
                  </a:cubicBezTo>
                  <a:cubicBezTo>
                    <a:pt x="2367" y="3862"/>
                    <a:pt x="2647" y="3792"/>
                    <a:pt x="2903" y="3652"/>
                  </a:cubicBezTo>
                  <a:cubicBezTo>
                    <a:pt x="2984" y="3598"/>
                    <a:pt x="3066" y="3544"/>
                    <a:pt x="3147" y="3490"/>
                  </a:cubicBezTo>
                  <a:cubicBezTo>
                    <a:pt x="3201" y="3462"/>
                    <a:pt x="3229" y="3408"/>
                    <a:pt x="3256" y="3381"/>
                  </a:cubicBezTo>
                  <a:cubicBezTo>
                    <a:pt x="3310" y="3354"/>
                    <a:pt x="3337" y="3300"/>
                    <a:pt x="3337" y="3245"/>
                  </a:cubicBezTo>
                  <a:cubicBezTo>
                    <a:pt x="3391" y="3218"/>
                    <a:pt x="3364" y="3164"/>
                    <a:pt x="3310" y="3137"/>
                  </a:cubicBezTo>
                  <a:cubicBezTo>
                    <a:pt x="3283" y="3110"/>
                    <a:pt x="3283" y="3110"/>
                    <a:pt x="3256" y="3083"/>
                  </a:cubicBezTo>
                  <a:lnTo>
                    <a:pt x="3229" y="3083"/>
                  </a:lnTo>
                  <a:cubicBezTo>
                    <a:pt x="3120" y="3056"/>
                    <a:pt x="3012" y="3001"/>
                    <a:pt x="2876" y="2974"/>
                  </a:cubicBezTo>
                  <a:cubicBezTo>
                    <a:pt x="2740" y="2947"/>
                    <a:pt x="2578" y="2920"/>
                    <a:pt x="2415" y="2920"/>
                  </a:cubicBezTo>
                  <a:cubicBezTo>
                    <a:pt x="2198" y="2920"/>
                    <a:pt x="1981" y="2920"/>
                    <a:pt x="1791" y="2947"/>
                  </a:cubicBezTo>
                  <a:lnTo>
                    <a:pt x="1872" y="2866"/>
                  </a:lnTo>
                  <a:cubicBezTo>
                    <a:pt x="2144" y="2594"/>
                    <a:pt x="2361" y="2296"/>
                    <a:pt x="2523" y="1971"/>
                  </a:cubicBezTo>
                  <a:cubicBezTo>
                    <a:pt x="2632" y="1754"/>
                    <a:pt x="2740" y="1564"/>
                    <a:pt x="2822" y="1347"/>
                  </a:cubicBezTo>
                  <a:cubicBezTo>
                    <a:pt x="2849" y="1320"/>
                    <a:pt x="2849" y="1265"/>
                    <a:pt x="2822" y="1265"/>
                  </a:cubicBezTo>
                  <a:cubicBezTo>
                    <a:pt x="2767" y="1211"/>
                    <a:pt x="2713" y="1184"/>
                    <a:pt x="2659" y="1184"/>
                  </a:cubicBezTo>
                  <a:lnTo>
                    <a:pt x="2550" y="1184"/>
                  </a:lnTo>
                  <a:cubicBezTo>
                    <a:pt x="2442" y="1184"/>
                    <a:pt x="2361" y="1211"/>
                    <a:pt x="2252" y="1238"/>
                  </a:cubicBezTo>
                  <a:cubicBezTo>
                    <a:pt x="2062" y="1293"/>
                    <a:pt x="1900" y="1401"/>
                    <a:pt x="1737" y="1509"/>
                  </a:cubicBezTo>
                  <a:cubicBezTo>
                    <a:pt x="1574" y="1645"/>
                    <a:pt x="1438" y="1781"/>
                    <a:pt x="1330" y="1971"/>
                  </a:cubicBezTo>
                  <a:cubicBezTo>
                    <a:pt x="1330" y="1862"/>
                    <a:pt x="1303" y="1754"/>
                    <a:pt x="1303" y="1645"/>
                  </a:cubicBezTo>
                  <a:cubicBezTo>
                    <a:pt x="1221" y="1347"/>
                    <a:pt x="1140" y="1048"/>
                    <a:pt x="1004" y="777"/>
                  </a:cubicBezTo>
                  <a:cubicBezTo>
                    <a:pt x="950" y="642"/>
                    <a:pt x="869" y="533"/>
                    <a:pt x="787" y="397"/>
                  </a:cubicBezTo>
                  <a:cubicBezTo>
                    <a:pt x="706" y="262"/>
                    <a:pt x="598" y="126"/>
                    <a:pt x="489" y="18"/>
                  </a:cubicBezTo>
                  <a:cubicBezTo>
                    <a:pt x="460" y="6"/>
                    <a:pt x="430" y="1"/>
                    <a:pt x="400" y="1"/>
                  </a:cubicBezTo>
                  <a:close/>
                </a:path>
              </a:pathLst>
            </a:custGeom>
            <a:solidFill>
              <a:srgbClr val="797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7130531" y="2798643"/>
            <a:ext cx="3274815" cy="164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2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Rất nhiều quốc gia châu Phi phải phụ thuộc vào viện trợ lương thực của thế giới hằng năm. </a:t>
            </a:r>
            <a:endParaRPr lang="en-US" sz="2200" dirty="0">
              <a:effectLst/>
              <a:latin typeface="#9Slide03 Roboto Bold" panose="02000000000000000000" pitchFamily="2" charset="0"/>
              <a:ea typeface="#9Slide03 Roboto Bol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725719" y="2928576"/>
            <a:ext cx="3218329" cy="1233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2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Mỗi năm, có hàng chục triệu người dân châu Phi bị nạn đói đe doạ</a:t>
            </a:r>
            <a:r>
              <a:rPr lang="en-US" sz="22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#9Slide03 Roboto Bold" panose="02000000000000000000" pitchFamily="2" charset="0"/>
              <a:ea typeface="#9Slide03 Roboto Bol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Giải Nobel H&amp;#242;a b&amp;#236;nh 2020 ca ngợi những cống hiến chống nạn đ&amp;#243;i - Ảnh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4" b="5174"/>
          <a:stretch>
            <a:fillRect/>
          </a:stretch>
        </p:blipFill>
        <p:spPr bwMode="auto">
          <a:xfrm>
            <a:off x="63911" y="4954367"/>
            <a:ext cx="3135596" cy="185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bức ảnh về nạn đói gây sốc nhất mọi thời đ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163" y="4951492"/>
            <a:ext cx="2761028" cy="183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Ám ảnh những bức hình nạn đói | Kênh Sinh Viê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847" y="4951492"/>
            <a:ext cx="2794359" cy="186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iên Hợp Quốc cảnh báo về khủng hoảng nhân đạo lớn nhất thế giớ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862" y="4951492"/>
            <a:ext cx="3126385" cy="187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6" grpId="0" animBg="1"/>
      <p:bldP spid="43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896145"/>
          </a:xfrm>
          <a:solidFill>
            <a:srgbClr val="2DB380"/>
          </a:solidFill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EM CÓ BIẾT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4" y="914400"/>
            <a:ext cx="9544050" cy="3162300"/>
          </a:xfrm>
          <a:prstGeom prst="rect">
            <a:avLst/>
          </a:prstGeom>
        </p:spPr>
      </p:pic>
      <p:pic>
        <p:nvPicPr>
          <p:cNvPr id="3074" name="Picture 2" descr="Những con số kinh hoàng từ nội chiến Nam Sud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3" y="4271281"/>
            <a:ext cx="4399896" cy="24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hững con số kinh hoàng từ nội chiến Nam Sud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513" y="4271280"/>
            <a:ext cx="3710579" cy="24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hững con số kinh hoàng từ nội chiến Nam Sud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028" y="4271279"/>
            <a:ext cx="3719972" cy="24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/>
          <p:nvPr/>
        </p:nvSpPr>
        <p:spPr>
          <a:xfrm>
            <a:off x="9627054" y="2071007"/>
            <a:ext cx="2398937" cy="16294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 to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đoạn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thông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 tin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 chia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sẻ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cảm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xúc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em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Roboto Bold" panose="02000000000000000000" pitchFamily="2" charset="0"/>
              <a:ea typeface="#9Slide03 Roboto Bold" panose="02000000000000000000" pitchFamily="2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61465"/>
            <a:ext cx="12192000" cy="640393"/>
          </a:xfrm>
          <a:prstGeom prst="rect">
            <a:avLst/>
          </a:prstGeom>
          <a:solidFill>
            <a:srgbClr val="19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 dirty="0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c. </a:t>
            </a:r>
            <a:r>
              <a:rPr lang="en-US" sz="2600" dirty="0" err="1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Xung</a:t>
            </a:r>
            <a:r>
              <a:rPr lang="en-US" sz="2600" dirty="0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đột</a:t>
            </a:r>
            <a:r>
              <a:rPr lang="en-US" sz="2600" dirty="0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quân</a:t>
            </a:r>
            <a:r>
              <a:rPr lang="en-US" sz="2600" dirty="0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sự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</p:txBody>
      </p:sp>
      <p:sp>
        <p:nvSpPr>
          <p:cNvPr id="15" name="Google Shape;410;p47"/>
          <p:cNvSpPr/>
          <p:nvPr/>
        </p:nvSpPr>
        <p:spPr>
          <a:xfrm>
            <a:off x="2123803" y="1880032"/>
            <a:ext cx="1752292" cy="588871"/>
          </a:xfrm>
          <a:prstGeom prst="roundRect">
            <a:avLst>
              <a:gd name="adj" fmla="val 50000"/>
            </a:avLst>
          </a:prstGeom>
          <a:solidFill>
            <a:srgbClr val="EA5E0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4" name="Google Shape;359;p46"/>
          <p:cNvGrpSpPr/>
          <p:nvPr/>
        </p:nvGrpSpPr>
        <p:grpSpPr>
          <a:xfrm>
            <a:off x="659061" y="1809947"/>
            <a:ext cx="671356" cy="660345"/>
            <a:chOff x="6267600" y="1882513"/>
            <a:chExt cx="467550" cy="452075"/>
          </a:xfrm>
        </p:grpSpPr>
        <p:sp>
          <p:nvSpPr>
            <p:cNvPr id="65" name="Google Shape;360;p46"/>
            <p:cNvSpPr/>
            <p:nvPr/>
          </p:nvSpPr>
          <p:spPr>
            <a:xfrm>
              <a:off x="6267600" y="1882513"/>
              <a:ext cx="467550" cy="452075"/>
            </a:xfrm>
            <a:custGeom>
              <a:avLst/>
              <a:gdLst/>
              <a:ahLst/>
              <a:cxnLst/>
              <a:rect l="l" t="t" r="r" b="b"/>
              <a:pathLst>
                <a:path w="18702" h="18083" extrusionOk="0">
                  <a:moveTo>
                    <a:pt x="7147" y="1"/>
                  </a:moveTo>
                  <a:cubicBezTo>
                    <a:pt x="6568" y="1"/>
                    <a:pt x="5413" y="449"/>
                    <a:pt x="4677" y="449"/>
                  </a:cubicBezTo>
                  <a:cubicBezTo>
                    <a:pt x="3769" y="449"/>
                    <a:pt x="2770" y="1040"/>
                    <a:pt x="2770" y="1810"/>
                  </a:cubicBezTo>
                  <a:cubicBezTo>
                    <a:pt x="2770" y="2583"/>
                    <a:pt x="1908" y="3083"/>
                    <a:pt x="954" y="4036"/>
                  </a:cubicBezTo>
                  <a:cubicBezTo>
                    <a:pt x="1" y="4990"/>
                    <a:pt x="1250" y="7280"/>
                    <a:pt x="1954" y="7984"/>
                  </a:cubicBezTo>
                  <a:cubicBezTo>
                    <a:pt x="2391" y="8421"/>
                    <a:pt x="2916" y="8648"/>
                    <a:pt x="3512" y="8648"/>
                  </a:cubicBezTo>
                  <a:cubicBezTo>
                    <a:pt x="3875" y="8648"/>
                    <a:pt x="4265" y="8563"/>
                    <a:pt x="4677" y="8392"/>
                  </a:cubicBezTo>
                  <a:cubicBezTo>
                    <a:pt x="5093" y="8218"/>
                    <a:pt x="5406" y="8141"/>
                    <a:pt x="5664" y="8141"/>
                  </a:cubicBezTo>
                  <a:cubicBezTo>
                    <a:pt x="6080" y="8141"/>
                    <a:pt x="6351" y="8343"/>
                    <a:pt x="6673" y="8664"/>
                  </a:cubicBezTo>
                  <a:cubicBezTo>
                    <a:pt x="7196" y="9187"/>
                    <a:pt x="7219" y="9936"/>
                    <a:pt x="7854" y="10571"/>
                  </a:cubicBezTo>
                  <a:cubicBezTo>
                    <a:pt x="8489" y="11206"/>
                    <a:pt x="8172" y="13567"/>
                    <a:pt x="8172" y="14611"/>
                  </a:cubicBezTo>
                  <a:cubicBezTo>
                    <a:pt x="8172" y="15656"/>
                    <a:pt x="9034" y="16972"/>
                    <a:pt x="9715" y="17652"/>
                  </a:cubicBezTo>
                  <a:cubicBezTo>
                    <a:pt x="10023" y="17960"/>
                    <a:pt x="10209" y="18082"/>
                    <a:pt x="10418" y="18082"/>
                  </a:cubicBezTo>
                  <a:cubicBezTo>
                    <a:pt x="10672" y="18082"/>
                    <a:pt x="10957" y="17901"/>
                    <a:pt x="11531" y="17652"/>
                  </a:cubicBezTo>
                  <a:cubicBezTo>
                    <a:pt x="12574" y="17198"/>
                    <a:pt x="13392" y="15019"/>
                    <a:pt x="14344" y="14067"/>
                  </a:cubicBezTo>
                  <a:cubicBezTo>
                    <a:pt x="15297" y="13114"/>
                    <a:pt x="15116" y="11706"/>
                    <a:pt x="15116" y="10890"/>
                  </a:cubicBezTo>
                  <a:cubicBezTo>
                    <a:pt x="15116" y="10072"/>
                    <a:pt x="16886" y="8483"/>
                    <a:pt x="17793" y="7575"/>
                  </a:cubicBezTo>
                  <a:cubicBezTo>
                    <a:pt x="18701" y="6668"/>
                    <a:pt x="17431" y="6530"/>
                    <a:pt x="17431" y="6530"/>
                  </a:cubicBezTo>
                  <a:lnTo>
                    <a:pt x="16553" y="6530"/>
                  </a:lnTo>
                  <a:cubicBezTo>
                    <a:pt x="16253" y="6530"/>
                    <a:pt x="16026" y="6374"/>
                    <a:pt x="15915" y="6108"/>
                  </a:cubicBezTo>
                  <a:lnTo>
                    <a:pt x="14546" y="2358"/>
                  </a:lnTo>
                  <a:cubicBezTo>
                    <a:pt x="14414" y="2000"/>
                    <a:pt x="14079" y="1808"/>
                    <a:pt x="13704" y="1763"/>
                  </a:cubicBezTo>
                  <a:cubicBezTo>
                    <a:pt x="12690" y="1640"/>
                    <a:pt x="11375" y="1311"/>
                    <a:pt x="10896" y="1311"/>
                  </a:cubicBezTo>
                  <a:cubicBezTo>
                    <a:pt x="10304" y="1311"/>
                    <a:pt x="9942" y="1492"/>
                    <a:pt x="9080" y="1492"/>
                  </a:cubicBezTo>
                  <a:cubicBezTo>
                    <a:pt x="8216" y="1492"/>
                    <a:pt x="7762" y="403"/>
                    <a:pt x="7446" y="84"/>
                  </a:cubicBezTo>
                  <a:cubicBezTo>
                    <a:pt x="7386" y="25"/>
                    <a:pt x="7282" y="1"/>
                    <a:pt x="7147" y="1"/>
                  </a:cubicBezTo>
                  <a:close/>
                </a:path>
              </a:pathLst>
            </a:custGeom>
            <a:solidFill>
              <a:srgbClr val="BB45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" name="Google Shape;361;p46"/>
            <p:cNvSpPr/>
            <p:nvPr/>
          </p:nvSpPr>
          <p:spPr>
            <a:xfrm>
              <a:off x="6267650" y="1961013"/>
              <a:ext cx="125375" cy="137500"/>
            </a:xfrm>
            <a:custGeom>
              <a:avLst/>
              <a:gdLst/>
              <a:ahLst/>
              <a:cxnLst/>
              <a:rect l="l" t="t" r="r" b="b"/>
              <a:pathLst>
                <a:path w="5015" h="5500" extrusionOk="0">
                  <a:moveTo>
                    <a:pt x="1912" y="1"/>
                  </a:moveTo>
                  <a:cubicBezTo>
                    <a:pt x="1627" y="261"/>
                    <a:pt x="1296" y="544"/>
                    <a:pt x="952" y="888"/>
                  </a:cubicBezTo>
                  <a:cubicBezTo>
                    <a:pt x="1" y="1841"/>
                    <a:pt x="1248" y="4131"/>
                    <a:pt x="1952" y="4835"/>
                  </a:cubicBezTo>
                  <a:cubicBezTo>
                    <a:pt x="2389" y="5273"/>
                    <a:pt x="2914" y="5499"/>
                    <a:pt x="3510" y="5499"/>
                  </a:cubicBezTo>
                  <a:cubicBezTo>
                    <a:pt x="3873" y="5499"/>
                    <a:pt x="4263" y="5415"/>
                    <a:pt x="4675" y="5243"/>
                  </a:cubicBezTo>
                  <a:cubicBezTo>
                    <a:pt x="4796" y="5191"/>
                    <a:pt x="4908" y="5152"/>
                    <a:pt x="5014" y="5116"/>
                  </a:cubicBezTo>
                  <a:lnTo>
                    <a:pt x="5014" y="5116"/>
                  </a:lnTo>
                  <a:cubicBezTo>
                    <a:pt x="4910" y="5128"/>
                    <a:pt x="4807" y="5134"/>
                    <a:pt x="4706" y="5134"/>
                  </a:cubicBezTo>
                  <a:cubicBezTo>
                    <a:pt x="4051" y="5134"/>
                    <a:pt x="3472" y="4884"/>
                    <a:pt x="2990" y="4402"/>
                  </a:cubicBezTo>
                  <a:cubicBezTo>
                    <a:pt x="2260" y="3671"/>
                    <a:pt x="796" y="1131"/>
                    <a:pt x="1941" y="1"/>
                  </a:cubicBezTo>
                  <a:close/>
                </a:path>
              </a:pathLst>
            </a:custGeom>
            <a:solidFill>
              <a:srgbClr val="8527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362;p46"/>
            <p:cNvSpPr/>
            <p:nvPr/>
          </p:nvSpPr>
          <p:spPr>
            <a:xfrm>
              <a:off x="6403100" y="2078513"/>
              <a:ext cx="136850" cy="255950"/>
            </a:xfrm>
            <a:custGeom>
              <a:avLst/>
              <a:gdLst/>
              <a:ahLst/>
              <a:cxnLst/>
              <a:rect l="l" t="t" r="r" b="b"/>
              <a:pathLst>
                <a:path w="5474" h="10238" extrusionOk="0">
                  <a:moveTo>
                    <a:pt x="1136" y="1"/>
                  </a:moveTo>
                  <a:cubicBezTo>
                    <a:pt x="878" y="1"/>
                    <a:pt x="564" y="81"/>
                    <a:pt x="146" y="260"/>
                  </a:cubicBezTo>
                  <a:cubicBezTo>
                    <a:pt x="98" y="281"/>
                    <a:pt x="48" y="302"/>
                    <a:pt x="0" y="321"/>
                  </a:cubicBezTo>
                  <a:cubicBezTo>
                    <a:pt x="89" y="306"/>
                    <a:pt x="171" y="299"/>
                    <a:pt x="248" y="299"/>
                  </a:cubicBezTo>
                  <a:cubicBezTo>
                    <a:pt x="663" y="299"/>
                    <a:pt x="933" y="499"/>
                    <a:pt x="1256" y="822"/>
                  </a:cubicBezTo>
                  <a:cubicBezTo>
                    <a:pt x="1776" y="1343"/>
                    <a:pt x="1799" y="2092"/>
                    <a:pt x="2434" y="2727"/>
                  </a:cubicBezTo>
                  <a:cubicBezTo>
                    <a:pt x="3071" y="3364"/>
                    <a:pt x="2752" y="5723"/>
                    <a:pt x="2752" y="6766"/>
                  </a:cubicBezTo>
                  <a:cubicBezTo>
                    <a:pt x="2752" y="7812"/>
                    <a:pt x="3614" y="9127"/>
                    <a:pt x="4295" y="9808"/>
                  </a:cubicBezTo>
                  <a:cubicBezTo>
                    <a:pt x="4603" y="10116"/>
                    <a:pt x="4790" y="10238"/>
                    <a:pt x="4998" y="10238"/>
                  </a:cubicBezTo>
                  <a:cubicBezTo>
                    <a:pt x="5135" y="10238"/>
                    <a:pt x="5280" y="10186"/>
                    <a:pt x="5474" y="10100"/>
                  </a:cubicBezTo>
                  <a:cubicBezTo>
                    <a:pt x="4755" y="9531"/>
                    <a:pt x="3642" y="7897"/>
                    <a:pt x="3642" y="6687"/>
                  </a:cubicBezTo>
                  <a:cubicBezTo>
                    <a:pt x="3642" y="5609"/>
                    <a:pt x="3960" y="3169"/>
                    <a:pt x="3323" y="2513"/>
                  </a:cubicBezTo>
                  <a:cubicBezTo>
                    <a:pt x="2688" y="1855"/>
                    <a:pt x="2665" y="1080"/>
                    <a:pt x="2145" y="541"/>
                  </a:cubicBezTo>
                  <a:cubicBezTo>
                    <a:pt x="1822" y="208"/>
                    <a:pt x="1552" y="1"/>
                    <a:pt x="1136" y="1"/>
                  </a:cubicBezTo>
                  <a:close/>
                </a:path>
              </a:pathLst>
            </a:custGeom>
            <a:solidFill>
              <a:srgbClr val="8527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363;p46"/>
            <p:cNvSpPr/>
            <p:nvPr/>
          </p:nvSpPr>
          <p:spPr>
            <a:xfrm>
              <a:off x="6655425" y="2198863"/>
              <a:ext cx="70925" cy="97375"/>
            </a:xfrm>
            <a:custGeom>
              <a:avLst/>
              <a:gdLst/>
              <a:ahLst/>
              <a:cxnLst/>
              <a:rect l="l" t="t" r="r" b="b"/>
              <a:pathLst>
                <a:path w="2837" h="3895" extrusionOk="0">
                  <a:moveTo>
                    <a:pt x="1746" y="0"/>
                  </a:moveTo>
                  <a:cubicBezTo>
                    <a:pt x="1314" y="0"/>
                    <a:pt x="1102" y="543"/>
                    <a:pt x="827" y="818"/>
                  </a:cubicBezTo>
                  <a:cubicBezTo>
                    <a:pt x="498" y="1147"/>
                    <a:pt x="521" y="2079"/>
                    <a:pt x="261" y="2340"/>
                  </a:cubicBezTo>
                  <a:cubicBezTo>
                    <a:pt x="1" y="2600"/>
                    <a:pt x="57" y="2929"/>
                    <a:pt x="534" y="3406"/>
                  </a:cubicBezTo>
                  <a:cubicBezTo>
                    <a:pt x="801" y="3673"/>
                    <a:pt x="986" y="3894"/>
                    <a:pt x="1239" y="3894"/>
                  </a:cubicBezTo>
                  <a:cubicBezTo>
                    <a:pt x="1437" y="3894"/>
                    <a:pt x="1677" y="3759"/>
                    <a:pt x="2031" y="3406"/>
                  </a:cubicBezTo>
                  <a:cubicBezTo>
                    <a:pt x="2836" y="2600"/>
                    <a:pt x="2008" y="1636"/>
                    <a:pt x="2235" y="1113"/>
                  </a:cubicBezTo>
                  <a:cubicBezTo>
                    <a:pt x="2462" y="591"/>
                    <a:pt x="2366" y="226"/>
                    <a:pt x="2031" y="70"/>
                  </a:cubicBezTo>
                  <a:cubicBezTo>
                    <a:pt x="1926" y="21"/>
                    <a:pt x="1832" y="0"/>
                    <a:pt x="1746" y="0"/>
                  </a:cubicBezTo>
                  <a:close/>
                </a:path>
              </a:pathLst>
            </a:custGeom>
            <a:solidFill>
              <a:srgbClr val="BB45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Google Shape;364;p46"/>
            <p:cNvSpPr/>
            <p:nvPr/>
          </p:nvSpPr>
          <p:spPr>
            <a:xfrm>
              <a:off x="6655375" y="2198863"/>
              <a:ext cx="55675" cy="97350"/>
            </a:xfrm>
            <a:custGeom>
              <a:avLst/>
              <a:gdLst/>
              <a:ahLst/>
              <a:cxnLst/>
              <a:rect l="l" t="t" r="r" b="b"/>
              <a:pathLst>
                <a:path w="2227" h="3894" extrusionOk="0">
                  <a:moveTo>
                    <a:pt x="1748" y="0"/>
                  </a:moveTo>
                  <a:cubicBezTo>
                    <a:pt x="1316" y="0"/>
                    <a:pt x="1104" y="543"/>
                    <a:pt x="829" y="818"/>
                  </a:cubicBezTo>
                  <a:cubicBezTo>
                    <a:pt x="500" y="1147"/>
                    <a:pt x="523" y="2077"/>
                    <a:pt x="263" y="2340"/>
                  </a:cubicBezTo>
                  <a:cubicBezTo>
                    <a:pt x="1" y="2600"/>
                    <a:pt x="59" y="2929"/>
                    <a:pt x="536" y="3406"/>
                  </a:cubicBezTo>
                  <a:cubicBezTo>
                    <a:pt x="803" y="3673"/>
                    <a:pt x="988" y="3893"/>
                    <a:pt x="1241" y="3893"/>
                  </a:cubicBezTo>
                  <a:cubicBezTo>
                    <a:pt x="1375" y="3893"/>
                    <a:pt x="1528" y="3832"/>
                    <a:pt x="1722" y="3683"/>
                  </a:cubicBezTo>
                  <a:cubicBezTo>
                    <a:pt x="1637" y="3603"/>
                    <a:pt x="1548" y="3508"/>
                    <a:pt x="1445" y="3406"/>
                  </a:cubicBezTo>
                  <a:cubicBezTo>
                    <a:pt x="969" y="2929"/>
                    <a:pt x="910" y="2600"/>
                    <a:pt x="1173" y="2340"/>
                  </a:cubicBezTo>
                  <a:cubicBezTo>
                    <a:pt x="1433" y="2079"/>
                    <a:pt x="1410" y="1147"/>
                    <a:pt x="1739" y="818"/>
                  </a:cubicBezTo>
                  <a:cubicBezTo>
                    <a:pt x="1904" y="653"/>
                    <a:pt x="2045" y="393"/>
                    <a:pt x="2226" y="212"/>
                  </a:cubicBezTo>
                  <a:cubicBezTo>
                    <a:pt x="2172" y="151"/>
                    <a:pt x="2105" y="104"/>
                    <a:pt x="2033" y="70"/>
                  </a:cubicBezTo>
                  <a:cubicBezTo>
                    <a:pt x="1928" y="21"/>
                    <a:pt x="1834" y="0"/>
                    <a:pt x="1748" y="0"/>
                  </a:cubicBezTo>
                  <a:close/>
                </a:path>
              </a:pathLst>
            </a:custGeom>
            <a:solidFill>
              <a:srgbClr val="8527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932716" y="4547103"/>
            <a:ext cx="5359044" cy="89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100" dirty="0">
                <a:latin typeface="#9Slide03 Roboto Bold" panose="02000000000000000000" pitchFamily="2" charset="0"/>
                <a:ea typeface="#9Slide03 Roboto Bold" panose="02000000000000000000" pitchFamily="2" charset="0"/>
              </a:rPr>
              <a:t>Gây thuơng vong về người, gia tăng nạn đói, bệnh tật, di dân, bất ổn chính trị, </a:t>
            </a:r>
            <a:r>
              <a:rPr lang="en-US" sz="2100" dirty="0">
                <a:latin typeface="#9Slide03 Roboto Bold" panose="02000000000000000000" pitchFamily="2" charset="0"/>
                <a:ea typeface="#9Slide03 Roboto Bold" panose="02000000000000000000" pitchFamily="2" charset="0"/>
              </a:rPr>
              <a:t>…</a:t>
            </a:r>
            <a:endParaRPr lang="vi-VN" sz="2100" dirty="0"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005658" y="1619684"/>
            <a:ext cx="5382489" cy="89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100" dirty="0">
                <a:latin typeface="#9Slide03 Roboto Bold" panose="02000000000000000000" pitchFamily="2" charset="0"/>
                <a:ea typeface="#9Slide03 Roboto Bold" panose="02000000000000000000" pitchFamily="2" charset="0"/>
              </a:rPr>
              <a:t>Xung đột quần sự đang là một vấn đề nghiêm trọng tại châu Phi.</a:t>
            </a:r>
          </a:p>
        </p:txBody>
      </p:sp>
      <p:sp>
        <p:nvSpPr>
          <p:cNvPr id="84" name="Rectangle 83"/>
          <p:cNvSpPr/>
          <p:nvPr/>
        </p:nvSpPr>
        <p:spPr>
          <a:xfrm>
            <a:off x="3975025" y="2913214"/>
            <a:ext cx="5387899" cy="1314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100" dirty="0">
                <a:latin typeface="#9Slide03 Roboto Bold" panose="02000000000000000000" pitchFamily="2" charset="0"/>
                <a:ea typeface="#9Slide03 Roboto Bold" panose="02000000000000000000" pitchFamily="2" charset="0"/>
              </a:rPr>
              <a:t>M</a:t>
            </a:r>
            <a:r>
              <a:rPr lang="vi-VN" sz="2100" dirty="0">
                <a:latin typeface="#9Slide03 Roboto Bold" panose="02000000000000000000" pitchFamily="2" charset="0"/>
                <a:ea typeface="#9Slide03 Roboto Bold" panose="02000000000000000000" pitchFamily="2" charset="0"/>
              </a:rPr>
              <a:t>âu thuẫn giữa các bộ tộc, do cạnh tranh về tài nguyên thiên nhiên, đặc biệt là tài nguyên nước,...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273601" y="1941632"/>
            <a:ext cx="15167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Hiện </a:t>
            </a:r>
            <a:r>
              <a:rPr lang="en-US" sz="2100" dirty="0" err="1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trạng</a:t>
            </a:r>
            <a:r>
              <a:rPr lang="en-US" sz="2100" dirty="0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89" name="Google Shape;410;p47"/>
          <p:cNvSpPr/>
          <p:nvPr/>
        </p:nvSpPr>
        <p:spPr>
          <a:xfrm>
            <a:off x="2104281" y="3391107"/>
            <a:ext cx="1752292" cy="588871"/>
          </a:xfrm>
          <a:prstGeom prst="roundRect">
            <a:avLst>
              <a:gd name="adj" fmla="val 50000"/>
            </a:avLst>
          </a:prstGeom>
          <a:solidFill>
            <a:srgbClr val="7F250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410;p47"/>
          <p:cNvSpPr/>
          <p:nvPr/>
        </p:nvSpPr>
        <p:spPr>
          <a:xfrm>
            <a:off x="2016530" y="4849088"/>
            <a:ext cx="1752292" cy="588871"/>
          </a:xfrm>
          <a:prstGeom prst="roundRect">
            <a:avLst>
              <a:gd name="adj" fmla="val 50000"/>
            </a:avLst>
          </a:prstGeom>
          <a:solidFill>
            <a:srgbClr val="FBAA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2112526" y="3487832"/>
            <a:ext cx="177484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Nguyên nhân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2320291" y="4904966"/>
            <a:ext cx="118494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dirty="0" err="1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Hậu</a:t>
            </a:r>
            <a:r>
              <a:rPr lang="en-US" sz="2100" dirty="0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quả</a:t>
            </a:r>
            <a:endParaRPr lang="en-US" sz="2100" dirty="0">
              <a:solidFill>
                <a:schemeClr val="bg1"/>
              </a:solidFill>
            </a:endParaRPr>
          </a:p>
        </p:txBody>
      </p:sp>
      <p:pic>
        <p:nvPicPr>
          <p:cNvPr id="7172" name="Picture 4" descr="Migration PNG Images | Vector and PSD Files | Free Download on Pngtre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67" b="94167" l="10000" r="90000">
                        <a14:foregroundMark x1="22500" y1="53056" x2="46389" y2="73889"/>
                        <a14:foregroundMark x1="76111" y1="33889" x2="76111" y2="33889"/>
                        <a14:foregroundMark x1="76667" y1="38611" x2="76667" y2="38611"/>
                        <a14:foregroundMark x1="57500" y1="30000" x2="57500" y2="30000"/>
                        <a14:foregroundMark x1="50833" y1="31389" x2="50833" y2="31389"/>
                        <a14:foregroundMark x1="44444" y1="32222" x2="44444" y2="32222"/>
                        <a14:foregroundMark x1="28333" y1="33889" x2="28333" y2="33889"/>
                        <a14:foregroundMark x1="24722" y1="33889" x2="24722" y2="33889"/>
                        <a14:foregroundMark x1="30833" y1="36944" x2="30833" y2="36944"/>
                        <a14:foregroundMark x1="30833" y1="39167" x2="30833" y2="3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69" y="4219350"/>
            <a:ext cx="1440870" cy="144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" name="Picture 71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8952" y="1619684"/>
            <a:ext cx="1932211" cy="3905208"/>
          </a:xfrm>
          <a:prstGeom prst="rect">
            <a:avLst/>
          </a:prstGeom>
        </p:spPr>
      </p:pic>
      <p:pic>
        <p:nvPicPr>
          <p:cNvPr id="7174" name="Picture 6" descr="World War Clip Art Look At World War Clip Art Clip Art - World Black And  White Clipart – Stunning free transparent png clipart images free downloa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88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173" y="2755200"/>
            <a:ext cx="4050006" cy="154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83" grpId="0"/>
      <p:bldP spid="84" grpId="0"/>
      <p:bldP spid="4" grpId="0"/>
      <p:bldP spid="89" grpId="0" animBg="1"/>
      <p:bldP spid="90" grpId="0" animBg="1"/>
      <p:bldP spid="91" grpId="0"/>
      <p:bldP spid="9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9406" y="5858692"/>
            <a:ext cx="8142514" cy="634774"/>
          </a:xfrm>
        </p:spPr>
        <p:txBody>
          <a:bodyPr>
            <a:normAutofit/>
          </a:bodyPr>
          <a:lstStyle/>
          <a:p>
            <a:pPr algn="ctr"/>
            <a:r>
              <a:rPr lang="en-US" sz="2500" b="1" dirty="0" err="1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Bản</a:t>
            </a:r>
            <a:r>
              <a:rPr lang="en-US" sz="2500" b="1" dirty="0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đồ</a:t>
            </a:r>
            <a:r>
              <a:rPr lang="en-US" sz="2500" b="1" dirty="0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chỉ</a:t>
            </a:r>
            <a:r>
              <a:rPr lang="en-US" sz="2500" b="1" dirty="0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số</a:t>
            </a:r>
            <a:r>
              <a:rPr lang="en-US" sz="2500" b="1" dirty="0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hòa</a:t>
            </a:r>
            <a:r>
              <a:rPr lang="en-US" sz="2500" b="1" dirty="0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bình</a:t>
            </a:r>
            <a:r>
              <a:rPr lang="en-US" sz="2500" b="1" dirty="0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các</a:t>
            </a:r>
            <a:r>
              <a:rPr lang="en-US" sz="2500" b="1" dirty="0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nước</a:t>
            </a:r>
            <a:r>
              <a:rPr lang="en-US" sz="2500" b="1" dirty="0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trên</a:t>
            </a:r>
            <a:r>
              <a:rPr lang="en-US" sz="2500" b="1" dirty="0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thế</a:t>
            </a:r>
            <a:r>
              <a:rPr lang="en-US" sz="2500" b="1" dirty="0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giới</a:t>
            </a:r>
            <a:endParaRPr lang="en-US" sz="2500" b="1" dirty="0">
              <a:solidFill>
                <a:schemeClr val="bg1"/>
              </a:solidFill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22971" y="431831"/>
            <a:ext cx="1275347" cy="0"/>
          </a:xfrm>
          <a:prstGeom prst="line">
            <a:avLst/>
          </a:prstGeom>
          <a:ln w="57150">
            <a:solidFill>
              <a:srgbClr val="81B2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589421" y="100258"/>
            <a:ext cx="1816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rgbClr val="81B21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MỞ RỘNG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81B214"/>
              </a:solidFill>
              <a:effectLst/>
              <a:uLnTx/>
              <a:uFillTx/>
              <a:latin typeface="#9Slide03 Roboto Bold" panose="02000000000000000000" pitchFamily="2" charset="0"/>
              <a:ea typeface="#9Slide03 Roboto Bold" panose="02000000000000000000" pitchFamily="2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2385" y="3100171"/>
            <a:ext cx="5235852" cy="2165682"/>
          </a:xfrm>
          <a:prstGeom prst="rect">
            <a:avLst/>
          </a:prstGeom>
          <a:solidFill>
            <a:srgbClr val="BED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" panose="02000000000000000000" pitchFamily="2" charset="0"/>
              <a:ea typeface="#9Slide03 Roboto" panose="02000000000000000000" pitchFamily="2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4505" y="3226939"/>
            <a:ext cx="1765790" cy="566520"/>
          </a:xfrm>
          <a:prstGeom prst="rect">
            <a:avLst/>
          </a:prstGeom>
          <a:solidFill>
            <a:srgbClr val="206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</a:rPr>
              <a:t>NHIỆM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</a:rPr>
              <a:t> VỤ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89421" y="765066"/>
            <a:ext cx="3911874" cy="2058675"/>
            <a:chOff x="4049486" y="972621"/>
            <a:chExt cx="3614057" cy="1901945"/>
          </a:xfrm>
        </p:grpSpPr>
        <p:pic>
          <p:nvPicPr>
            <p:cNvPr id="11" name="Picture 10" descr="Icon&#10;&#10;Description automatically generated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0090" y="1152268"/>
              <a:ext cx="3178928" cy="1295758"/>
            </a:xfrm>
            <a:prstGeom prst="rect">
              <a:avLst/>
            </a:prstGeom>
            <a:effectLst/>
          </p:spPr>
        </p:pic>
        <p:sp>
          <p:nvSpPr>
            <p:cNvPr id="12" name="Rectangle 11"/>
            <p:cNvSpPr/>
            <p:nvPr/>
          </p:nvSpPr>
          <p:spPr>
            <a:xfrm>
              <a:off x="4049486" y="972621"/>
              <a:ext cx="3614057" cy="1784828"/>
            </a:xfrm>
            <a:prstGeom prst="rect">
              <a:avLst/>
            </a:prstGeom>
            <a:noFill/>
            <a:ln>
              <a:solidFill>
                <a:srgbClr val="194E48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93057" y="2561787"/>
              <a:ext cx="3372993" cy="312779"/>
            </a:xfrm>
            <a:prstGeom prst="rect">
              <a:avLst/>
            </a:prstGeom>
            <a:solidFill>
              <a:srgbClr val="F1F1E8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94E48"/>
                  </a:solidFill>
                  <a:effectLst/>
                  <a:uLnTx/>
                  <a:uFillTx/>
                  <a:latin typeface="#9Slide03 Roboto" panose="02000000000000000000" pitchFamily="2" charset="0"/>
                  <a:ea typeface="#9Slide03 Roboto" panose="02000000000000000000" pitchFamily="2" charset="0"/>
                  <a:cs typeface="iCiel Gotham Thin" pitchFamily="50" charset="0"/>
                </a:rPr>
                <a:t>Think (1’) – Pair (2’) – Share (2’)</a:t>
              </a:r>
            </a:p>
          </p:txBody>
        </p:sp>
      </p:grpSp>
      <p:pic>
        <p:nvPicPr>
          <p:cNvPr id="14" name="Đồng hồ đếm ngược 2 phút - 2 Minutes 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2385" y="1468944"/>
            <a:ext cx="932139" cy="524328"/>
          </a:xfrm>
          <a:prstGeom prst="rect">
            <a:avLst/>
          </a:prstGeom>
        </p:spPr>
      </p:pic>
      <p:pic>
        <p:nvPicPr>
          <p:cNvPr id="17" name="Graphic 28" descr="Alarm Ringi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6608" y="2103765"/>
            <a:ext cx="792000" cy="792000"/>
          </a:xfrm>
          <a:prstGeom prst="rect">
            <a:avLst/>
          </a:prstGeom>
        </p:spPr>
      </p:pic>
      <p:pic>
        <p:nvPicPr>
          <p:cNvPr id="19" name="1 Minute Countdown 4K Giant Clock clean - Đồng hồ đếm ngược 1 phú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1186" y="805146"/>
            <a:ext cx="983652" cy="55330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62385" y="3916603"/>
            <a:ext cx="5171629" cy="1226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100" dirty="0" err="1">
                <a:latin typeface="#9Slide03 Roboto Bold" panose="02000000000000000000" pitchFamily="2" charset="0"/>
                <a:ea typeface="#9Slide03 Roboto Bold" panose="02000000000000000000" pitchFamily="2" charset="0"/>
              </a:rPr>
              <a:t>Em</a:t>
            </a:r>
            <a:r>
              <a:rPr lang="en-US" sz="2100" dirty="0">
                <a:latin typeface="#9Slide03 Roboto Bold" panose="02000000000000000000" pitchFamily="2" charset="0"/>
                <a:ea typeface="#9Slide03 Roboto Bold" panose="02000000000000000000" pitchFamily="2" charset="0"/>
              </a:rPr>
              <a:t> có nhận xét </a:t>
            </a:r>
            <a:r>
              <a:rPr lang="en-US" sz="2100" dirty="0" err="1">
                <a:latin typeface="#9Slide03 Roboto Bold" panose="02000000000000000000" pitchFamily="2" charset="0"/>
                <a:ea typeface="#9Slide03 Roboto Bold" panose="02000000000000000000" pitchFamily="2" charset="0"/>
              </a:rPr>
              <a:t>gì</a:t>
            </a:r>
            <a:r>
              <a:rPr lang="en-US" sz="2100" dirty="0">
                <a:latin typeface="#9Slide03 Roboto Bold" panose="02000000000000000000" pitchFamily="2" charset="0"/>
                <a:ea typeface="#9Slide03 Roboto Bold" panose="02000000000000000000" pitchFamily="2" charset="0"/>
              </a:rPr>
              <a:t> về số lượng người </a:t>
            </a:r>
            <a:r>
              <a:rPr lang="en-US" sz="2100" dirty="0" err="1">
                <a:latin typeface="#9Slide03 Roboto Bold" panose="02000000000000000000" pitchFamily="2" charset="0"/>
                <a:ea typeface="#9Slide03 Roboto Bold" panose="02000000000000000000" pitchFamily="2" charset="0"/>
              </a:rPr>
              <a:t>bệnh</a:t>
            </a:r>
            <a:r>
              <a:rPr lang="en-US" sz="2100" dirty="0">
                <a:latin typeface="#9Slide03 Roboto Bold" panose="02000000000000000000" pitchFamily="2" charset="0"/>
                <a:ea typeface="#9Slide03 Roboto Bold" panose="02000000000000000000" pitchFamily="2" charset="0"/>
              </a:rPr>
              <a:t> AIDS ở </a:t>
            </a:r>
            <a:r>
              <a:rPr lang="en-US" sz="2100" dirty="0" err="1">
                <a:latin typeface="#9Slide03 Roboto Bold" panose="02000000000000000000" pitchFamily="2" charset="0"/>
                <a:ea typeface="#9Slide03 Roboto Bold" panose="02000000000000000000" pitchFamily="2" charset="0"/>
              </a:rPr>
              <a:t>châu</a:t>
            </a:r>
            <a:r>
              <a:rPr lang="en-US" sz="2100" dirty="0">
                <a:latin typeface="#9Slide03 Roboto Bold" panose="02000000000000000000" pitchFamily="2" charset="0"/>
                <a:ea typeface="#9Slide03 Roboto Bold" panose="02000000000000000000" pitchFamily="2" charset="0"/>
              </a:rPr>
              <a:t> Phi. Tại </a:t>
            </a:r>
            <a:r>
              <a:rPr lang="en-US" sz="2100" dirty="0" err="1">
                <a:latin typeface="#9Slide03 Roboto Bold" panose="02000000000000000000" pitchFamily="2" charset="0"/>
                <a:ea typeface="#9Slide03 Roboto Bold" panose="02000000000000000000" pitchFamily="2" charset="0"/>
              </a:rPr>
              <a:t>sao</a:t>
            </a:r>
            <a:r>
              <a:rPr lang="en-US" sz="2100" dirty="0"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100" dirty="0" err="1">
                <a:latin typeface="#9Slide03 Roboto Bold" panose="02000000000000000000" pitchFamily="2" charset="0"/>
                <a:ea typeface="#9Slide03 Roboto Bold" panose="02000000000000000000" pitchFamily="2" charset="0"/>
              </a:rPr>
              <a:t>châu</a:t>
            </a:r>
            <a:r>
              <a:rPr lang="en-US" sz="2100" dirty="0">
                <a:latin typeface="#9Slide03 Roboto Bold" panose="02000000000000000000" pitchFamily="2" charset="0"/>
                <a:ea typeface="#9Slide03 Roboto Bold" panose="02000000000000000000" pitchFamily="2" charset="0"/>
              </a:rPr>
              <a:t> Phi có nhiều người </a:t>
            </a:r>
            <a:r>
              <a:rPr lang="en-US" sz="2100" dirty="0" err="1">
                <a:latin typeface="#9Slide03 Roboto Bold" panose="02000000000000000000" pitchFamily="2" charset="0"/>
                <a:ea typeface="#9Slide03 Roboto Bold" panose="02000000000000000000" pitchFamily="2" charset="0"/>
              </a:rPr>
              <a:t>nhiễm</a:t>
            </a:r>
            <a:r>
              <a:rPr lang="en-US" sz="2100" dirty="0">
                <a:latin typeface="#9Slide03 Roboto Bold" panose="02000000000000000000" pitchFamily="2" charset="0"/>
                <a:ea typeface="#9Slide03 Roboto Bold" panose="02000000000000000000" pitchFamily="2" charset="0"/>
              </a:rPr>
              <a:t> HIV?</a:t>
            </a:r>
          </a:p>
        </p:txBody>
      </p:sp>
      <p:pic>
        <p:nvPicPr>
          <p:cNvPr id="21" name="Picture 2" descr="UNAIDS report: HIV-related deaths down a third since 2010 | News | DW |  16.07.2019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1"/>
          <a:stretch>
            <a:fillRect/>
          </a:stretch>
        </p:blipFill>
        <p:spPr bwMode="auto">
          <a:xfrm>
            <a:off x="5832363" y="1358451"/>
            <a:ext cx="6107436" cy="471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/>
          <p:cNvSpPr txBox="1"/>
          <p:nvPr/>
        </p:nvSpPr>
        <p:spPr>
          <a:xfrm>
            <a:off x="5832363" y="6192947"/>
            <a:ext cx="6255661" cy="478971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Số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bệnh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 nhân AIDS thế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giới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 năm 2018 (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triệu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 người)</a:t>
            </a:r>
          </a:p>
        </p:txBody>
      </p:sp>
      <p:sp>
        <p:nvSpPr>
          <p:cNvPr id="23" name="Content Placeholder 2"/>
          <p:cNvSpPr txBox="1"/>
          <p:nvPr/>
        </p:nvSpPr>
        <p:spPr>
          <a:xfrm>
            <a:off x="362385" y="5440402"/>
            <a:ext cx="5209547" cy="1313096"/>
          </a:xfrm>
          <a:prstGeom prst="rect">
            <a:avLst/>
          </a:prstGeom>
          <a:solidFill>
            <a:srgbClr val="206A5D">
              <a:alpha val="72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 Y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tế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kém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phát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triển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3 Roboto Bold" panose="02000000000000000000" pitchFamily="2" charset="0"/>
              <a:ea typeface="#9Slide03 Roboto Bold" panose="02000000000000000000" pitchFamily="2" charset="0"/>
              <a:cs typeface="Tahom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 Trình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độ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 dân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trí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thấp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3 Roboto Bold" panose="02000000000000000000" pitchFamily="2" charset="0"/>
              <a:ea typeface="#9Slide03 Roboto Bold" panose="02000000000000000000" pitchFamily="2" charset="0"/>
              <a:cs typeface="Tahom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Chất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 lượng </a:t>
            </a:r>
            <a:r>
              <a:rPr lang="en-US" sz="2200" noProof="0" dirty="0" err="1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cuộc</a:t>
            </a:r>
            <a:r>
              <a:rPr lang="en-US" sz="2200" noProof="0" dirty="0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200" noProof="0" dirty="0" err="1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sống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thấp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8194" name="Picture 2" descr="HIV and AIDS stock illustration. Illustration of aids - 4808045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08" b="97806" l="1875" r="97750">
                        <a14:foregroundMark x1="24500" y1="14734" x2="35125" y2="31505"/>
                        <a14:foregroundMark x1="26375" y1="21473" x2="40125" y2="15831"/>
                        <a14:foregroundMark x1="58250" y1="22727" x2="60375" y2="35266"/>
                        <a14:foregroundMark x1="74875" y1="20376" x2="81125" y2="17085"/>
                        <a14:foregroundMark x1="80250" y1="16928" x2="84125" y2="25705"/>
                        <a14:foregroundMark x1="14625" y1="44828" x2="41375" y2="33542"/>
                        <a14:foregroundMark x1="18500" y1="53292" x2="30500" y2="39028"/>
                        <a14:foregroundMark x1="41500" y1="51254" x2="55375" y2="62539"/>
                        <a14:foregroundMark x1="58000" y1="62696" x2="55750" y2="41850"/>
                        <a14:foregroundMark x1="17000" y1="82759" x2="38750" y2="72884"/>
                        <a14:foregroundMark x1="9125" y1="58621" x2="18000" y2="84483"/>
                        <a14:foregroundMark x1="18500" y1="86520" x2="21250" y2="85423"/>
                        <a14:foregroundMark x1="37750" y1="75235" x2="47125" y2="96082"/>
                        <a14:foregroundMark x1="46625" y1="92320" x2="62250" y2="86207"/>
                        <a14:foregroundMark x1="59000" y1="82915" x2="62875" y2="77900"/>
                        <a14:foregroundMark x1="56750" y1="29467" x2="66125" y2="22727"/>
                        <a14:foregroundMark x1="60750" y1="34796" x2="60750" y2="34796"/>
                        <a14:foregroundMark x1="39250" y1="31505" x2="45750" y2="48119"/>
                        <a14:foregroundMark x1="64250" y1="56113" x2="83625" y2="48276"/>
                        <a14:foregroundMark x1="85375" y1="41066" x2="83000" y2="52351"/>
                        <a14:foregroundMark x1="87125" y1="39028" x2="86750" y2="41693"/>
                        <a14:foregroundMark x1="72000" y1="21473" x2="74125" y2="14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617" y="30655"/>
            <a:ext cx="2329433" cy="185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99810" y="5434849"/>
            <a:ext cx="790930" cy="1285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4" grpId="0" animBg="1"/>
      <p:bldP spid="8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2743199"/>
            <a:ext cx="5921968" cy="37012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894" y="3291961"/>
            <a:ext cx="5604388" cy="31524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85989" y="430406"/>
            <a:ext cx="10194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Việt Nam đã có </a:t>
            </a:r>
            <a:r>
              <a:rPr lang="en-US" sz="2400" b="1" dirty="0" err="1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nào để hỗ trợ các </a:t>
            </a:r>
            <a:r>
              <a:rPr lang="en-US" sz="2400" b="1" dirty="0" err="1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Phi về </a:t>
            </a:r>
            <a:r>
              <a:rPr lang="en-US" sz="2400" b="1" dirty="0" err="1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kinh </a:t>
            </a:r>
            <a:r>
              <a:rPr lang="en-US" sz="2400" b="1" dirty="0" err="1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hội?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ractor in a fiel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8" r="6246" b="1"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3" name="Picture 2" descr="A picture containing text, grass, outdoor, outdoor object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9" r="27827" b="2"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4" name="Picture 3" descr="A picture containing person, hand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5" r="20874"/>
          <a:stretch>
            <a:fillRect/>
          </a:stretch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9" r="26204"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5" r="7824" b="3"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" y="142875"/>
            <a:ext cx="6844755" cy="2257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3" y="2528886"/>
            <a:ext cx="6844755" cy="4106853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7614008" y="2528886"/>
            <a:ext cx="4438319" cy="1916847"/>
          </a:xfrm>
          <a:prstGeom prst="roundRect">
            <a:avLst>
              <a:gd name="adj" fmla="val 35126"/>
            </a:avLst>
          </a:prstGeom>
          <a:solidFill>
            <a:srgbClr val="41A8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kern="0" dirty="0">
              <a:solidFill>
                <a:prstClr val="white"/>
              </a:solidFill>
              <a:latin typeface="#9Slide07 IcielKoni" pitchFamily="2" charset="0"/>
              <a:ea typeface="Roboto" panose="020B0604020202020204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35298" y="2910228"/>
            <a:ext cx="399573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dirty="0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https://www.youtube.com/channel/UCBJnS5ExQo4SIJlsqNDnXGA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39452" y="2120566"/>
            <a:ext cx="6513095" cy="2616868"/>
            <a:chOff x="2839453" y="2120566"/>
            <a:chExt cx="6513095" cy="2616868"/>
          </a:xfrm>
          <a:solidFill>
            <a:srgbClr val="174D44"/>
          </a:solidFill>
        </p:grpSpPr>
        <p:sp>
          <p:nvSpPr>
            <p:cNvPr id="8" name="Rectangle 7"/>
            <p:cNvSpPr/>
            <p:nvPr/>
          </p:nvSpPr>
          <p:spPr>
            <a:xfrm>
              <a:off x="2839453" y="2120566"/>
              <a:ext cx="6513095" cy="2616868"/>
            </a:xfrm>
            <a:prstGeom prst="rect">
              <a:avLst/>
            </a:prstGeom>
            <a:grpFill/>
            <a:ln>
              <a:solidFill>
                <a:srgbClr val="174D44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Roboto Bold" panose="02000000000000000000" pitchFamily="2" charset="0"/>
                <a:ea typeface="#9Slide03 Roboto Bold" panose="02000000000000000000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61237" y="2485709"/>
              <a:ext cx="106952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#9Slide03 Roboto Bold" panose="02000000000000000000" pitchFamily="2" charset="0"/>
                  <a:ea typeface="#9Slide03 Roboto Bold" panose="02000000000000000000" pitchFamily="2" charset="0"/>
                </a:rPr>
                <a:t>02.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25661" y="3407493"/>
              <a:ext cx="574067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1F1E8"/>
                  </a:solidFill>
                  <a:latin typeface="#9Slide03 Roboto Bold" panose="02000000000000000000" pitchFamily="2" charset="0"/>
                  <a:ea typeface="#9Slide03 Roboto Bold" panose="02000000000000000000" pitchFamily="2" charset="0"/>
                </a:rPr>
                <a:t>DI SẢN LỊCH SỬ CHÂU PHI</a:t>
              </a:r>
            </a:p>
          </p:txBody>
        </p:sp>
      </p:grpSp>
      <p:pic>
        <p:nvPicPr>
          <p:cNvPr id="11" name="Picture 10" descr="Graphical user interface, application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8" t="-2297" r="58428" b="93217"/>
          <a:stretch>
            <a:fillRect/>
          </a:stretch>
        </p:blipFill>
        <p:spPr>
          <a:xfrm rot="596049">
            <a:off x="7717499" y="460071"/>
            <a:ext cx="5292026" cy="2418284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8" t="5761" r="10718" b="83807"/>
          <a:stretch>
            <a:fillRect/>
          </a:stretch>
        </p:blipFill>
        <p:spPr>
          <a:xfrm rot="596049">
            <a:off x="-217083" y="3901387"/>
            <a:ext cx="4867888" cy="2555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h Phuong (phuonganh211003) - Hồ sơ | Pinteres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227" y="-609600"/>
            <a:ext cx="9144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/>
          <p:cNvSpPr txBox="1"/>
          <p:nvPr/>
        </p:nvSpPr>
        <p:spPr>
          <a:xfrm>
            <a:off x="4267200" y="4648200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B0604020202020204" pitchFamily="2" charset="0"/>
                <a:ea typeface="+mn-ea"/>
                <a:cs typeface="+mn-cs"/>
              </a:rPr>
              <a:t>KHỞI ĐỘNG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523" y="1045003"/>
            <a:ext cx="4952868" cy="5559273"/>
          </a:xfrm>
          <a:prstGeom prst="rect">
            <a:avLst/>
          </a:prstGeom>
          <a:solidFill>
            <a:srgbClr val="0869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400" dirty="0">
              <a:solidFill>
                <a:prstClr val="white"/>
              </a:solidFill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23" y="1215535"/>
            <a:ext cx="4637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b="1" dirty="0">
                <a:solidFill>
                  <a:srgbClr val="FFC93D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THẢO LUẬN NHÓM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8800" y="1772114"/>
            <a:ext cx="4624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Chia </a:t>
            </a:r>
            <a:r>
              <a:rPr lang="en-US" sz="2000" dirty="0" err="1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nhóm</a:t>
            </a:r>
            <a:r>
              <a:rPr lang="en-US" sz="2000" dirty="0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: 4 HS/ 1 </a:t>
            </a:r>
            <a:r>
              <a:rPr lang="en-US" sz="2000" dirty="0" err="1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nhóm</a:t>
            </a:r>
            <a:r>
              <a:rPr lang="en-US" sz="2000" dirty="0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066101" y="4533064"/>
            <a:ext cx="3362877" cy="2058852"/>
            <a:chOff x="6366557" y="1026699"/>
            <a:chExt cx="4794120" cy="2935101"/>
          </a:xfrm>
        </p:grpSpPr>
        <p:sp>
          <p:nvSpPr>
            <p:cNvPr id="3" name="Rectangle 2"/>
            <p:cNvSpPr/>
            <p:nvPr/>
          </p:nvSpPr>
          <p:spPr>
            <a:xfrm>
              <a:off x="6377972" y="1026699"/>
              <a:ext cx="4771290" cy="29351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69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2400">
                <a:solidFill>
                  <a:prstClr val="white"/>
                </a:solidFill>
                <a:latin typeface="Roboto" panose="020B0604020202020204" pitchFamily="2" charset="0"/>
                <a:ea typeface="Roboto" panose="020B0604020202020204" pitchFamily="2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090611" y="1604211"/>
              <a:ext cx="3368842" cy="182478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69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2400">
                <a:solidFill>
                  <a:prstClr val="white"/>
                </a:solidFill>
                <a:latin typeface="Roboto" panose="020B0604020202020204" pitchFamily="2" charset="0"/>
                <a:ea typeface="Roboto" panose="020B0604020202020204" pitchFamily="2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6377972" y="1026699"/>
              <a:ext cx="712639" cy="577512"/>
            </a:xfrm>
            <a:prstGeom prst="line">
              <a:avLst/>
            </a:prstGeom>
            <a:ln w="12700">
              <a:solidFill>
                <a:srgbClr val="0869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0448038" y="3429000"/>
              <a:ext cx="712639" cy="532799"/>
            </a:xfrm>
            <a:prstGeom prst="line">
              <a:avLst/>
            </a:prstGeom>
            <a:ln w="12700">
              <a:solidFill>
                <a:srgbClr val="0869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10453208" y="1046754"/>
              <a:ext cx="704694" cy="577512"/>
            </a:xfrm>
            <a:prstGeom prst="line">
              <a:avLst/>
            </a:prstGeom>
            <a:ln w="12700">
              <a:solidFill>
                <a:srgbClr val="0869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6366557" y="3429000"/>
              <a:ext cx="724054" cy="532800"/>
            </a:xfrm>
            <a:prstGeom prst="line">
              <a:avLst/>
            </a:prstGeom>
            <a:ln w="12700">
              <a:solidFill>
                <a:srgbClr val="0869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8585419" y="1138992"/>
              <a:ext cx="352926" cy="352926"/>
            </a:xfrm>
            <a:prstGeom prst="ellipse">
              <a:avLst/>
            </a:prstGeom>
            <a:solidFill>
              <a:srgbClr val="E4A1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600" b="1" dirty="0">
                  <a:solidFill>
                    <a:prstClr val="white"/>
                  </a:solidFill>
                  <a:latin typeface="Roboto" panose="020B0604020202020204" pitchFamily="2" charset="0"/>
                  <a:ea typeface="Roboto" panose="020B0604020202020204" pitchFamily="2" charset="0"/>
                </a:rPr>
                <a:t>1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10627894" y="2358690"/>
              <a:ext cx="352926" cy="352926"/>
            </a:xfrm>
            <a:prstGeom prst="ellipse">
              <a:avLst/>
            </a:prstGeom>
            <a:solidFill>
              <a:srgbClr val="E4A1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600" b="1" dirty="0">
                  <a:solidFill>
                    <a:prstClr val="white"/>
                  </a:solidFill>
                  <a:latin typeface="Roboto" panose="020B0604020202020204" pitchFamily="2" charset="0"/>
                  <a:ea typeface="Roboto" panose="020B0604020202020204" pitchFamily="2" charset="0"/>
                </a:rPr>
                <a:t>2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8585419" y="3519936"/>
              <a:ext cx="352926" cy="352926"/>
            </a:xfrm>
            <a:prstGeom prst="ellipse">
              <a:avLst/>
            </a:prstGeom>
            <a:solidFill>
              <a:srgbClr val="E4A1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600" b="1" dirty="0">
                  <a:solidFill>
                    <a:prstClr val="white"/>
                  </a:solidFill>
                  <a:latin typeface="Roboto" panose="020B0604020202020204" pitchFamily="2" charset="0"/>
                  <a:ea typeface="Roboto" panose="020B0604020202020204" pitchFamily="2" charset="0"/>
                </a:rPr>
                <a:t>3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6537777" y="2363137"/>
              <a:ext cx="352926" cy="352926"/>
            </a:xfrm>
            <a:prstGeom prst="ellipse">
              <a:avLst/>
            </a:prstGeom>
            <a:solidFill>
              <a:srgbClr val="E4A1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600" b="1" dirty="0">
                  <a:solidFill>
                    <a:prstClr val="white"/>
                  </a:solidFill>
                  <a:latin typeface="Roboto" panose="020B0604020202020204" pitchFamily="2" charset="0"/>
                  <a:ea typeface="Roboto" panose="020B0604020202020204" pitchFamily="2" charset="0"/>
                </a:rPr>
                <a:t>4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16174" y="2209050"/>
              <a:ext cx="2916182" cy="5703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000" dirty="0">
                  <a:solidFill>
                    <a:srgbClr val="194E48"/>
                  </a:solidFill>
                  <a:latin typeface="Roboto" panose="020B0604020202020204" pitchFamily="2" charset="0"/>
                  <a:ea typeface="Roboto" panose="020B0604020202020204" pitchFamily="2" charset="0"/>
                  <a:cs typeface="iCiel Gotham Thin" pitchFamily="50" charset="0"/>
                </a:rPr>
                <a:t>Ý </a:t>
              </a:r>
              <a:r>
                <a:rPr lang="en-US" sz="2000" dirty="0" err="1">
                  <a:solidFill>
                    <a:srgbClr val="194E48"/>
                  </a:solidFill>
                  <a:latin typeface="Roboto" panose="020B0604020202020204" pitchFamily="2" charset="0"/>
                  <a:ea typeface="Roboto" panose="020B0604020202020204" pitchFamily="2" charset="0"/>
                  <a:cs typeface="iCiel Gotham Thin" pitchFamily="50" charset="0"/>
                </a:rPr>
                <a:t>kiến</a:t>
              </a:r>
              <a:r>
                <a:rPr lang="en-US" sz="2000" dirty="0">
                  <a:solidFill>
                    <a:srgbClr val="194E48"/>
                  </a:solidFill>
                  <a:latin typeface="Roboto" panose="020B0604020202020204" pitchFamily="2" charset="0"/>
                  <a:ea typeface="Roboto" panose="020B0604020202020204" pitchFamily="2" charset="0"/>
                  <a:cs typeface="iCiel Gotham Thin" pitchFamily="50" charset="0"/>
                </a:rPr>
                <a:t> </a:t>
              </a:r>
              <a:r>
                <a:rPr lang="en-US" sz="2000" dirty="0" err="1">
                  <a:solidFill>
                    <a:srgbClr val="194E48"/>
                  </a:solidFill>
                  <a:latin typeface="Roboto" panose="020B0604020202020204" pitchFamily="2" charset="0"/>
                  <a:ea typeface="Roboto" panose="020B0604020202020204" pitchFamily="2" charset="0"/>
                  <a:cs typeface="iCiel Gotham Thin" pitchFamily="50" charset="0"/>
                </a:rPr>
                <a:t>chung</a:t>
              </a:r>
              <a:endParaRPr lang="en-US" sz="2000" dirty="0">
                <a:solidFill>
                  <a:srgbClr val="194E48"/>
                </a:solidFill>
                <a:latin typeface="Roboto" panose="020B0604020202020204" pitchFamily="2" charset="0"/>
                <a:ea typeface="Roboto" panose="020B0604020202020204" pitchFamily="2" charset="0"/>
                <a:cs typeface="iCiel Gotham Thin" pitchFamily="50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231330" y="4098350"/>
            <a:ext cx="3369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b="1" dirty="0" err="1">
                <a:solidFill>
                  <a:srgbClr val="08699F"/>
                </a:solidFill>
                <a:latin typeface="Roboto" panose="020B0604020202020204" pitchFamily="2" charset="0"/>
                <a:ea typeface="Roboto" panose="020B0604020202020204" pitchFamily="2" charset="0"/>
                <a:cs typeface="iCiel Gotham Thin" pitchFamily="50" charset="0"/>
              </a:rPr>
              <a:t>Kĩ</a:t>
            </a:r>
            <a:r>
              <a:rPr lang="en-US" sz="2400" b="1" dirty="0">
                <a:solidFill>
                  <a:srgbClr val="08699F"/>
                </a:solidFill>
                <a:latin typeface="Roboto" panose="020B0604020202020204" pitchFamily="2" charset="0"/>
                <a:ea typeface="Roboto" panose="020B0604020202020204" pitchFamily="2" charset="0"/>
                <a:cs typeface="iCiel Gotham Thin" pitchFamily="50" charset="0"/>
              </a:rPr>
              <a:t> </a:t>
            </a:r>
            <a:r>
              <a:rPr lang="en-US" sz="2400" b="1" dirty="0" err="1">
                <a:solidFill>
                  <a:srgbClr val="08699F"/>
                </a:solidFill>
                <a:latin typeface="Roboto" panose="020B0604020202020204" pitchFamily="2" charset="0"/>
                <a:ea typeface="Roboto" panose="020B0604020202020204" pitchFamily="2" charset="0"/>
                <a:cs typeface="iCiel Gotham Thin" pitchFamily="50" charset="0"/>
              </a:rPr>
              <a:t>thuật</a:t>
            </a:r>
            <a:r>
              <a:rPr lang="en-US" sz="2400" b="1" dirty="0">
                <a:solidFill>
                  <a:srgbClr val="08699F"/>
                </a:solidFill>
                <a:latin typeface="Roboto" panose="020B0604020202020204" pitchFamily="2" charset="0"/>
                <a:ea typeface="Roboto" panose="020B0604020202020204" pitchFamily="2" charset="0"/>
                <a:cs typeface="iCiel Gotham Thin" pitchFamily="50" charset="0"/>
              </a:rPr>
              <a:t> </a:t>
            </a:r>
            <a:r>
              <a:rPr lang="en-US" sz="2400" b="1" dirty="0" err="1">
                <a:solidFill>
                  <a:srgbClr val="08699F"/>
                </a:solidFill>
                <a:latin typeface="Roboto" panose="020B0604020202020204" pitchFamily="2" charset="0"/>
                <a:ea typeface="Roboto" panose="020B0604020202020204" pitchFamily="2" charset="0"/>
                <a:cs typeface="iCiel Gotham Thin" pitchFamily="50" charset="0"/>
              </a:rPr>
              <a:t>khăn</a:t>
            </a:r>
            <a:r>
              <a:rPr lang="en-US" sz="2400" b="1" dirty="0">
                <a:solidFill>
                  <a:srgbClr val="08699F"/>
                </a:solidFill>
                <a:latin typeface="Roboto" panose="020B0604020202020204" pitchFamily="2" charset="0"/>
                <a:ea typeface="Roboto" panose="020B0604020202020204" pitchFamily="2" charset="0"/>
                <a:cs typeface="iCiel Gotham Thin" pitchFamily="50" charset="0"/>
              </a:rPr>
              <a:t> </a:t>
            </a:r>
            <a:r>
              <a:rPr lang="en-US" sz="2400" b="1" dirty="0" err="1">
                <a:solidFill>
                  <a:srgbClr val="08699F"/>
                </a:solidFill>
                <a:latin typeface="Roboto" panose="020B0604020202020204" pitchFamily="2" charset="0"/>
                <a:ea typeface="Roboto" panose="020B0604020202020204" pitchFamily="2" charset="0"/>
                <a:cs typeface="iCiel Gotham Thin" pitchFamily="50" charset="0"/>
              </a:rPr>
              <a:t>trải</a:t>
            </a:r>
            <a:r>
              <a:rPr lang="en-US" sz="2400" b="1" dirty="0">
                <a:solidFill>
                  <a:srgbClr val="08699F"/>
                </a:solidFill>
                <a:latin typeface="Roboto" panose="020B0604020202020204" pitchFamily="2" charset="0"/>
                <a:ea typeface="Roboto" panose="020B0604020202020204" pitchFamily="2" charset="0"/>
                <a:cs typeface="iCiel Gotham Thin" pitchFamily="50" charset="0"/>
              </a:rPr>
              <a:t> </a:t>
            </a:r>
            <a:r>
              <a:rPr lang="en-US" sz="2400" b="1" dirty="0" err="1">
                <a:solidFill>
                  <a:srgbClr val="08699F"/>
                </a:solidFill>
                <a:latin typeface="Roboto" panose="020B0604020202020204" pitchFamily="2" charset="0"/>
                <a:ea typeface="Roboto" panose="020B0604020202020204" pitchFamily="2" charset="0"/>
                <a:cs typeface="iCiel Gotham Thin" pitchFamily="50" charset="0"/>
              </a:rPr>
              <a:t>bàn</a:t>
            </a:r>
            <a:endParaRPr lang="en-US" sz="2400" b="1" dirty="0">
              <a:solidFill>
                <a:srgbClr val="08699F"/>
              </a:solidFill>
              <a:latin typeface="Roboto" panose="020B0604020202020204" pitchFamily="2" charset="0"/>
              <a:ea typeface="Roboto" panose="020B0604020202020204" pitchFamily="2" charset="0"/>
              <a:cs typeface="iCiel Gotham Thin" pitchFamily="50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5282" y="2159358"/>
            <a:ext cx="4643883" cy="2280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9144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Nhiệm</a:t>
            </a:r>
            <a:r>
              <a:rPr lang="en-US" sz="2000" dirty="0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 vụ:</a:t>
            </a:r>
          </a:p>
          <a:p>
            <a:pPr algn="just" defTabSz="914400">
              <a:lnSpc>
                <a:spcPct val="120000"/>
              </a:lnSpc>
            </a:pPr>
            <a:r>
              <a:rPr lang="en-US" sz="2000" dirty="0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+ </a:t>
            </a:r>
            <a:r>
              <a:rPr lang="en-US" sz="2000" dirty="0" err="1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Chứng</a:t>
            </a:r>
            <a:r>
              <a:rPr lang="en-US" sz="2000" dirty="0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 minh </a:t>
            </a:r>
            <a:r>
              <a:rPr lang="en-US" sz="2000" dirty="0" err="1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châu</a:t>
            </a:r>
            <a:r>
              <a:rPr lang="en-US" sz="2000" dirty="0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 Phi có nhiều di sản </a:t>
            </a:r>
            <a:r>
              <a:rPr lang="en-US" sz="2000" dirty="0" err="1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lịch</a:t>
            </a:r>
            <a:r>
              <a:rPr lang="en-US" sz="2000" dirty="0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 sử.</a:t>
            </a:r>
          </a:p>
          <a:p>
            <a:pPr algn="just" defTabSz="914400">
              <a:lnSpc>
                <a:spcPct val="120000"/>
              </a:lnSpc>
            </a:pPr>
            <a:r>
              <a:rPr lang="en-US" sz="2000" dirty="0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+ Cho </a:t>
            </a:r>
            <a:r>
              <a:rPr lang="en-US" sz="2000" dirty="0" err="1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biết</a:t>
            </a:r>
            <a:r>
              <a:rPr lang="en-US" sz="2000" dirty="0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trong</a:t>
            </a:r>
            <a:r>
              <a:rPr lang="en-US" sz="2000" dirty="0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 việc </a:t>
            </a:r>
            <a:r>
              <a:rPr lang="en-US" sz="2000" dirty="0" err="1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khai</a:t>
            </a:r>
            <a:r>
              <a:rPr lang="en-US" sz="2000" dirty="0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thác</a:t>
            </a:r>
            <a:r>
              <a:rPr lang="en-US" sz="2000" dirty="0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 và </a:t>
            </a:r>
            <a:r>
              <a:rPr lang="en-US" sz="2000" dirty="0" err="1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phát</a:t>
            </a:r>
            <a:r>
              <a:rPr lang="en-US" sz="2000" dirty="0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huy</a:t>
            </a:r>
            <a:r>
              <a:rPr lang="en-US" sz="2000" dirty="0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 các di sản, </a:t>
            </a:r>
            <a:r>
              <a:rPr lang="en-US" sz="2000" dirty="0" err="1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châu</a:t>
            </a:r>
            <a:r>
              <a:rPr lang="en-US" sz="2000" dirty="0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 Phi cần chú ý </a:t>
            </a:r>
            <a:r>
              <a:rPr lang="en-US" sz="2000" dirty="0" err="1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những</a:t>
            </a:r>
            <a:r>
              <a:rPr lang="en-US" sz="2000" dirty="0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 vấn đề </a:t>
            </a:r>
            <a:r>
              <a:rPr lang="en-US" sz="2000" dirty="0" err="1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gì</a:t>
            </a:r>
            <a:r>
              <a:rPr lang="en-US" sz="2000" dirty="0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?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234067" y="4611833"/>
            <a:ext cx="4446676" cy="1783669"/>
          </a:xfrm>
          <a:prstGeom prst="roundRect">
            <a:avLst>
              <a:gd name="adj" fmla="val 0"/>
            </a:avLst>
          </a:prstGeom>
          <a:solidFill>
            <a:srgbClr val="EDF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400">
              <a:solidFill>
                <a:prstClr val="white"/>
              </a:solidFill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6857" y="5130837"/>
            <a:ext cx="42046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9144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8699F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2 </a:t>
            </a:r>
            <a:r>
              <a:rPr lang="en-US" sz="2200" dirty="0" err="1">
                <a:solidFill>
                  <a:srgbClr val="08699F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phút</a:t>
            </a:r>
            <a:r>
              <a:rPr lang="en-US" sz="2200" dirty="0">
                <a:solidFill>
                  <a:srgbClr val="08699F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 </a:t>
            </a:r>
            <a:r>
              <a:rPr lang="en-US" sz="2200" dirty="0" err="1">
                <a:solidFill>
                  <a:srgbClr val="08699F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ghi</a:t>
            </a:r>
            <a:r>
              <a:rPr lang="en-US" sz="2200" dirty="0">
                <a:solidFill>
                  <a:srgbClr val="08699F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 ý </a:t>
            </a:r>
            <a:r>
              <a:rPr lang="en-US" sz="2200" dirty="0" err="1">
                <a:solidFill>
                  <a:srgbClr val="08699F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kiến</a:t>
            </a:r>
            <a:r>
              <a:rPr lang="en-US" sz="2200" dirty="0">
                <a:solidFill>
                  <a:srgbClr val="08699F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 </a:t>
            </a:r>
            <a:r>
              <a:rPr lang="en-US" sz="2200" dirty="0" err="1">
                <a:solidFill>
                  <a:srgbClr val="08699F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cá</a:t>
            </a:r>
            <a:r>
              <a:rPr lang="en-US" sz="2200" dirty="0">
                <a:solidFill>
                  <a:srgbClr val="08699F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 </a:t>
            </a:r>
            <a:r>
              <a:rPr lang="en-US" sz="2200" dirty="0" err="1">
                <a:solidFill>
                  <a:srgbClr val="08699F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nhân</a:t>
            </a:r>
            <a:endParaRPr lang="en-US" sz="2200" dirty="0">
              <a:solidFill>
                <a:srgbClr val="08699F"/>
              </a:solidFill>
              <a:latin typeface="#9Slide03 Roboto Bold" panose="02000000000000000000" pitchFamily="2" charset="0"/>
              <a:ea typeface="#9Slide03 Roboto Bold" panose="02000000000000000000" pitchFamily="2" charset="0"/>
              <a:cs typeface="iCiel Gotham Thin" pitchFamily="50" charset="0"/>
            </a:endParaRPr>
          </a:p>
          <a:p>
            <a:pPr marL="342900" indent="-342900" algn="just" defTabSz="9144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8699F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2 </a:t>
            </a:r>
            <a:r>
              <a:rPr lang="en-US" sz="2200" dirty="0" err="1">
                <a:solidFill>
                  <a:srgbClr val="08699F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phút</a:t>
            </a:r>
            <a:r>
              <a:rPr lang="en-US" sz="2200" dirty="0">
                <a:solidFill>
                  <a:srgbClr val="08699F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 </a:t>
            </a:r>
            <a:r>
              <a:rPr lang="en-US" sz="2200" dirty="0" err="1">
                <a:solidFill>
                  <a:srgbClr val="08699F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thống</a:t>
            </a:r>
            <a:r>
              <a:rPr lang="en-US" sz="2200" dirty="0">
                <a:solidFill>
                  <a:srgbClr val="08699F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 </a:t>
            </a:r>
            <a:r>
              <a:rPr lang="en-US" sz="2200" dirty="0" err="1">
                <a:solidFill>
                  <a:srgbClr val="08699F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nhất</a:t>
            </a:r>
            <a:r>
              <a:rPr lang="en-US" sz="2200" dirty="0">
                <a:solidFill>
                  <a:srgbClr val="08699F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 ý </a:t>
            </a:r>
            <a:r>
              <a:rPr lang="en-US" sz="2200" dirty="0" err="1">
                <a:solidFill>
                  <a:srgbClr val="08699F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kiến</a:t>
            </a:r>
            <a:r>
              <a:rPr lang="en-US" sz="2200" dirty="0">
                <a:solidFill>
                  <a:srgbClr val="08699F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 </a:t>
            </a:r>
          </a:p>
          <a:p>
            <a:pPr marL="342900" indent="-342900" algn="just" defTabSz="9144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8699F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2 </a:t>
            </a:r>
            <a:r>
              <a:rPr lang="en-US" sz="2200" dirty="0" err="1">
                <a:solidFill>
                  <a:srgbClr val="08699F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phút</a:t>
            </a:r>
            <a:r>
              <a:rPr lang="en-US" sz="2200" dirty="0">
                <a:solidFill>
                  <a:srgbClr val="08699F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 </a:t>
            </a:r>
            <a:r>
              <a:rPr lang="en-US" sz="2200" dirty="0" err="1">
                <a:solidFill>
                  <a:srgbClr val="08699F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trình</a:t>
            </a:r>
            <a:r>
              <a:rPr lang="en-US" sz="2200" dirty="0">
                <a:solidFill>
                  <a:srgbClr val="08699F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 </a:t>
            </a:r>
            <a:r>
              <a:rPr lang="en-US" sz="2200" dirty="0" err="1">
                <a:solidFill>
                  <a:srgbClr val="08699F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bày</a:t>
            </a:r>
            <a:endParaRPr lang="en-US" sz="2200" dirty="0">
              <a:solidFill>
                <a:srgbClr val="08699F"/>
              </a:solidFill>
              <a:latin typeface="#9Slide03 Roboto Bold" panose="02000000000000000000" pitchFamily="2" charset="0"/>
              <a:ea typeface="#9Slide03 Roboto Bold" panose="02000000000000000000" pitchFamily="2" charset="0"/>
              <a:cs typeface="iCiel Gotham Thin" pitchFamily="50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04494" y="4679065"/>
            <a:ext cx="1698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200" b="1" dirty="0" err="1">
                <a:solidFill>
                  <a:srgbClr val="08699F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Thời</a:t>
            </a:r>
            <a:r>
              <a:rPr lang="en-US" sz="2200" b="1" dirty="0">
                <a:solidFill>
                  <a:srgbClr val="08699F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 </a:t>
            </a:r>
            <a:r>
              <a:rPr lang="en-US" sz="2200" b="1" dirty="0" err="1">
                <a:solidFill>
                  <a:srgbClr val="08699F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gian</a:t>
            </a:r>
            <a:endParaRPr lang="en-US" sz="2200" b="1" dirty="0">
              <a:solidFill>
                <a:srgbClr val="08699F"/>
              </a:solidFill>
              <a:latin typeface="#9Slide03 Roboto Bold" panose="02000000000000000000" pitchFamily="2" charset="0"/>
              <a:ea typeface="#9Slide03 Roboto Bold" panose="02000000000000000000" pitchFamily="2" charset="0"/>
              <a:cs typeface="iCiel Gotham Thin" pitchFamily="50" charset="0"/>
            </a:endParaRPr>
          </a:p>
        </p:txBody>
      </p:sp>
      <p:pic>
        <p:nvPicPr>
          <p:cNvPr id="33" name="Đồng hồ đếm ngược 2 phút - 2 Minutes 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0420" y="4547534"/>
            <a:ext cx="3523547" cy="1981996"/>
          </a:xfrm>
          <a:prstGeom prst="rect">
            <a:avLst/>
          </a:prstGeom>
        </p:spPr>
      </p:pic>
      <p:sp>
        <p:nvSpPr>
          <p:cNvPr id="39" name="Rectangle: Rounded Corners 3"/>
          <p:cNvSpPr/>
          <p:nvPr/>
        </p:nvSpPr>
        <p:spPr>
          <a:xfrm>
            <a:off x="6746322" y="383266"/>
            <a:ext cx="3465095" cy="661737"/>
          </a:xfrm>
          <a:prstGeom prst="roundRect">
            <a:avLst/>
          </a:prstGeom>
          <a:solidFill>
            <a:srgbClr val="FFC20C"/>
          </a:solidFill>
          <a:ln w="12700" cap="flat" cmpd="sng" algn="ctr">
            <a:solidFill>
              <a:srgbClr val="FFC20C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685800">
              <a:lnSpc>
                <a:spcPct val="130000"/>
              </a:lnSpc>
              <a:defRPr/>
            </a:pPr>
            <a:r>
              <a:rPr lang="en-US" sz="2400" dirty="0">
                <a:solidFill>
                  <a:prstClr val="white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CHÂU PHI HUYỀN BÍ</a:t>
            </a:r>
          </a:p>
        </p:txBody>
      </p:sp>
      <p:pic>
        <p:nvPicPr>
          <p:cNvPr id="10242" name="Picture 2" descr="phim hoạt hình kim tự tháp png tải về - Miễn phí trong suốt Kim Tự Tháp png  Tải về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9667">
                        <a14:foregroundMark x1="24889" y1="26364" x2="24889" y2="26364"/>
                        <a14:foregroundMark x1="25556" y1="28485" x2="25556" y2="28485"/>
                        <a14:foregroundMark x1="18889" y1="30455" x2="34667" y2="30758"/>
                        <a14:foregroundMark x1="32222" y1="39091" x2="44889" y2="36667"/>
                        <a14:foregroundMark x1="53889" y1="35000" x2="61222" y2="34545"/>
                        <a14:foregroundMark x1="76889" y1="33030" x2="76889" y2="33030"/>
                        <a14:foregroundMark x1="73333" y1="32273" x2="73222" y2="40000"/>
                        <a14:foregroundMark x1="68556" y1="29091" x2="80222" y2="27273"/>
                        <a14:foregroundMark x1="99667" y1="27273" x2="99667" y2="27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453" y="-51812"/>
            <a:ext cx="7339570" cy="538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55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5" grpId="0" animBg="1"/>
      <p:bldP spid="6" grpId="0"/>
      <p:bldP spid="7" grpId="0"/>
      <p:bldP spid="28" grpId="0"/>
      <p:bldP spid="29" grpId="0"/>
      <p:bldP spid="31" grpId="0" animBg="1"/>
      <p:bldP spid="30" grpId="0"/>
      <p:bldP spid="32" grpId="0"/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61465"/>
            <a:ext cx="12192000" cy="640393"/>
          </a:xfrm>
          <a:prstGeom prst="rect">
            <a:avLst/>
          </a:prstGeom>
          <a:solidFill>
            <a:srgbClr val="19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2. DI SẢN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 LỊCH SỬ CHÂU PHI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Bold" panose="02000000000000000000" pitchFamily="2" charset="0"/>
              <a:ea typeface="#9Slide03 Roboto Bold" panose="02000000000000000000" pitchFamily="2" charset="0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200901" y="1590919"/>
            <a:ext cx="4659236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100" dirty="0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Kim tự </a:t>
            </a:r>
            <a:r>
              <a:rPr lang="en-US" sz="2100" dirty="0" err="1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tháp</a:t>
            </a:r>
            <a:r>
              <a:rPr lang="en-US" sz="2100" dirty="0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ở Ai </a:t>
            </a:r>
            <a:r>
              <a:rPr lang="en-US" sz="2100" dirty="0" err="1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Cập</a:t>
            </a:r>
            <a:endParaRPr lang="en-US" sz="2100" dirty="0">
              <a:solidFill>
                <a:srgbClr val="C00000"/>
              </a:solidFill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  <a:p>
            <a:pPr algn="just">
              <a:lnSpc>
                <a:spcPct val="130000"/>
              </a:lnSpc>
            </a:pP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Các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nhà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khoa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học đã tìm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ra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138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kim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tự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tháp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ở Ai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Cập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.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Trong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đó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Đại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kim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tự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tháp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Gi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-da (một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trong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bày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kì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quan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thế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giới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cổ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đại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) là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kim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tự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tháp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lớn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nhất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.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Đại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kim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tự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tháp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Gi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-da được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xây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dựng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từ hơn 2,3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triệu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khối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đá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mỗi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khối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đá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có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trọng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lượng từ 2,5 – 15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tấn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. Quá trình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xây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dựng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các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kim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tự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tháp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vẫn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là một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ẩn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số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đến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ngày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nay.</a:t>
            </a:r>
          </a:p>
        </p:txBody>
      </p:sp>
      <p:pic>
        <p:nvPicPr>
          <p:cNvPr id="1028" name="Picture 4" descr="Đại kim tự tháp Giza, kỳ quan vĩ đại nhất mọi thời đại (P.1): Những ẩn đố  khó lý giả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78401"/>
            <a:ext cx="6634884" cy="34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90681" y="1686996"/>
            <a:ext cx="293381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Đại</a:t>
            </a:r>
            <a:r>
              <a:rPr lang="en-US" sz="2200" dirty="0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kim</a:t>
            </a:r>
            <a:r>
              <a:rPr lang="en-US" sz="2200" dirty="0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tự </a:t>
            </a:r>
            <a:r>
              <a:rPr lang="en-US" sz="2200" dirty="0" err="1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tháp</a:t>
            </a:r>
            <a:r>
              <a:rPr lang="en-US" sz="2200" dirty="0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Gi</a:t>
            </a:r>
            <a:r>
              <a:rPr lang="en-US" sz="2200" dirty="0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-da 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61465"/>
            <a:ext cx="12192000" cy="640393"/>
          </a:xfrm>
          <a:prstGeom prst="rect">
            <a:avLst/>
          </a:prstGeom>
          <a:solidFill>
            <a:srgbClr val="19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2. DI SẢN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 LỊCH SỬ CHÂU PHI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Bold" panose="02000000000000000000" pitchFamily="2" charset="0"/>
              <a:ea typeface="#9Slide03 Roboto Bold" panose="02000000000000000000" pitchFamily="2" charset="0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15151" y="2196390"/>
            <a:ext cx="4959274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Giấy</a:t>
            </a:r>
            <a:r>
              <a:rPr lang="en-US" sz="2200" b="1" dirty="0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pa-pi-</a:t>
            </a:r>
            <a:r>
              <a:rPr lang="en-US" sz="2200" b="1" dirty="0" err="1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rút</a:t>
            </a:r>
            <a:r>
              <a:rPr lang="en-US" sz="2200" b="1" dirty="0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là một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phát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minh của người Ai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Cập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cổ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đại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. Pa-pi-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rút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là tên của một loại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lau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sậy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đặc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biệt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mọc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ở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lưu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vực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sông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Nin, có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độ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dai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thích hợp để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dùng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làm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giấy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590919"/>
            <a:ext cx="6110569" cy="3503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61465"/>
            <a:ext cx="12192000" cy="640393"/>
          </a:xfrm>
          <a:prstGeom prst="rect">
            <a:avLst/>
          </a:prstGeom>
          <a:solidFill>
            <a:srgbClr val="19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2. DI SẢN LỊCH SỬ CHÂU PHI</a:t>
            </a:r>
          </a:p>
        </p:txBody>
      </p:sp>
      <p:pic>
        <p:nvPicPr>
          <p:cNvPr id="2050" name="Picture 2" descr="Những bí ẩn của tượng Nhân sư Ai Cậ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143" y="1059033"/>
            <a:ext cx="7602538" cy="506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59022" y="6384568"/>
            <a:ext cx="1786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Tượng</a:t>
            </a:r>
            <a:r>
              <a:rPr lang="en-US" b="1" dirty="0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Nhân </a:t>
            </a:r>
            <a:r>
              <a:rPr lang="en-US" b="1" dirty="0" err="1">
                <a:solidFill>
                  <a:srgbClr val="C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sư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61465"/>
            <a:ext cx="12192000" cy="640393"/>
          </a:xfrm>
          <a:prstGeom prst="rect">
            <a:avLst/>
          </a:prstGeom>
          <a:solidFill>
            <a:srgbClr val="19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2. DI SẢN LỊCH SỬ CHÂU PHI</a:t>
            </a:r>
          </a:p>
        </p:txBody>
      </p:sp>
      <p:pic>
        <p:nvPicPr>
          <p:cNvPr id="5" name="Picture 4" descr="Sphynx Clipart Pyramids - Png Download (#3021037) - PinClipar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45" b="95661" l="1023" r="99091">
                        <a14:foregroundMark x1="12841" y1="15582" x2="12841" y2="15582"/>
                        <a14:foregroundMark x1="20227" y1="15582" x2="20227" y2="15582"/>
                        <a14:foregroundMark x1="7386" y1="21499" x2="27159" y2="20118"/>
                        <a14:foregroundMark x1="25227" y1="35700" x2="38864" y2="29783"/>
                        <a14:foregroundMark x1="36477" y1="34122" x2="46023" y2="32544"/>
                        <a14:foregroundMark x1="46136" y1="36292" x2="48636" y2="36095"/>
                        <a14:foregroundMark x1="52386" y1="29586" x2="63409" y2="26627"/>
                        <a14:foregroundMark x1="51136" y1="29783" x2="51136" y2="29783"/>
                        <a14:foregroundMark x1="51705" y1="31164" x2="51705" y2="31164"/>
                        <a14:foregroundMark x1="74659" y1="19329" x2="90909" y2="14990"/>
                        <a14:foregroundMark x1="78864" y1="38264" x2="82727" y2="2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960" y="3148149"/>
            <a:ext cx="6887629" cy="396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Ancient Egypt clip art kit Travel clipart Ancient civilizations clipart  Africa digital clipart instant download commercial use Clip Art Art &amp;amp;  Collectibl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140" y="3801291"/>
            <a:ext cx="3477856" cy="30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Egyptian Clip Art - ClipArt Best - ClipArt Best - ClipArt B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222" y="4140926"/>
            <a:ext cx="2642778" cy="271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1"/>
          <p:cNvSpPr/>
          <p:nvPr/>
        </p:nvSpPr>
        <p:spPr>
          <a:xfrm>
            <a:off x="2807960" y="1237027"/>
            <a:ext cx="6126490" cy="20879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BEDC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Roboto" panose="02000000000000000000" pitchFamily="2" charset="0"/>
              <a:ea typeface="#9Slide03 Roboto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2991" y="1523199"/>
            <a:ext cx="5656427" cy="161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1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Một số di sản </a:t>
            </a:r>
            <a:r>
              <a:rPr lang="en-US" sz="2100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lịch</a:t>
            </a:r>
            <a:r>
              <a:rPr lang="en-US" sz="21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sử </a:t>
            </a:r>
            <a:r>
              <a:rPr lang="en-US" sz="2100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nổi</a:t>
            </a:r>
            <a:r>
              <a:rPr lang="en-US" sz="21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của </a:t>
            </a:r>
            <a:r>
              <a:rPr lang="en-US" sz="2100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châu</a:t>
            </a:r>
            <a:r>
              <a:rPr lang="en-US" sz="21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Phi: </a:t>
            </a:r>
            <a:r>
              <a:rPr lang="en-US" sz="2100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chữ</a:t>
            </a:r>
            <a:r>
              <a:rPr lang="en-US" sz="21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viết </a:t>
            </a:r>
            <a:r>
              <a:rPr lang="en-US" sz="2100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tượng</a:t>
            </a:r>
            <a:r>
              <a:rPr lang="en-US" sz="21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hình</a:t>
            </a:r>
            <a:r>
              <a:rPr lang="en-US" sz="21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phép</a:t>
            </a:r>
            <a:r>
              <a:rPr lang="en-US" sz="21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tính</a:t>
            </a:r>
            <a:r>
              <a:rPr lang="en-US" sz="21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diện</a:t>
            </a:r>
            <a:r>
              <a:rPr lang="en-US" sz="21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tích tác </a:t>
            </a:r>
            <a:r>
              <a:rPr lang="en-US" sz="2100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hình</a:t>
            </a:r>
            <a:r>
              <a:rPr lang="en-US" sz="21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giấy</a:t>
            </a:r>
            <a:r>
              <a:rPr lang="en-US" sz="21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pa-pi </a:t>
            </a:r>
            <a:r>
              <a:rPr lang="en-US" sz="2100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rút</a:t>
            </a:r>
            <a:r>
              <a:rPr lang="en-US" sz="21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, các công trình kiến </a:t>
            </a:r>
            <a:r>
              <a:rPr lang="en-US" sz="2100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trúc</a:t>
            </a:r>
            <a:r>
              <a:rPr lang="en-US" sz="21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nổi</a:t>
            </a:r>
            <a:r>
              <a:rPr lang="en-US" sz="21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(các </a:t>
            </a:r>
            <a:r>
              <a:rPr lang="en-US" sz="2100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kim</a:t>
            </a:r>
            <a:r>
              <a:rPr lang="en-US" sz="21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tự </a:t>
            </a:r>
            <a:r>
              <a:rPr lang="en-US" sz="2100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tháp</a:t>
            </a:r>
            <a:r>
              <a:rPr lang="en-US" sz="21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tượng</a:t>
            </a:r>
            <a:r>
              <a:rPr lang="en-US" sz="21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Nhân </a:t>
            </a:r>
            <a:r>
              <a:rPr lang="en-US" sz="2100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sư</a:t>
            </a:r>
            <a:r>
              <a:rPr lang="en-US" sz="21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,...).</a:t>
            </a:r>
            <a:endParaRPr lang="en-US" sz="2100" dirty="0"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83087"/>
            <a:ext cx="12192000" cy="640393"/>
          </a:xfrm>
          <a:prstGeom prst="rect">
            <a:avLst/>
          </a:prstGeom>
          <a:solidFill>
            <a:srgbClr val="194E48"/>
          </a:solidFill>
          <a:ln>
            <a:solidFill>
              <a:srgbClr val="0869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Arial" panose="020B0604020202020204" pitchFamily="34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Arial" panose="020B0604020202020204" pitchFamily="34" charset="0"/>
              </a:rPr>
              <a:t> TẬP VỀ NHÀ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Bold" panose="02000000000000000000" pitchFamily="2" charset="0"/>
              <a:ea typeface="#9Slide03 Roboto Bold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38845" y="3286654"/>
            <a:ext cx="10867175" cy="0"/>
          </a:xfrm>
          <a:prstGeom prst="line">
            <a:avLst/>
          </a:prstGeom>
          <a:noFill/>
          <a:ln w="9525" cap="flat" cmpd="sng" algn="ctr">
            <a:solidFill>
              <a:srgbClr val="52321D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Freeform 2"/>
          <p:cNvSpPr>
            <a:spLocks noChangeArrowheads="1"/>
          </p:cNvSpPr>
          <p:nvPr/>
        </p:nvSpPr>
        <p:spPr bwMode="auto">
          <a:xfrm>
            <a:off x="802090" y="2430164"/>
            <a:ext cx="1712983" cy="1712983"/>
          </a:xfrm>
          <a:custGeom>
            <a:avLst/>
            <a:gdLst>
              <a:gd name="T0" fmla="*/ 1377 w 2753"/>
              <a:gd name="T1" fmla="*/ 0 h 2752"/>
              <a:gd name="T2" fmla="*/ 1377 w 2753"/>
              <a:gd name="T3" fmla="*/ 0 h 2752"/>
              <a:gd name="T4" fmla="*/ 2752 w 2753"/>
              <a:gd name="T5" fmla="*/ 1376 h 2752"/>
              <a:gd name="T6" fmla="*/ 2752 w 2753"/>
              <a:gd name="T7" fmla="*/ 1376 h 2752"/>
              <a:gd name="T8" fmla="*/ 1377 w 2753"/>
              <a:gd name="T9" fmla="*/ 2751 h 2752"/>
              <a:gd name="T10" fmla="*/ 1377 w 2753"/>
              <a:gd name="T11" fmla="*/ 2751 h 2752"/>
              <a:gd name="T12" fmla="*/ 0 w 2753"/>
              <a:gd name="T13" fmla="*/ 1376 h 2752"/>
              <a:gd name="T14" fmla="*/ 0 w 2753"/>
              <a:gd name="T15" fmla="*/ 1376 h 2752"/>
              <a:gd name="T16" fmla="*/ 1377 w 2753"/>
              <a:gd name="T17" fmla="*/ 0 h 2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53" h="2752">
                <a:moveTo>
                  <a:pt x="1377" y="0"/>
                </a:moveTo>
                <a:lnTo>
                  <a:pt x="1377" y="0"/>
                </a:lnTo>
                <a:cubicBezTo>
                  <a:pt x="2137" y="0"/>
                  <a:pt x="2752" y="616"/>
                  <a:pt x="2752" y="1376"/>
                </a:cubicBezTo>
                <a:lnTo>
                  <a:pt x="2752" y="1376"/>
                </a:lnTo>
                <a:cubicBezTo>
                  <a:pt x="2752" y="2135"/>
                  <a:pt x="2137" y="2751"/>
                  <a:pt x="1377" y="2751"/>
                </a:cubicBezTo>
                <a:lnTo>
                  <a:pt x="1377" y="2751"/>
                </a:lnTo>
                <a:cubicBezTo>
                  <a:pt x="616" y="2751"/>
                  <a:pt x="0" y="2135"/>
                  <a:pt x="0" y="1376"/>
                </a:cubicBezTo>
                <a:lnTo>
                  <a:pt x="0" y="1376"/>
                </a:lnTo>
                <a:cubicBezTo>
                  <a:pt x="0" y="616"/>
                  <a:pt x="616" y="0"/>
                  <a:pt x="1377" y="0"/>
                </a:cubicBezTo>
              </a:path>
            </a:pathLst>
          </a:custGeom>
          <a:solidFill>
            <a:srgbClr val="00B0F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3265" b="0" i="0" u="none" strike="noStrike" kern="0" cap="none" spc="0" normalizeH="0" baseline="0" noProof="0">
              <a:ln>
                <a:noFill/>
              </a:ln>
              <a:solidFill>
                <a:srgbClr val="AAAAAA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Freeform 3"/>
          <p:cNvSpPr>
            <a:spLocks noChangeArrowheads="1"/>
          </p:cNvSpPr>
          <p:nvPr/>
        </p:nvSpPr>
        <p:spPr bwMode="auto">
          <a:xfrm>
            <a:off x="1076607" y="2622327"/>
            <a:ext cx="1166695" cy="1331405"/>
          </a:xfrm>
          <a:custGeom>
            <a:avLst/>
            <a:gdLst>
              <a:gd name="T0" fmla="*/ 885 w 1872"/>
              <a:gd name="T1" fmla="*/ 18 h 2138"/>
              <a:gd name="T2" fmla="*/ 885 w 1872"/>
              <a:gd name="T3" fmla="*/ 18 h 2138"/>
              <a:gd name="T4" fmla="*/ 986 w 1872"/>
              <a:gd name="T5" fmla="*/ 18 h 2138"/>
              <a:gd name="T6" fmla="*/ 1820 w 1872"/>
              <a:gd name="T7" fmla="*/ 500 h 2138"/>
              <a:gd name="T8" fmla="*/ 1820 w 1872"/>
              <a:gd name="T9" fmla="*/ 500 h 2138"/>
              <a:gd name="T10" fmla="*/ 1871 w 1872"/>
              <a:gd name="T11" fmla="*/ 588 h 2138"/>
              <a:gd name="T12" fmla="*/ 1871 w 1872"/>
              <a:gd name="T13" fmla="*/ 1549 h 2138"/>
              <a:gd name="T14" fmla="*/ 1871 w 1872"/>
              <a:gd name="T15" fmla="*/ 1549 h 2138"/>
              <a:gd name="T16" fmla="*/ 1820 w 1872"/>
              <a:gd name="T17" fmla="*/ 1637 h 2138"/>
              <a:gd name="T18" fmla="*/ 986 w 1872"/>
              <a:gd name="T19" fmla="*/ 2119 h 2138"/>
              <a:gd name="T20" fmla="*/ 986 w 1872"/>
              <a:gd name="T21" fmla="*/ 2119 h 2138"/>
              <a:gd name="T22" fmla="*/ 885 w 1872"/>
              <a:gd name="T23" fmla="*/ 2119 h 2138"/>
              <a:gd name="T24" fmla="*/ 50 w 1872"/>
              <a:gd name="T25" fmla="*/ 1637 h 2138"/>
              <a:gd name="T26" fmla="*/ 50 w 1872"/>
              <a:gd name="T27" fmla="*/ 1637 h 2138"/>
              <a:gd name="T28" fmla="*/ 0 w 1872"/>
              <a:gd name="T29" fmla="*/ 1549 h 2138"/>
              <a:gd name="T30" fmla="*/ 0 w 1872"/>
              <a:gd name="T31" fmla="*/ 588 h 2138"/>
              <a:gd name="T32" fmla="*/ 0 w 1872"/>
              <a:gd name="T33" fmla="*/ 588 h 2138"/>
              <a:gd name="T34" fmla="*/ 50 w 1872"/>
              <a:gd name="T35" fmla="*/ 500 h 2138"/>
              <a:gd name="T36" fmla="*/ 885 w 1872"/>
              <a:gd name="T37" fmla="*/ 18 h 2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72" h="2138">
                <a:moveTo>
                  <a:pt x="885" y="18"/>
                </a:moveTo>
                <a:lnTo>
                  <a:pt x="885" y="18"/>
                </a:lnTo>
                <a:cubicBezTo>
                  <a:pt x="916" y="0"/>
                  <a:pt x="955" y="0"/>
                  <a:pt x="986" y="18"/>
                </a:cubicBezTo>
                <a:lnTo>
                  <a:pt x="1820" y="500"/>
                </a:lnTo>
                <a:lnTo>
                  <a:pt x="1820" y="500"/>
                </a:lnTo>
                <a:cubicBezTo>
                  <a:pt x="1851" y="517"/>
                  <a:pt x="1871" y="551"/>
                  <a:pt x="1871" y="588"/>
                </a:cubicBezTo>
                <a:lnTo>
                  <a:pt x="1871" y="1549"/>
                </a:lnTo>
                <a:lnTo>
                  <a:pt x="1871" y="1549"/>
                </a:lnTo>
                <a:cubicBezTo>
                  <a:pt x="1871" y="1586"/>
                  <a:pt x="1851" y="1620"/>
                  <a:pt x="1820" y="1637"/>
                </a:cubicBezTo>
                <a:lnTo>
                  <a:pt x="986" y="2119"/>
                </a:lnTo>
                <a:lnTo>
                  <a:pt x="986" y="2119"/>
                </a:lnTo>
                <a:cubicBezTo>
                  <a:pt x="955" y="2137"/>
                  <a:pt x="916" y="2137"/>
                  <a:pt x="885" y="2119"/>
                </a:cubicBezTo>
                <a:lnTo>
                  <a:pt x="50" y="1637"/>
                </a:lnTo>
                <a:lnTo>
                  <a:pt x="50" y="1637"/>
                </a:lnTo>
                <a:cubicBezTo>
                  <a:pt x="19" y="1620"/>
                  <a:pt x="0" y="1586"/>
                  <a:pt x="0" y="1549"/>
                </a:cubicBezTo>
                <a:lnTo>
                  <a:pt x="0" y="588"/>
                </a:lnTo>
                <a:lnTo>
                  <a:pt x="0" y="588"/>
                </a:lnTo>
                <a:cubicBezTo>
                  <a:pt x="0" y="551"/>
                  <a:pt x="19" y="517"/>
                  <a:pt x="50" y="500"/>
                </a:cubicBezTo>
                <a:lnTo>
                  <a:pt x="885" y="18"/>
                </a:lnTo>
              </a:path>
            </a:pathLst>
          </a:cu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3265" b="0" i="0" u="none" strike="noStrike" kern="0" cap="none" spc="0" normalizeH="0" baseline="0" noProof="0">
              <a:ln>
                <a:noFill/>
              </a:ln>
              <a:solidFill>
                <a:srgbClr val="AAAAAA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Freeform 5"/>
          <p:cNvSpPr>
            <a:spLocks noChangeArrowheads="1"/>
          </p:cNvSpPr>
          <p:nvPr/>
        </p:nvSpPr>
        <p:spPr bwMode="auto">
          <a:xfrm>
            <a:off x="5305678" y="2430164"/>
            <a:ext cx="1712983" cy="1712983"/>
          </a:xfrm>
          <a:custGeom>
            <a:avLst/>
            <a:gdLst>
              <a:gd name="T0" fmla="*/ 1376 w 2753"/>
              <a:gd name="T1" fmla="*/ 0 h 2752"/>
              <a:gd name="T2" fmla="*/ 1376 w 2753"/>
              <a:gd name="T3" fmla="*/ 0 h 2752"/>
              <a:gd name="T4" fmla="*/ 2752 w 2753"/>
              <a:gd name="T5" fmla="*/ 1376 h 2752"/>
              <a:gd name="T6" fmla="*/ 2752 w 2753"/>
              <a:gd name="T7" fmla="*/ 1376 h 2752"/>
              <a:gd name="T8" fmla="*/ 1376 w 2753"/>
              <a:gd name="T9" fmla="*/ 2751 h 2752"/>
              <a:gd name="T10" fmla="*/ 1376 w 2753"/>
              <a:gd name="T11" fmla="*/ 2751 h 2752"/>
              <a:gd name="T12" fmla="*/ 0 w 2753"/>
              <a:gd name="T13" fmla="*/ 1376 h 2752"/>
              <a:gd name="T14" fmla="*/ 0 w 2753"/>
              <a:gd name="T15" fmla="*/ 1376 h 2752"/>
              <a:gd name="T16" fmla="*/ 1376 w 2753"/>
              <a:gd name="T17" fmla="*/ 0 h 2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53" h="2752">
                <a:moveTo>
                  <a:pt x="1376" y="0"/>
                </a:moveTo>
                <a:lnTo>
                  <a:pt x="1376" y="0"/>
                </a:lnTo>
                <a:cubicBezTo>
                  <a:pt x="2137" y="0"/>
                  <a:pt x="2752" y="616"/>
                  <a:pt x="2752" y="1376"/>
                </a:cubicBezTo>
                <a:lnTo>
                  <a:pt x="2752" y="1376"/>
                </a:lnTo>
                <a:cubicBezTo>
                  <a:pt x="2752" y="2135"/>
                  <a:pt x="2137" y="2751"/>
                  <a:pt x="1376" y="2751"/>
                </a:cubicBezTo>
                <a:lnTo>
                  <a:pt x="1376" y="2751"/>
                </a:lnTo>
                <a:cubicBezTo>
                  <a:pt x="616" y="2751"/>
                  <a:pt x="0" y="2135"/>
                  <a:pt x="0" y="1376"/>
                </a:cubicBezTo>
                <a:lnTo>
                  <a:pt x="0" y="1376"/>
                </a:lnTo>
                <a:cubicBezTo>
                  <a:pt x="0" y="616"/>
                  <a:pt x="616" y="0"/>
                  <a:pt x="1376" y="0"/>
                </a:cubicBezTo>
              </a:path>
            </a:pathLst>
          </a:custGeom>
          <a:solidFill>
            <a:srgbClr val="ED7D3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3265" b="0" i="0" u="none" strike="noStrike" kern="0" cap="none" spc="0" normalizeH="0" baseline="0" noProof="0">
              <a:ln>
                <a:noFill/>
              </a:ln>
              <a:solidFill>
                <a:srgbClr val="AAAAAA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Freeform 6"/>
          <p:cNvSpPr>
            <a:spLocks noChangeArrowheads="1"/>
          </p:cNvSpPr>
          <p:nvPr/>
        </p:nvSpPr>
        <p:spPr bwMode="auto">
          <a:xfrm>
            <a:off x="5580195" y="2622327"/>
            <a:ext cx="1166695" cy="1331405"/>
          </a:xfrm>
          <a:custGeom>
            <a:avLst/>
            <a:gdLst>
              <a:gd name="T0" fmla="*/ 885 w 1873"/>
              <a:gd name="T1" fmla="*/ 18 h 2138"/>
              <a:gd name="T2" fmla="*/ 885 w 1873"/>
              <a:gd name="T3" fmla="*/ 18 h 2138"/>
              <a:gd name="T4" fmla="*/ 987 w 1873"/>
              <a:gd name="T5" fmla="*/ 18 h 2138"/>
              <a:gd name="T6" fmla="*/ 1821 w 1873"/>
              <a:gd name="T7" fmla="*/ 500 h 2138"/>
              <a:gd name="T8" fmla="*/ 1821 w 1873"/>
              <a:gd name="T9" fmla="*/ 500 h 2138"/>
              <a:gd name="T10" fmla="*/ 1872 w 1873"/>
              <a:gd name="T11" fmla="*/ 588 h 2138"/>
              <a:gd name="T12" fmla="*/ 1872 w 1873"/>
              <a:gd name="T13" fmla="*/ 1549 h 2138"/>
              <a:gd name="T14" fmla="*/ 1872 w 1873"/>
              <a:gd name="T15" fmla="*/ 1549 h 2138"/>
              <a:gd name="T16" fmla="*/ 1821 w 1873"/>
              <a:gd name="T17" fmla="*/ 1637 h 2138"/>
              <a:gd name="T18" fmla="*/ 987 w 1873"/>
              <a:gd name="T19" fmla="*/ 2119 h 2138"/>
              <a:gd name="T20" fmla="*/ 987 w 1873"/>
              <a:gd name="T21" fmla="*/ 2119 h 2138"/>
              <a:gd name="T22" fmla="*/ 885 w 1873"/>
              <a:gd name="T23" fmla="*/ 2119 h 2138"/>
              <a:gd name="T24" fmla="*/ 51 w 1873"/>
              <a:gd name="T25" fmla="*/ 1637 h 2138"/>
              <a:gd name="T26" fmla="*/ 51 w 1873"/>
              <a:gd name="T27" fmla="*/ 1637 h 2138"/>
              <a:gd name="T28" fmla="*/ 0 w 1873"/>
              <a:gd name="T29" fmla="*/ 1549 h 2138"/>
              <a:gd name="T30" fmla="*/ 0 w 1873"/>
              <a:gd name="T31" fmla="*/ 588 h 2138"/>
              <a:gd name="T32" fmla="*/ 0 w 1873"/>
              <a:gd name="T33" fmla="*/ 588 h 2138"/>
              <a:gd name="T34" fmla="*/ 51 w 1873"/>
              <a:gd name="T35" fmla="*/ 500 h 2138"/>
              <a:gd name="T36" fmla="*/ 885 w 1873"/>
              <a:gd name="T37" fmla="*/ 18 h 2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73" h="2138">
                <a:moveTo>
                  <a:pt x="885" y="18"/>
                </a:moveTo>
                <a:lnTo>
                  <a:pt x="885" y="18"/>
                </a:lnTo>
                <a:cubicBezTo>
                  <a:pt x="917" y="0"/>
                  <a:pt x="956" y="0"/>
                  <a:pt x="987" y="18"/>
                </a:cubicBezTo>
                <a:lnTo>
                  <a:pt x="1821" y="500"/>
                </a:lnTo>
                <a:lnTo>
                  <a:pt x="1821" y="500"/>
                </a:lnTo>
                <a:cubicBezTo>
                  <a:pt x="1852" y="517"/>
                  <a:pt x="1872" y="551"/>
                  <a:pt x="1872" y="588"/>
                </a:cubicBezTo>
                <a:lnTo>
                  <a:pt x="1872" y="1549"/>
                </a:lnTo>
                <a:lnTo>
                  <a:pt x="1872" y="1549"/>
                </a:lnTo>
                <a:cubicBezTo>
                  <a:pt x="1872" y="1586"/>
                  <a:pt x="1852" y="1620"/>
                  <a:pt x="1821" y="1637"/>
                </a:cubicBezTo>
                <a:lnTo>
                  <a:pt x="987" y="2119"/>
                </a:lnTo>
                <a:lnTo>
                  <a:pt x="987" y="2119"/>
                </a:lnTo>
                <a:cubicBezTo>
                  <a:pt x="956" y="2137"/>
                  <a:pt x="917" y="2137"/>
                  <a:pt x="885" y="2119"/>
                </a:cubicBezTo>
                <a:lnTo>
                  <a:pt x="51" y="1637"/>
                </a:lnTo>
                <a:lnTo>
                  <a:pt x="51" y="1637"/>
                </a:lnTo>
                <a:cubicBezTo>
                  <a:pt x="20" y="1620"/>
                  <a:pt x="0" y="1586"/>
                  <a:pt x="0" y="1549"/>
                </a:cubicBezTo>
                <a:lnTo>
                  <a:pt x="0" y="588"/>
                </a:lnTo>
                <a:lnTo>
                  <a:pt x="0" y="588"/>
                </a:lnTo>
                <a:cubicBezTo>
                  <a:pt x="0" y="551"/>
                  <a:pt x="20" y="517"/>
                  <a:pt x="51" y="500"/>
                </a:cubicBezTo>
                <a:lnTo>
                  <a:pt x="885" y="18"/>
                </a:lnTo>
              </a:path>
            </a:pathLst>
          </a:cu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3265" b="0" i="0" u="none" strike="noStrike" kern="0" cap="none" spc="0" normalizeH="0" baseline="0" noProof="0">
              <a:ln>
                <a:noFill/>
              </a:ln>
              <a:solidFill>
                <a:srgbClr val="AAAAAA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Freeform 14"/>
          <p:cNvSpPr>
            <a:spLocks noChangeArrowheads="1"/>
          </p:cNvSpPr>
          <p:nvPr/>
        </p:nvSpPr>
        <p:spPr bwMode="auto">
          <a:xfrm>
            <a:off x="9184746" y="2415559"/>
            <a:ext cx="1712983" cy="1712983"/>
          </a:xfrm>
          <a:custGeom>
            <a:avLst/>
            <a:gdLst>
              <a:gd name="T0" fmla="*/ 1376 w 2753"/>
              <a:gd name="T1" fmla="*/ 0 h 2752"/>
              <a:gd name="T2" fmla="*/ 1376 w 2753"/>
              <a:gd name="T3" fmla="*/ 0 h 2752"/>
              <a:gd name="T4" fmla="*/ 2752 w 2753"/>
              <a:gd name="T5" fmla="*/ 1376 h 2752"/>
              <a:gd name="T6" fmla="*/ 2752 w 2753"/>
              <a:gd name="T7" fmla="*/ 1376 h 2752"/>
              <a:gd name="T8" fmla="*/ 1376 w 2753"/>
              <a:gd name="T9" fmla="*/ 2751 h 2752"/>
              <a:gd name="T10" fmla="*/ 1376 w 2753"/>
              <a:gd name="T11" fmla="*/ 2751 h 2752"/>
              <a:gd name="T12" fmla="*/ 0 w 2753"/>
              <a:gd name="T13" fmla="*/ 1376 h 2752"/>
              <a:gd name="T14" fmla="*/ 0 w 2753"/>
              <a:gd name="T15" fmla="*/ 1376 h 2752"/>
              <a:gd name="T16" fmla="*/ 1376 w 2753"/>
              <a:gd name="T17" fmla="*/ 0 h 2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53" h="2752">
                <a:moveTo>
                  <a:pt x="1376" y="0"/>
                </a:moveTo>
                <a:lnTo>
                  <a:pt x="1376" y="0"/>
                </a:lnTo>
                <a:cubicBezTo>
                  <a:pt x="2136" y="0"/>
                  <a:pt x="2752" y="616"/>
                  <a:pt x="2752" y="1376"/>
                </a:cubicBezTo>
                <a:lnTo>
                  <a:pt x="2752" y="1376"/>
                </a:lnTo>
                <a:cubicBezTo>
                  <a:pt x="2752" y="2135"/>
                  <a:pt x="2136" y="2751"/>
                  <a:pt x="1376" y="2751"/>
                </a:cubicBezTo>
                <a:lnTo>
                  <a:pt x="1376" y="2751"/>
                </a:lnTo>
                <a:cubicBezTo>
                  <a:pt x="616" y="2751"/>
                  <a:pt x="0" y="2135"/>
                  <a:pt x="0" y="1376"/>
                </a:cubicBezTo>
                <a:lnTo>
                  <a:pt x="0" y="1376"/>
                </a:lnTo>
                <a:cubicBezTo>
                  <a:pt x="0" y="616"/>
                  <a:pt x="616" y="0"/>
                  <a:pt x="1376" y="0"/>
                </a:cubicBezTo>
              </a:path>
            </a:pathLst>
          </a:custGeom>
          <a:solidFill>
            <a:srgbClr val="00B05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3265" b="0" i="0" u="none" strike="noStrike" kern="0" cap="none" spc="0" normalizeH="0" baseline="0" noProof="0">
              <a:ln>
                <a:noFill/>
              </a:ln>
              <a:solidFill>
                <a:srgbClr val="AAAAAA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Freeform 15"/>
          <p:cNvSpPr>
            <a:spLocks noChangeArrowheads="1"/>
          </p:cNvSpPr>
          <p:nvPr/>
        </p:nvSpPr>
        <p:spPr bwMode="auto">
          <a:xfrm>
            <a:off x="9456519" y="2607721"/>
            <a:ext cx="1166695" cy="1331405"/>
          </a:xfrm>
          <a:custGeom>
            <a:avLst/>
            <a:gdLst>
              <a:gd name="T0" fmla="*/ 885 w 1872"/>
              <a:gd name="T1" fmla="*/ 18 h 2138"/>
              <a:gd name="T2" fmla="*/ 885 w 1872"/>
              <a:gd name="T3" fmla="*/ 18 h 2138"/>
              <a:gd name="T4" fmla="*/ 987 w 1872"/>
              <a:gd name="T5" fmla="*/ 18 h 2138"/>
              <a:gd name="T6" fmla="*/ 1821 w 1872"/>
              <a:gd name="T7" fmla="*/ 500 h 2138"/>
              <a:gd name="T8" fmla="*/ 1821 w 1872"/>
              <a:gd name="T9" fmla="*/ 500 h 2138"/>
              <a:gd name="T10" fmla="*/ 1871 w 1872"/>
              <a:gd name="T11" fmla="*/ 588 h 2138"/>
              <a:gd name="T12" fmla="*/ 1871 w 1872"/>
              <a:gd name="T13" fmla="*/ 1549 h 2138"/>
              <a:gd name="T14" fmla="*/ 1871 w 1872"/>
              <a:gd name="T15" fmla="*/ 1549 h 2138"/>
              <a:gd name="T16" fmla="*/ 1821 w 1872"/>
              <a:gd name="T17" fmla="*/ 1637 h 2138"/>
              <a:gd name="T18" fmla="*/ 987 w 1872"/>
              <a:gd name="T19" fmla="*/ 2119 h 2138"/>
              <a:gd name="T20" fmla="*/ 987 w 1872"/>
              <a:gd name="T21" fmla="*/ 2119 h 2138"/>
              <a:gd name="T22" fmla="*/ 885 w 1872"/>
              <a:gd name="T23" fmla="*/ 2119 h 2138"/>
              <a:gd name="T24" fmla="*/ 51 w 1872"/>
              <a:gd name="T25" fmla="*/ 1637 h 2138"/>
              <a:gd name="T26" fmla="*/ 51 w 1872"/>
              <a:gd name="T27" fmla="*/ 1637 h 2138"/>
              <a:gd name="T28" fmla="*/ 0 w 1872"/>
              <a:gd name="T29" fmla="*/ 1549 h 2138"/>
              <a:gd name="T30" fmla="*/ 0 w 1872"/>
              <a:gd name="T31" fmla="*/ 588 h 2138"/>
              <a:gd name="T32" fmla="*/ 0 w 1872"/>
              <a:gd name="T33" fmla="*/ 588 h 2138"/>
              <a:gd name="T34" fmla="*/ 51 w 1872"/>
              <a:gd name="T35" fmla="*/ 500 h 2138"/>
              <a:gd name="T36" fmla="*/ 885 w 1872"/>
              <a:gd name="T37" fmla="*/ 18 h 2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72" h="2138">
                <a:moveTo>
                  <a:pt x="885" y="18"/>
                </a:moveTo>
                <a:lnTo>
                  <a:pt x="885" y="18"/>
                </a:lnTo>
                <a:cubicBezTo>
                  <a:pt x="916" y="0"/>
                  <a:pt x="955" y="0"/>
                  <a:pt x="987" y="18"/>
                </a:cubicBezTo>
                <a:lnTo>
                  <a:pt x="1821" y="500"/>
                </a:lnTo>
                <a:lnTo>
                  <a:pt x="1821" y="500"/>
                </a:lnTo>
                <a:cubicBezTo>
                  <a:pt x="1852" y="517"/>
                  <a:pt x="1871" y="551"/>
                  <a:pt x="1871" y="588"/>
                </a:cubicBezTo>
                <a:lnTo>
                  <a:pt x="1871" y="1549"/>
                </a:lnTo>
                <a:lnTo>
                  <a:pt x="1871" y="1549"/>
                </a:lnTo>
                <a:cubicBezTo>
                  <a:pt x="1871" y="1586"/>
                  <a:pt x="1852" y="1620"/>
                  <a:pt x="1821" y="1637"/>
                </a:cubicBezTo>
                <a:lnTo>
                  <a:pt x="987" y="2119"/>
                </a:lnTo>
                <a:lnTo>
                  <a:pt x="987" y="2119"/>
                </a:lnTo>
                <a:cubicBezTo>
                  <a:pt x="955" y="2137"/>
                  <a:pt x="916" y="2137"/>
                  <a:pt x="885" y="2119"/>
                </a:cubicBezTo>
                <a:lnTo>
                  <a:pt x="51" y="1637"/>
                </a:lnTo>
                <a:lnTo>
                  <a:pt x="51" y="1637"/>
                </a:lnTo>
                <a:cubicBezTo>
                  <a:pt x="20" y="1620"/>
                  <a:pt x="0" y="1586"/>
                  <a:pt x="0" y="1549"/>
                </a:cubicBezTo>
                <a:lnTo>
                  <a:pt x="0" y="588"/>
                </a:lnTo>
                <a:lnTo>
                  <a:pt x="0" y="588"/>
                </a:lnTo>
                <a:cubicBezTo>
                  <a:pt x="0" y="551"/>
                  <a:pt x="20" y="517"/>
                  <a:pt x="51" y="500"/>
                </a:cubicBezTo>
                <a:lnTo>
                  <a:pt x="885" y="18"/>
                </a:lnTo>
              </a:path>
            </a:pathLst>
          </a:cu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3265" b="0" i="0" u="none" strike="noStrike" kern="0" cap="none" spc="0" normalizeH="0" baseline="0" noProof="0">
              <a:ln>
                <a:noFill/>
              </a:ln>
              <a:solidFill>
                <a:srgbClr val="AAAAAA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48473" y="4441088"/>
            <a:ext cx="362166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Vẽ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1 </a:t>
            </a:r>
            <a:r>
              <a:rPr lang="en-US" sz="2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bức</a:t>
            </a:r>
            <a:r>
              <a:rPr lang="en-US" sz="2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tranh</a:t>
            </a:r>
            <a:r>
              <a:rPr lang="en-US" sz="2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thể hiện tình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hữu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nghị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giữa Việt Nam -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Châu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Phi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89524" y="1558499"/>
            <a:ext cx="60952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lựa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nhiệm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vụ: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92227" y="4378922"/>
            <a:ext cx="362166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Vẽ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sơ</a:t>
            </a:r>
            <a:r>
              <a:rPr lang="en-US" sz="2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đồ</a:t>
            </a:r>
            <a:r>
              <a:rPr lang="en-US" sz="2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tổng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kết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bài học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729663" y="4371619"/>
            <a:ext cx="304323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Kể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1 </a:t>
            </a:r>
            <a:r>
              <a:rPr lang="en-US" sz="2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câu </a:t>
            </a:r>
            <a:r>
              <a:rPr lang="en-US" sz="2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chuyện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/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kỉ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niệm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đáng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về 1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chuyến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đi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châu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Phi (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nếu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có)</a:t>
            </a:r>
          </a:p>
        </p:txBody>
      </p:sp>
      <p:pic>
        <p:nvPicPr>
          <p:cNvPr id="26" name="Picture 4" descr="Vẽ Tranh, Họa Sĩ, Tải hình PNG 370 - Free.Vector6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317" y="2629795"/>
            <a:ext cx="1113503" cy="132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Mind Map Flat Design Big Data - Mind Map Vector - Free Transparent PNG  Clipart Images Downl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51" b="96621" l="1310" r="98095">
                        <a14:foregroundMark x1="13333" y1="46390" x2="13333" y2="46390"/>
                        <a14:foregroundMark x1="31310" y1="82949" x2="31310" y2="82949"/>
                        <a14:foregroundMark x1="41905" y1="67896" x2="41905" y2="67896"/>
                        <a14:foregroundMark x1="33929" y1="49002" x2="33929" y2="49002"/>
                        <a14:foregroundMark x1="41548" y1="35023" x2="41548" y2="35023"/>
                        <a14:foregroundMark x1="52976" y1="48233" x2="52976" y2="48233"/>
                        <a14:foregroundMark x1="62976" y1="35330" x2="62976" y2="35330"/>
                        <a14:foregroundMark x1="69048" y1="52074" x2="69048" y2="52074"/>
                        <a14:foregroundMark x1="91786" y1="49002" x2="91786" y2="49002"/>
                        <a14:foregroundMark x1="71310" y1="79724" x2="71310" y2="79724"/>
                        <a14:foregroundMark x1="61071" y1="64823" x2="61071" y2="64823"/>
                        <a14:foregroundMark x1="78214" y1="16897" x2="78214" y2="16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903" y="2879719"/>
            <a:ext cx="1050154" cy="81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19,261 African Map Stock Vector Illustration and Royalty Free African Map 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56" b="98889" l="9707" r="89842">
                        <a14:foregroundMark x1="60948" y1="9111" x2="60948" y2="9111"/>
                        <a14:foregroundMark x1="72460" y1="10667" x2="72460" y2="10667"/>
                        <a14:foregroundMark x1="57111" y1="8000" x2="57111" y2="8000"/>
                        <a14:foregroundMark x1="50113" y1="10667" x2="50113" y2="10667"/>
                        <a14:foregroundMark x1="32280" y1="11111" x2="32280" y2="11111"/>
                        <a14:foregroundMark x1="23702" y1="5778" x2="23702" y2="5778"/>
                        <a14:foregroundMark x1="79233" y1="74667" x2="79233" y2="7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418" y="2879719"/>
            <a:ext cx="1021391" cy="103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/>
      <p:bldP spid="17" grpId="0"/>
      <p:bldP spid="18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83087"/>
            <a:ext cx="12192000" cy="640393"/>
          </a:xfrm>
          <a:prstGeom prst="rect">
            <a:avLst/>
          </a:prstGeom>
          <a:solidFill>
            <a:srgbClr val="08699F"/>
          </a:solidFill>
          <a:ln>
            <a:solidFill>
              <a:srgbClr val="0869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</a:rPr>
              <a:t>SUY NGẪM SAU BÀI HỌC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78483" y="1796431"/>
            <a:ext cx="4159749" cy="4159749"/>
            <a:chOff x="1171808" y="2023387"/>
            <a:chExt cx="2801037" cy="2801037"/>
          </a:xfrm>
        </p:grpSpPr>
        <p:sp>
          <p:nvSpPr>
            <p:cNvPr id="10" name="Oval 9"/>
            <p:cNvSpPr/>
            <p:nvPr/>
          </p:nvSpPr>
          <p:spPr>
            <a:xfrm>
              <a:off x="1268061" y="2119640"/>
              <a:ext cx="2633811" cy="2633811"/>
            </a:xfrm>
            <a:prstGeom prst="ellipse">
              <a:avLst/>
            </a:prstGeom>
            <a:solidFill>
              <a:srgbClr val="FFC93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Roboto" panose="020B0604020202020204" pitchFamily="2" charset="0"/>
                <a:ea typeface="Roboto" panose="020B0604020202020204" pitchFamily="2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71808" y="2023387"/>
              <a:ext cx="2801037" cy="2801037"/>
            </a:xfrm>
            <a:prstGeom prst="ellipse">
              <a:avLst/>
            </a:prstGeom>
            <a:noFill/>
            <a:ln w="12700" cap="flat" cmpd="sng" algn="ctr">
              <a:solidFill>
                <a:srgbClr val="FFC9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Roboto" panose="020B0604020202020204" pitchFamily="2" charset="0"/>
                <a:ea typeface="Roboto" panose="020B0604020202020204" pitchFamily="2" charset="0"/>
              </a:endParaRPr>
            </a:p>
          </p:txBody>
        </p:sp>
      </p:grpSp>
      <p:pic>
        <p:nvPicPr>
          <p:cNvPr id="12" name="Picture 11" descr="A picture containing text, vector graphics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25" y="2405668"/>
            <a:ext cx="3110961" cy="311096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914335" y="3497115"/>
            <a:ext cx="5055993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1219200">
              <a:lnSpc>
                <a:spcPct val="130000"/>
              </a:lnSpc>
              <a:buClr>
                <a:srgbClr val="000000"/>
              </a:buClr>
              <a:buSzPts val="2500"/>
              <a:defRPr/>
            </a:pPr>
            <a:r>
              <a:rPr lang="en-US" sz="2400" dirty="0">
                <a:solidFill>
                  <a:srgbClr val="4B4B4B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sym typeface="Times New Roman" panose="02020603050405020304"/>
              </a:rPr>
              <a:t>điều </a:t>
            </a:r>
            <a:r>
              <a:rPr lang="en-US" sz="2400" dirty="0" err="1">
                <a:solidFill>
                  <a:srgbClr val="4B4B4B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sym typeface="Times New Roman" panose="02020603050405020304"/>
              </a:rPr>
              <a:t>em</a:t>
            </a:r>
            <a:r>
              <a:rPr lang="en-US" sz="2400" dirty="0">
                <a:solidFill>
                  <a:srgbClr val="4B4B4B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sym typeface="Times New Roman" panose="02020603050405020304"/>
              </a:rPr>
              <a:t> </a:t>
            </a:r>
            <a:r>
              <a:rPr lang="en-US" sz="2400" dirty="0" err="1">
                <a:solidFill>
                  <a:srgbClr val="4B4B4B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sym typeface="Times New Roman" panose="02020603050405020304"/>
              </a:rPr>
              <a:t>còn</a:t>
            </a:r>
            <a:r>
              <a:rPr lang="en-US" sz="2400" dirty="0">
                <a:solidFill>
                  <a:srgbClr val="4B4B4B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sym typeface="Times New Roman" panose="02020603050405020304"/>
              </a:rPr>
              <a:t> </a:t>
            </a:r>
            <a:r>
              <a:rPr lang="en-US" sz="2400" dirty="0" err="1">
                <a:solidFill>
                  <a:srgbClr val="4B4B4B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sym typeface="Times New Roman" panose="02020603050405020304"/>
              </a:rPr>
              <a:t>thắc</a:t>
            </a:r>
            <a:r>
              <a:rPr lang="en-US" sz="2400" dirty="0">
                <a:solidFill>
                  <a:srgbClr val="4B4B4B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sym typeface="Times New Roman" panose="02020603050405020304"/>
              </a:rPr>
              <a:t> </a:t>
            </a:r>
            <a:r>
              <a:rPr lang="en-US" sz="2400" dirty="0" err="1">
                <a:solidFill>
                  <a:srgbClr val="4B4B4B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sym typeface="Times New Roman" panose="02020603050405020304"/>
              </a:rPr>
              <a:t>mắc</a:t>
            </a:r>
            <a:r>
              <a:rPr lang="en-US" sz="2400" dirty="0">
                <a:solidFill>
                  <a:srgbClr val="4B4B4B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sym typeface="Times New Roman" panose="02020603050405020304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4" b="96491" l="9459" r="89865">
                        <a14:foregroundMark x1="45608" y1="29825" x2="57432" y2="836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5013" y="4637553"/>
            <a:ext cx="2282536" cy="1318627"/>
          </a:xfrm>
          <a:prstGeom prst="rect">
            <a:avLst/>
          </a:prstGeom>
        </p:spPr>
      </p:pic>
      <p:pic>
        <p:nvPicPr>
          <p:cNvPr id="16" name="Picture 6" descr="Số 2 PNG png tải về - Miễn phí trong suốt Khu Vực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7" b="100000" l="10000" r="90000">
                        <a14:foregroundMark x1="48333" y1="22333" x2="48333" y2="22333"/>
                        <a14:foregroundMark x1="49556" y1="15833" x2="55889" y2="72000"/>
                        <a14:foregroundMark x1="44444" y1="77333" x2="58111" y2="22500"/>
                        <a14:foregroundMark x1="39667" y1="26000" x2="48556" y2="22000"/>
                        <a14:foregroundMark x1="42667" y1="46500" x2="47000" y2="83167"/>
                        <a14:foregroundMark x1="44444" y1="71333" x2="63778" y2="6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86" y="3265787"/>
            <a:ext cx="1519990" cy="101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Điều khoản khác png | PNGEg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437" r="93966">
                        <a14:foregroundMark x1="61207" y1="30667" x2="61207" y2="30667"/>
                        <a14:foregroundMark x1="60057" y1="46667" x2="60057" y2="46667"/>
                        <a14:foregroundMark x1="39655" y1="26333" x2="58046" y2="71667"/>
                        <a14:foregroundMark x1="48276" y1="79000" x2="58333" y2="29667"/>
                        <a14:foregroundMark x1="36782" y1="71667" x2="62644" y2="66333"/>
                        <a14:foregroundMark x1="42241" y1="22667" x2="68391" y2="63667"/>
                        <a14:foregroundMark x1="50862" y1="41333" x2="68966" y2="3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228" y="1767674"/>
            <a:ext cx="1216107" cy="104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914335" y="1994832"/>
            <a:ext cx="5507250" cy="52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1219200">
              <a:lnSpc>
                <a:spcPct val="130000"/>
              </a:lnSpc>
              <a:buClr>
                <a:srgbClr val="000000"/>
              </a:buClr>
              <a:buSzPts val="2500"/>
              <a:defRPr/>
            </a:pPr>
            <a:r>
              <a:rPr lang="en-US" sz="2400" dirty="0">
                <a:solidFill>
                  <a:srgbClr val="4B4B4B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điều </a:t>
            </a:r>
            <a:r>
              <a:rPr lang="en-US" sz="2400" dirty="0" err="1">
                <a:solidFill>
                  <a:srgbClr val="4B4B4B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em</a:t>
            </a:r>
            <a:r>
              <a:rPr lang="en-US" sz="2400" dirty="0">
                <a:solidFill>
                  <a:srgbClr val="4B4B4B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học được.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914335" y="5020693"/>
            <a:ext cx="4674678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1219200">
              <a:lnSpc>
                <a:spcPct val="130000"/>
              </a:lnSpc>
              <a:buClr>
                <a:srgbClr val="000000"/>
              </a:buClr>
              <a:buSzPts val="2500"/>
              <a:defRPr/>
            </a:pPr>
            <a:r>
              <a:rPr lang="en-US" sz="2400" kern="0" dirty="0">
                <a:solidFill>
                  <a:srgbClr val="4B4B4B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/>
                <a:sym typeface="Times New Roman" panose="02020603050405020304"/>
              </a:rPr>
              <a:t>đề xuất để giờ học </a:t>
            </a:r>
            <a:r>
              <a:rPr lang="en-US" sz="2400" kern="0" dirty="0" err="1">
                <a:solidFill>
                  <a:srgbClr val="4B4B4B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/>
                <a:sym typeface="Times New Roman" panose="02020603050405020304"/>
              </a:rPr>
              <a:t>hiệu</a:t>
            </a:r>
            <a:r>
              <a:rPr lang="en-US" sz="2400" kern="0" dirty="0">
                <a:solidFill>
                  <a:srgbClr val="4B4B4B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/>
                <a:sym typeface="Times New Roman" panose="02020603050405020304"/>
              </a:rPr>
              <a:t> quả hơn.</a:t>
            </a:r>
            <a:endParaRPr lang="vi-VN" sz="2400" kern="0" dirty="0">
              <a:solidFill>
                <a:srgbClr val="4B4B4B">
                  <a:lumMod val="50000"/>
                </a:srgbClr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73"/>
          <a:stretch>
            <a:fillRect/>
          </a:stretch>
        </p:blipFill>
        <p:spPr>
          <a:xfrm>
            <a:off x="2887761" y="649490"/>
            <a:ext cx="7004385" cy="237924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69489" y="3037669"/>
            <a:ext cx="9114139" cy="2538355"/>
            <a:chOff x="1514901" y="2360255"/>
            <a:chExt cx="9114139" cy="2538354"/>
          </a:xfrm>
          <a:solidFill>
            <a:srgbClr val="00A0E8"/>
          </a:solidFill>
        </p:grpSpPr>
        <p:sp>
          <p:nvSpPr>
            <p:cNvPr id="4" name="Rectangle 3"/>
            <p:cNvSpPr/>
            <p:nvPr/>
          </p:nvSpPr>
          <p:spPr>
            <a:xfrm>
              <a:off x="1644452" y="2524837"/>
              <a:ext cx="8871012" cy="2243979"/>
            </a:xfrm>
            <a:prstGeom prst="rect">
              <a:avLst/>
            </a:prstGeom>
            <a:grpFill/>
            <a:ln w="12700" cap="flat" cmpd="sng" algn="ctr">
              <a:solidFill>
                <a:srgbClr val="00A0E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cs typeface="Arial" panose="020B0604020202020204"/>
                <a:sym typeface="Arial" panose="020B0604020202020204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1514901" y="2360255"/>
              <a:ext cx="9109556" cy="0"/>
            </a:xfrm>
            <a:prstGeom prst="line">
              <a:avLst/>
            </a:prstGeom>
            <a:grpFill/>
            <a:ln w="6350" cap="flat" cmpd="sng" algn="ctr">
              <a:solidFill>
                <a:srgbClr val="00A0E8"/>
              </a:solidFill>
              <a:prstDash val="lgDash"/>
              <a:miter lim="800000"/>
            </a:ln>
            <a:effectLst/>
          </p:spPr>
        </p:cxnSp>
        <p:cxnSp>
          <p:nvCxnSpPr>
            <p:cNvPr id="6" name="Straight Connector 5"/>
            <p:cNvCxnSpPr/>
            <p:nvPr/>
          </p:nvCxnSpPr>
          <p:spPr>
            <a:xfrm>
              <a:off x="1514901" y="4898609"/>
              <a:ext cx="9109556" cy="0"/>
            </a:xfrm>
            <a:prstGeom prst="line">
              <a:avLst/>
            </a:prstGeom>
            <a:grpFill/>
            <a:ln w="6350" cap="flat" cmpd="sng" algn="ctr">
              <a:solidFill>
                <a:srgbClr val="00A0E8"/>
              </a:solidFill>
              <a:prstDash val="lgDash"/>
              <a:miter lim="800000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>
            <a:xfrm>
              <a:off x="1514901" y="2360255"/>
              <a:ext cx="0" cy="2538354"/>
            </a:xfrm>
            <a:prstGeom prst="line">
              <a:avLst/>
            </a:prstGeom>
            <a:grpFill/>
            <a:ln w="6350" cap="flat" cmpd="sng" algn="ctr">
              <a:solidFill>
                <a:srgbClr val="00A0E8"/>
              </a:solidFill>
              <a:prstDash val="lgDash"/>
              <a:miter lim="800000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>
            <a:xfrm>
              <a:off x="10629040" y="2360255"/>
              <a:ext cx="0" cy="2538354"/>
            </a:xfrm>
            <a:prstGeom prst="line">
              <a:avLst/>
            </a:prstGeom>
            <a:grpFill/>
            <a:ln w="6350" cap="flat" cmpd="sng" algn="ctr">
              <a:solidFill>
                <a:srgbClr val="00A0E8"/>
              </a:solidFill>
              <a:prstDash val="lgDash"/>
              <a:miter lim="800000"/>
            </a:ln>
            <a:effectLst/>
          </p:spPr>
        </p:cxnSp>
      </p:grpSp>
      <p:sp>
        <p:nvSpPr>
          <p:cNvPr id="9" name="TextBox 8"/>
          <p:cNvSpPr txBox="1"/>
          <p:nvPr/>
        </p:nvSpPr>
        <p:spPr>
          <a:xfrm>
            <a:off x="2175029" y="3636197"/>
            <a:ext cx="78726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8000" dirty="0">
                <a:solidFill>
                  <a:prstClr val="white"/>
                </a:solidFill>
                <a:latin typeface="#9Slide05 Great Vibes" panose="02000507080000020002" pitchFamily="2" charset="-93"/>
                <a:ea typeface="#9Slide03 Roboto Medium" panose="02000000000000000000" pitchFamily="2" charset="0"/>
                <a:cs typeface="Arial" panose="020B0604020202020204"/>
                <a:sym typeface="Arial" panose="020B0604020202020204"/>
              </a:rPr>
              <a:t>Thank You</a:t>
            </a:r>
            <a:endParaRPr lang="en-US" sz="8000" dirty="0">
              <a:solidFill>
                <a:prstClr val="white"/>
              </a:solidFill>
              <a:latin typeface="#9Slide05 Great Vibes" panose="02000507080000020002" pitchFamily="2" charset="-93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729362" cy="6858000"/>
          </a:xfrm>
          <a:prstGeom prst="rect">
            <a:avLst/>
          </a:prstGeom>
          <a:solidFill>
            <a:srgbClr val="81B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" panose="02000000000000000000" pitchFamily="2" charset="0"/>
              <a:ea typeface="#9Slide03 Roboto" panose="02000000000000000000" pitchFamily="2" charset="0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 rot="16200000">
            <a:off x="-766450" y="2874473"/>
            <a:ext cx="2364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KHỞI ĐỘNG</a:t>
            </a:r>
          </a:p>
        </p:txBody>
      </p:sp>
      <p:pic>
        <p:nvPicPr>
          <p:cNvPr id="5122" name="Picture 2" descr="Kền kền chờ đợi - Bức ảnh gây tranh cãi trong làng báo thế giới - Ảnh 1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6" b="7746"/>
          <a:stretch>
            <a:fillRect/>
          </a:stretch>
        </p:blipFill>
        <p:spPr bwMode="auto">
          <a:xfrm>
            <a:off x="2319755" y="1375356"/>
            <a:ext cx="7362816" cy="414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045065" y="740759"/>
            <a:ext cx="59121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hãy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đặt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 tên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cho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hình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 ảnh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dưới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đây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Roboto Bold" panose="02000000000000000000" pitchFamily="2" charset="0"/>
              <a:ea typeface="#9Slide03 Roboto Bold" panose="02000000000000000000" pitchFamily="2" charset="0"/>
              <a:cs typeface="+mn-cs"/>
            </a:endParaRPr>
          </a:p>
        </p:txBody>
      </p:sp>
      <p:sp>
        <p:nvSpPr>
          <p:cNvPr id="46" name="Subtitle 2"/>
          <p:cNvSpPr txBox="1"/>
          <p:nvPr/>
        </p:nvSpPr>
        <p:spPr>
          <a:xfrm>
            <a:off x="1189678" y="5801248"/>
            <a:ext cx="9622971" cy="7703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vi-VN" sz="2200" b="1" dirty="0">
                <a:solidFill>
                  <a:schemeClr val="bg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“Kền kền chờ đợi”, </a:t>
            </a:r>
            <a:endParaRPr lang="en-US" sz="2200" b="1" dirty="0">
              <a:solidFill>
                <a:schemeClr val="bg2">
                  <a:lumMod val="10000"/>
                </a:schemeClr>
              </a:solidFill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bg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Tác </a:t>
            </a:r>
            <a:r>
              <a:rPr lang="en-US" sz="2200" b="1" dirty="0" err="1">
                <a:solidFill>
                  <a:schemeClr val="bg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giả</a:t>
            </a:r>
            <a:r>
              <a:rPr lang="en-US" sz="2200" b="1" dirty="0">
                <a:solidFill>
                  <a:schemeClr val="bg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: </a:t>
            </a:r>
            <a:r>
              <a:rPr lang="vi-VN" sz="2200" dirty="0">
                <a:solidFill>
                  <a:schemeClr val="bg2">
                    <a:lumMod val="10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Kevin Carter – phóng viên ảnh người Nam Phi </a:t>
            </a:r>
            <a:endParaRPr lang="en-US" sz="2200" dirty="0">
              <a:solidFill>
                <a:schemeClr val="bg2">
                  <a:lumMod val="10000"/>
                </a:schemeClr>
              </a:solidFill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U viện trợ nhân đạo cho các nước châu Ph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b="14583"/>
          <a:stretch>
            <a:fillRect/>
          </a:stretch>
        </p:blipFill>
        <p:spPr bwMode="auto">
          <a:xfrm>
            <a:off x="7" y="4"/>
            <a:ext cx="6110500" cy="336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ến đổi khí hậu đẩy tình trạng đói nghèo lên mức báo động | VTV.V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2" b="8262"/>
          <a:stretch>
            <a:fillRect/>
          </a:stretch>
        </p:blipFill>
        <p:spPr bwMode="auto">
          <a:xfrm>
            <a:off x="6110507" y="3437156"/>
            <a:ext cx="6081493" cy="336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ẢM NHẬN MỘT CHÂU PHI THỰC SỰ Ở TANZANIA – Blog du lịch của Mori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" b="1509"/>
          <a:stretch>
            <a:fillRect/>
          </a:stretch>
        </p:blipFill>
        <p:spPr bwMode="auto">
          <a:xfrm>
            <a:off x="7" y="3363682"/>
            <a:ext cx="6110500" cy="34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ÂU PHI | CHÂU PHI | Quốc tế | - TỔNG CÔNG TY DU LỊCH HÀ NỘ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507" y="1"/>
            <a:ext cx="6081493" cy="342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am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24250" y="2802890"/>
            <a:ext cx="5726430" cy="1845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800" b="1" dirty="0">
                <a:solidFill>
                  <a:srgbClr val="57220E"/>
                </a:solidFill>
                <a:latin typeface="#9Slide03 FS Neusa Bold" panose="00000800000000000000" pitchFamily="2" charset="0"/>
              </a:rPr>
              <a:t>TIẾT 27: </a:t>
            </a:r>
            <a:r>
              <a:rPr lang="en-US" sz="3800" b="1" dirty="0">
                <a:solidFill>
                  <a:srgbClr val="57220E"/>
                </a:solidFill>
                <a:latin typeface="#9Slide03 FS Neusa Bold" panose="00000800000000000000" pitchFamily="2" charset="0"/>
              </a:rPr>
              <a:t>BÀI 10. ĐẶC ĐIỂM </a:t>
            </a:r>
          </a:p>
          <a:p>
            <a:pPr algn="ctr"/>
            <a:r>
              <a:rPr lang="en-US" sz="3800" b="1" dirty="0">
                <a:solidFill>
                  <a:srgbClr val="57220E"/>
                </a:solidFill>
                <a:latin typeface="#9Slide03 FS Neusa Bold" panose="00000800000000000000" pitchFamily="2" charset="0"/>
              </a:rPr>
              <a:t>DÂN CƯ, XÃ HỘI </a:t>
            </a:r>
          </a:p>
          <a:p>
            <a:pPr algn="ctr"/>
            <a:r>
              <a:rPr lang="en-US" sz="3800" b="1" dirty="0">
                <a:solidFill>
                  <a:srgbClr val="57220E"/>
                </a:solidFill>
                <a:latin typeface="#9Slide03 FS Neusa Bold" panose="00000800000000000000" pitchFamily="2" charset="0"/>
              </a:rPr>
              <a:t>CHÂU PHI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19398" y="2915399"/>
            <a:ext cx="2982762" cy="2982762"/>
          </a:xfrm>
          <a:prstGeom prst="ellipse">
            <a:avLst/>
          </a:prstGeom>
          <a:solidFill>
            <a:srgbClr val="81B214"/>
          </a:solidFill>
          <a:ln>
            <a:solidFill>
              <a:srgbClr val="81B21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" panose="02000000000000000000" pitchFamily="2" charset="0"/>
              <a:ea typeface="#9Slide03 Roboto" panose="02000000000000000000" pitchFamily="2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85896" y="3366025"/>
            <a:ext cx="25719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bày</a:t>
            </a:r>
            <a:r>
              <a:rPr kumimoji="0" lang="en-US" sz="2400" b="0" i="0" u="none" strike="noStrike" kern="1200" cap="none" spc="0" normalizeH="0" noProof="0" dirty="0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được một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trong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những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vấn đề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nổi</a:t>
            </a:r>
            <a:r>
              <a:rPr kumimoji="0" lang="en-US" sz="2400" b="0" i="0" u="none" strike="noStrike" kern="1200" cap="none" spc="0" normalizeH="0" noProof="0" dirty="0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cộm</a:t>
            </a:r>
            <a:r>
              <a:rPr kumimoji="0" lang="en-US" sz="2400" b="0" i="0" u="none" strike="noStrike" kern="1200" cap="none" spc="0" normalizeH="0" noProof="0" dirty="0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về dân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cư</a:t>
            </a:r>
            <a:r>
              <a:rPr kumimoji="0" lang="en-US" sz="2400" b="0" i="0" u="none" strike="noStrike" kern="1200" cap="none" spc="0" normalizeH="0" noProof="0" dirty="0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, XH và di sản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lịch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sử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châu</a:t>
            </a:r>
            <a:r>
              <a:rPr kumimoji="0" lang="en-US" sz="2400" b="0" i="0" u="none" strike="noStrike" kern="1200" cap="none" spc="0" normalizeH="0" noProof="0" dirty="0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Phi</a:t>
            </a:r>
            <a:endParaRPr kumimoji="0" lang="en-US" sz="2400" b="0" i="0" u="none" strike="noStrike" kern="1200" cap="none" spc="0" normalizeH="0" baseline="0" noProof="0" dirty="0">
              <a:ln>
                <a:noFill/>
                <a:prstDash val="dashDot"/>
              </a:ln>
              <a:solidFill>
                <a:prstClr val="white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116192" y="2915399"/>
            <a:ext cx="2982762" cy="2982762"/>
          </a:xfrm>
          <a:prstGeom prst="ellipse">
            <a:avLst/>
          </a:prstGeom>
          <a:solidFill>
            <a:srgbClr val="81B214"/>
          </a:solidFill>
          <a:ln>
            <a:solidFill>
              <a:srgbClr val="81B21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" panose="02000000000000000000" pitchFamily="2" charset="0"/>
              <a:ea typeface="#9Slide03 Roboto" panose="02000000000000000000" pitchFamily="2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49293" y="3600341"/>
            <a:ext cx="2483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Rèn</a:t>
            </a:r>
            <a:r>
              <a:rPr kumimoji="0" lang="en-US" sz="2400" b="0" i="0" u="none" strike="noStrike" kern="1200" cap="none" spc="0" normalizeH="0" noProof="0" dirty="0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luyện</a:t>
            </a:r>
            <a:r>
              <a:rPr kumimoji="0" lang="en-US" sz="2400" b="0" i="0" u="none" strike="noStrike" kern="1200" cap="none" spc="0" normalizeH="0" noProof="0" dirty="0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kĩ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năng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phân tích,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khai</a:t>
            </a:r>
            <a:r>
              <a:rPr kumimoji="0" lang="en-US" sz="2400" b="0" i="0" u="none" strike="noStrike" kern="1200" cap="none" spc="0" normalizeH="0" noProof="0" dirty="0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số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liệu</a:t>
            </a:r>
            <a:r>
              <a:rPr kumimoji="0" lang="en-US" sz="2400" b="0" i="0" u="none" strike="noStrike" kern="1200" cap="none" spc="0" normalizeH="0" noProof="0" dirty="0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biểu</a:t>
            </a:r>
            <a:r>
              <a:rPr kumimoji="0" lang="en-US" sz="2400" b="0" i="0" u="none" strike="noStrike" kern="1200" cap="none" spc="0" normalizeH="0" noProof="0" dirty="0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đồ</a:t>
            </a:r>
            <a:r>
              <a:rPr kumimoji="0" lang="en-US" sz="2400" b="0" i="0" u="none" strike="noStrike" kern="1200" cap="none" spc="0" normalizeH="0" noProof="0" dirty="0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tư</a:t>
            </a:r>
            <a:r>
              <a:rPr kumimoji="0" lang="en-US" sz="2400" b="0" i="0" u="none" strike="noStrike" kern="1200" cap="none" spc="0" normalizeH="0" noProof="0" dirty="0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  <a:prstDash val="dashDot"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liệu</a:t>
            </a:r>
            <a:endParaRPr kumimoji="0" lang="en-US" sz="2400" b="0" i="0" u="none" strike="noStrike" kern="1200" cap="none" spc="0" normalizeH="0" baseline="0" noProof="0" dirty="0">
              <a:ln>
                <a:noFill/>
                <a:prstDash val="dashDot"/>
              </a:ln>
              <a:solidFill>
                <a:prstClr val="white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6" name="Rectangle: Rounded Corners 27"/>
          <p:cNvSpPr/>
          <p:nvPr/>
        </p:nvSpPr>
        <p:spPr>
          <a:xfrm>
            <a:off x="3716668" y="1292371"/>
            <a:ext cx="4758663" cy="916477"/>
          </a:xfrm>
          <a:prstGeom prst="roundRect">
            <a:avLst>
              <a:gd name="adj" fmla="val 50000"/>
            </a:avLst>
          </a:prstGeom>
          <a:solidFill>
            <a:srgbClr val="206A5D"/>
          </a:solidFill>
          <a:ln>
            <a:solidFill>
              <a:srgbClr val="206A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MỤC TIÊU BÀI HỌC</a:t>
            </a:r>
          </a:p>
        </p:txBody>
      </p:sp>
      <p:sp>
        <p:nvSpPr>
          <p:cNvPr id="7" name="Arrow: Down 28"/>
          <p:cNvSpPr/>
          <p:nvPr/>
        </p:nvSpPr>
        <p:spPr>
          <a:xfrm rot="2333804">
            <a:off x="4922365" y="2519295"/>
            <a:ext cx="306884" cy="337130"/>
          </a:xfrm>
          <a:prstGeom prst="downArrow">
            <a:avLst/>
          </a:prstGeom>
          <a:solidFill>
            <a:srgbClr val="81B214"/>
          </a:solidFill>
          <a:ln>
            <a:solidFill>
              <a:srgbClr val="81B214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" panose="02000000000000000000" pitchFamily="2" charset="0"/>
              <a:ea typeface="#9Slide03 Roboto" panose="02000000000000000000" pitchFamily="2" charset="0"/>
              <a:cs typeface="+mn-cs"/>
            </a:endParaRPr>
          </a:p>
        </p:txBody>
      </p:sp>
      <p:sp>
        <p:nvSpPr>
          <p:cNvPr id="8" name="Arrow: Down 29"/>
          <p:cNvSpPr/>
          <p:nvPr/>
        </p:nvSpPr>
        <p:spPr>
          <a:xfrm rot="19564373">
            <a:off x="6974451" y="2521325"/>
            <a:ext cx="306884" cy="337130"/>
          </a:xfrm>
          <a:prstGeom prst="downArrow">
            <a:avLst/>
          </a:prstGeom>
          <a:solidFill>
            <a:srgbClr val="81B214"/>
          </a:solidFill>
          <a:ln>
            <a:solidFill>
              <a:srgbClr val="81B214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" panose="02000000000000000000" pitchFamily="2" charset="0"/>
              <a:ea typeface="#9Slide03 Roboto" panose="02000000000000000000" pitchFamily="2" charset="0"/>
              <a:cs typeface="+mn-cs"/>
            </a:endParaRPr>
          </a:p>
        </p:txBody>
      </p:sp>
      <p:pic>
        <p:nvPicPr>
          <p:cNvPr id="9" name="Picture 8" descr="Graphical user interface, application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8" t="-2297" r="58428" b="93217"/>
          <a:stretch>
            <a:fillRect/>
          </a:stretch>
        </p:blipFill>
        <p:spPr>
          <a:xfrm>
            <a:off x="5529187" y="-139553"/>
            <a:ext cx="3640213" cy="1663459"/>
          </a:xfrm>
          <a:prstGeom prst="rect">
            <a:avLst/>
          </a:prstGeom>
        </p:spPr>
      </p:pic>
      <p:pic>
        <p:nvPicPr>
          <p:cNvPr id="11" name="Picture 10" descr="Diagram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8029">
            <a:off x="9573812" y="3865430"/>
            <a:ext cx="2253964" cy="2455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4" descr="African Cultural Symbols Round Composition Poster Stock Vector -  Illustration of craft, artwork: 8261244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8500" l="750" r="97875">
                        <a14:foregroundMark x1="42750" y1="3000" x2="42750" y2="3000"/>
                        <a14:foregroundMark x1="40625" y1="4375" x2="45000" y2="1875"/>
                        <a14:foregroundMark x1="72500" y1="20500" x2="72500" y2="20500"/>
                        <a14:foregroundMark x1="83375" y1="35750" x2="83375" y2="35750"/>
                        <a14:foregroundMark x1="83375" y1="41250" x2="83375" y2="41250"/>
                        <a14:foregroundMark x1="40000" y1="47125" x2="53375" y2="52875"/>
                        <a14:foregroundMark x1="49875" y1="47125" x2="60250" y2="53500"/>
                        <a14:foregroundMark x1="82000" y1="37625" x2="82000" y2="37625"/>
                        <a14:foregroundMark x1="14125" y1="42000" x2="14125" y2="42000"/>
                        <a14:foregroundMark x1="20625" y1="20750" x2="20625" y2="20750"/>
                        <a14:foregroundMark x1="33250" y1="88125" x2="33250" y2="88125"/>
                        <a14:foregroundMark x1="65625" y1="89750" x2="65625" y2="8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95" y="4125361"/>
            <a:ext cx="3009019" cy="283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935868" y="337561"/>
            <a:ext cx="1440578" cy="1440578"/>
          </a:xfrm>
          <a:prstGeom prst="ellipse">
            <a:avLst/>
          </a:prstGeom>
          <a:solidFill>
            <a:srgbClr val="81B214"/>
          </a:solidFill>
          <a:ln>
            <a:solidFill>
              <a:srgbClr val="81B2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Bold" panose="02000000000000000000" pitchFamily="2" charset="0"/>
              <a:ea typeface="#9Slide03 Roboto Bold" panose="02000000000000000000" pitchFamily="2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94332" y="1853890"/>
            <a:ext cx="9236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74D44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01.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31461" y="2497608"/>
            <a:ext cx="4849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74D44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MỘT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174D44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 SỐ VẤN ĐỀ DÂN CƯ, XÃ HỘI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74D44"/>
              </a:solidFill>
              <a:effectLst/>
              <a:uLnTx/>
              <a:uFillTx/>
              <a:latin typeface="#9Slide03 Roboto Bold" panose="02000000000000000000" pitchFamily="2" charset="0"/>
              <a:ea typeface="#9Slide03 Roboto Bold" panose="02000000000000000000" pitchFamily="2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65818" y="5633656"/>
            <a:ext cx="3894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74D44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DI SẢN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174D44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 LỊCH SỬ CHÂU PHI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74D44"/>
              </a:solidFill>
              <a:effectLst/>
              <a:uLnTx/>
              <a:uFillTx/>
              <a:latin typeface="#9Slide03 Roboto Bold" panose="02000000000000000000" pitchFamily="2" charset="0"/>
              <a:ea typeface="#9Slide03 Roboto Bold" panose="02000000000000000000" pitchFamily="2" charset="0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7905484" y="3496083"/>
            <a:ext cx="1440578" cy="1440578"/>
          </a:xfrm>
          <a:prstGeom prst="ellipse">
            <a:avLst/>
          </a:prstGeom>
          <a:solidFill>
            <a:srgbClr val="81B214"/>
          </a:solidFill>
          <a:ln>
            <a:solidFill>
              <a:srgbClr val="81B2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Bold" panose="02000000000000000000" pitchFamily="2" charset="0"/>
              <a:ea typeface="#9Slide03 Roboto Bold" panose="02000000000000000000" pitchFamily="2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94332" y="5005980"/>
            <a:ext cx="9236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74D44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02.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263651" y="0"/>
            <a:ext cx="5750051" cy="6858000"/>
            <a:chOff x="-263651" y="0"/>
            <a:chExt cx="5750051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5486400" cy="6858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81B2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endParaRPr>
            </a:p>
          </p:txBody>
        </p:sp>
        <p:pic>
          <p:nvPicPr>
            <p:cNvPr id="12" name="Picture 11" descr="Graphical user interface, application&#10;&#10;Description automatically generated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196" b="62645"/>
            <a:stretch>
              <a:fillRect/>
            </a:stretch>
          </p:blipFill>
          <p:spPr>
            <a:xfrm>
              <a:off x="-263651" y="1085924"/>
              <a:ext cx="5297249" cy="505351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72710" y="311031"/>
              <a:ext cx="33409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Roboto Bold" panose="02000000000000000000" pitchFamily="2" charset="0"/>
                  <a:ea typeface="#9Slide03 Roboto Bold" panose="02000000000000000000" pitchFamily="2" charset="0"/>
                  <a:cs typeface="+mn-cs"/>
                </a:rPr>
                <a:t>NỘI DUNG BÀI HỌC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156" y="626835"/>
            <a:ext cx="554732" cy="918178"/>
          </a:xfrm>
          <a:prstGeom prst="rect">
            <a:avLst/>
          </a:prstGeom>
        </p:spPr>
      </p:pic>
      <p:pic>
        <p:nvPicPr>
          <p:cNvPr id="18" name="Graphic 21" descr="Lights On with solid fill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81137"/>
            <a:ext cx="923651" cy="923651"/>
          </a:xfrm>
          <a:prstGeom prst="rect">
            <a:avLst/>
          </a:prstGeom>
        </p:spPr>
      </p:pic>
      <p:pic>
        <p:nvPicPr>
          <p:cNvPr id="3076" name="Picture 4" descr="Hình ảnh Dẹt Màu Vàng Kim Tự Tháp Nhân Sư Như Yếu Tố Gốc PNG , Kim Tự Tháp,  Ai Cập, Hoạt Hình PNG trong suốt và Vector để tải xuống miễ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375" r="97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484" y="3637493"/>
            <a:ext cx="1419031" cy="14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2839452" y="2120566"/>
            <a:ext cx="6513095" cy="2616868"/>
            <a:chOff x="2839453" y="2120566"/>
            <a:chExt cx="6513095" cy="2616868"/>
          </a:xfrm>
          <a:solidFill>
            <a:srgbClr val="174D44"/>
          </a:solidFill>
        </p:grpSpPr>
        <p:sp>
          <p:nvSpPr>
            <p:cNvPr id="46" name="Rectangle 45"/>
            <p:cNvSpPr/>
            <p:nvPr/>
          </p:nvSpPr>
          <p:spPr>
            <a:xfrm>
              <a:off x="2839453" y="2120566"/>
              <a:ext cx="6513095" cy="2616868"/>
            </a:xfrm>
            <a:prstGeom prst="rect">
              <a:avLst/>
            </a:prstGeom>
            <a:grpFill/>
            <a:ln>
              <a:solidFill>
                <a:srgbClr val="174D44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949833" y="2622625"/>
              <a:ext cx="6402715" cy="1612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130000"/>
                </a:lnSpc>
                <a:defRPr/>
              </a:pPr>
              <a:r>
                <a:rPr lang="en-US" sz="3800" b="1" dirty="0">
                  <a:solidFill>
                    <a:schemeClr val="bg1"/>
                  </a:solidFill>
                  <a:latin typeface="#9Slide03 Roboto Bold" panose="02000000000000000000" pitchFamily="2" charset="0"/>
                  <a:ea typeface="#9Slide03 Roboto Bold" panose="02000000000000000000" pitchFamily="2" charset="0"/>
                </a:rPr>
                <a:t>1. MỘT SỐ VẤN ĐỀ DÂN CƯ,</a:t>
              </a:r>
            </a:p>
            <a:p>
              <a:pPr lvl="0" algn="ctr">
                <a:lnSpc>
                  <a:spcPct val="130000"/>
                </a:lnSpc>
                <a:defRPr/>
              </a:pPr>
              <a:r>
                <a:rPr lang="en-US" sz="3800" b="1" dirty="0">
                  <a:solidFill>
                    <a:schemeClr val="bg1"/>
                  </a:solidFill>
                  <a:latin typeface="#9Slide03 Roboto Bold" panose="02000000000000000000" pitchFamily="2" charset="0"/>
                  <a:ea typeface="#9Slide03 Roboto Bold" panose="02000000000000000000" pitchFamily="2" charset="0"/>
                </a:rPr>
                <a:t>XÃ HỘI</a:t>
              </a:r>
            </a:p>
          </p:txBody>
        </p:sp>
      </p:grpSp>
      <p:pic>
        <p:nvPicPr>
          <p:cNvPr id="49" name="Picture 48" descr="Graphical user interface, application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8" t="-2297" r="58428" b="93217"/>
          <a:stretch>
            <a:fillRect/>
          </a:stretch>
        </p:blipFill>
        <p:spPr>
          <a:xfrm rot="596049">
            <a:off x="7717499" y="460071"/>
            <a:ext cx="5292026" cy="24182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22" y="3588493"/>
            <a:ext cx="2324113" cy="330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61465"/>
            <a:ext cx="12192000" cy="640393"/>
          </a:xfrm>
          <a:prstGeom prst="rect">
            <a:avLst/>
          </a:prstGeom>
          <a:solidFill>
            <a:srgbClr val="19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  <a:defRPr/>
            </a:pPr>
            <a:r>
              <a:rPr lang="en-US" sz="2500" b="1" dirty="0">
                <a:solidFill>
                  <a:schemeClr val="bg1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1. MỘT SỐ VẤN ĐỀ DÂN CƯ, XÃ HỘI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1171" y="2394008"/>
            <a:ext cx="6145967" cy="3941479"/>
          </a:xfrm>
          <a:prstGeom prst="rect">
            <a:avLst/>
          </a:prstGeom>
          <a:solidFill>
            <a:srgbClr val="F5E3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11633" y="1769821"/>
            <a:ext cx="2879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THẢO LUẬN NHÓM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2738" y="2523480"/>
            <a:ext cx="39645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Chia nhóm: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4 -  HS/ 1 nhóm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2739" y="2916834"/>
            <a:ext cx="59546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Nhiệm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vụ: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Dựa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vào nội dung SGK và tài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liệu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tham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khảo,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hãy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hoàn thiện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phiếu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học tập: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2556" y="3648742"/>
            <a:ext cx="43699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+ Nhóm 1, 3: Phiếu học tập 1.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2555" y="4073912"/>
            <a:ext cx="53962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+ Nhóm 2, 4: Phiếu học tập 2.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3949" y="4906929"/>
            <a:ext cx="5954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Thời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gian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: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2555" y="5332099"/>
            <a:ext cx="3761816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+ 5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phút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thống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nhất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 ý kiến </a:t>
            </a:r>
          </a:p>
          <a:p>
            <a:pPr algn="just">
              <a:lnSpc>
                <a:spcPct val="120000"/>
              </a:lnSpc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+ 2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phút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 trình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iCiel Gotham Thin" pitchFamily="50" charset="0"/>
              </a:rPr>
              <a:t>bày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latin typeface="#9Slide03 Roboto Bold" panose="02000000000000000000" pitchFamily="2" charset="0"/>
              <a:ea typeface="#9Slide03 Roboto Bold" panose="02000000000000000000" pitchFamily="2" charset="0"/>
              <a:cs typeface="iCiel Gotham Thin" pitchFamily="50" charset="0"/>
            </a:endParaRPr>
          </a:p>
        </p:txBody>
      </p:sp>
      <p:pic>
        <p:nvPicPr>
          <p:cNvPr id="41" name="Picture 40" descr="A picture containing text, toy, doll, vector graphics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2"/>
          <a:stretch>
            <a:fillRect/>
          </a:stretch>
        </p:blipFill>
        <p:spPr>
          <a:xfrm>
            <a:off x="7143121" y="1241816"/>
            <a:ext cx="3503107" cy="2444459"/>
          </a:xfrm>
          <a:prstGeom prst="rect">
            <a:avLst/>
          </a:prstGeom>
        </p:spPr>
      </p:pic>
      <p:pic>
        <p:nvPicPr>
          <p:cNvPr id="42" name="Đồng hồ đếm ngược 5 phút - 5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8833" y="5520107"/>
            <a:ext cx="1131080" cy="636233"/>
          </a:xfrm>
          <a:prstGeom prst="rect">
            <a:avLst/>
          </a:prstGeom>
        </p:spPr>
      </p:pic>
      <p:pic>
        <p:nvPicPr>
          <p:cNvPr id="44" name="Đồng hồ đếm ngược 2 phút - 2 Minutes countdow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97747" y="5520107"/>
            <a:ext cx="1076569" cy="62297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53157" y="4504799"/>
            <a:ext cx="53962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+ Nhóm 3, 6: Phiếu học tập 3.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0617" y="3774225"/>
            <a:ext cx="1773182" cy="256126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9314" y="3759800"/>
            <a:ext cx="1779410" cy="257025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20581" y="3759801"/>
            <a:ext cx="1740819" cy="25145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61465"/>
            <a:ext cx="12192000" cy="640393"/>
          </a:xfrm>
          <a:prstGeom prst="rect">
            <a:avLst/>
          </a:prstGeom>
          <a:solidFill>
            <a:srgbClr val="19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1. MỘT SỐ VẤN ĐỀ DÂN CƯ, XÃ HỘI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2" y="955640"/>
            <a:ext cx="3968684" cy="573254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125" y="955639"/>
            <a:ext cx="3968682" cy="5732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1059" y="955639"/>
            <a:ext cx="3968683" cy="573254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1030</Words>
  <Application>Microsoft Office PowerPoint</Application>
  <PresentationFormat>Widescreen</PresentationFormat>
  <Paragraphs>114</Paragraphs>
  <Slides>27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#9Slide03 Roboto</vt:lpstr>
      <vt:lpstr>#9Slide03 Roboto Medium</vt:lpstr>
      <vt:lpstr>#9Slide03 FS Neusa Bold</vt:lpstr>
      <vt:lpstr>Arial</vt:lpstr>
      <vt:lpstr>#9Slide03 AmpleSoft Bold</vt:lpstr>
      <vt:lpstr>#9Slide03 Roboto Bold</vt:lpstr>
      <vt:lpstr>Roboto</vt:lpstr>
      <vt:lpstr>Calibri Light</vt:lpstr>
      <vt:lpstr>Wingdings</vt:lpstr>
      <vt:lpstr>#9Slide07 IcielKoni</vt:lpstr>
      <vt:lpstr>Calibri</vt:lpstr>
      <vt:lpstr>Times New Roman</vt:lpstr>
      <vt:lpstr>#9Slide05 Great Vibes</vt:lpstr>
      <vt:lpstr>1_Office Theme</vt:lpstr>
      <vt:lpstr>2_Office Theme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CÓ BIẾT</vt:lpstr>
      <vt:lpstr>PowerPoint Presentation</vt:lpstr>
      <vt:lpstr>Bản đồ chỉ số hòa bình các nước trên thế giới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phuclamn26@gmail.com</cp:lastModifiedBy>
  <cp:revision>52</cp:revision>
  <dcterms:created xsi:type="dcterms:W3CDTF">2022-06-23T09:20:00Z</dcterms:created>
  <dcterms:modified xsi:type="dcterms:W3CDTF">2024-07-01T04:12:53Z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43707A4F0E054101AEE4C9A6191C15AC_12</vt:lpwstr>
  </property>
  <property fmtid="{D5CDD505-2E9C-101B-9397-08002B2CF9AE}" pid="3" name="KSOProductBuildVer">
    <vt:lpwstr>1033-12.2.0.13359</vt:lpwstr>
  </property>
</Properties>
</file>