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8"/>
  </p:notesMasterIdLst>
  <p:sldIdLst>
    <p:sldId id="302" r:id="rId2"/>
    <p:sldId id="257" r:id="rId3"/>
    <p:sldId id="259" r:id="rId4"/>
    <p:sldId id="261" r:id="rId5"/>
    <p:sldId id="262" r:id="rId6"/>
    <p:sldId id="265" r:id="rId7"/>
    <p:sldId id="264" r:id="rId8"/>
    <p:sldId id="267" r:id="rId9"/>
    <p:sldId id="266" r:id="rId10"/>
    <p:sldId id="268" r:id="rId11"/>
    <p:sldId id="269" r:id="rId12"/>
    <p:sldId id="271" r:id="rId13"/>
    <p:sldId id="272" r:id="rId14"/>
    <p:sldId id="273" r:id="rId15"/>
    <p:sldId id="274" r:id="rId16"/>
    <p:sldId id="276" r:id="rId17"/>
    <p:sldId id="283" r:id="rId18"/>
    <p:sldId id="284" r:id="rId19"/>
    <p:sldId id="288" r:id="rId20"/>
    <p:sldId id="285" r:id="rId21"/>
    <p:sldId id="287" r:id="rId22"/>
    <p:sldId id="277" r:id="rId23"/>
    <p:sldId id="282" r:id="rId24"/>
    <p:sldId id="278" r:id="rId25"/>
    <p:sldId id="289" r:id="rId26"/>
    <p:sldId id="280" r:id="rId27"/>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56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819D5-4A97-4D97-B585-DBD1A80EC6CB}" type="datetimeFigureOut">
              <a:rPr lang="vi-VN" smtClean="0"/>
              <a:pPr/>
              <a:t>18/06/2024</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3029A3-03CC-4EE7-BC4B-B6F1F6F9AC86}" type="slidenum">
              <a:rPr lang="vi-VN" smtClean="0"/>
              <a:pPr/>
              <a:t>‹#›</a:t>
            </a:fld>
            <a:endParaRPr lang="vi-VN"/>
          </a:p>
        </p:txBody>
      </p:sp>
    </p:spTree>
    <p:extLst>
      <p:ext uri="{BB962C8B-B14F-4D97-AF65-F5344CB8AC3E}">
        <p14:creationId xmlns:p14="http://schemas.microsoft.com/office/powerpoint/2010/main" val="757673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958C9F-65BA-455B-B0E8-7B36469C9EE4}" type="datetimeFigureOut">
              <a:rPr lang="vi-VN" smtClean="0"/>
              <a:pPr/>
              <a:t>18/06/2024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558BF72-B21B-4551-9B1B-D79CE3F0EBA3}"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958C9F-65BA-455B-B0E8-7B36469C9EE4}" type="datetimeFigureOut">
              <a:rPr lang="vi-VN" smtClean="0"/>
              <a:pPr/>
              <a:t>18/06/2024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558BF72-B21B-4551-9B1B-D79CE3F0EBA3}"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6958C9F-65BA-455B-B0E8-7B36469C9EE4}" type="datetimeFigureOut">
              <a:rPr lang="vi-VN" smtClean="0"/>
              <a:pPr/>
              <a:t>18/06/2024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558BF72-B21B-4551-9B1B-D79CE3F0EBA3}" type="slidenum">
              <a:rPr lang="vi-VN" smtClean="0"/>
              <a:pPr/>
              <a:t>‹#›</a:t>
            </a:fld>
            <a:endParaRPr lang="vi-VN"/>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958C9F-65BA-455B-B0E8-7B36469C9EE4}" type="datetimeFigureOut">
              <a:rPr lang="vi-VN" smtClean="0"/>
              <a:pPr/>
              <a:t>18/06/2024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558BF72-B21B-4551-9B1B-D79CE3F0EBA3}" type="slidenum">
              <a:rPr lang="vi-VN" smtClean="0"/>
              <a:pPr/>
              <a:t>‹#›</a:t>
            </a:fld>
            <a:endParaRPr lang="vi-VN"/>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958C9F-65BA-455B-B0E8-7B36469C9EE4}" type="datetimeFigureOut">
              <a:rPr lang="vi-VN" smtClean="0"/>
              <a:pPr/>
              <a:t>18/06/2024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558BF72-B21B-4551-9B1B-D79CE3F0EBA3}"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A6958C9F-65BA-455B-B0E8-7B36469C9EE4}" type="datetimeFigureOut">
              <a:rPr lang="vi-VN" smtClean="0"/>
              <a:pPr/>
              <a:t>18/06/2024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558BF72-B21B-4551-9B1B-D79CE3F0EBA3}" type="slidenum">
              <a:rPr lang="vi-VN" smtClean="0"/>
              <a:pPr/>
              <a:t>‹#›</a:t>
            </a:fld>
            <a:endParaRPr lang="vi-VN"/>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958C9F-65BA-455B-B0E8-7B36469C9EE4}" type="datetimeFigureOut">
              <a:rPr lang="vi-VN" smtClean="0"/>
              <a:pPr/>
              <a:t>18/06/2024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9558BF72-B21B-4551-9B1B-D79CE3F0EBA3}"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958C9F-65BA-455B-B0E8-7B36469C9EE4}" type="datetimeFigureOut">
              <a:rPr lang="vi-VN" smtClean="0"/>
              <a:pPr/>
              <a:t>18/06/2024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9558BF72-B21B-4551-9B1B-D79CE3F0EBA3}"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6958C9F-65BA-455B-B0E8-7B36469C9EE4}" type="datetimeFigureOut">
              <a:rPr lang="vi-VN" smtClean="0"/>
              <a:pPr/>
              <a:t>18/06/2024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9558BF72-B21B-4551-9B1B-D79CE3F0EBA3}"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6958C9F-65BA-455B-B0E8-7B36469C9EE4}" type="datetimeFigureOut">
              <a:rPr lang="vi-VN" smtClean="0"/>
              <a:pPr/>
              <a:t>18/06/2024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558BF72-B21B-4551-9B1B-D79CE3F0EBA3}" type="slidenum">
              <a:rPr lang="vi-VN" smtClean="0"/>
              <a:pPr/>
              <a:t>‹#›</a:t>
            </a:fld>
            <a:endParaRPr lang="vi-VN"/>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958C9F-65BA-455B-B0E8-7B36469C9EE4}" type="datetimeFigureOut">
              <a:rPr lang="vi-VN" smtClean="0"/>
              <a:pPr/>
              <a:t>18/06/2024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558BF72-B21B-4551-9B1B-D79CE3F0EBA3}" type="slidenum">
              <a:rPr lang="vi-VN" smtClean="0"/>
              <a:pPr/>
              <a:t>‹#›</a:t>
            </a:fld>
            <a:endParaRPr lang="vi-VN"/>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6958C9F-65BA-455B-B0E8-7B36469C9EE4}" type="datetimeFigureOut">
              <a:rPr lang="vi-VN" smtClean="0"/>
              <a:pPr/>
              <a:t>18/06/2024</a:t>
            </a:fld>
            <a:endParaRPr lang="vi-VN"/>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vi-VN"/>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558BF72-B21B-4551-9B1B-D79CE3F0EBA3}" type="slidenum">
              <a:rPr lang="vi-VN" smtClean="0"/>
              <a:pPr/>
              <a:t>‹#›</a:t>
            </a:fld>
            <a:endParaRPr lang="vi-VN"/>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FAAD2760-730B-F6B3-2C11-AD63EF5CDA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5">
            <a:extLst>
              <a:ext uri="{FF2B5EF4-FFF2-40B4-BE49-F238E27FC236}">
                <a16:creationId xmlns:a16="http://schemas.microsoft.com/office/drawing/2014/main" id="{5547C100-AB9A-67BA-63A6-040506AEC13F}"/>
              </a:ext>
            </a:extLst>
          </p:cNvPr>
          <p:cNvSpPr txBox="1">
            <a:spLocks noChangeArrowheads="1"/>
          </p:cNvSpPr>
          <p:nvPr/>
        </p:nvSpPr>
        <p:spPr bwMode="auto">
          <a:xfrm>
            <a:off x="2604503" y="843511"/>
            <a:ext cx="43873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b="1" dirty="0" err="1">
                <a:solidFill>
                  <a:schemeClr val="bg1"/>
                </a:solidFill>
                <a:latin typeface="Times New Roman" panose="02020603050405020304" pitchFamily="18" charset="0"/>
                <a:cs typeface="Times New Roman" panose="02020603050405020304" pitchFamily="18" charset="0"/>
              </a:rPr>
              <a:t>TRƯỜNG</a:t>
            </a:r>
            <a:r>
              <a:rPr lang="en-US" altLang="en-US" sz="2400" b="1" dirty="0">
                <a:solidFill>
                  <a:schemeClr val="bg1"/>
                </a:solidFill>
                <a:latin typeface="Times New Roman" panose="02020603050405020304" pitchFamily="18" charset="0"/>
                <a:cs typeface="Times New Roman" panose="02020603050405020304" pitchFamily="18" charset="0"/>
              </a:rPr>
              <a:t> THCS LONG </a:t>
            </a:r>
            <a:r>
              <a:rPr lang="en-US" altLang="en-US" sz="2400" b="1" dirty="0" err="1">
                <a:solidFill>
                  <a:schemeClr val="bg1"/>
                </a:solidFill>
                <a:latin typeface="Times New Roman" panose="02020603050405020304" pitchFamily="18" charset="0"/>
                <a:cs typeface="Times New Roman" panose="02020603050405020304" pitchFamily="18" charset="0"/>
              </a:rPr>
              <a:t>BIÊN</a:t>
            </a:r>
            <a:endParaRPr lang="LID4096" altLang="en-US" sz="2400" b="1" dirty="0">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E8DC794-AF7E-0BFE-B031-7A404B014C6A}"/>
              </a:ext>
            </a:extLst>
          </p:cNvPr>
          <p:cNvSpPr txBox="1"/>
          <p:nvPr/>
        </p:nvSpPr>
        <p:spPr>
          <a:xfrm>
            <a:off x="2006295" y="1678549"/>
            <a:ext cx="5361109" cy="1569660"/>
          </a:xfrm>
          <a:prstGeom prst="rect">
            <a:avLst/>
          </a:prstGeom>
          <a:noFill/>
        </p:spPr>
        <p:txBody>
          <a:bodyPr wrap="square">
            <a:spAutoFit/>
          </a:bodyPr>
          <a:lstStyle/>
          <a:p>
            <a:pPr algn="ctr">
              <a:defRPr/>
            </a:pPr>
            <a:r>
              <a:rPr lang="en-US" sz="2400" b="1" dirty="0">
                <a:ln w="38100">
                  <a:noFill/>
                </a:ln>
                <a:solidFill>
                  <a:srgbClr val="FF0000"/>
                </a:solidFill>
                <a:latin typeface="Times New Roman" panose="02020603050405020304" pitchFamily="18" charset="0"/>
                <a:cs typeface="Times New Roman" panose="02020603050405020304" pitchFamily="18" charset="0"/>
              </a:rPr>
              <a:t>BÀI GIẢNG ĐIỆN TỬ MÔN ĐỊA LÍ 6</a:t>
            </a:r>
          </a:p>
          <a:p>
            <a:pPr algn="ctr">
              <a:defRPr/>
            </a:pP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Bài</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29: </a:t>
            </a: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Bảo</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vệ</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tự</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nhiên</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và</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khai</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thác</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thông</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minh</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các</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tài</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nguyên</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thiên</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vì</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sự</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phát</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triển</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bền</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a:t>
            </a:r>
            <a:r>
              <a:rPr lang="en-US" sz="24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vững</a:t>
            </a:r>
            <a:endParaRPr lang="en-US" sz="2400" b="1" dirty="0">
              <a:ln w="9525">
                <a:solidFill>
                  <a:schemeClr val="bg1"/>
                </a:solidFill>
                <a:prstDash val="solid"/>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4766D69D-0EB5-5B60-08FF-BB867292DA68}"/>
              </a:ext>
            </a:extLst>
          </p:cNvPr>
          <p:cNvSpPr/>
          <p:nvPr/>
        </p:nvSpPr>
        <p:spPr>
          <a:xfrm>
            <a:off x="3634080" y="3429000"/>
            <a:ext cx="2105537" cy="298706"/>
          </a:xfrm>
          <a:prstGeom prst="rect">
            <a:avLst/>
          </a:prstGeom>
          <a:noFill/>
        </p:spPr>
        <p:txBody>
          <a:bodyPr wrap="square" lIns="38576" tIns="19289" rIns="38576" bIns="19289">
            <a:spAutoFit/>
          </a:bodyPr>
          <a:lstStyle/>
          <a:p>
            <a:pPr algn="ctr">
              <a:defRPr/>
            </a:pPr>
            <a:r>
              <a:rPr lang="en-US" sz="1688"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GV: </a:t>
            </a:r>
            <a:r>
              <a:rPr lang="en-US" sz="1688"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Trần</a:t>
            </a:r>
            <a:r>
              <a:rPr lang="en-US" sz="1688"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688"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Kiều</a:t>
            </a:r>
            <a:r>
              <a:rPr lang="en-US" sz="1688"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Trang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332803"/>
            <a:ext cx="7560840" cy="646331"/>
          </a:xfrm>
          <a:prstGeom prst="rect">
            <a:avLst/>
          </a:prstGeom>
          <a:noFill/>
        </p:spPr>
        <p:txBody>
          <a:bodyPr wrap="square">
            <a:spAutoFit/>
          </a:bodyPr>
          <a:lstStyle/>
          <a:p>
            <a:pPr algn="ctr"/>
            <a:r>
              <a:rPr lang="vi-VN" b="1" dirty="0">
                <a:solidFill>
                  <a:srgbClr val="FFFF00"/>
                </a:solidFill>
              </a:rPr>
              <a:t>BÀI 29.  BẢO VỆ TỰ NHIÊN</a:t>
            </a:r>
            <a:r>
              <a:rPr lang="vi-VN" dirty="0">
                <a:solidFill>
                  <a:srgbClr val="FFFF00"/>
                </a:solidFill>
              </a:rPr>
              <a:t> </a:t>
            </a:r>
            <a:r>
              <a:rPr lang="vi-VN" b="1" dirty="0">
                <a:solidFill>
                  <a:srgbClr val="FFFF00"/>
                </a:solidFill>
              </a:rPr>
              <a:t>VÀ KHAI THÁC THÔNG MINH CÁC TÀI NGUYÊN THIÊN NHIÊN</a:t>
            </a:r>
            <a:r>
              <a:rPr lang="vi-VN" dirty="0">
                <a:solidFill>
                  <a:srgbClr val="FFFF00"/>
                </a:solidFill>
              </a:rPr>
              <a:t> </a:t>
            </a:r>
            <a:r>
              <a:rPr lang="vi-VN" b="1" dirty="0">
                <a:solidFill>
                  <a:srgbClr val="FFFF00"/>
                </a:solidFill>
              </a:rPr>
              <a:t>VÌ SỰ PHÁT TRIỂN BỀN VỮNG</a:t>
            </a:r>
            <a:endParaRPr lang="vi-VN" dirty="0">
              <a:solidFill>
                <a:srgbClr val="FFFF00"/>
              </a:solidFill>
            </a:endParaRPr>
          </a:p>
        </p:txBody>
      </p:sp>
      <p:sp>
        <p:nvSpPr>
          <p:cNvPr id="3" name="Rectangle 2"/>
          <p:cNvSpPr/>
          <p:nvPr/>
        </p:nvSpPr>
        <p:spPr>
          <a:xfrm>
            <a:off x="827584" y="1124744"/>
            <a:ext cx="4340997" cy="430887"/>
          </a:xfrm>
          <a:prstGeom prst="rect">
            <a:avLst/>
          </a:prstGeom>
        </p:spPr>
        <p:txBody>
          <a:bodyPr wrap="none">
            <a:spAutoFit/>
          </a:bodyPr>
          <a:lstStyle/>
          <a:p>
            <a:r>
              <a:rPr lang="vi-VN" sz="2200" b="1" dirty="0">
                <a:solidFill>
                  <a:srgbClr val="FF0000"/>
                </a:solidFill>
                <a:latin typeface="Times New Roman" pitchFamily="18" charset="0"/>
                <a:cs typeface="Times New Roman" pitchFamily="18" charset="0"/>
              </a:rPr>
              <a:t>1/ Thế nào là phát triển bền vững?</a:t>
            </a:r>
            <a:endParaRPr lang="vi-VN" sz="2200" dirty="0">
              <a:solidFill>
                <a:srgbClr val="FF0000"/>
              </a:solidFill>
              <a:latin typeface="Times New Roman" pitchFamily="18" charset="0"/>
              <a:cs typeface="Times New Roman" pitchFamily="18" charset="0"/>
            </a:endParaRPr>
          </a:p>
        </p:txBody>
      </p:sp>
      <p:sp>
        <p:nvSpPr>
          <p:cNvPr id="4" name="Rectangle 3"/>
          <p:cNvSpPr/>
          <p:nvPr/>
        </p:nvSpPr>
        <p:spPr>
          <a:xfrm>
            <a:off x="827584" y="1700808"/>
            <a:ext cx="6912768" cy="769441"/>
          </a:xfrm>
          <a:prstGeom prst="rect">
            <a:avLst/>
          </a:prstGeom>
        </p:spPr>
        <p:txBody>
          <a:bodyPr wrap="square">
            <a:spAutoFit/>
          </a:bodyPr>
          <a:lstStyle/>
          <a:p>
            <a:r>
              <a:rPr lang="nl-NL" sz="2200" b="1" dirty="0">
                <a:solidFill>
                  <a:srgbClr val="FF0000"/>
                </a:solidFill>
                <a:latin typeface="Times New Roman" pitchFamily="18" charset="0"/>
                <a:cs typeface="Times New Roman" pitchFamily="18" charset="0"/>
              </a:rPr>
              <a:t>2/ Bảo vệ tự nhiên và khai thác thông minh các tài nguyên thiên nhiên</a:t>
            </a:r>
            <a:endParaRPr lang="vi-VN" sz="2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0712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700808"/>
            <a:ext cx="7560840" cy="4216539"/>
          </a:xfrm>
          <a:prstGeom prst="rect">
            <a:avLst/>
          </a:prstGeom>
        </p:spPr>
        <p:txBody>
          <a:bodyPr wrap="square">
            <a:spAutoFit/>
          </a:bodyPr>
          <a:lstStyle/>
          <a:p>
            <a:endParaRPr lang="vi-VN" sz="2000" b="1" i="1" dirty="0">
              <a:latin typeface="Times New Roman" pitchFamily="18" charset="0"/>
              <a:cs typeface="Times New Roman" pitchFamily="18" charset="0"/>
            </a:endParaRPr>
          </a:p>
          <a:p>
            <a:r>
              <a:rPr lang="nl-NL" sz="2400" b="1" i="1" u="sng" dirty="0">
                <a:latin typeface="Times New Roman" pitchFamily="18" charset="0"/>
                <a:cs typeface="Times New Roman" pitchFamily="18" charset="0"/>
              </a:rPr>
              <a:t>Nhóm 1:</a:t>
            </a:r>
            <a:endParaRPr lang="vi-VN" sz="2400" b="1" i="1" u="sng" dirty="0">
              <a:latin typeface="Times New Roman" pitchFamily="18" charset="0"/>
              <a:cs typeface="Times New Roman" pitchFamily="18" charset="0"/>
            </a:endParaRPr>
          </a:p>
          <a:p>
            <a:endParaRPr lang="vi-VN" sz="2000" b="1" u="sng" dirty="0">
              <a:latin typeface="Times New Roman" pitchFamily="18" charset="0"/>
              <a:cs typeface="Times New Roman" pitchFamily="18" charset="0"/>
            </a:endParaRPr>
          </a:p>
          <a:p>
            <a:r>
              <a:rPr lang="nl-NL" sz="2000" b="1" i="1" dirty="0">
                <a:latin typeface="Times New Roman" pitchFamily="18" charset="0"/>
                <a:cs typeface="Times New Roman" pitchFamily="18" charset="0"/>
              </a:rPr>
              <a:t>1. Em hãy cho biết ý nghĩa của việc bảo vệ tự nhiên và khai thác thông minh tài nguyên thiên nhiên.</a:t>
            </a:r>
            <a:endParaRPr lang="vi-VN" sz="2000" b="1" dirty="0">
              <a:latin typeface="Times New Roman" pitchFamily="18" charset="0"/>
              <a:cs typeface="Times New Roman" pitchFamily="18" charset="0"/>
            </a:endParaRPr>
          </a:p>
          <a:p>
            <a:r>
              <a:rPr lang="nl-NL" sz="2000" b="1" i="1" dirty="0">
                <a:latin typeface="Times New Roman" pitchFamily="18" charset="0"/>
                <a:cs typeface="Times New Roman" pitchFamily="18" charset="0"/>
              </a:rPr>
              <a:t>2.</a:t>
            </a:r>
            <a:r>
              <a:rPr lang="vi-VN" sz="2000" b="1" i="1" dirty="0">
                <a:latin typeface="Times New Roman" pitchFamily="18" charset="0"/>
                <a:cs typeface="Times New Roman" pitchFamily="18" charset="0"/>
              </a:rPr>
              <a:t> </a:t>
            </a:r>
            <a:r>
              <a:rPr lang="nl-NL" sz="2000" b="1" i="1" dirty="0">
                <a:latin typeface="Times New Roman" pitchFamily="18" charset="0"/>
                <a:cs typeface="Times New Roman" pitchFamily="18" charset="0"/>
              </a:rPr>
              <a:t>Đề bảo vệ môi trường, mỗi người chúng ta cần phải làm gì?</a:t>
            </a:r>
            <a:endParaRPr lang="vi-VN" sz="2000" b="1" i="1" dirty="0">
              <a:latin typeface="Times New Roman" pitchFamily="18" charset="0"/>
              <a:cs typeface="Times New Roman" pitchFamily="18" charset="0"/>
            </a:endParaRPr>
          </a:p>
          <a:p>
            <a:endParaRPr lang="vi-VN" sz="2000" b="1" dirty="0">
              <a:latin typeface="Times New Roman" pitchFamily="18" charset="0"/>
              <a:cs typeface="Times New Roman" pitchFamily="18" charset="0"/>
            </a:endParaRPr>
          </a:p>
          <a:p>
            <a:r>
              <a:rPr lang="nl-NL" sz="2400" b="1" i="1" u="sng" dirty="0">
                <a:latin typeface="Times New Roman" pitchFamily="18" charset="0"/>
                <a:cs typeface="Times New Roman" pitchFamily="18" charset="0"/>
              </a:rPr>
              <a:t>Nhóm 2:</a:t>
            </a:r>
            <a:endParaRPr lang="vi-VN" sz="2400" b="1" i="1" u="sng" dirty="0">
              <a:latin typeface="Times New Roman" pitchFamily="18" charset="0"/>
              <a:cs typeface="Times New Roman" pitchFamily="18" charset="0"/>
            </a:endParaRPr>
          </a:p>
          <a:p>
            <a:endParaRPr lang="vi-VN" sz="2000" b="1" u="sng" dirty="0">
              <a:latin typeface="Times New Roman" pitchFamily="18" charset="0"/>
              <a:cs typeface="Times New Roman" pitchFamily="18" charset="0"/>
            </a:endParaRPr>
          </a:p>
          <a:p>
            <a:r>
              <a:rPr lang="nl-NL" sz="2000" b="1" i="1" dirty="0">
                <a:latin typeface="Times New Roman" pitchFamily="18" charset="0"/>
                <a:cs typeface="Times New Roman" pitchFamily="18" charset="0"/>
              </a:rPr>
              <a:t>3.</a:t>
            </a:r>
            <a:r>
              <a:rPr lang="vi-VN" sz="2000" b="1" i="1" dirty="0">
                <a:latin typeface="Times New Roman" pitchFamily="18" charset="0"/>
                <a:cs typeface="Times New Roman" pitchFamily="18" charset="0"/>
              </a:rPr>
              <a:t> </a:t>
            </a:r>
            <a:r>
              <a:rPr lang="nl-NL" sz="2000" b="1" i="1" dirty="0">
                <a:latin typeface="Times New Roman" pitchFamily="18" charset="0"/>
                <a:cs typeface="Times New Roman" pitchFamily="18" charset="0"/>
              </a:rPr>
              <a:t>Dựa vào sơ đồ trên và hình 1, em hãy lấy ví dụ cụ thề về các biện pháp khai thác và sử dụng thông minh tài nguyên thiên nhiên.</a:t>
            </a:r>
            <a:endParaRPr lang="vi-VN" sz="2000" b="1" dirty="0">
              <a:latin typeface="Times New Roman" pitchFamily="18" charset="0"/>
              <a:cs typeface="Times New Roman" pitchFamily="18" charset="0"/>
            </a:endParaRPr>
          </a:p>
          <a:p>
            <a:r>
              <a:rPr lang="nl-NL" sz="2000" b="1" i="1" dirty="0">
                <a:latin typeface="Times New Roman" pitchFamily="18" charset="0"/>
                <a:cs typeface="Times New Roman" pitchFamily="18" charset="0"/>
              </a:rPr>
              <a:t>4. Tại sao cần phải bảo vệ tự nhiên và khai thác thông minh tài nguyên thiên nhiên.</a:t>
            </a:r>
            <a:endParaRPr lang="vi-VN" sz="2000" b="1" dirty="0">
              <a:latin typeface="Times New Roman" pitchFamily="18" charset="0"/>
              <a:cs typeface="Times New Roman" pitchFamily="18" charset="0"/>
            </a:endParaRPr>
          </a:p>
        </p:txBody>
      </p:sp>
      <p:sp>
        <p:nvSpPr>
          <p:cNvPr id="3" name="TextBox 2"/>
          <p:cNvSpPr txBox="1"/>
          <p:nvPr/>
        </p:nvSpPr>
        <p:spPr>
          <a:xfrm>
            <a:off x="611560" y="1025949"/>
            <a:ext cx="3744416" cy="461665"/>
          </a:xfrm>
          <a:prstGeom prst="rect">
            <a:avLst/>
          </a:prstGeom>
          <a:noFill/>
        </p:spPr>
        <p:txBody>
          <a:bodyPr wrap="square" rtlCol="0">
            <a:spAutoFit/>
          </a:bodyPr>
          <a:lstStyle/>
          <a:p>
            <a:r>
              <a:rPr lang="vi-VN" sz="2400" b="1" dirty="0">
                <a:solidFill>
                  <a:srgbClr val="FF0000"/>
                </a:solidFill>
                <a:latin typeface="Times New Roman" pitchFamily="18" charset="0"/>
                <a:cs typeface="Times New Roman" pitchFamily="18" charset="0"/>
              </a:rPr>
              <a:t>Trình bày phần chuẩn bị </a:t>
            </a:r>
          </a:p>
        </p:txBody>
      </p:sp>
    </p:spTree>
    <p:extLst>
      <p:ext uri="{BB962C8B-B14F-4D97-AF65-F5344CB8AC3E}">
        <p14:creationId xmlns:p14="http://schemas.microsoft.com/office/powerpoint/2010/main" val="634498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2204864"/>
            <a:ext cx="6984776" cy="707886"/>
          </a:xfrm>
          <a:prstGeom prst="rect">
            <a:avLst/>
          </a:prstGeom>
        </p:spPr>
        <p:txBody>
          <a:bodyPr wrap="square">
            <a:spAutoFit/>
          </a:bodyPr>
          <a:lstStyle/>
          <a:p>
            <a:r>
              <a:rPr lang="vi-VN" sz="2000" b="1" dirty="0">
                <a:latin typeface="Times New Roman" pitchFamily="18" charset="0"/>
                <a:cs typeface="Times New Roman" pitchFamily="18" charset="0"/>
              </a:rPr>
              <a:t>-Ý nghĩa: giữ gìn sự đa dạng sinh học, ngăn chặn ô nhiễm và suy thoái môi trường tự nhiên. </a:t>
            </a:r>
          </a:p>
        </p:txBody>
      </p:sp>
      <p:sp>
        <p:nvSpPr>
          <p:cNvPr id="3" name="Rectangle 2"/>
          <p:cNvSpPr/>
          <p:nvPr/>
        </p:nvSpPr>
        <p:spPr>
          <a:xfrm>
            <a:off x="1043608" y="332803"/>
            <a:ext cx="7560840" cy="646331"/>
          </a:xfrm>
          <a:prstGeom prst="rect">
            <a:avLst/>
          </a:prstGeom>
          <a:noFill/>
        </p:spPr>
        <p:txBody>
          <a:bodyPr wrap="square">
            <a:spAutoFit/>
          </a:bodyPr>
          <a:lstStyle/>
          <a:p>
            <a:pPr algn="ctr"/>
            <a:r>
              <a:rPr lang="vi-VN" b="1" dirty="0">
                <a:solidFill>
                  <a:srgbClr val="FFFF00"/>
                </a:solidFill>
              </a:rPr>
              <a:t>BÀI 29.  BẢO VỆ TỰ NHIÊN</a:t>
            </a:r>
            <a:r>
              <a:rPr lang="vi-VN" dirty="0">
                <a:solidFill>
                  <a:srgbClr val="FFFF00"/>
                </a:solidFill>
              </a:rPr>
              <a:t> </a:t>
            </a:r>
            <a:r>
              <a:rPr lang="vi-VN" b="1" dirty="0">
                <a:solidFill>
                  <a:srgbClr val="FFFF00"/>
                </a:solidFill>
              </a:rPr>
              <a:t>VÀ KHAI THÁC THÔNG MINH CÁC TÀI NGUYÊN THIÊN NHIÊN</a:t>
            </a:r>
            <a:r>
              <a:rPr lang="vi-VN" dirty="0">
                <a:solidFill>
                  <a:srgbClr val="FFFF00"/>
                </a:solidFill>
              </a:rPr>
              <a:t> </a:t>
            </a:r>
            <a:r>
              <a:rPr lang="vi-VN" b="1" dirty="0">
                <a:solidFill>
                  <a:srgbClr val="FFFF00"/>
                </a:solidFill>
              </a:rPr>
              <a:t>VÌ SỰ PHÁT TRIỂN BỀN VỮNG</a:t>
            </a:r>
            <a:endParaRPr lang="vi-VN" dirty="0">
              <a:solidFill>
                <a:srgbClr val="FFFF00"/>
              </a:solidFill>
            </a:endParaRPr>
          </a:p>
        </p:txBody>
      </p:sp>
      <p:sp>
        <p:nvSpPr>
          <p:cNvPr id="4" name="Rectangle 3"/>
          <p:cNvSpPr/>
          <p:nvPr/>
        </p:nvSpPr>
        <p:spPr>
          <a:xfrm>
            <a:off x="827584" y="1340768"/>
            <a:ext cx="5832648" cy="769441"/>
          </a:xfrm>
          <a:prstGeom prst="rect">
            <a:avLst/>
          </a:prstGeom>
        </p:spPr>
        <p:txBody>
          <a:bodyPr wrap="square">
            <a:spAutoFit/>
          </a:bodyPr>
          <a:lstStyle/>
          <a:p>
            <a:r>
              <a:rPr lang="nl-NL" sz="2200" b="1" dirty="0">
                <a:solidFill>
                  <a:srgbClr val="FF0000"/>
                </a:solidFill>
                <a:latin typeface="Times New Roman" pitchFamily="18" charset="0"/>
                <a:cs typeface="Times New Roman" pitchFamily="18" charset="0"/>
              </a:rPr>
              <a:t>2/ Bảo vệ tự nhiên và khai thác thông minh các tài nguyên thiên nhiên</a:t>
            </a:r>
            <a:endParaRPr lang="vi-VN" sz="2200" dirty="0">
              <a:solidFill>
                <a:srgbClr val="FF0000"/>
              </a:solidFill>
              <a:latin typeface="Times New Roman" pitchFamily="18" charset="0"/>
              <a:cs typeface="Times New Roman" pitchFamily="18" charset="0"/>
            </a:endParaRPr>
          </a:p>
        </p:txBody>
      </p:sp>
      <p:sp>
        <p:nvSpPr>
          <p:cNvPr id="5" name="Rectangle 4"/>
          <p:cNvSpPr/>
          <p:nvPr/>
        </p:nvSpPr>
        <p:spPr>
          <a:xfrm>
            <a:off x="963661" y="2912750"/>
            <a:ext cx="7064723" cy="1323439"/>
          </a:xfrm>
          <a:prstGeom prst="rect">
            <a:avLst/>
          </a:prstGeom>
        </p:spPr>
        <p:txBody>
          <a:bodyPr wrap="square">
            <a:spAutoFit/>
          </a:bodyPr>
          <a:lstStyle/>
          <a:p>
            <a:pPr marL="342900" lvl="0" indent="-342900">
              <a:buFontTx/>
              <a:buChar char="-"/>
            </a:pPr>
            <a:r>
              <a:rPr lang="vi-VN" sz="2000" b="1" dirty="0">
                <a:solidFill>
                  <a:prstClr val="black"/>
                </a:solidFill>
                <a:latin typeface="Times New Roman" pitchFamily="18" charset="0"/>
                <a:cs typeface="Times New Roman" pitchFamily="18" charset="0"/>
              </a:rPr>
              <a:t>Biện pháp: </a:t>
            </a:r>
          </a:p>
          <a:p>
            <a:pPr lvl="0"/>
            <a:r>
              <a:rPr lang="vi-VN" sz="2000" b="1" dirty="0">
                <a:solidFill>
                  <a:prstClr val="black"/>
                </a:solidFill>
                <a:latin typeface="Times New Roman" pitchFamily="18" charset="0"/>
                <a:cs typeface="Times New Roman" pitchFamily="18" charset="0"/>
              </a:rPr>
              <a:t>+ Sử dụng tài nguyên hợp lí, tiết kiệm nhăm hạn chế sự suy giảm tài nguyên cả về số lượng và chất lượng. </a:t>
            </a:r>
          </a:p>
          <a:p>
            <a:pPr lvl="0"/>
            <a:r>
              <a:rPr lang="vi-VN" sz="2000" b="1" dirty="0">
                <a:solidFill>
                  <a:prstClr val="black"/>
                </a:solidFill>
                <a:latin typeface="Times New Roman" pitchFamily="18" charset="0"/>
                <a:cs typeface="Times New Roman" pitchFamily="18" charset="0"/>
              </a:rPr>
              <a:t>+ Sản xuất những vật liệu, năng lượng mới thay thế.</a:t>
            </a:r>
          </a:p>
        </p:txBody>
      </p:sp>
    </p:spTree>
    <p:extLst>
      <p:ext uri="{BB962C8B-B14F-4D97-AF65-F5344CB8AC3E}">
        <p14:creationId xmlns:p14="http://schemas.microsoft.com/office/powerpoint/2010/main" val="179508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hòng Giáo dục và đào tạo Hoài Ðức - Trường Tiểu học Tiền Yê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6" y="88032"/>
            <a:ext cx="4568374" cy="334096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àm mất vệ sinh công cộng, ai phạt, phạt ai? - Tuổi Trẻ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6024"/>
            <a:ext cx="4441523" cy="34849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83768" y="75982"/>
            <a:ext cx="4564070" cy="369332"/>
          </a:xfrm>
          <a:prstGeom prst="rect">
            <a:avLst/>
          </a:prstGeom>
          <a:solidFill>
            <a:schemeClr val="bg1"/>
          </a:solidFill>
        </p:spPr>
        <p:txBody>
          <a:bodyPr wrap="none">
            <a:spAutoFit/>
          </a:bodyPr>
          <a:lstStyle/>
          <a:p>
            <a:r>
              <a:rPr lang="vi-VN" i="1" dirty="0">
                <a:solidFill>
                  <a:srgbClr val="FF0000"/>
                </a:solidFill>
              </a:rPr>
              <a:t>Dọn dẹp vệ sinh lớp học, khuôn viên nhà ở</a:t>
            </a:r>
            <a:endParaRPr lang="vi-VN" dirty="0">
              <a:solidFill>
                <a:srgbClr val="FF0000"/>
              </a:solidFill>
            </a:endParaRPr>
          </a:p>
        </p:txBody>
      </p:sp>
      <p:sp>
        <p:nvSpPr>
          <p:cNvPr id="4" name="AutoShape 6" descr="Là Học Sinh, Sinh Viên Em Cần Làm Gì Để Bảo Vệ Môi Trườ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6" y="3501008"/>
            <a:ext cx="4536504" cy="334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35674" y="6184894"/>
            <a:ext cx="2152140" cy="646331"/>
          </a:xfrm>
          <a:prstGeom prst="rect">
            <a:avLst/>
          </a:prstGeom>
          <a:solidFill>
            <a:schemeClr val="bg1"/>
          </a:solidFill>
        </p:spPr>
        <p:txBody>
          <a:bodyPr wrap="square">
            <a:spAutoFit/>
          </a:bodyPr>
          <a:lstStyle/>
          <a:p>
            <a:r>
              <a:rPr lang="vi-VN" i="1" dirty="0">
                <a:solidFill>
                  <a:srgbClr val="FF0000"/>
                </a:solidFill>
              </a:rPr>
              <a:t>Vứt rác đúng nơi quy định</a:t>
            </a:r>
            <a:endParaRPr lang="vi-VN" dirty="0">
              <a:solidFill>
                <a:srgbClr val="FF0000"/>
              </a:solidFill>
            </a:endParaRPr>
          </a:p>
        </p:txBody>
      </p:sp>
      <p:pic>
        <p:nvPicPr>
          <p:cNvPr id="4105" name="Picture 9" descr="Học sinh Hà Nội trồng các cây thảo dược thay thế mật gấu | Xã hội |  Vietnam+ (VietnamPl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4528" y="3592582"/>
            <a:ext cx="4439471" cy="32207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41922" y="6323393"/>
            <a:ext cx="1705916" cy="369332"/>
          </a:xfrm>
          <a:prstGeom prst="rect">
            <a:avLst/>
          </a:prstGeom>
          <a:solidFill>
            <a:schemeClr val="bg1"/>
          </a:solidFill>
        </p:spPr>
        <p:txBody>
          <a:bodyPr wrap="none">
            <a:spAutoFit/>
          </a:bodyPr>
          <a:lstStyle/>
          <a:p>
            <a:r>
              <a:rPr lang="vi-VN" i="1" dirty="0">
                <a:solidFill>
                  <a:srgbClr val="FF0000"/>
                </a:solidFill>
              </a:rPr>
              <a:t>trồng cây xanh</a:t>
            </a:r>
            <a:endParaRPr lang="vi-VN" dirty="0">
              <a:solidFill>
                <a:srgbClr val="FF0000"/>
              </a:solidFill>
            </a:endParaRPr>
          </a:p>
        </p:txBody>
      </p:sp>
    </p:spTree>
    <p:extLst>
      <p:ext uri="{BB962C8B-B14F-4D97-AF65-F5344CB8AC3E}">
        <p14:creationId xmlns:p14="http://schemas.microsoft.com/office/powerpoint/2010/main" val="2023726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ĩnh Long xây dựng thói quen sử dụng tiết kiệm nước cho học s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44624"/>
            <a:ext cx="4355976" cy="356882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iết kiệm điện - Ý thức hình thành trong mỗi học sinh - Báo Long An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4624"/>
            <a:ext cx="4546476" cy="356882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20760" y="3140968"/>
            <a:ext cx="3902479" cy="369332"/>
          </a:xfrm>
          <a:prstGeom prst="rect">
            <a:avLst/>
          </a:prstGeom>
          <a:solidFill>
            <a:schemeClr val="bg1"/>
          </a:solidFill>
        </p:spPr>
        <p:txBody>
          <a:bodyPr wrap="none">
            <a:spAutoFit/>
          </a:bodyPr>
          <a:lstStyle/>
          <a:p>
            <a:r>
              <a:rPr lang="vi-VN" i="1" dirty="0">
                <a:solidFill>
                  <a:srgbClr val="FF0000"/>
                </a:solidFill>
              </a:rPr>
              <a:t>Tiết kiệm điện, nước trong sinh hoạt</a:t>
            </a:r>
            <a:endParaRPr lang="vi-VN" dirty="0">
              <a:solidFill>
                <a:srgbClr val="FF0000"/>
              </a:solidFill>
            </a:endParaRPr>
          </a:p>
        </p:txBody>
      </p:sp>
      <p:pic>
        <p:nvPicPr>
          <p:cNvPr id="5126" name="Picture 6" descr="Trách nhiệm của học sinh trong việc bảo vệ mô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3717032"/>
            <a:ext cx="4401501" cy="314096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ọc sinh, sinh viên cần làm gì để bảo vệ môi trườ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3717032"/>
            <a:ext cx="4650904"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50996" y="6237312"/>
            <a:ext cx="5157307" cy="369332"/>
          </a:xfrm>
          <a:prstGeom prst="rect">
            <a:avLst/>
          </a:prstGeom>
          <a:solidFill>
            <a:schemeClr val="bg1"/>
          </a:solidFill>
        </p:spPr>
        <p:txBody>
          <a:bodyPr wrap="square">
            <a:spAutoFit/>
          </a:bodyPr>
          <a:lstStyle/>
          <a:p>
            <a:r>
              <a:rPr lang="vi-VN" i="1" dirty="0">
                <a:solidFill>
                  <a:srgbClr val="FF0000"/>
                </a:solidFill>
              </a:rPr>
              <a:t>Tham gia các phong trào bảo vệ môi trường</a:t>
            </a:r>
            <a:endParaRPr lang="vi-VN" b="1" dirty="0">
              <a:solidFill>
                <a:srgbClr val="FF0000"/>
              </a:solidFill>
            </a:endParaRPr>
          </a:p>
        </p:txBody>
      </p:sp>
    </p:spTree>
    <p:extLst>
      <p:ext uri="{BB962C8B-B14F-4D97-AF65-F5344CB8AC3E}">
        <p14:creationId xmlns:p14="http://schemas.microsoft.com/office/powerpoint/2010/main" val="4050614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hùm ảnh: Hiệu quả trong việc tuyên truyền bảo vệ môi trường của các bạn  trẻ - Đoàn Thanh Niê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4624"/>
            <a:ext cx="4355976" cy="33052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Ô nhiễm môi trường gây tác hại thế nào đối với sức khỏe? – VNCP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624"/>
            <a:ext cx="4644008" cy="681337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Nỗ lực xây dựng Thủ đô văn minh, hiện đại - Báo Nhân Dâ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349824"/>
            <a:ext cx="4355976" cy="35355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4016" y="3286725"/>
            <a:ext cx="4211960" cy="646331"/>
          </a:xfrm>
          <a:prstGeom prst="rect">
            <a:avLst/>
          </a:prstGeom>
          <a:solidFill>
            <a:schemeClr val="bg1"/>
          </a:solidFill>
        </p:spPr>
        <p:txBody>
          <a:bodyPr wrap="square">
            <a:spAutoFit/>
          </a:bodyPr>
          <a:lstStyle/>
          <a:p>
            <a:r>
              <a:rPr lang="vi-VN" i="1" dirty="0">
                <a:solidFill>
                  <a:srgbClr val="FF0000"/>
                </a:solidFill>
              </a:rPr>
              <a:t>Không tiếp tay cho hành vi tổn hại đến môi trường</a:t>
            </a:r>
            <a:endParaRPr lang="vi-VN" dirty="0">
              <a:solidFill>
                <a:srgbClr val="FF0000"/>
              </a:solidFill>
            </a:endParaRPr>
          </a:p>
        </p:txBody>
      </p:sp>
      <p:sp>
        <p:nvSpPr>
          <p:cNvPr id="3" name="Rectangle 2"/>
          <p:cNvSpPr/>
          <p:nvPr/>
        </p:nvSpPr>
        <p:spPr>
          <a:xfrm>
            <a:off x="5292080" y="3286725"/>
            <a:ext cx="3312368" cy="6463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i="1" dirty="0">
                <a:solidFill>
                  <a:srgbClr val="FF0000"/>
                </a:solidFill>
              </a:rPr>
              <a:t>Chung tay bảo vệ môi trường</a:t>
            </a:r>
          </a:p>
        </p:txBody>
      </p:sp>
    </p:spTree>
    <p:extLst>
      <p:ext uri="{BB962C8B-B14F-4D97-AF65-F5344CB8AC3E}">
        <p14:creationId xmlns:p14="http://schemas.microsoft.com/office/powerpoint/2010/main" val="439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arn(inVertical)">
                                      <p:cBhvr>
                                        <p:cTn id="7" dur="500"/>
                                        <p:tgtEl>
                                          <p:spTgt spid="614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circle(in)">
                                      <p:cBhvr>
                                        <p:cTn id="15" dur="2000"/>
                                        <p:tgtEl>
                                          <p:spTgt spid="6146"/>
                                        </p:tgtEl>
                                      </p:cBhvr>
                                    </p:animEffect>
                                  </p:childTnLst>
                                </p:cTn>
                              </p:par>
                              <p:par>
                                <p:cTn id="16" presetID="6" presetClass="entr" presetSubtype="16" fill="hold" nodeType="withEffect">
                                  <p:stCondLst>
                                    <p:cond delay="0"/>
                                  </p:stCondLst>
                                  <p:childTnLst>
                                    <p:set>
                                      <p:cBhvr>
                                        <p:cTn id="17" dur="1" fill="hold">
                                          <p:stCondLst>
                                            <p:cond delay="0"/>
                                          </p:stCondLst>
                                        </p:cTn>
                                        <p:tgtEl>
                                          <p:spTgt spid="6150"/>
                                        </p:tgtEl>
                                        <p:attrNameLst>
                                          <p:attrName>style.visibility</p:attrName>
                                        </p:attrNameLst>
                                      </p:cBhvr>
                                      <p:to>
                                        <p:strVal val="visible"/>
                                      </p:to>
                                    </p:set>
                                    <p:animEffect transition="in" filter="circle(in)">
                                      <p:cBhvr>
                                        <p:cTn id="18" dur="2000"/>
                                        <p:tgtEl>
                                          <p:spTgt spid="615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3728" y="404664"/>
            <a:ext cx="504056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a:solidFill>
                  <a:srgbClr val="FFFF00"/>
                </a:solidFill>
                <a:latin typeface="Times New Roman" pitchFamily="18" charset="0"/>
                <a:cs typeface="Times New Roman" pitchFamily="18" charset="0"/>
              </a:rPr>
              <a:t>Các biện pháp khai thác và sử dụng thông minh tài nguyên thiên nhiên:</a:t>
            </a:r>
            <a:endParaRPr lang="vi-VN" sz="2400" dirty="0">
              <a:solidFill>
                <a:srgbClr val="FFFF00"/>
              </a:solidFill>
              <a:latin typeface="Times New Roman" pitchFamily="18" charset="0"/>
              <a:cs typeface="Times New Roman" pitchFamily="18" charset="0"/>
            </a:endParaRPr>
          </a:p>
        </p:txBody>
      </p:sp>
      <p:pic>
        <p:nvPicPr>
          <p:cNvPr id="7170" name="Picture 2" descr="VN đến 2025 cần 10 tỷ USD/năm để phát triển nguồn Năng Lượng theo WorldBank  | Rumtec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54165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Năng lượng sóng biển có thể cung cấp điện cho toàn nhân loạ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0"/>
            <a:ext cx="4499992" cy="35416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96136" y="2583778"/>
            <a:ext cx="2736304" cy="369332"/>
          </a:xfrm>
          <a:prstGeom prst="rect">
            <a:avLst/>
          </a:prstGeom>
          <a:solidFill>
            <a:schemeClr val="bg1"/>
          </a:solidFill>
        </p:spPr>
        <p:txBody>
          <a:bodyPr wrap="square" rtlCol="0">
            <a:spAutoFit/>
          </a:bodyPr>
          <a:lstStyle/>
          <a:p>
            <a:r>
              <a:rPr lang="vi-VN" dirty="0">
                <a:solidFill>
                  <a:srgbClr val="FF0000"/>
                </a:solidFill>
              </a:rPr>
              <a:t>Năng lượng sóng biển</a:t>
            </a:r>
          </a:p>
        </p:txBody>
      </p:sp>
      <p:sp>
        <p:nvSpPr>
          <p:cNvPr id="5" name="Rectangle 4"/>
          <p:cNvSpPr/>
          <p:nvPr/>
        </p:nvSpPr>
        <p:spPr>
          <a:xfrm>
            <a:off x="1115616" y="2780928"/>
            <a:ext cx="2808312" cy="3913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rPr>
              <a:t>Năng lượng gió, Mặt Trời</a:t>
            </a:r>
          </a:p>
        </p:txBody>
      </p:sp>
      <p:sp>
        <p:nvSpPr>
          <p:cNvPr id="6" name="AutoShape 6" descr="Thủy năng: Phân tích từ biểu đồ sáng chế - TIN TỨC - SỰ KIỆN QUỐC TẾ - CỤC  SỞ HỮU TRÍ TUỆ"/>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7" name="AutoShape 8" descr="Thủy năng: Phân tích từ biểu đồ sáng chế - TIN TỨC - SỰ KIỆN QUỐC TẾ - CỤC  SỞ HỮU TRÍ TUỆ"/>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717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45024"/>
            <a:ext cx="457200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719572" y="6165304"/>
            <a:ext cx="2124236" cy="3913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rPr>
              <a:t>Thủy năng</a:t>
            </a:r>
          </a:p>
        </p:txBody>
      </p:sp>
      <p:pic>
        <p:nvPicPr>
          <p:cNvPr id="7179" name="Picture 11" descr="Năng lượng Việt Nam On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3645024"/>
            <a:ext cx="4427984" cy="314568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831886" y="6317704"/>
            <a:ext cx="2700554" cy="3913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rPr>
              <a:t>Năng lương thủy triều</a:t>
            </a:r>
          </a:p>
        </p:txBody>
      </p:sp>
    </p:spTree>
    <p:extLst>
      <p:ext uri="{BB962C8B-B14F-4D97-AF65-F5344CB8AC3E}">
        <p14:creationId xmlns:p14="http://schemas.microsoft.com/office/powerpoint/2010/main" val="108514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wipe(down)">
                                      <p:cBhvr>
                                        <p:cTn id="17" dur="500"/>
                                        <p:tgtEl>
                                          <p:spTgt spid="717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177"/>
                                        </p:tgtEl>
                                        <p:attrNameLst>
                                          <p:attrName>style.visibility</p:attrName>
                                        </p:attrNameLst>
                                      </p:cBhvr>
                                      <p:to>
                                        <p:strVal val="visible"/>
                                      </p:to>
                                    </p:set>
                                    <p:animEffect transition="in" filter="fade">
                                      <p:cBhvr>
                                        <p:cTn id="25" dur="1000"/>
                                        <p:tgtEl>
                                          <p:spTgt spid="7177"/>
                                        </p:tgtEl>
                                      </p:cBhvr>
                                    </p:animEffect>
                                    <p:anim calcmode="lin" valueType="num">
                                      <p:cBhvr>
                                        <p:cTn id="26" dur="1000" fill="hold"/>
                                        <p:tgtEl>
                                          <p:spTgt spid="7177"/>
                                        </p:tgtEl>
                                        <p:attrNameLst>
                                          <p:attrName>ppt_x</p:attrName>
                                        </p:attrNameLst>
                                      </p:cBhvr>
                                      <p:tavLst>
                                        <p:tav tm="0">
                                          <p:val>
                                            <p:strVal val="#ppt_x"/>
                                          </p:val>
                                        </p:tav>
                                        <p:tav tm="100000">
                                          <p:val>
                                            <p:strVal val="#ppt_x"/>
                                          </p:val>
                                        </p:tav>
                                      </p:tavLst>
                                    </p:anim>
                                    <p:anim calcmode="lin" valueType="num">
                                      <p:cBhvr>
                                        <p:cTn id="27" dur="1000" fill="hold"/>
                                        <p:tgtEl>
                                          <p:spTgt spid="717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179"/>
                                        </p:tgtEl>
                                        <p:attrNameLst>
                                          <p:attrName>style.visibility</p:attrName>
                                        </p:attrNameLst>
                                      </p:cBhvr>
                                      <p:to>
                                        <p:strVal val="visible"/>
                                      </p:to>
                                    </p:set>
                                    <p:animEffect transition="in" filter="barn(inVertical)">
                                      <p:cBhvr>
                                        <p:cTn id="37" dur="500"/>
                                        <p:tgtEl>
                                          <p:spTgt spid="717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Xỉ thép là vật liệu tốt để thay thế nguồn khoáng sản tự nhiên đang ngày một cạn k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49" y="-27384"/>
            <a:ext cx="4465743" cy="66967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249" y="5893375"/>
            <a:ext cx="4427961" cy="923330"/>
          </a:xfrm>
          <a:prstGeom prst="rect">
            <a:avLst/>
          </a:prstGeom>
          <a:solidFill>
            <a:schemeClr val="bg1"/>
          </a:solidFill>
        </p:spPr>
        <p:txBody>
          <a:bodyPr wrap="square">
            <a:spAutoFit/>
          </a:bodyPr>
          <a:lstStyle/>
          <a:p>
            <a:r>
              <a:rPr lang="vi-VN" dirty="0">
                <a:solidFill>
                  <a:srgbClr val="FF0000"/>
                </a:solidFill>
              </a:rPr>
              <a:t>  Xỉ thép của Formosa Hà Tĩnh  sử dụng rộng làm vật liệu san lấp, làm đường giao thông, phụ gia trong sản xuất xi măng.</a:t>
            </a:r>
          </a:p>
        </p:txBody>
      </p:sp>
      <p:pic>
        <p:nvPicPr>
          <p:cNvPr id="2" name="Picture 2" descr="https://cdn.baothanhhoa.vn/desktop/news/1848/48d2200241t8460l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7385"/>
            <a:ext cx="4536504" cy="59207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0" y="5890046"/>
            <a:ext cx="4572000" cy="923330"/>
          </a:xfrm>
          <a:prstGeom prst="rect">
            <a:avLst/>
          </a:prstGeom>
          <a:solidFill>
            <a:schemeClr val="bg1"/>
          </a:solidFill>
        </p:spPr>
        <p:txBody>
          <a:bodyPr>
            <a:spAutoFit/>
          </a:bodyPr>
          <a:lstStyle/>
          <a:p>
            <a:r>
              <a:rPr lang="vi-VN" dirty="0"/>
              <a:t>Dây chuyền sản xuất cát nghiền từ đá của Công ty TNHH Phú Sơn, xã Nga An (Nga Sơn).</a:t>
            </a:r>
          </a:p>
        </p:txBody>
      </p:sp>
    </p:spTree>
    <p:extLst>
      <p:ext uri="{BB962C8B-B14F-4D97-AF65-F5344CB8AC3E}">
        <p14:creationId xmlns:p14="http://schemas.microsoft.com/office/powerpoint/2010/main" val="900108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pchivatlieuxaydung.vn/Uploads/images/xi%20lo%20ca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16" y="117792"/>
            <a:ext cx="8786371" cy="55434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7797" y="5877272"/>
            <a:ext cx="8049029" cy="830997"/>
          </a:xfrm>
          <a:prstGeom prst="rect">
            <a:avLst/>
          </a:prstGeom>
          <a:solidFill>
            <a:schemeClr val="bg1"/>
          </a:solidFill>
        </p:spPr>
        <p:txBody>
          <a:bodyPr wrap="square">
            <a:spAutoFit/>
          </a:bodyPr>
          <a:lstStyle/>
          <a:p>
            <a:r>
              <a:rPr lang="vi-VN" sz="2400" i="1" dirty="0">
                <a:solidFill>
                  <a:srgbClr val="FF0000"/>
                </a:solidFill>
                <a:latin typeface="Times New Roman" pitchFamily="18" charset="0"/>
                <a:cs typeface="Times New Roman" pitchFamily="18" charset="0"/>
              </a:rPr>
              <a:t>Sử dụng xỉ  hạt lò cao </a:t>
            </a:r>
            <a:r>
              <a:rPr lang="vi-VN" sz="2400" dirty="0">
                <a:solidFill>
                  <a:srgbClr val="FF0000"/>
                </a:solidFill>
                <a:latin typeface="Times New Roman" pitchFamily="18" charset="0"/>
                <a:cs typeface="Times New Roman" pitchFamily="18" charset="0"/>
              </a:rPr>
              <a:t>làm nguyên liệu phụ gia thay thế cho các loại phụ gia từ khoáng sản thiên nhiên trong sản xuất ximăng   </a:t>
            </a:r>
          </a:p>
        </p:txBody>
      </p:sp>
    </p:spTree>
    <p:extLst>
      <p:ext uri="{BB962C8B-B14F-4D97-AF65-F5344CB8AC3E}">
        <p14:creationId xmlns:p14="http://schemas.microsoft.com/office/powerpoint/2010/main" val="434362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462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3756" y="1380134"/>
            <a:ext cx="5361709" cy="5163171"/>
            <a:chOff x="3246438" y="1068388"/>
            <a:chExt cx="5711825" cy="4678363"/>
          </a:xfrm>
          <a:solidFill>
            <a:schemeClr val="bg1"/>
          </a:solidFill>
        </p:grpSpPr>
        <p:sp>
          <p:nvSpPr>
            <p:cNvPr id="3"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10" name="组合 9"/>
            <p:cNvGrpSpPr/>
            <p:nvPr/>
          </p:nvGrpSpPr>
          <p:grpSpPr>
            <a:xfrm>
              <a:off x="3517901" y="1225551"/>
              <a:ext cx="5260975" cy="4090987"/>
              <a:chOff x="3517901" y="1225551"/>
              <a:chExt cx="5260975" cy="4090987"/>
            </a:xfrm>
            <a:grpFill/>
          </p:grpSpPr>
          <p:sp>
            <p:nvSpPr>
              <p:cNvPr id="11"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1"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2"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3"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4"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5"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6"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7"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8"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9"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0"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1"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2"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3"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4"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5"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6"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7"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8"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9"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0"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1"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2"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3"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4"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5"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6"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7"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8"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9"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0"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1"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2"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3"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4"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5"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6"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7"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8"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9"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0"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1"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2"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3"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4"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5"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6"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7"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8"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9"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0"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1"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2"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3"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4"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5"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6"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7"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8"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9"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0"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1"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grpSp>
        <p:nvGrpSpPr>
          <p:cNvPr id="92" name="组合 91"/>
          <p:cNvGrpSpPr/>
          <p:nvPr/>
        </p:nvGrpSpPr>
        <p:grpSpPr>
          <a:xfrm>
            <a:off x="482637" y="208122"/>
            <a:ext cx="2798263" cy="707886"/>
            <a:chOff x="994820" y="496392"/>
            <a:chExt cx="5886671" cy="851559"/>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71" y="496392"/>
              <a:ext cx="5207380" cy="851559"/>
            </a:xfrm>
            <a:prstGeom prst="rect">
              <a:avLst/>
            </a:prstGeom>
            <a:noFill/>
          </p:spPr>
          <p:txBody>
            <a:bodyPr wrap="none" rtlCol="0">
              <a:spAutoFit/>
            </a:bodyPr>
            <a:lstStyle/>
            <a:p>
              <a:r>
                <a:rPr lang="en-US" altLang="zh-CN" sz="4000" b="1" dirty="0">
                  <a:solidFill>
                    <a:srgbClr val="FF0000"/>
                  </a:solidFill>
                  <a:latin typeface="汉仪喵魂体W" panose="00020600040101010101" pitchFamily="18" charset="-122"/>
                  <a:ea typeface="汉仪喵魂体W" panose="00020600040101010101" pitchFamily="18" charset="-122"/>
                </a:rPr>
                <a:t>MỞ ĐẦU</a:t>
              </a:r>
              <a:endParaRPr lang="zh-CN" altLang="en-US" sz="4000" b="1" dirty="0">
                <a:solidFill>
                  <a:srgbClr val="FF0000"/>
                </a:solidFill>
                <a:latin typeface="汉仪喵魂体W" panose="00020600040101010101" pitchFamily="18" charset="-122"/>
                <a:ea typeface="汉仪喵魂体W" panose="00020600040101010101" pitchFamily="18" charset="-122"/>
              </a:endParaRPr>
            </a:p>
          </p:txBody>
        </p:sp>
      </p:grpSp>
      <p:pic>
        <p:nvPicPr>
          <p:cNvPr id="97" name="Picture 2" descr="TRIỂN LÃM NHỮNG BỨC VẼ BIẾT NÓI – Vẽ tranh Cổ động Hành động vì môi trường  | TRƯỜNG ĐẠI HỌC MỞ TP HC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1" y="804727"/>
            <a:ext cx="4333925" cy="4352465"/>
          </a:xfrm>
          <a:prstGeom prst="rect">
            <a:avLst/>
          </a:prstGeom>
          <a:noFill/>
          <a:extLst>
            <a:ext uri="{909E8E84-426E-40DD-AFC4-6F175D3DCCD1}">
              <a14:hiddenFill xmlns:a14="http://schemas.microsoft.com/office/drawing/2010/main">
                <a:solidFill>
                  <a:srgbClr val="FFFFFF"/>
                </a:solidFill>
              </a14:hiddenFill>
            </a:ext>
          </a:extLst>
        </p:spPr>
      </p:pic>
      <p:sp>
        <p:nvSpPr>
          <p:cNvPr id="98" name="AutoShape 4" descr="83 câu nói hay về bảo vệ môi trường, khẩu hiệu bảo vệ môi trường truyền  động lự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030" name="Picture 6" descr="83 câu nói hay về bảo vệ môi trường, khẩu hiệu bảo vệ môi trường truyền  động lự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0642" y="833133"/>
            <a:ext cx="4095853" cy="4324059"/>
          </a:xfrm>
          <a:prstGeom prst="rect">
            <a:avLst/>
          </a:prstGeom>
          <a:noFill/>
          <a:extLst>
            <a:ext uri="{909E8E84-426E-40DD-AFC4-6F175D3DCCD1}">
              <a14:hiddenFill xmlns:a14="http://schemas.microsoft.com/office/drawing/2010/main">
                <a:solidFill>
                  <a:srgbClr val="FFFFFF"/>
                </a:solidFill>
              </a14:hiddenFill>
            </a:ext>
          </a:extLst>
        </p:spPr>
      </p:pic>
      <p:cxnSp>
        <p:nvCxnSpPr>
          <p:cNvPr id="100" name="Straight Arrow Connector 99"/>
          <p:cNvCxnSpPr/>
          <p:nvPr/>
        </p:nvCxnSpPr>
        <p:spPr>
          <a:xfrm>
            <a:off x="4392340" y="3337128"/>
            <a:ext cx="611708"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1469988" y="6068510"/>
            <a:ext cx="6270364" cy="461665"/>
          </a:xfrm>
          <a:prstGeom prst="rect">
            <a:avLst/>
          </a:prstGeom>
          <a:noFill/>
        </p:spPr>
        <p:txBody>
          <a:bodyPr wrap="square" rtlCol="0">
            <a:spAutoFit/>
          </a:bodyPr>
          <a:lstStyle/>
          <a:p>
            <a:r>
              <a:rPr lang="en-US" sz="2400" b="1" dirty="0" err="1">
                <a:solidFill>
                  <a:srgbClr val="FF0000"/>
                </a:solidFill>
                <a:latin typeface="Times New Roman" pitchFamily="18" charset="0"/>
                <a:cs typeface="Times New Roman" pitchFamily="18" charset="0"/>
              </a:rPr>
              <a:t>Em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hãy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đặt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tên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chủ</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đề</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cho</a:t>
            </a:r>
            <a:r>
              <a:rPr lang="en-US" sz="2400" b="1" dirty="0">
                <a:solidFill>
                  <a:srgbClr val="FF0000"/>
                </a:solidFill>
                <a:latin typeface="Times New Roman" pitchFamily="18" charset="0"/>
                <a:cs typeface="Times New Roman" pitchFamily="18" charset="0"/>
              </a:rPr>
              <a:t> 2 </a:t>
            </a:r>
            <a:r>
              <a:rPr lang="en-US" sz="2400" b="1" dirty="0" err="1">
                <a:solidFill>
                  <a:srgbClr val="FF0000"/>
                </a:solidFill>
                <a:latin typeface="Times New Roman" pitchFamily="18" charset="0"/>
                <a:cs typeface="Times New Roman" pitchFamily="18" charset="0"/>
              </a:rPr>
              <a:t>bức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tranh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trên</a:t>
            </a:r>
            <a:r>
              <a:rPr lang="en-US" sz="2400" b="1" dirty="0">
                <a:solidFill>
                  <a:srgbClr val="FF0000"/>
                </a:solidFill>
                <a:latin typeface="Times New Roman" pitchFamily="18" charset="0"/>
                <a:cs typeface="Times New Roman" pitchFamily="18" charset="0"/>
              </a:rPr>
              <a:t>?</a:t>
            </a:r>
            <a:endParaRPr lang="vi-VN" sz="2400" b="1" dirty="0">
              <a:solidFill>
                <a:srgbClr val="FF0000"/>
              </a:solidFill>
              <a:latin typeface="Times New Roman" pitchFamily="18" charset="0"/>
              <a:cs typeface="Times New Roman" pitchFamily="18" charset="0"/>
            </a:endParaRPr>
          </a:p>
        </p:txBody>
      </p:sp>
      <p:sp>
        <p:nvSpPr>
          <p:cNvPr id="101" name="TextBox 100"/>
          <p:cNvSpPr txBox="1"/>
          <p:nvPr/>
        </p:nvSpPr>
        <p:spPr>
          <a:xfrm>
            <a:off x="176149" y="5282824"/>
            <a:ext cx="9064050" cy="1446550"/>
          </a:xfrm>
          <a:prstGeom prst="rect">
            <a:avLst/>
          </a:prstGeom>
          <a:solidFill>
            <a:srgbClr val="FFC000"/>
          </a:solidFill>
          <a:ln>
            <a:solidFill>
              <a:srgbClr val="FFC000"/>
            </a:solidFill>
          </a:ln>
        </p:spPr>
        <p:txBody>
          <a:bodyPr wrap="square" rtlCol="0">
            <a:spAutoFit/>
          </a:bodyPr>
          <a:lstStyle/>
          <a:p>
            <a:r>
              <a:rPr lang="vi-VN" sz="2200" b="1" dirty="0">
                <a:latin typeface="Times New Roman" pitchFamily="18" charset="0"/>
                <a:cs typeface="Times New Roman" pitchFamily="18" charset="0"/>
              </a:rPr>
              <a:t>Hình bên trái là hình ảnh mẹ thiên nhiên đang khóc, đang oằn mình trước những tác động xấu của con người để bảo vệ Trái đất. Hình bên phải chính là hình ảnh trong sgk, hình ảnh trao cho thế hệ mai sau một Trái Đất xanh. </a:t>
            </a:r>
          </a:p>
        </p:txBody>
      </p:sp>
    </p:spTree>
    <p:extLst>
      <p:ext uri="{BB962C8B-B14F-4D97-AF65-F5344CB8AC3E}">
        <p14:creationId xmlns:p14="http://schemas.microsoft.com/office/powerpoint/2010/main" val="3768279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barn(inVertical)">
                                      <p:cBhvr>
                                        <p:cTn id="10" dur="500"/>
                                        <p:tgtEl>
                                          <p:spTgt spid="97"/>
                                        </p:tgtEl>
                                      </p:cBhvr>
                                    </p:animEffect>
                                  </p:childTnLst>
                                </p:cTn>
                              </p:par>
                              <p:par>
                                <p:cTn id="11" presetID="16" presetClass="entr" presetSubtype="21"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barn(inVertical)">
                                      <p:cBhvr>
                                        <p:cTn id="13" dur="500"/>
                                        <p:tgtEl>
                                          <p:spTgt spid="1030"/>
                                        </p:tgtEl>
                                      </p:cBhvr>
                                    </p:animEffect>
                                  </p:childTnLst>
                                </p:cTn>
                              </p:par>
                              <p:par>
                                <p:cTn id="14" presetID="16" presetClass="entr" presetSubtype="21" fill="hold" nodeType="with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barn(inVertical)">
                                      <p:cBhvr>
                                        <p:cTn id="16" dur="500"/>
                                        <p:tgtEl>
                                          <p:spTgt spid="10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9"/>
                                        </p:tgtEl>
                                        <p:attrNameLst>
                                          <p:attrName>style.visibility</p:attrName>
                                        </p:attrNameLst>
                                      </p:cBhvr>
                                      <p:to>
                                        <p:strVal val="visible"/>
                                      </p:to>
                                    </p:set>
                                    <p:anim calcmode="lin" valueType="num">
                                      <p:cBhvr additive="base">
                                        <p:cTn id="21" dur="500" fill="hold"/>
                                        <p:tgtEl>
                                          <p:spTgt spid="99"/>
                                        </p:tgtEl>
                                        <p:attrNameLst>
                                          <p:attrName>ppt_x</p:attrName>
                                        </p:attrNameLst>
                                      </p:cBhvr>
                                      <p:tavLst>
                                        <p:tav tm="0">
                                          <p:val>
                                            <p:strVal val="#ppt_x"/>
                                          </p:val>
                                        </p:tav>
                                        <p:tav tm="100000">
                                          <p:val>
                                            <p:strVal val="#ppt_x"/>
                                          </p:val>
                                        </p:tav>
                                      </p:tavLst>
                                    </p:anim>
                                    <p:anim calcmode="lin" valueType="num">
                                      <p:cBhvr additive="base">
                                        <p:cTn id="22"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barn(inVertical)">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ệ Thống Động, Thực Vật Ở Vườn Quốc Gia Phong Nha - Kẻ Bà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0760"/>
            <a:ext cx="8568952" cy="59725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35696" y="6268670"/>
            <a:ext cx="6264696" cy="369332"/>
          </a:xfrm>
          <a:prstGeom prst="rect">
            <a:avLst/>
          </a:prstGeom>
          <a:noFill/>
        </p:spPr>
        <p:txBody>
          <a:bodyPr wrap="square" rtlCol="0">
            <a:spAutoFit/>
          </a:bodyPr>
          <a:lstStyle/>
          <a:p>
            <a:r>
              <a:rPr lang="vi-VN" dirty="0"/>
              <a:t>Hệ động thực vật vườn quốc gia Nha- Kẻ Bàng</a:t>
            </a:r>
          </a:p>
        </p:txBody>
      </p:sp>
    </p:spTree>
    <p:extLst>
      <p:ext uri="{BB962C8B-B14F-4D97-AF65-F5344CB8AC3E}">
        <p14:creationId xmlns:p14="http://schemas.microsoft.com/office/powerpoint/2010/main" val="889530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hững địa điểm check-in ở vùng đất sen hồng Đồng Tháp – Mạng bán tour trực  tuyến số 1 tại Việt Nam | Du lịch Travelsg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645025"/>
            <a:ext cx="4752528" cy="32129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ắt túi&amp;quot; bí kíp du lịch vườn quốc gia Tràm Chim xứ Đồng Thá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766939"/>
            <a:ext cx="4427983" cy="309106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ật mí” kinh nghiệm đi Tràm Chim Đồng Tháp: ở đâu, đường đi, giá vé - Viet  Fun Trav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0"/>
            <a:ext cx="9036496" cy="37528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7584" y="332656"/>
            <a:ext cx="3024336" cy="646331"/>
          </a:xfrm>
          <a:prstGeom prst="rect">
            <a:avLst/>
          </a:prstGeom>
          <a:noFill/>
        </p:spPr>
        <p:txBody>
          <a:bodyPr wrap="square" rtlCol="0">
            <a:spAutoFit/>
          </a:bodyPr>
          <a:lstStyle/>
          <a:p>
            <a:pPr algn="ctr"/>
            <a:r>
              <a:rPr lang="vi-VN" dirty="0">
                <a:solidFill>
                  <a:srgbClr val="002060"/>
                </a:solidFill>
              </a:rPr>
              <a:t>Vườn quốc gia Tràm Chim- Đồng Tháp</a:t>
            </a:r>
          </a:p>
        </p:txBody>
      </p:sp>
    </p:spTree>
    <p:extLst>
      <p:ext uri="{BB962C8B-B14F-4D97-AF65-F5344CB8AC3E}">
        <p14:creationId xmlns:p14="http://schemas.microsoft.com/office/powerpoint/2010/main" val="2105996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855876"/>
            <a:ext cx="1963999" cy="523220"/>
          </a:xfrm>
          <a:prstGeom prst="rect">
            <a:avLst/>
          </a:prstGeom>
        </p:spPr>
        <p:txBody>
          <a:bodyPr wrap="none">
            <a:spAutoFit/>
          </a:bodyPr>
          <a:lstStyle/>
          <a:p>
            <a:r>
              <a:rPr lang="vi-VN" sz="2800" b="1" dirty="0">
                <a:solidFill>
                  <a:srgbClr val="FF0000"/>
                </a:solidFill>
              </a:rPr>
              <a:t>Luyện tập</a:t>
            </a:r>
            <a:endParaRPr lang="vi-VN" sz="2800" dirty="0">
              <a:solidFill>
                <a:srgbClr val="FF0000"/>
              </a:solidFill>
            </a:endParaRPr>
          </a:p>
        </p:txBody>
      </p:sp>
      <p:sp>
        <p:nvSpPr>
          <p:cNvPr id="3" name="Rectangle 2"/>
          <p:cNvSpPr/>
          <p:nvPr/>
        </p:nvSpPr>
        <p:spPr>
          <a:xfrm>
            <a:off x="1043608" y="1700808"/>
            <a:ext cx="3847143" cy="461665"/>
          </a:xfrm>
          <a:prstGeom prst="rect">
            <a:avLst/>
          </a:prstGeom>
        </p:spPr>
        <p:txBody>
          <a:bodyPr wrap="none">
            <a:spAutoFit/>
          </a:bodyPr>
          <a:lstStyle/>
          <a:p>
            <a:r>
              <a:rPr lang="vi-VN" sz="2400" b="1" dirty="0">
                <a:solidFill>
                  <a:srgbClr val="002060"/>
                </a:solidFill>
                <a:latin typeface="Times New Roman" pitchFamily="18" charset="0"/>
                <a:cs typeface="Times New Roman" pitchFamily="18" charset="0"/>
              </a:rPr>
              <a:t>Trò chơi :đôi bạn hiểu nhau</a:t>
            </a:r>
            <a:endParaRPr lang="vi-VN" sz="2400" dirty="0">
              <a:solidFill>
                <a:srgbClr val="002060"/>
              </a:solidFill>
              <a:latin typeface="Times New Roman" pitchFamily="18" charset="0"/>
              <a:cs typeface="Times New Roman" pitchFamily="18" charset="0"/>
            </a:endParaRPr>
          </a:p>
        </p:txBody>
      </p:sp>
      <p:sp>
        <p:nvSpPr>
          <p:cNvPr id="4" name="TextBox 3"/>
          <p:cNvSpPr txBox="1"/>
          <p:nvPr/>
        </p:nvSpPr>
        <p:spPr>
          <a:xfrm>
            <a:off x="1187624" y="2636912"/>
            <a:ext cx="7200800" cy="2246769"/>
          </a:xfrm>
          <a:prstGeom prst="rect">
            <a:avLst/>
          </a:prstGeom>
          <a:noFill/>
        </p:spPr>
        <p:txBody>
          <a:bodyPr wrap="square" rtlCol="0">
            <a:spAutoFit/>
          </a:bodyPr>
          <a:lstStyle/>
          <a:p>
            <a:r>
              <a:rPr lang="vi-VN" sz="2800" b="1" dirty="0">
                <a:latin typeface="Times New Roman" pitchFamily="18" charset="0"/>
                <a:cs typeface="Times New Roman" pitchFamily="18" charset="0"/>
              </a:rPr>
              <a:t>Luật chơi:  </a:t>
            </a:r>
            <a:r>
              <a:rPr lang="vi-VN" sz="2800" dirty="0">
                <a:latin typeface="Times New Roman" pitchFamily="18" charset="0"/>
                <a:cs typeface="Times New Roman" pitchFamily="18" charset="0"/>
              </a:rPr>
              <a:t>có tất cả 5 từ khóa, mỗi lượt chơi có  2 bạn cùng tham gia, 1 bạn sẽ bốc thăm từ khóa sau đó bằng hành động gợi ý cho bạn mình đoán xem từ đó là gì, thời gian gợi ý và đoán là 60s. Đoán đúng 2 bạn sẽ nhận được 1 phần quà.</a:t>
            </a:r>
          </a:p>
        </p:txBody>
      </p:sp>
    </p:spTree>
    <p:extLst>
      <p:ext uri="{BB962C8B-B14F-4D97-AF65-F5344CB8AC3E}">
        <p14:creationId xmlns:p14="http://schemas.microsoft.com/office/powerpoint/2010/main" val="163599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9329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hủ đề ngày quốc tế Đa dạng sinh học 22/5/2020: “Các giải pháp của chúng ta  sẵn có ở thiên nhiên” - Cục Quản lý tài nguyên nướ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3" name="Rectangle 2"/>
          <p:cNvSpPr/>
          <p:nvPr/>
        </p:nvSpPr>
        <p:spPr>
          <a:xfrm>
            <a:off x="827584" y="1124743"/>
            <a:ext cx="6408712" cy="954107"/>
          </a:xfrm>
          <a:prstGeom prst="rect">
            <a:avLst/>
          </a:prstGeom>
        </p:spPr>
        <p:txBody>
          <a:bodyPr wrap="square">
            <a:spAutoFit/>
          </a:bodyPr>
          <a:lstStyle/>
          <a:p>
            <a:r>
              <a:rPr lang="vi-VN" sz="2800" b="1" dirty="0">
                <a:solidFill>
                  <a:srgbClr val="FF0000"/>
                </a:solidFill>
                <a:latin typeface="Times New Roman" pitchFamily="18" charset="0"/>
                <a:cs typeface="Times New Roman" pitchFamily="18" charset="0"/>
              </a:rPr>
              <a:t>Từ khóa của bài:</a:t>
            </a:r>
            <a:r>
              <a:rPr lang="vi-VN" sz="2800" b="1" i="1" dirty="0">
                <a:solidFill>
                  <a:srgbClr val="FF0000"/>
                </a:solidFill>
                <a:latin typeface="Times New Roman" pitchFamily="18" charset="0"/>
                <a:cs typeface="Times New Roman" pitchFamily="18" charset="0"/>
              </a:rPr>
              <a:t> </a:t>
            </a:r>
            <a:r>
              <a:rPr lang="vi-VN" sz="2800" i="1" dirty="0">
                <a:solidFill>
                  <a:srgbClr val="FF0000"/>
                </a:solidFill>
                <a:latin typeface="Times New Roman" pitchFamily="18" charset="0"/>
                <a:cs typeface="Times New Roman" pitchFamily="18" charset="0"/>
              </a:rPr>
              <a:t>bảo vệ, khai thác, tài nguyên, thiên nhiên, thông minh.</a:t>
            </a:r>
            <a:endParaRPr lang="vi-VN" sz="2800" dirty="0">
              <a:solidFill>
                <a:srgbClr val="FF0000"/>
              </a:solidFill>
              <a:latin typeface="Times New Roman" pitchFamily="18" charset="0"/>
              <a:cs typeface="Times New Roman" pitchFamily="18" charset="0"/>
            </a:endParaRPr>
          </a:p>
        </p:txBody>
      </p:sp>
      <p:sp>
        <p:nvSpPr>
          <p:cNvPr id="4" name="Rectangle 3"/>
          <p:cNvSpPr/>
          <p:nvPr/>
        </p:nvSpPr>
        <p:spPr>
          <a:xfrm>
            <a:off x="683568" y="2420888"/>
            <a:ext cx="7848872" cy="3785652"/>
          </a:xfrm>
          <a:prstGeom prst="rect">
            <a:avLst/>
          </a:prstGeom>
        </p:spPr>
        <p:txBody>
          <a:bodyPr wrap="square">
            <a:spAutoFit/>
          </a:bodyPr>
          <a:lstStyle/>
          <a:p>
            <a:r>
              <a:rPr lang="vi-VN" sz="2400" dirty="0">
                <a:solidFill>
                  <a:srgbClr val="002060"/>
                </a:solidFill>
              </a:rPr>
              <a:t>Như các em đã biết hiện nay con người đang khai thác sử dụng một cách quá mức tài nguyên thiên nhiên.Hậu quả là mẹ thiên nhiên đang phải than khóc, kêu cứu. Vậy chúng ta phải làm gì để vừa có thể khai thác những nguồn lợi từ thiên nhiên vừa có thể trả lại cho thế hệ hiện nay và mai sau một Trái Đất tươi đẹp? cách duy nhất hiện nay là chúng ta cần phải </a:t>
            </a:r>
            <a:r>
              <a:rPr lang="vi-VN" sz="2400" dirty="0">
                <a:solidFill>
                  <a:srgbClr val="FF0000"/>
                </a:solidFill>
              </a:rPr>
              <a:t>khai thác thông minh đi đôi với việc bảo vệ tài nguyên thiên nhiên</a:t>
            </a:r>
            <a:r>
              <a:rPr lang="vi-VN" sz="2400" dirty="0">
                <a:solidFill>
                  <a:srgbClr val="002060"/>
                </a:solidFill>
              </a:rPr>
              <a:t>, đó cũng chính là những từ khóa các em vừa tìm hiểu và cùng là thông điệp và là nội dung chính của bài hôm nay.</a:t>
            </a:r>
          </a:p>
        </p:txBody>
      </p:sp>
    </p:spTree>
    <p:extLst>
      <p:ext uri="{BB962C8B-B14F-4D97-AF65-F5344CB8AC3E}">
        <p14:creationId xmlns:p14="http://schemas.microsoft.com/office/powerpoint/2010/main" val="116163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8" name="Picture 14" descr="Cover"/>
          <p:cNvPicPr>
            <a:picLocks noChangeAspect="1" noChangeArrowheads="1"/>
          </p:cNvPicPr>
          <p:nvPr/>
        </p:nvPicPr>
        <p:blipFill>
          <a:blip r:embed="rId2"/>
          <a:srcRect/>
          <a:stretch>
            <a:fillRect/>
          </a:stretch>
        </p:blipFill>
        <p:spPr bwMode="auto">
          <a:xfrm>
            <a:off x="6029325" y="4575175"/>
            <a:ext cx="3109913" cy="981075"/>
          </a:xfrm>
          <a:prstGeom prst="rect">
            <a:avLst/>
          </a:prstGeom>
          <a:noFill/>
        </p:spPr>
      </p:pic>
      <p:pic>
        <p:nvPicPr>
          <p:cNvPr id="21517" name="Picture 13" descr="Cover"/>
          <p:cNvPicPr>
            <a:picLocks noChangeAspect="1" noChangeArrowheads="1"/>
          </p:cNvPicPr>
          <p:nvPr/>
        </p:nvPicPr>
        <p:blipFill>
          <a:blip r:embed="rId3"/>
          <a:srcRect/>
          <a:stretch>
            <a:fillRect/>
          </a:stretch>
        </p:blipFill>
        <p:spPr bwMode="auto">
          <a:xfrm>
            <a:off x="5926138" y="3921125"/>
            <a:ext cx="3176587" cy="976313"/>
          </a:xfrm>
          <a:prstGeom prst="rect">
            <a:avLst/>
          </a:prstGeom>
          <a:noFill/>
        </p:spPr>
      </p:pic>
      <p:pic>
        <p:nvPicPr>
          <p:cNvPr id="21516" name="Picture 12" descr="Cover"/>
          <p:cNvPicPr>
            <a:picLocks noChangeAspect="1" noChangeArrowheads="1"/>
          </p:cNvPicPr>
          <p:nvPr/>
        </p:nvPicPr>
        <p:blipFill>
          <a:blip r:embed="rId4"/>
          <a:srcRect/>
          <a:stretch>
            <a:fillRect/>
          </a:stretch>
        </p:blipFill>
        <p:spPr bwMode="auto">
          <a:xfrm>
            <a:off x="4759325" y="4019550"/>
            <a:ext cx="1377950" cy="900113"/>
          </a:xfrm>
          <a:prstGeom prst="rect">
            <a:avLst/>
          </a:prstGeom>
          <a:noFill/>
        </p:spPr>
      </p:pic>
      <p:pic>
        <p:nvPicPr>
          <p:cNvPr id="21515" name="Picture 11" descr="Cover"/>
          <p:cNvPicPr>
            <a:picLocks noChangeAspect="1" noChangeArrowheads="1"/>
          </p:cNvPicPr>
          <p:nvPr/>
        </p:nvPicPr>
        <p:blipFill>
          <a:blip r:embed="rId5"/>
          <a:srcRect/>
          <a:stretch>
            <a:fillRect/>
          </a:stretch>
        </p:blipFill>
        <p:spPr bwMode="auto">
          <a:xfrm>
            <a:off x="6096000" y="3217863"/>
            <a:ext cx="3017838" cy="698500"/>
          </a:xfrm>
          <a:prstGeom prst="rect">
            <a:avLst/>
          </a:prstGeom>
          <a:noFill/>
        </p:spPr>
      </p:pic>
      <p:pic>
        <p:nvPicPr>
          <p:cNvPr id="21514" name="Picture 10" descr="Cover"/>
          <p:cNvPicPr>
            <a:picLocks noChangeAspect="1" noChangeArrowheads="1"/>
          </p:cNvPicPr>
          <p:nvPr/>
        </p:nvPicPr>
        <p:blipFill>
          <a:blip r:embed="rId6"/>
          <a:srcRect/>
          <a:stretch>
            <a:fillRect/>
          </a:stretch>
        </p:blipFill>
        <p:spPr bwMode="auto">
          <a:xfrm>
            <a:off x="5962650" y="2678113"/>
            <a:ext cx="3151188" cy="688975"/>
          </a:xfrm>
          <a:prstGeom prst="rect">
            <a:avLst/>
          </a:prstGeom>
          <a:noFill/>
        </p:spPr>
      </p:pic>
      <p:pic>
        <p:nvPicPr>
          <p:cNvPr id="21513" name="Picture 9" descr="Cover"/>
          <p:cNvPicPr>
            <a:picLocks noChangeAspect="1" noChangeArrowheads="1"/>
          </p:cNvPicPr>
          <p:nvPr/>
        </p:nvPicPr>
        <p:blipFill>
          <a:blip r:embed="rId7"/>
          <a:srcRect/>
          <a:stretch>
            <a:fillRect/>
          </a:stretch>
        </p:blipFill>
        <p:spPr bwMode="auto">
          <a:xfrm>
            <a:off x="4718050" y="3068638"/>
            <a:ext cx="1490663" cy="1089025"/>
          </a:xfrm>
          <a:prstGeom prst="rect">
            <a:avLst/>
          </a:prstGeom>
          <a:noFill/>
        </p:spPr>
      </p:pic>
      <p:pic>
        <p:nvPicPr>
          <p:cNvPr id="21512" name="Picture 8" descr="Cover"/>
          <p:cNvPicPr>
            <a:picLocks noChangeAspect="1" noChangeArrowheads="1"/>
          </p:cNvPicPr>
          <p:nvPr/>
        </p:nvPicPr>
        <p:blipFill>
          <a:blip r:embed="rId8"/>
          <a:srcRect/>
          <a:stretch>
            <a:fillRect/>
          </a:stretch>
        </p:blipFill>
        <p:spPr bwMode="auto">
          <a:xfrm>
            <a:off x="1500188" y="2903538"/>
            <a:ext cx="3371850" cy="1690687"/>
          </a:xfrm>
          <a:prstGeom prst="rect">
            <a:avLst/>
          </a:prstGeom>
          <a:noFill/>
        </p:spPr>
      </p:pic>
      <p:pic>
        <p:nvPicPr>
          <p:cNvPr id="21511" name="Picture 7" descr="Cover"/>
          <p:cNvPicPr>
            <a:picLocks noChangeAspect="1" noChangeArrowheads="1"/>
          </p:cNvPicPr>
          <p:nvPr/>
        </p:nvPicPr>
        <p:blipFill>
          <a:blip r:embed="rId9"/>
          <a:srcRect/>
          <a:stretch>
            <a:fillRect/>
          </a:stretch>
        </p:blipFill>
        <p:spPr bwMode="auto">
          <a:xfrm>
            <a:off x="4718050" y="1784350"/>
            <a:ext cx="4419600" cy="884238"/>
          </a:xfrm>
          <a:prstGeom prst="rect">
            <a:avLst/>
          </a:prstGeom>
          <a:noFill/>
        </p:spPr>
      </p:pic>
      <p:pic>
        <p:nvPicPr>
          <p:cNvPr id="21510" name="Picture 6" descr="Cover"/>
          <p:cNvPicPr>
            <a:picLocks noChangeAspect="1" noChangeArrowheads="1"/>
          </p:cNvPicPr>
          <p:nvPr/>
        </p:nvPicPr>
        <p:blipFill>
          <a:blip r:embed="rId10"/>
          <a:srcRect/>
          <a:stretch>
            <a:fillRect/>
          </a:stretch>
        </p:blipFill>
        <p:spPr bwMode="auto">
          <a:xfrm>
            <a:off x="4635500" y="1279525"/>
            <a:ext cx="4497388" cy="698500"/>
          </a:xfrm>
          <a:prstGeom prst="rect">
            <a:avLst/>
          </a:prstGeom>
          <a:noFill/>
        </p:spPr>
      </p:pic>
      <p:pic>
        <p:nvPicPr>
          <p:cNvPr id="21509" name="Picture 5" descr="Cover"/>
          <p:cNvPicPr>
            <a:picLocks noChangeAspect="1" noChangeArrowheads="1"/>
          </p:cNvPicPr>
          <p:nvPr/>
        </p:nvPicPr>
        <p:blipFill>
          <a:blip r:embed="rId11"/>
          <a:srcRect/>
          <a:stretch>
            <a:fillRect/>
          </a:stretch>
        </p:blipFill>
        <p:spPr bwMode="auto">
          <a:xfrm>
            <a:off x="1500188" y="1557338"/>
            <a:ext cx="3330575" cy="1670050"/>
          </a:xfrm>
          <a:prstGeom prst="rect">
            <a:avLst/>
          </a:prstGeom>
          <a:noFill/>
        </p:spPr>
      </p:pic>
      <p:pic>
        <p:nvPicPr>
          <p:cNvPr id="21508" name="Picture 4" descr="Cover"/>
          <p:cNvPicPr>
            <a:picLocks noChangeAspect="1" noChangeArrowheads="1"/>
          </p:cNvPicPr>
          <p:nvPr/>
        </p:nvPicPr>
        <p:blipFill>
          <a:blip r:embed="rId12"/>
          <a:srcRect/>
          <a:stretch>
            <a:fillRect/>
          </a:stretch>
        </p:blipFill>
        <p:spPr bwMode="auto">
          <a:xfrm>
            <a:off x="0" y="2163763"/>
            <a:ext cx="3279775" cy="18240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764704"/>
            <a:ext cx="2040943" cy="584775"/>
          </a:xfrm>
          <a:prstGeom prst="rect">
            <a:avLst/>
          </a:prstGeom>
        </p:spPr>
        <p:txBody>
          <a:bodyPr wrap="none">
            <a:spAutoFit/>
          </a:bodyPr>
          <a:lstStyle/>
          <a:p>
            <a:r>
              <a:rPr lang="vi-VN" sz="3200" b="1" dirty="0">
                <a:solidFill>
                  <a:srgbClr val="FF0000"/>
                </a:solidFill>
                <a:latin typeface="Times New Roman" pitchFamily="18" charset="0"/>
                <a:cs typeface="Times New Roman" pitchFamily="18" charset="0"/>
              </a:rPr>
              <a:t>Vận dụng:</a:t>
            </a:r>
            <a:endParaRPr lang="vi-VN" sz="3200" dirty="0">
              <a:solidFill>
                <a:srgbClr val="FF0000"/>
              </a:solidFill>
              <a:latin typeface="Times New Roman" pitchFamily="18" charset="0"/>
              <a:cs typeface="Times New Roman" pitchFamily="18" charset="0"/>
            </a:endParaRPr>
          </a:p>
        </p:txBody>
      </p:sp>
      <p:sp>
        <p:nvSpPr>
          <p:cNvPr id="3" name="Rectangle 2"/>
          <p:cNvSpPr/>
          <p:nvPr/>
        </p:nvSpPr>
        <p:spPr>
          <a:xfrm>
            <a:off x="323528" y="1916832"/>
            <a:ext cx="8496944" cy="2308324"/>
          </a:xfrm>
          <a:prstGeom prst="rect">
            <a:avLst/>
          </a:prstGeom>
        </p:spPr>
        <p:txBody>
          <a:bodyPr wrap="square">
            <a:spAutoFit/>
          </a:bodyPr>
          <a:lstStyle/>
          <a:p>
            <a:r>
              <a:rPr lang="vi-VN" sz="2400" dirty="0"/>
              <a:t>Hoàn thành những nội dung sau:</a:t>
            </a:r>
          </a:p>
          <a:p>
            <a:pPr marL="514350" indent="-514350">
              <a:buAutoNum type="arabicPeriod"/>
            </a:pPr>
            <a:r>
              <a:rPr lang="vi-VN" sz="2400" i="1" dirty="0"/>
              <a:t>Em hãy nêu một số việc có thề làm hằng ngày để bảo vệ môi trường (góp phần giải cứu thiên nhiên)</a:t>
            </a:r>
          </a:p>
          <a:p>
            <a:endParaRPr lang="vi-VN" sz="2400" dirty="0"/>
          </a:p>
          <a:p>
            <a:r>
              <a:rPr lang="vi-VN" sz="2400" i="1" dirty="0"/>
              <a:t>2. Thu thập thông tin về việc khai thác các tài nguyên thiên nhiên để phát triền bền vững ở địa phương em.</a:t>
            </a:r>
            <a:endParaRPr lang="vi-VN" sz="2400" dirty="0"/>
          </a:p>
        </p:txBody>
      </p:sp>
    </p:spTree>
    <p:extLst>
      <p:ext uri="{BB962C8B-B14F-4D97-AF65-F5344CB8AC3E}">
        <p14:creationId xmlns:p14="http://schemas.microsoft.com/office/powerpoint/2010/main" val="187615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76672"/>
            <a:ext cx="5225871" cy="3559264"/>
          </a:xfrm>
          <a:prstGeom prst="rect">
            <a:avLst/>
          </a:prstGeom>
          <a:noFill/>
        </p:spPr>
      </p:pic>
      <p:sp>
        <p:nvSpPr>
          <p:cNvPr id="3" name="Rectangle 2"/>
          <p:cNvSpPr/>
          <p:nvPr/>
        </p:nvSpPr>
        <p:spPr>
          <a:xfrm>
            <a:off x="683568" y="4437112"/>
            <a:ext cx="7776864" cy="1569660"/>
          </a:xfrm>
          <a:prstGeom prst="rect">
            <a:avLst/>
          </a:prstGeom>
          <a:solidFill>
            <a:srgbClr val="FFC000"/>
          </a:solidFill>
        </p:spPr>
        <p:txBody>
          <a:bodyPr wrap="square">
            <a:spAutoFit/>
          </a:bodyPr>
          <a:lstStyle/>
          <a:p>
            <a:r>
              <a:rPr lang="vi-VN" sz="2400" b="1" dirty="0">
                <a:latin typeface="Times New Roman" pitchFamily="18" charset="0"/>
                <a:cs typeface="Times New Roman" pitchFamily="18" charset="0"/>
              </a:rPr>
              <a:t>Đấy chính là nội dung cuộc trò chuyện của 2 bạn trong </a:t>
            </a:r>
            <a:r>
              <a:rPr lang="vi-VN" sz="2000" b="1" dirty="0">
                <a:latin typeface="Times New Roman" pitchFamily="18" charset="0"/>
                <a:cs typeface="Times New Roman" pitchFamily="18" charset="0"/>
              </a:rPr>
              <a:t>hình</a:t>
            </a:r>
            <a:r>
              <a:rPr lang="vi-VN" sz="2400" b="1" dirty="0">
                <a:latin typeface="Times New Roman" pitchFamily="18" charset="0"/>
                <a:cs typeface="Times New Roman" pitchFamily="18" charset="0"/>
              </a:rPr>
              <a:t> ảnh sgk. Vậy làm thế nào để bảo vệ thiên nhiên, cho thế hệ mai sau một Trái Đất tươi đẹp? Chúng ta cùng trao đổi nội dung đó trong tiết học này.</a:t>
            </a:r>
          </a:p>
        </p:txBody>
      </p:sp>
      <p:sp>
        <p:nvSpPr>
          <p:cNvPr id="4" name="文本框 93"/>
          <p:cNvSpPr txBox="1"/>
          <p:nvPr/>
        </p:nvSpPr>
        <p:spPr>
          <a:xfrm>
            <a:off x="395536" y="208122"/>
            <a:ext cx="2475358" cy="707886"/>
          </a:xfrm>
          <a:prstGeom prst="rect">
            <a:avLst/>
          </a:prstGeom>
          <a:noFill/>
        </p:spPr>
        <p:txBody>
          <a:bodyPr wrap="none" rtlCol="0">
            <a:spAutoFit/>
          </a:bodyPr>
          <a:lstStyle/>
          <a:p>
            <a:r>
              <a:rPr lang="en-US" altLang="zh-CN" sz="4000" b="1" dirty="0">
                <a:solidFill>
                  <a:srgbClr val="FF0000"/>
                </a:solidFill>
                <a:latin typeface="汉仪喵魂体W" panose="00020600040101010101" pitchFamily="18" charset="-122"/>
                <a:ea typeface="汉仪喵魂体W" panose="00020600040101010101" pitchFamily="18" charset="-122"/>
              </a:rPr>
              <a:t>MỞ ĐẦU</a:t>
            </a:r>
            <a:endParaRPr lang="zh-CN" altLang="en-US" sz="4000" b="1" dirty="0">
              <a:solidFill>
                <a:srgbClr val="FF0000"/>
              </a:solidFill>
              <a:latin typeface="汉仪喵魂体W" panose="00020600040101010101" pitchFamily="18" charset="-122"/>
              <a:ea typeface="汉仪喵魂体W" panose="00020600040101010101" pitchFamily="18" charset="-122"/>
            </a:endParaRPr>
          </a:p>
        </p:txBody>
      </p:sp>
    </p:spTree>
    <p:extLst>
      <p:ext uri="{BB962C8B-B14F-4D97-AF65-F5344CB8AC3E}">
        <p14:creationId xmlns:p14="http://schemas.microsoft.com/office/powerpoint/2010/main" val="295817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332803"/>
            <a:ext cx="7560840" cy="646331"/>
          </a:xfrm>
          <a:prstGeom prst="rect">
            <a:avLst/>
          </a:prstGeom>
          <a:noFill/>
        </p:spPr>
        <p:txBody>
          <a:bodyPr wrap="square">
            <a:spAutoFit/>
          </a:bodyPr>
          <a:lstStyle/>
          <a:p>
            <a:pPr algn="ctr"/>
            <a:r>
              <a:rPr lang="vi-VN" b="1" dirty="0">
                <a:solidFill>
                  <a:srgbClr val="FFFF00"/>
                </a:solidFill>
              </a:rPr>
              <a:t>BÀI 29.  BẢO VỆ TỰ NHIÊN</a:t>
            </a:r>
            <a:r>
              <a:rPr lang="vi-VN" dirty="0">
                <a:solidFill>
                  <a:srgbClr val="FFFF00"/>
                </a:solidFill>
              </a:rPr>
              <a:t> </a:t>
            </a:r>
            <a:r>
              <a:rPr lang="vi-VN" b="1" dirty="0">
                <a:solidFill>
                  <a:srgbClr val="FFFF00"/>
                </a:solidFill>
              </a:rPr>
              <a:t>VÀ KHAI THÁC THÔNG MINH CÁC TÀI NGUYÊN THIÊN NHIÊN</a:t>
            </a:r>
            <a:r>
              <a:rPr lang="vi-VN" dirty="0">
                <a:solidFill>
                  <a:srgbClr val="FFFF00"/>
                </a:solidFill>
              </a:rPr>
              <a:t> </a:t>
            </a:r>
            <a:r>
              <a:rPr lang="vi-VN" b="1" dirty="0">
                <a:solidFill>
                  <a:srgbClr val="FFFF00"/>
                </a:solidFill>
              </a:rPr>
              <a:t>VÌ SỰ PHÁT TRIỂN BỀN VỮNG</a:t>
            </a:r>
            <a:endParaRPr lang="vi-VN" dirty="0">
              <a:solidFill>
                <a:srgbClr val="FFFF00"/>
              </a:solidFill>
            </a:endParaRPr>
          </a:p>
        </p:txBody>
      </p:sp>
      <p:sp>
        <p:nvSpPr>
          <p:cNvPr id="3" name="Rectangle 2"/>
          <p:cNvSpPr/>
          <p:nvPr/>
        </p:nvSpPr>
        <p:spPr>
          <a:xfrm>
            <a:off x="1907704" y="1700808"/>
            <a:ext cx="3575659" cy="369332"/>
          </a:xfrm>
          <a:prstGeom prst="rect">
            <a:avLst/>
          </a:prstGeom>
        </p:spPr>
        <p:txBody>
          <a:bodyPr wrap="none">
            <a:spAutoFit/>
          </a:bodyPr>
          <a:lstStyle/>
          <a:p>
            <a:r>
              <a:rPr lang="vi-VN" b="1" dirty="0">
                <a:solidFill>
                  <a:srgbClr val="FF0000"/>
                </a:solidFill>
                <a:latin typeface="Times New Roman" pitchFamily="18" charset="0"/>
                <a:cs typeface="Times New Roman" pitchFamily="18" charset="0"/>
              </a:rPr>
              <a:t>1/ Thế nào là phát triển bền vững?</a:t>
            </a:r>
            <a:endParaRPr lang="vi-VN" dirty="0">
              <a:solidFill>
                <a:srgbClr val="FF0000"/>
              </a:solidFill>
              <a:latin typeface="Times New Roman" pitchFamily="18" charset="0"/>
              <a:cs typeface="Times New Roman" pitchFamily="18" charset="0"/>
            </a:endParaRPr>
          </a:p>
        </p:txBody>
      </p:sp>
      <p:sp>
        <p:nvSpPr>
          <p:cNvPr id="4" name="Rectangle 3"/>
          <p:cNvSpPr/>
          <p:nvPr/>
        </p:nvSpPr>
        <p:spPr>
          <a:xfrm>
            <a:off x="1905860" y="2276872"/>
            <a:ext cx="4572000" cy="646331"/>
          </a:xfrm>
          <a:prstGeom prst="rect">
            <a:avLst/>
          </a:prstGeom>
        </p:spPr>
        <p:txBody>
          <a:bodyPr>
            <a:spAutoFit/>
          </a:bodyPr>
          <a:lstStyle/>
          <a:p>
            <a:r>
              <a:rPr lang="nl-NL" b="1" dirty="0">
                <a:solidFill>
                  <a:srgbClr val="FF0000"/>
                </a:solidFill>
                <a:latin typeface="Times New Roman" pitchFamily="18" charset="0"/>
                <a:cs typeface="Times New Roman" pitchFamily="18" charset="0"/>
              </a:rPr>
              <a:t>2/ Bảo vệ tự nhiên và khai thác thông minh các tài nguyên thiên nhiên</a:t>
            </a:r>
            <a:endParaRPr lang="vi-VN"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4087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332803"/>
            <a:ext cx="7560840" cy="646331"/>
          </a:xfrm>
          <a:prstGeom prst="rect">
            <a:avLst/>
          </a:prstGeom>
          <a:noFill/>
        </p:spPr>
        <p:txBody>
          <a:bodyPr wrap="square">
            <a:spAutoFit/>
          </a:bodyPr>
          <a:lstStyle/>
          <a:p>
            <a:pPr algn="ctr"/>
            <a:r>
              <a:rPr lang="vi-VN" b="1" dirty="0">
                <a:solidFill>
                  <a:srgbClr val="FFFF00"/>
                </a:solidFill>
              </a:rPr>
              <a:t>BÀI 29.  BẢO VỆ TỰ NHIÊN</a:t>
            </a:r>
            <a:r>
              <a:rPr lang="vi-VN" dirty="0">
                <a:solidFill>
                  <a:srgbClr val="FFFF00"/>
                </a:solidFill>
              </a:rPr>
              <a:t> </a:t>
            </a:r>
            <a:r>
              <a:rPr lang="vi-VN" b="1" dirty="0">
                <a:solidFill>
                  <a:srgbClr val="FFFF00"/>
                </a:solidFill>
              </a:rPr>
              <a:t>VÀ KHAI THÁC THÔNG MINH CÁC TÀI NGUYÊN THIÊN NHIÊN</a:t>
            </a:r>
            <a:r>
              <a:rPr lang="vi-VN" dirty="0">
                <a:solidFill>
                  <a:srgbClr val="FFFF00"/>
                </a:solidFill>
              </a:rPr>
              <a:t> </a:t>
            </a:r>
            <a:r>
              <a:rPr lang="vi-VN" b="1" dirty="0">
                <a:solidFill>
                  <a:srgbClr val="FFFF00"/>
                </a:solidFill>
              </a:rPr>
              <a:t>VÌ SỰ PHÁT TRIỂN BỀN VỮNG</a:t>
            </a:r>
            <a:endParaRPr lang="vi-VN" dirty="0">
              <a:solidFill>
                <a:srgbClr val="FFFF00"/>
              </a:solidFill>
            </a:endParaRPr>
          </a:p>
        </p:txBody>
      </p:sp>
      <p:sp>
        <p:nvSpPr>
          <p:cNvPr id="3" name="Rectangle 2"/>
          <p:cNvSpPr/>
          <p:nvPr/>
        </p:nvSpPr>
        <p:spPr>
          <a:xfrm>
            <a:off x="1213523" y="1331476"/>
            <a:ext cx="4715586" cy="461665"/>
          </a:xfrm>
          <a:prstGeom prst="rect">
            <a:avLst/>
          </a:prstGeom>
        </p:spPr>
        <p:txBody>
          <a:bodyPr wrap="none">
            <a:spAutoFit/>
          </a:bodyPr>
          <a:lstStyle/>
          <a:p>
            <a:r>
              <a:rPr lang="vi-VN" sz="2400" b="1" dirty="0">
                <a:solidFill>
                  <a:srgbClr val="FF0000"/>
                </a:solidFill>
                <a:latin typeface="Times New Roman" pitchFamily="18" charset="0"/>
                <a:cs typeface="Times New Roman" pitchFamily="18" charset="0"/>
              </a:rPr>
              <a:t>1/ Thế nào là phát triển bền vững?</a:t>
            </a:r>
            <a:endParaRPr lang="vi-VN" sz="2400" dirty="0">
              <a:solidFill>
                <a:srgbClr val="FF0000"/>
              </a:solidFill>
              <a:latin typeface="Times New Roman" pitchFamily="18" charset="0"/>
              <a:cs typeface="Times New Roman" pitchFamily="18" charset="0"/>
            </a:endParaRPr>
          </a:p>
        </p:txBody>
      </p:sp>
      <p:sp>
        <p:nvSpPr>
          <p:cNvPr id="5" name="Cloud Callout 4"/>
          <p:cNvSpPr/>
          <p:nvPr/>
        </p:nvSpPr>
        <p:spPr>
          <a:xfrm>
            <a:off x="5076056" y="2589004"/>
            <a:ext cx="3759313" cy="2775431"/>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solidFill>
                  <a:srgbClr val="FF0000"/>
                </a:solidFill>
                <a:latin typeface="Times New Roman" pitchFamily="18" charset="0"/>
                <a:cs typeface="Times New Roman" pitchFamily="18" charset="0"/>
              </a:rPr>
              <a:t>Khái niệm phát triển bền vững</a:t>
            </a:r>
            <a:r>
              <a:rPr lang="vi-VN" b="1" dirty="0">
                <a:solidFill>
                  <a:srgbClr val="FF0000"/>
                </a:solidFill>
              </a:rPr>
              <a:t>?</a:t>
            </a:r>
          </a:p>
        </p:txBody>
      </p:sp>
      <p:sp>
        <p:nvSpPr>
          <p:cNvPr id="6" name="Rectangle 5"/>
          <p:cNvSpPr/>
          <p:nvPr/>
        </p:nvSpPr>
        <p:spPr>
          <a:xfrm>
            <a:off x="971600" y="1988840"/>
            <a:ext cx="4798224" cy="1938992"/>
          </a:xfrm>
          <a:prstGeom prst="rect">
            <a:avLst/>
          </a:prstGeom>
        </p:spPr>
        <p:txBody>
          <a:bodyPr wrap="square">
            <a:spAutoFit/>
          </a:bodyPr>
          <a:lstStyle/>
          <a:p>
            <a:r>
              <a:rPr lang="vi-VN" sz="2400" dirty="0">
                <a:latin typeface="Times New Roman" pitchFamily="18" charset="0"/>
                <a:cs typeface="Times New Roman" pitchFamily="18" charset="0"/>
              </a:rPr>
              <a:t>KN: Sự phát triển nhằm </a:t>
            </a:r>
            <a:r>
              <a:rPr lang="vi-VN" sz="2400" u="sng" dirty="0">
                <a:latin typeface="Times New Roman" pitchFamily="18" charset="0"/>
                <a:cs typeface="Times New Roman" pitchFamily="18" charset="0"/>
              </a:rPr>
              <a:t>đáp ứng các nhu cầu của thế hệ hiện tại</a:t>
            </a:r>
            <a:r>
              <a:rPr lang="vi-VN" sz="2400" dirty="0">
                <a:latin typeface="Times New Roman" pitchFamily="18" charset="0"/>
                <a:cs typeface="Times New Roman" pitchFamily="18" charset="0"/>
              </a:rPr>
              <a:t> mà </a:t>
            </a:r>
            <a:r>
              <a:rPr lang="vi-VN" sz="2400" u="sng" dirty="0">
                <a:latin typeface="Times New Roman" pitchFamily="18" charset="0"/>
                <a:cs typeface="Times New Roman" pitchFamily="18" charset="0"/>
              </a:rPr>
              <a:t>không làm tổn hại đến nhu cầu của các thế hệ tương</a:t>
            </a:r>
            <a:r>
              <a:rPr lang="vi-VN" sz="2400" dirty="0">
                <a:latin typeface="Times New Roman" pitchFamily="18" charset="0"/>
                <a:cs typeface="Times New Roman" pitchFamily="18" charset="0"/>
              </a:rPr>
              <a:t> lai gọi là phát triển bền vững</a:t>
            </a:r>
          </a:p>
        </p:txBody>
      </p:sp>
    </p:spTree>
    <p:extLst>
      <p:ext uri="{BB962C8B-B14F-4D97-AF65-F5344CB8AC3E}">
        <p14:creationId xmlns:p14="http://schemas.microsoft.com/office/powerpoint/2010/main" val="252301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332803"/>
            <a:ext cx="7560840" cy="646331"/>
          </a:xfrm>
          <a:prstGeom prst="rect">
            <a:avLst/>
          </a:prstGeom>
          <a:noFill/>
        </p:spPr>
        <p:txBody>
          <a:bodyPr wrap="square">
            <a:spAutoFit/>
          </a:bodyPr>
          <a:lstStyle/>
          <a:p>
            <a:pPr algn="ctr"/>
            <a:r>
              <a:rPr lang="vi-VN" b="1" dirty="0">
                <a:solidFill>
                  <a:srgbClr val="FFFF00"/>
                </a:solidFill>
              </a:rPr>
              <a:t>BÀI 29.  BẢO VỆ TỰ NHIÊN</a:t>
            </a:r>
            <a:r>
              <a:rPr lang="vi-VN" dirty="0">
                <a:solidFill>
                  <a:srgbClr val="FFFF00"/>
                </a:solidFill>
              </a:rPr>
              <a:t> </a:t>
            </a:r>
            <a:r>
              <a:rPr lang="vi-VN" b="1" dirty="0">
                <a:solidFill>
                  <a:srgbClr val="FFFF00"/>
                </a:solidFill>
              </a:rPr>
              <a:t>VÀ KHAI THÁC THÔNG MINH CÁC TÀI NGUYÊN THIÊN NHIÊN</a:t>
            </a:r>
            <a:r>
              <a:rPr lang="vi-VN" dirty="0">
                <a:solidFill>
                  <a:srgbClr val="FFFF00"/>
                </a:solidFill>
              </a:rPr>
              <a:t> </a:t>
            </a:r>
            <a:r>
              <a:rPr lang="vi-VN" b="1" dirty="0">
                <a:solidFill>
                  <a:srgbClr val="FFFF00"/>
                </a:solidFill>
              </a:rPr>
              <a:t>VÌ SỰ PHÁT TRIỂN BỀN VỮNG</a:t>
            </a:r>
            <a:endParaRPr lang="vi-VN" dirty="0">
              <a:solidFill>
                <a:srgbClr val="FFFF00"/>
              </a:solidFill>
            </a:endParaRPr>
          </a:p>
        </p:txBody>
      </p:sp>
      <p:sp>
        <p:nvSpPr>
          <p:cNvPr id="3" name="Rectangle 2"/>
          <p:cNvSpPr/>
          <p:nvPr/>
        </p:nvSpPr>
        <p:spPr>
          <a:xfrm>
            <a:off x="1213523" y="1331476"/>
            <a:ext cx="4715586" cy="461665"/>
          </a:xfrm>
          <a:prstGeom prst="rect">
            <a:avLst/>
          </a:prstGeom>
        </p:spPr>
        <p:txBody>
          <a:bodyPr wrap="none">
            <a:spAutoFit/>
          </a:bodyPr>
          <a:lstStyle/>
          <a:p>
            <a:r>
              <a:rPr lang="vi-VN" sz="2400" b="1" dirty="0">
                <a:solidFill>
                  <a:srgbClr val="FF0000"/>
                </a:solidFill>
                <a:latin typeface="Times New Roman" pitchFamily="18" charset="0"/>
                <a:cs typeface="Times New Roman" pitchFamily="18" charset="0"/>
              </a:rPr>
              <a:t>1/ Thế nào là phát triển bền vững?</a:t>
            </a:r>
            <a:endParaRPr lang="vi-VN" sz="2400" dirty="0">
              <a:solidFill>
                <a:srgbClr val="FF0000"/>
              </a:solidFill>
              <a:latin typeface="Times New Roman" pitchFamily="18" charset="0"/>
              <a:cs typeface="Times New Roman" pitchFamily="18" charset="0"/>
            </a:endParaRPr>
          </a:p>
        </p:txBody>
      </p:sp>
      <p:sp>
        <p:nvSpPr>
          <p:cNvPr id="5" name="Cloud Callout 4"/>
          <p:cNvSpPr/>
          <p:nvPr/>
        </p:nvSpPr>
        <p:spPr>
          <a:xfrm>
            <a:off x="4427984" y="2589004"/>
            <a:ext cx="4716016" cy="3504292"/>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b="1" dirty="0">
              <a:solidFill>
                <a:srgbClr val="FF0000"/>
              </a:solidFill>
            </a:endParaRPr>
          </a:p>
        </p:txBody>
      </p:sp>
      <p:sp>
        <p:nvSpPr>
          <p:cNvPr id="6" name="Rectangle 5"/>
          <p:cNvSpPr/>
          <p:nvPr/>
        </p:nvSpPr>
        <p:spPr>
          <a:xfrm>
            <a:off x="971600" y="1988840"/>
            <a:ext cx="4798224" cy="1938992"/>
          </a:xfrm>
          <a:prstGeom prst="rect">
            <a:avLst/>
          </a:prstGeom>
        </p:spPr>
        <p:txBody>
          <a:bodyPr wrap="square">
            <a:spAutoFit/>
          </a:bodyPr>
          <a:lstStyle/>
          <a:p>
            <a:r>
              <a:rPr lang="vi-VN" sz="2400" dirty="0">
                <a:latin typeface="Times New Roman" pitchFamily="18" charset="0"/>
                <a:cs typeface="Times New Roman" pitchFamily="18" charset="0"/>
              </a:rPr>
              <a:t>KN: Sự phát triển nhằm </a:t>
            </a:r>
            <a:r>
              <a:rPr lang="vi-VN" sz="2400" u="sng" dirty="0">
                <a:latin typeface="Times New Roman" pitchFamily="18" charset="0"/>
                <a:cs typeface="Times New Roman" pitchFamily="18" charset="0"/>
              </a:rPr>
              <a:t>đáp ứng các nhu cầu của thế hệ hiện tại</a:t>
            </a:r>
            <a:r>
              <a:rPr lang="vi-VN" sz="2400" dirty="0">
                <a:latin typeface="Times New Roman" pitchFamily="18" charset="0"/>
                <a:cs typeface="Times New Roman" pitchFamily="18" charset="0"/>
              </a:rPr>
              <a:t> mà </a:t>
            </a:r>
            <a:r>
              <a:rPr lang="vi-VN" sz="2400" u="sng" dirty="0">
                <a:latin typeface="Times New Roman" pitchFamily="18" charset="0"/>
                <a:cs typeface="Times New Roman" pitchFamily="18" charset="0"/>
              </a:rPr>
              <a:t>không làm tổn hại đến nhu cầu của các thế hệ tương</a:t>
            </a:r>
            <a:r>
              <a:rPr lang="vi-VN" sz="2400" dirty="0">
                <a:latin typeface="Times New Roman" pitchFamily="18" charset="0"/>
                <a:cs typeface="Times New Roman" pitchFamily="18" charset="0"/>
              </a:rPr>
              <a:t> lai gọi là phát triển bền vững</a:t>
            </a:r>
          </a:p>
        </p:txBody>
      </p:sp>
      <p:sp>
        <p:nvSpPr>
          <p:cNvPr id="7" name="Rectangle 6"/>
          <p:cNvSpPr/>
          <p:nvPr/>
        </p:nvSpPr>
        <p:spPr>
          <a:xfrm>
            <a:off x="5288543" y="3186988"/>
            <a:ext cx="3348372" cy="2308324"/>
          </a:xfrm>
          <a:prstGeom prst="rect">
            <a:avLst/>
          </a:prstGeom>
        </p:spPr>
        <p:txBody>
          <a:bodyPr wrap="square">
            <a:spAutoFit/>
          </a:bodyPr>
          <a:lstStyle/>
          <a:p>
            <a:r>
              <a:rPr lang="vi-VN" sz="2400" b="1" dirty="0">
                <a:solidFill>
                  <a:srgbClr val="FF0000"/>
                </a:solidFill>
                <a:latin typeface="Times New Roman" pitchFamily="18" charset="0"/>
                <a:cs typeface="Times New Roman" pitchFamily="18" charset="0"/>
              </a:rPr>
              <a:t>N</a:t>
            </a:r>
            <a:r>
              <a:rPr lang="nl-NL" sz="2400" b="1" dirty="0">
                <a:solidFill>
                  <a:srgbClr val="FF0000"/>
                </a:solidFill>
                <a:latin typeface="Times New Roman" pitchFamily="18" charset="0"/>
                <a:cs typeface="Times New Roman" pitchFamily="18" charset="0"/>
              </a:rPr>
              <a:t>êu một số tác động của con người tới thiên nhiên sẽ làm ảnh hưởng đến khả năng đáp ứng nhu cầu của các thế hệ mai sau.</a:t>
            </a:r>
            <a:endParaRPr lang="vi-VN"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530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ậu quả của việc phá rừng đe dọa sự sống con người - Social Forest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16631"/>
            <a:ext cx="4443242" cy="338593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ài nguyên của Trái Đất đã bị khai thác quá mứ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16630"/>
            <a:ext cx="4427983" cy="338593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Vì sao nói tài nguyên thiên nhiên là có hạn? - Báo Lâm Đồng điện t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5" y="3573016"/>
            <a:ext cx="4443243" cy="32606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Xuất khoáng sản sang Trung Quốc với giá rẻ mạt - Báo Người lao độ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3573016"/>
            <a:ext cx="4427983" cy="326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599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ỉ còn 10 năm để cứu thế giới khỏi &amp;quot;đại tuyệt chủng lần thứ 6&amp;quot; -  ThienNhien.Net | Con người và Thiên nhiê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945"/>
            <a:ext cx="4517808" cy="32004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uyệt chủng hàng loạt: Trái đất bước vào trận đại tuyệt chủng lần 6 với tốc  độ nhanh gấp 25 lần | VTV.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12" y="147"/>
            <a:ext cx="4499992" cy="32289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0 khuyến nghị nhằm ngăn chặn động vật hoang dã tuyệt chủng - Tạp chí điện  tử Bảo vệ Rừng và Mô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7" y="3246457"/>
            <a:ext cx="4524945" cy="353953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hững loài động vật ăn cỏ lớn nhất hành tinh đang bên bờ tuyệt chủng -  ThienNhien.Net | Con người và Thiên nhiê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3284984"/>
            <a:ext cx="4461636" cy="3501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933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ậu quả ô nhiễm nguồn nước có ảnh hưởng đến cuộc sống như thế nà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820472"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0407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379</TotalTime>
  <Words>1100</Words>
  <Application>Microsoft Office PowerPoint</Application>
  <PresentationFormat>On-screen Show (4:3)</PresentationFormat>
  <Paragraphs>68</Paragraphs>
  <Slides>26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Candara</vt:lpstr>
      <vt:lpstr>Symbol</vt:lpstr>
      <vt:lpstr>Tahoma</vt:lpstr>
      <vt:lpstr>Times New Roman</vt:lpstr>
      <vt:lpstr>方正静蕾简体</vt:lpstr>
      <vt:lpstr>汉仪喵魂体W</vt:lpstr>
      <vt:lpstr>Waveform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21AK22</dc:creator>
  <cp:lastModifiedBy>phuclamn26@gmail.com</cp:lastModifiedBy>
  <cp:revision>36</cp:revision>
  <dcterms:created xsi:type="dcterms:W3CDTF">2021-08-08T02:31:35Z</dcterms:created>
  <dcterms:modified xsi:type="dcterms:W3CDTF">2024-06-18T03:17:35Z</dcterms:modified>
</cp:coreProperties>
</file>