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7" r:id="rId4"/>
  </p:sldMasterIdLst>
  <p:notesMasterIdLst>
    <p:notesMasterId r:id="rId24"/>
  </p:notesMasterIdLst>
  <p:sldIdLst>
    <p:sldId id="358" r:id="rId5"/>
    <p:sldId id="296" r:id="rId6"/>
    <p:sldId id="260" r:id="rId7"/>
    <p:sldId id="351" r:id="rId8"/>
    <p:sldId id="354" r:id="rId9"/>
    <p:sldId id="355" r:id="rId10"/>
    <p:sldId id="300" r:id="rId11"/>
    <p:sldId id="298" r:id="rId12"/>
    <p:sldId id="299" r:id="rId13"/>
    <p:sldId id="303" r:id="rId14"/>
    <p:sldId id="301" r:id="rId15"/>
    <p:sldId id="304" r:id="rId16"/>
    <p:sldId id="302" r:id="rId17"/>
    <p:sldId id="356" r:id="rId18"/>
    <p:sldId id="274" r:id="rId19"/>
    <p:sldId id="357" r:id="rId20"/>
    <p:sldId id="277" r:id="rId21"/>
    <p:sldId id="285"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varScale="1">
        <p:scale>
          <a:sx n="68" d="100"/>
          <a:sy n="68"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6/18/2024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13273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5419423-6B5E-476C-9D6F-52234646C2A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D04A5BC6-9DF1-48E0-9AC0-8106281B63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A2BBAD3E-E3D9-42F8-86F4-3AF091C97E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B8018E9-AED5-4942-B89B-FEF4A83BFD78}"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0028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76119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74769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6FE84C-73C7-4237-A7FD-DCEDFB1A56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B7E3F-CED9-49E4-BA8D-7879FB8632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34ABD7-3422-416C-A047-40797DC3F167}"/>
              </a:ext>
            </a:extLst>
          </p:cNvPr>
          <p:cNvSpPr>
            <a:spLocks noGrp="1" noChangeArrowheads="1"/>
          </p:cNvSpPr>
          <p:nvPr>
            <p:ph type="sldNum" sz="quarter" idx="12"/>
          </p:nvPr>
        </p:nvSpPr>
        <p:spPr>
          <a:ln/>
        </p:spPr>
        <p:txBody>
          <a:bodyPr/>
          <a:lstStyle>
            <a:lvl1pPr>
              <a:defRPr/>
            </a:lvl1pPr>
          </a:lstStyle>
          <a:p>
            <a:pPr>
              <a:defRPr/>
            </a:pPr>
            <a:fld id="{F50333CD-B7D9-4AED-83C5-9BE08C098D8A}" type="slidenum">
              <a:rPr lang="en-US" altLang="en-US"/>
              <a:pPr>
                <a:defRPr/>
              </a:pPr>
              <a:t>‹#›</a:t>
            </a:fld>
            <a:endParaRPr lang="en-US" altLang="en-US"/>
          </a:p>
        </p:txBody>
      </p:sp>
    </p:spTree>
    <p:extLst>
      <p:ext uri="{BB962C8B-B14F-4D97-AF65-F5344CB8AC3E}">
        <p14:creationId xmlns:p14="http://schemas.microsoft.com/office/powerpoint/2010/main" val="109194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49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99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0307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79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8"/>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2024467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4411791" y="988353"/>
            <a:ext cx="3427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err="1">
                <a:solidFill>
                  <a:schemeClr val="bg1"/>
                </a:solidFill>
                <a:latin typeface="Times New Roman" panose="02020603050405020304" pitchFamily="18" charset="0"/>
                <a:cs typeface="Times New Roman" panose="02020603050405020304" pitchFamily="18" charset="0"/>
              </a:rPr>
              <a:t>TRƯỜNG</a:t>
            </a:r>
            <a:r>
              <a:rPr lang="en-US" altLang="en-US" b="1" dirty="0">
                <a:solidFill>
                  <a:schemeClr val="bg1"/>
                </a:solidFill>
                <a:latin typeface="Times New Roman" panose="02020603050405020304" pitchFamily="18" charset="0"/>
                <a:cs typeface="Times New Roman" panose="02020603050405020304" pitchFamily="18" charset="0"/>
              </a:rPr>
              <a:t> THCS LONG </a:t>
            </a:r>
            <a:r>
              <a:rPr lang="en-US" altLang="en-US" b="1" dirty="0" err="1">
                <a:solidFill>
                  <a:schemeClr val="bg1"/>
                </a:solidFill>
                <a:latin typeface="Times New Roman" panose="02020603050405020304" pitchFamily="18" charset="0"/>
                <a:cs typeface="Times New Roman" panose="02020603050405020304" pitchFamily="18" charset="0"/>
              </a:rPr>
              <a:t>BIÊN</a:t>
            </a:r>
            <a:endParaRPr lang="LID4096" altLang="en-US"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3215054" y="1438097"/>
            <a:ext cx="6407248" cy="1384995"/>
          </a:xfrm>
          <a:prstGeom prst="rect">
            <a:avLst/>
          </a:prstGeom>
          <a:noFill/>
        </p:spPr>
        <p:txBody>
          <a:bodyPr wrap="square">
            <a:spAutoFit/>
          </a:bodyPr>
          <a:lstStyle/>
          <a:p>
            <a:pPr algn="ctr">
              <a:defRPr/>
            </a:pPr>
            <a:r>
              <a:rPr lang="en-US" sz="28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25: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Sự</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phân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bố</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các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đới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thiên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nhiên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trên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Trái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Đất</a:t>
            </a:r>
            <a:endParaRPr lang="en-US" sz="28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4831374" y="3131323"/>
            <a:ext cx="2807383" cy="398187"/>
          </a:xfrm>
          <a:prstGeom prst="rect">
            <a:avLst/>
          </a:prstGeom>
          <a:noFill/>
        </p:spPr>
        <p:txBody>
          <a:bodyPr wrap="square" lIns="51435" tIns="25718" rIns="51435" bIns="25718">
            <a:spAutoFit/>
          </a:bodyPr>
          <a:lstStyle/>
          <a:p>
            <a:pPr algn="ctr">
              <a:defRPr/>
            </a:pP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81" y="455486"/>
            <a:ext cx="9975272" cy="602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41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8220600"/>
              </p:ext>
            </p:extLst>
          </p:nvPr>
        </p:nvGraphicFramePr>
        <p:xfrm>
          <a:off x="383802" y="1076240"/>
          <a:ext cx="6563263" cy="5449760"/>
        </p:xfrm>
        <a:graphic>
          <a:graphicData uri="http://schemas.openxmlformats.org/drawingml/2006/table">
            <a:tbl>
              <a:tblPr firstRow="1" firstCol="1" bandRow="1"/>
              <a:tblGrid>
                <a:gridCol w="1468749">
                  <a:extLst>
                    <a:ext uri="{9D8B030D-6E8A-4147-A177-3AD203B41FA5}">
                      <a16:colId xmlns:a16="http://schemas.microsoft.com/office/drawing/2014/main" val="20000"/>
                    </a:ext>
                  </a:extLst>
                </a:gridCol>
                <a:gridCol w="2398815">
                  <a:extLst>
                    <a:ext uri="{9D8B030D-6E8A-4147-A177-3AD203B41FA5}">
                      <a16:colId xmlns:a16="http://schemas.microsoft.com/office/drawing/2014/main" val="20001"/>
                    </a:ext>
                  </a:extLst>
                </a:gridCol>
                <a:gridCol w="2695699">
                  <a:extLst>
                    <a:ext uri="{9D8B030D-6E8A-4147-A177-3AD203B41FA5}">
                      <a16:colId xmlns:a16="http://schemas.microsoft.com/office/drawing/2014/main" val="20002"/>
                    </a:ext>
                  </a:extLst>
                </a:gridCol>
              </a:tblGrid>
              <a:tr h="452620">
                <a:tc>
                  <a:txBody>
                    <a:bodyPr/>
                    <a:lstStyle/>
                    <a:p>
                      <a:pPr algn="ctr">
                        <a:spcAft>
                          <a:spcPts val="0"/>
                        </a:spcAft>
                      </a:pPr>
                      <a:r>
                        <a:rPr lang="en-US"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nóng</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ôn hòa</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5240">
                <a:tc>
                  <a:txBody>
                    <a:bodyPr/>
                    <a:lstStyle/>
                    <a:p>
                      <a:pPr algn="ctr">
                        <a:spcAft>
                          <a:spcPts val="0"/>
                        </a:spcAft>
                      </a:pPr>
                      <a:r>
                        <a:rPr lang="en-US" sz="2400" b="1">
                          <a:solidFill>
                            <a:srgbClr val="0070C0"/>
                          </a:solidFill>
                          <a:effectLst/>
                          <a:latin typeface="Times New Roman"/>
                          <a:ea typeface="Calibri"/>
                          <a:cs typeface="Times New Roman"/>
                        </a:rPr>
                        <a:t>Phạm vi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defRPr/>
                      </a:pPr>
                      <a:r>
                        <a:rPr lang="vi-VN" sz="2400">
                          <a:solidFill>
                            <a:schemeClr val="tx1"/>
                          </a:solidFill>
                          <a:effectLst/>
                          <a:latin typeface="Times New Roman"/>
                          <a:ea typeface="Calibri"/>
                          <a:cs typeface="Times New Roman"/>
                        </a:rPr>
                        <a:t>- Xung quanh 2 đường chí tuyến.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Từ hai chí tuyến đến vòng cực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7860">
                <a:tc>
                  <a:txBody>
                    <a:bodyPr/>
                    <a:lstStyle/>
                    <a:p>
                      <a:pPr algn="ctr">
                        <a:spcAft>
                          <a:spcPts val="0"/>
                        </a:spcAft>
                      </a:pPr>
                      <a:r>
                        <a:rPr lang="en-US" sz="2400" b="1">
                          <a:solidFill>
                            <a:srgbClr val="0070C0"/>
                          </a:solidFill>
                          <a:effectLst/>
                          <a:latin typeface="Times New Roman"/>
                          <a:ea typeface="Calibri"/>
                          <a:cs typeface="Times New Roman"/>
                        </a:rPr>
                        <a:t>Khí hậu</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Nhiệt độ cao, chế độ mưa khác nhau tùy khu vực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Khá ôn hòa</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0479">
                <a:tc>
                  <a:txBody>
                    <a:bodyPr/>
                    <a:lstStyle/>
                    <a:p>
                      <a:pPr algn="ctr">
                        <a:spcAft>
                          <a:spcPts val="0"/>
                        </a:spcAft>
                      </a:pPr>
                      <a:r>
                        <a:rPr lang="en-US"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Phong phú, đa dạng: rừng mưa nhiệt đới, rừng nhiệt đới gió mùa, xa van,...</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Rừng taiga, cây hỗn hợp, rừng lá cứng, thảo nguyên,...</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05240">
                <a:tc>
                  <a:txBody>
                    <a:bodyPr/>
                    <a:lstStyle/>
                    <a:p>
                      <a:pPr algn="ctr">
                        <a:spcAft>
                          <a:spcPts val="0"/>
                        </a:spcAft>
                      </a:pPr>
                      <a:r>
                        <a:rPr lang="en-US"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Phong phú, đa dạng</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Các loài di cư và ngủ đông</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205" y="372882"/>
            <a:ext cx="490220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81" y="455486"/>
            <a:ext cx="9975272" cy="602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41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3199602"/>
              </p:ext>
            </p:extLst>
          </p:nvPr>
        </p:nvGraphicFramePr>
        <p:xfrm>
          <a:off x="383802" y="1076240"/>
          <a:ext cx="11444020" cy="5431439"/>
        </p:xfrm>
        <a:graphic>
          <a:graphicData uri="http://schemas.openxmlformats.org/drawingml/2006/table">
            <a:tbl>
              <a:tblPr firstRow="1" firstCol="1" bandRow="1"/>
              <a:tblGrid>
                <a:gridCol w="2861005">
                  <a:extLst>
                    <a:ext uri="{9D8B030D-6E8A-4147-A177-3AD203B41FA5}">
                      <a16:colId xmlns:a16="http://schemas.microsoft.com/office/drawing/2014/main" val="20000"/>
                    </a:ext>
                  </a:extLst>
                </a:gridCol>
                <a:gridCol w="2861005">
                  <a:extLst>
                    <a:ext uri="{9D8B030D-6E8A-4147-A177-3AD203B41FA5}">
                      <a16:colId xmlns:a16="http://schemas.microsoft.com/office/drawing/2014/main" val="20001"/>
                    </a:ext>
                  </a:extLst>
                </a:gridCol>
                <a:gridCol w="2861005">
                  <a:extLst>
                    <a:ext uri="{9D8B030D-6E8A-4147-A177-3AD203B41FA5}">
                      <a16:colId xmlns:a16="http://schemas.microsoft.com/office/drawing/2014/main" val="20002"/>
                    </a:ext>
                  </a:extLst>
                </a:gridCol>
                <a:gridCol w="2861005">
                  <a:extLst>
                    <a:ext uri="{9D8B030D-6E8A-4147-A177-3AD203B41FA5}">
                      <a16:colId xmlns:a16="http://schemas.microsoft.com/office/drawing/2014/main" val="20003"/>
                    </a:ext>
                  </a:extLst>
                </a:gridCol>
              </a:tblGrid>
              <a:tr h="452620">
                <a:tc>
                  <a:txBody>
                    <a:bodyPr/>
                    <a:lstStyle/>
                    <a:p>
                      <a:pPr algn="ctr">
                        <a:spcAft>
                          <a:spcPts val="0"/>
                        </a:spcAft>
                      </a:pPr>
                      <a:r>
                        <a:rPr lang="en-US"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nóng</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ôn hòa</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lạnh</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5240">
                <a:tc>
                  <a:txBody>
                    <a:bodyPr/>
                    <a:lstStyle/>
                    <a:p>
                      <a:pPr algn="ctr">
                        <a:spcAft>
                          <a:spcPts val="0"/>
                        </a:spcAft>
                      </a:pPr>
                      <a:r>
                        <a:rPr lang="en-US" sz="2400" b="1">
                          <a:solidFill>
                            <a:srgbClr val="0070C0"/>
                          </a:solidFill>
                          <a:effectLst/>
                          <a:latin typeface="Times New Roman"/>
                          <a:ea typeface="Calibri"/>
                          <a:cs typeface="Times New Roman"/>
                        </a:rPr>
                        <a:t>Phạm vi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defRPr/>
                      </a:pPr>
                      <a:r>
                        <a:rPr lang="vi-VN" sz="2400">
                          <a:solidFill>
                            <a:schemeClr val="tx1"/>
                          </a:solidFill>
                          <a:effectLst/>
                          <a:latin typeface="Times New Roman"/>
                          <a:ea typeface="Calibri"/>
                          <a:cs typeface="Times New Roman"/>
                        </a:rPr>
                        <a:t>- Xung quanh 2 đường chí tuyến.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Từ hai chí tuyến đến vòng cực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Từ vòng cực lên cực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7860">
                <a:tc>
                  <a:txBody>
                    <a:bodyPr/>
                    <a:lstStyle/>
                    <a:p>
                      <a:pPr algn="ctr">
                        <a:spcAft>
                          <a:spcPts val="0"/>
                        </a:spcAft>
                      </a:pPr>
                      <a:r>
                        <a:rPr lang="en-US" sz="2400" b="1">
                          <a:solidFill>
                            <a:srgbClr val="0070C0"/>
                          </a:solidFill>
                          <a:effectLst/>
                          <a:latin typeface="Times New Roman"/>
                          <a:ea typeface="Calibri"/>
                          <a:cs typeface="Times New Roman"/>
                        </a:rPr>
                        <a:t>Khí hậu</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Nhiệt độ cao, chế độ mưa khác nhau tùy khu vực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Khá ôn hòa</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Khắc nghiệt</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0479">
                <a:tc>
                  <a:txBody>
                    <a:bodyPr/>
                    <a:lstStyle/>
                    <a:p>
                      <a:pPr algn="ctr">
                        <a:spcAft>
                          <a:spcPts val="0"/>
                        </a:spcAft>
                      </a:pPr>
                      <a:r>
                        <a:rPr lang="en-US"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Phong phú, đa dạng: rừng mưa nhiệt đới, rừng nhiệt đới gió mùa, xa van,...</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Rừng taiga, cây hỗn hợp, rừng lá cứng, thảo nguyên,...</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Thực vật nghèo nàn, chủ yếu là cây thân thảo thấp lùn, rêu, địa y,...</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05240">
                <a:tc>
                  <a:txBody>
                    <a:bodyPr/>
                    <a:lstStyle/>
                    <a:p>
                      <a:pPr algn="ctr">
                        <a:spcAft>
                          <a:spcPts val="0"/>
                        </a:spcAft>
                      </a:pPr>
                      <a:r>
                        <a:rPr lang="en-US"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Phong phú, đa dạng</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Các loài di cư và ngủ đông</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Các loài thích nghi với khí hậu lạnh</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13B8B7E8-2541-49F2-8C55-A0806FB94289}"/>
              </a:ext>
            </a:extLst>
          </p:cNvPr>
          <p:cNvSpPr/>
          <p:nvPr/>
        </p:nvSpPr>
        <p:spPr>
          <a:xfrm>
            <a:off x="3867669" y="394259"/>
            <a:ext cx="4456669" cy="584775"/>
          </a:xfrm>
          <a:prstGeom prst="rect">
            <a:avLst/>
          </a:prstGeom>
        </p:spPr>
        <p:txBody>
          <a:bodyPr wrap="none">
            <a:spAutoFit/>
          </a:bodyPr>
          <a:lstStyle/>
          <a:p>
            <a:pPr algn="ctr"/>
            <a:r>
              <a:rPr lang="en-US" sz="3200" b="1" dirty="0">
                <a:solidFill>
                  <a:srgbClr val="FF0000"/>
                </a:solidFill>
                <a:latin typeface="Times New Roman"/>
                <a:ea typeface="Calibri"/>
                <a:cs typeface="Times New Roman"/>
              </a:rPr>
              <a:t>So </a:t>
            </a:r>
            <a:r>
              <a:rPr lang="en-US" sz="3200" b="1" dirty="0" err="1">
                <a:solidFill>
                  <a:srgbClr val="FF0000"/>
                </a:solidFill>
                <a:latin typeface="Times New Roman"/>
                <a:ea typeface="Calibri"/>
                <a:cs typeface="Times New Roman"/>
              </a:rPr>
              <a:t>sánh</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các</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đới</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khí</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hậu</a:t>
            </a:r>
            <a:r>
              <a:rPr lang="en-US" sz="3200" b="1" dirty="0">
                <a:solidFill>
                  <a:srgbClr val="FF0000"/>
                </a:solidFill>
                <a:latin typeface="Times New Roman"/>
                <a:ea typeface="Calibri"/>
                <a:cs typeface="Times New Roman"/>
              </a:rPr>
              <a:t>:</a:t>
            </a:r>
            <a:endParaRPr lang="en-US" sz="3200" dirty="0">
              <a:solidFill>
                <a:prstClr val="black"/>
              </a:solidFill>
              <a:latin typeface="Calibri"/>
              <a:ea typeface="Calibri"/>
              <a:cs typeface="Times New Roman"/>
            </a:endParaRPr>
          </a:p>
        </p:txBody>
      </p:sp>
    </p:spTree>
    <p:extLst>
      <p:ext uri="{BB962C8B-B14F-4D97-AF65-F5344CB8AC3E}">
        <p14:creationId xmlns:p14="http://schemas.microsoft.com/office/powerpoint/2010/main" val="16727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5"/>
          <p:cNvGrpSpPr>
            <a:grpSpLocks noChangeAspect="1"/>
          </p:cNvGrpSpPr>
          <p:nvPr/>
        </p:nvGrpSpPr>
        <p:grpSpPr bwMode="auto">
          <a:xfrm>
            <a:off x="2331715" y="2119611"/>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829706" y="361585"/>
            <a:ext cx="10650673" cy="1200329"/>
          </a:xfrm>
          <a:prstGeom prst="rect">
            <a:avLst/>
          </a:prstGeom>
          <a:noFill/>
        </p:spPr>
        <p:txBody>
          <a:bodyPr wrap="none" rtlCol="0">
            <a:spAutoFit/>
          </a:bodyPr>
          <a:lstStyle/>
          <a:p>
            <a:pPr algn="ctr"/>
            <a:r>
              <a:rPr lang="en-US" altLang="zh-CN" sz="3600" b="1" dirty="0">
                <a:solidFill>
                  <a:srgbClr val="FFE88B"/>
                </a:solidFill>
                <a:latin typeface="汉仪喵魂体W" panose="00020600040101010101" pitchFamily="18" charset="-122"/>
                <a:ea typeface="汉仪喵魂体W" panose="00020600040101010101" pitchFamily="18" charset="-122"/>
              </a:rPr>
              <a:t>BÀI 25: SỰ PHÂN BỐ CÁC ĐỚI THIÊN NHIÊN </a:t>
            </a:r>
          </a:p>
          <a:p>
            <a:pPr algn="ctr"/>
            <a:r>
              <a:rPr lang="en-US" altLang="zh-CN" sz="3600" b="1" dirty="0">
                <a:solidFill>
                  <a:srgbClr val="FFE88B"/>
                </a:solidFill>
                <a:latin typeface="汉仪喵魂体W" panose="00020600040101010101" pitchFamily="18" charset="-122"/>
                <a:ea typeface="汉仪喵魂体W" panose="00020600040101010101" pitchFamily="18" charset="-122"/>
              </a:rPr>
              <a:t>TRÊN TRÁI ĐẤT</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
        <p:nvSpPr>
          <p:cNvPr id="22" name="文本框 28"/>
          <p:cNvSpPr txBox="1"/>
          <p:nvPr/>
        </p:nvSpPr>
        <p:spPr>
          <a:xfrm>
            <a:off x="4665726" y="2320535"/>
            <a:ext cx="5293819" cy="2554545"/>
          </a:xfrm>
          <a:prstGeom prst="rect">
            <a:avLst/>
          </a:prstGeom>
          <a:noFill/>
        </p:spPr>
        <p:txBody>
          <a:bodyPr wrap="square" rtlCol="0">
            <a:spAutoFit/>
          </a:bodyPr>
          <a:lstStyle/>
          <a:p>
            <a:pPr algn="ctr"/>
            <a:r>
              <a:rPr lang="nl-NL"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nl-NL"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ự phân bố các đới thiên nhiên trên Trái Đất có sự khác nhau giữa các đới làm nên sự đa dạng của thiên nhiên trên Trái Đất.</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217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3"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5427584" cy="769441"/>
            </a:xfrm>
            <a:prstGeom prst="rect">
              <a:avLst/>
            </a:prstGeom>
            <a:noFill/>
          </p:spPr>
          <p:txBody>
            <a:bodyPr wrap="none" rtlCol="0">
              <a:spAutoFit/>
            </a:bodyPr>
            <a:lstStyle/>
            <a:p>
              <a:r>
                <a:rPr lang="en-US" altLang="zh-CN" sz="4400" b="1" dirty="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97" name="Rectangle 96"/>
          <p:cNvSpPr/>
          <p:nvPr/>
        </p:nvSpPr>
        <p:spPr>
          <a:xfrm>
            <a:off x="209801" y="953085"/>
            <a:ext cx="11711291" cy="587853"/>
          </a:xfrm>
          <a:prstGeom prst="rect">
            <a:avLst/>
          </a:prstGeom>
        </p:spPr>
        <p:txBody>
          <a:bodyPr wrap="square">
            <a:spAutoFit/>
          </a:bodyPr>
          <a:lstStyle/>
          <a:p>
            <a:pPr algn="just">
              <a:lnSpc>
                <a:spcPct val="115000"/>
              </a:lnSpc>
              <a:spcAft>
                <a:spcPts val="0"/>
              </a:spcAft>
            </a:pPr>
            <a:r>
              <a:rPr lang="en-US" sz="2800" b="1" dirty="0" err="1">
                <a:solidFill>
                  <a:srgbClr val="FF0000"/>
                </a:solidFill>
                <a:latin typeface="Times New Roman"/>
                <a:ea typeface="Calibri"/>
                <a:cs typeface="Times New Roman"/>
              </a:rPr>
              <a:t>Bài</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tập</a:t>
            </a:r>
            <a:r>
              <a:rPr lang="en-US" sz="2800" b="1" dirty="0">
                <a:solidFill>
                  <a:srgbClr val="FF0000"/>
                </a:solidFill>
                <a:latin typeface="Times New Roman"/>
                <a:ea typeface="Calibri"/>
                <a:cs typeface="Times New Roman"/>
              </a:rPr>
              <a:t> 1. </a:t>
            </a:r>
            <a:r>
              <a:rPr lang="en-US" sz="2800" b="1" dirty="0" err="1">
                <a:solidFill>
                  <a:srgbClr val="FF0000"/>
                </a:solidFill>
                <a:latin typeface="Times New Roman"/>
                <a:ea typeface="Calibri"/>
                <a:cs typeface="Times New Roman"/>
              </a:rPr>
              <a:t>Lựa</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chọn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đáp</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án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đúng</a:t>
            </a:r>
            <a:endParaRPr lang="en-US" sz="2800" b="1" dirty="0">
              <a:solidFill>
                <a:schemeClr val="bg1"/>
              </a:solidFill>
              <a:effectLst/>
              <a:latin typeface="Calibri"/>
              <a:ea typeface="Calibri"/>
              <a:cs typeface="Times New Roman"/>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95" y="1517186"/>
            <a:ext cx="11426753" cy="292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
            <a:extLst>
              <a:ext uri="{FF2B5EF4-FFF2-40B4-BE49-F238E27FC236}">
                <a16:creationId xmlns:a16="http://schemas.microsoft.com/office/drawing/2014/main" id="{DB0CD337-C252-4CED-8F60-410639CEF69A}"/>
              </a:ext>
            </a:extLst>
          </p:cNvPr>
          <p:cNvSpPr txBox="1">
            <a:spLocks noChangeArrowheads="1"/>
          </p:cNvSpPr>
          <p:nvPr/>
        </p:nvSpPr>
        <p:spPr bwMode="auto">
          <a:xfrm>
            <a:off x="461994" y="2990334"/>
            <a:ext cx="353554" cy="461665"/>
          </a:xfrm>
          <a:prstGeom prst="rect">
            <a:avLst/>
          </a:prstGeom>
          <a:solidFill>
            <a:schemeClr val="accent6">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500" fill="hold"/>
                                        <p:tgtEl>
                                          <p:spTgt spid="97"/>
                                        </p:tgtEl>
                                        <p:attrNameLst>
                                          <p:attrName>ppt_x</p:attrName>
                                        </p:attrNameLst>
                                      </p:cBhvr>
                                      <p:tavLst>
                                        <p:tav tm="0">
                                          <p:val>
                                            <p:strVal val="#ppt_x"/>
                                          </p:val>
                                        </p:tav>
                                        <p:tav tm="100000">
                                          <p:val>
                                            <p:strVal val="#ppt_x"/>
                                          </p:val>
                                        </p:tav>
                                      </p:tavLst>
                                    </p:anim>
                                    <p:anim calcmode="lin" valueType="num">
                                      <p:cBhvr additive="base">
                                        <p:cTn id="15" dur="500" fill="hold"/>
                                        <p:tgtEl>
                                          <p:spTgt spid="9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2638864" cy="523220"/>
          </a:xfrm>
          <a:prstGeom prst="rect">
            <a:avLst/>
          </a:prstGeom>
        </p:spPr>
        <p:txBody>
          <a:bodyPr wrap="none">
            <a:spAutoFit/>
          </a:bodyPr>
          <a:lstStyle/>
          <a:p>
            <a:r>
              <a:rPr lang="en-US" sz="2800" b="1" dirty="0" err="1">
                <a:solidFill>
                  <a:srgbClr val="FF0000"/>
                </a:solidFill>
                <a:latin typeface="Times New Roman"/>
                <a:ea typeface="Calibri"/>
                <a:cs typeface="Times New Roman"/>
              </a:rPr>
              <a:t>Bài</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tập</a:t>
            </a:r>
            <a:r>
              <a:rPr lang="en-US" sz="2800" b="1" dirty="0">
                <a:solidFill>
                  <a:srgbClr val="FF0000"/>
                </a:solidFill>
                <a:latin typeface="Times New Roman"/>
                <a:ea typeface="Calibri"/>
                <a:cs typeface="Times New Roman"/>
              </a:rPr>
              <a:t> 2. </a:t>
            </a:r>
            <a:r>
              <a:rPr lang="en-US" sz="2800" b="1" dirty="0" err="1">
                <a:solidFill>
                  <a:srgbClr val="FF0000"/>
                </a:solidFill>
                <a:latin typeface="Times New Roman"/>
                <a:ea typeface="Calibri"/>
                <a:cs typeface="Times New Roman"/>
              </a:rPr>
              <a:t>Nối</a:t>
            </a:r>
            <a:r>
              <a:rPr lang="en-US" sz="2800" b="1" dirty="0">
                <a:solidFill>
                  <a:srgbClr val="FF0000"/>
                </a:solidFill>
                <a:latin typeface="Times New Roman"/>
                <a:ea typeface="Calibri"/>
                <a:cs typeface="Times New Roman"/>
              </a:rPr>
              <a:t> ý </a:t>
            </a:r>
            <a:endParaRPr lang="en-US" dirty="0"/>
          </a:p>
        </p:txBody>
      </p:sp>
      <p:sp>
        <p:nvSpPr>
          <p:cNvPr id="12" name="TextBox 1">
            <a:extLst>
              <a:ext uri="{FF2B5EF4-FFF2-40B4-BE49-F238E27FC236}">
                <a16:creationId xmlns:a16="http://schemas.microsoft.com/office/drawing/2014/main" id="{D6A77620-351F-4EC8-922C-79A5DFDD0B64}"/>
              </a:ext>
            </a:extLst>
          </p:cNvPr>
          <p:cNvSpPr txBox="1">
            <a:spLocks noChangeArrowheads="1"/>
          </p:cNvSpPr>
          <p:nvPr/>
        </p:nvSpPr>
        <p:spPr bwMode="auto">
          <a:xfrm>
            <a:off x="3007479" y="4431955"/>
            <a:ext cx="2499511" cy="461665"/>
          </a:xfrm>
          <a:prstGeom prst="rect">
            <a:avLst/>
          </a:prstGeom>
          <a:solidFill>
            <a:schemeClr val="accent6">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a:solidFill>
                  <a:srgbClr val="FF0000"/>
                </a:solidFill>
                <a:latin typeface="Times New Roman" panose="02020603050405020304" pitchFamily="18" charset="0"/>
                <a:cs typeface="Times New Roman" panose="02020603050405020304" pitchFamily="18" charset="0"/>
              </a:rPr>
              <a:t>3. ĐỚI LẠNH</a:t>
            </a:r>
          </a:p>
        </p:txBody>
      </p:sp>
      <p:sp>
        <p:nvSpPr>
          <p:cNvPr id="13" name="TextBox 1">
            <a:extLst>
              <a:ext uri="{FF2B5EF4-FFF2-40B4-BE49-F238E27FC236}">
                <a16:creationId xmlns:a16="http://schemas.microsoft.com/office/drawing/2014/main" id="{C1A57448-44E4-42D2-BC81-25DA08263349}"/>
              </a:ext>
            </a:extLst>
          </p:cNvPr>
          <p:cNvSpPr txBox="1">
            <a:spLocks noChangeArrowheads="1"/>
          </p:cNvSpPr>
          <p:nvPr/>
        </p:nvSpPr>
        <p:spPr bwMode="auto">
          <a:xfrm>
            <a:off x="6693909" y="572521"/>
            <a:ext cx="5006335" cy="830997"/>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a. </a:t>
            </a:r>
            <a:r>
              <a:rPr lang="en-US" altLang="en-US" sz="2400" b="1" dirty="0" err="1">
                <a:solidFill>
                  <a:srgbClr val="FF0000"/>
                </a:solidFill>
                <a:latin typeface="Times New Roman" panose="02020603050405020304" pitchFamily="18" charset="0"/>
                <a:cs typeface="Times New Roman" panose="02020603050405020304" pitchFamily="18" charset="0"/>
              </a:rPr>
              <a:t>thế</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giới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vật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thực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vật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rất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dạng</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8E91D434-6EC1-4CD6-82AF-D49C4AC10900}"/>
              </a:ext>
            </a:extLst>
          </p:cNvPr>
          <p:cNvSpPr txBox="1">
            <a:spLocks noChangeArrowheads="1"/>
          </p:cNvSpPr>
          <p:nvPr/>
        </p:nvSpPr>
        <p:spPr bwMode="auto">
          <a:xfrm>
            <a:off x="6673312" y="1664037"/>
            <a:ext cx="5006335" cy="830997"/>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b. </a:t>
            </a:r>
            <a:r>
              <a:rPr lang="en-US" altLang="en-US" sz="2400" b="1" dirty="0" err="1">
                <a:solidFill>
                  <a:srgbClr val="FF0000"/>
                </a:solidFill>
                <a:latin typeface="Times New Roman" panose="02020603050405020304" pitchFamily="18" charset="0"/>
                <a:cs typeface="Times New Roman" panose="02020603050405020304" pitchFamily="18" charset="0"/>
              </a:rPr>
              <a:t>thực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vật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thấp</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lùn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chủ</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yếu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rêu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địa</a:t>
            </a:r>
            <a:r>
              <a:rPr lang="en-US" altLang="en-US" sz="2400" b="1" dirty="0">
                <a:solidFill>
                  <a:srgbClr val="FF0000"/>
                </a:solidFill>
                <a:latin typeface="Times New Roman" panose="02020603050405020304" pitchFamily="18" charset="0"/>
                <a:cs typeface="Times New Roman" panose="02020603050405020304" pitchFamily="18" charset="0"/>
              </a:rPr>
              <a:t> y </a:t>
            </a:r>
            <a:r>
              <a:rPr lang="en-US" altLang="en-US" sz="2400" b="1" dirty="0" err="1">
                <a:solidFill>
                  <a:srgbClr val="FF0000"/>
                </a:solidFill>
                <a:latin typeface="Times New Roman" panose="02020603050405020304" pitchFamily="18" charset="0"/>
                <a:cs typeface="Times New Roman" panose="02020603050405020304" pitchFamily="18" charset="0"/>
              </a:rPr>
              <a:t>và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loài</a:t>
            </a:r>
            <a:r>
              <a:rPr lang="en-US" altLang="en-US" sz="2400" b="1" dirty="0">
                <a:solidFill>
                  <a:srgbClr val="FF0000"/>
                </a:solidFill>
                <a:latin typeface="Times New Roman" panose="02020603050405020304" pitchFamily="18" charset="0"/>
                <a:cs typeface="Times New Roman" panose="02020603050405020304" pitchFamily="18" charset="0"/>
              </a:rPr>
              <a:t> than </a:t>
            </a:r>
            <a:r>
              <a:rPr lang="en-US" altLang="en-US" sz="2400" b="1" dirty="0" err="1">
                <a:solidFill>
                  <a:srgbClr val="FF0000"/>
                </a:solidFill>
                <a:latin typeface="Times New Roman" panose="02020603050405020304" pitchFamily="18" charset="0"/>
                <a:cs typeface="Times New Roman" panose="02020603050405020304" pitchFamily="18" charset="0"/>
              </a:rPr>
              <a:t>thảo</a:t>
            </a:r>
            <a:r>
              <a:rPr lang="en-US" altLang="en-US" sz="2400" b="1" dirty="0">
                <a:solidFill>
                  <a:srgbClr val="FF0000"/>
                </a:solidFill>
                <a:latin typeface="Times New Roman" panose="02020603050405020304" pitchFamily="18" charset="0"/>
                <a:cs typeface="Times New Roman" panose="02020603050405020304" pitchFamily="18" charset="0"/>
              </a:rPr>
              <a:t>.</a:t>
            </a:r>
          </a:p>
        </p:txBody>
      </p:sp>
      <p:sp>
        <p:nvSpPr>
          <p:cNvPr id="15" name="TextBox 1">
            <a:extLst>
              <a:ext uri="{FF2B5EF4-FFF2-40B4-BE49-F238E27FC236}">
                <a16:creationId xmlns:a16="http://schemas.microsoft.com/office/drawing/2014/main" id="{380CB381-493B-48BB-A87F-73E52D56FD34}"/>
              </a:ext>
            </a:extLst>
          </p:cNvPr>
          <p:cNvSpPr txBox="1">
            <a:spLocks noChangeArrowheads="1"/>
          </p:cNvSpPr>
          <p:nvPr/>
        </p:nvSpPr>
        <p:spPr bwMode="auto">
          <a:xfrm>
            <a:off x="6648597" y="2710233"/>
            <a:ext cx="5006335" cy="830997"/>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c. </a:t>
            </a:r>
            <a:r>
              <a:rPr lang="en-US" altLang="en-US" sz="2400" b="1" dirty="0" err="1">
                <a:solidFill>
                  <a:srgbClr val="FF0000"/>
                </a:solidFill>
                <a:latin typeface="Times New Roman" panose="02020603050405020304" pitchFamily="18" charset="0"/>
                <a:cs typeface="Times New Roman" panose="02020603050405020304" pitchFamily="18" charset="0"/>
              </a:rPr>
              <a:t>rừng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rộng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rụng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theo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mùa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hoặc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kim</a:t>
            </a:r>
            <a:r>
              <a:rPr lang="en-US" altLang="en-US" sz="2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
            <a:extLst>
              <a:ext uri="{FF2B5EF4-FFF2-40B4-BE49-F238E27FC236}">
                <a16:creationId xmlns:a16="http://schemas.microsoft.com/office/drawing/2014/main" id="{56497CB9-C9EE-4476-963F-48DB5B81ABC9}"/>
              </a:ext>
            </a:extLst>
          </p:cNvPr>
          <p:cNvSpPr txBox="1">
            <a:spLocks noChangeArrowheads="1"/>
          </p:cNvSpPr>
          <p:nvPr/>
        </p:nvSpPr>
        <p:spPr bwMode="auto">
          <a:xfrm>
            <a:off x="6652713" y="3809988"/>
            <a:ext cx="5006335" cy="461665"/>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d. </a:t>
            </a:r>
            <a:r>
              <a:rPr lang="en-US" altLang="en-US" sz="2400" b="1" dirty="0" err="1">
                <a:solidFill>
                  <a:srgbClr val="FF0000"/>
                </a:solidFill>
                <a:latin typeface="Times New Roman" panose="02020603050405020304" pitchFamily="18" charset="0"/>
                <a:cs typeface="Times New Roman" panose="02020603050405020304" pitchFamily="18" charset="0"/>
              </a:rPr>
              <a:t>có</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bốn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mùa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rõ</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rệt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TextBox 1">
            <a:extLst>
              <a:ext uri="{FF2B5EF4-FFF2-40B4-BE49-F238E27FC236}">
                <a16:creationId xmlns:a16="http://schemas.microsoft.com/office/drawing/2014/main" id="{B9E2B7C5-D302-4E7B-B526-501F36B76C5A}"/>
              </a:ext>
            </a:extLst>
          </p:cNvPr>
          <p:cNvSpPr txBox="1">
            <a:spLocks noChangeArrowheads="1"/>
          </p:cNvSpPr>
          <p:nvPr/>
        </p:nvSpPr>
        <p:spPr bwMode="auto">
          <a:xfrm>
            <a:off x="6644480" y="4510205"/>
            <a:ext cx="5006335" cy="461665"/>
          </a:xfrm>
          <a:prstGeom prst="rect">
            <a:avLst/>
          </a:prstGeom>
          <a:solidFill>
            <a:schemeClr val="accent4">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e. </a:t>
            </a:r>
            <a:r>
              <a:rPr lang="en-US" altLang="en-US" sz="2400" b="1" dirty="0" err="1">
                <a:solidFill>
                  <a:srgbClr val="FF0000"/>
                </a:solidFill>
                <a:latin typeface="Times New Roman" panose="02020603050405020304" pitchFamily="18" charset="0"/>
                <a:cs typeface="Times New Roman" panose="02020603050405020304" pitchFamily="18" charset="0"/>
              </a:rPr>
              <a:t>nhiệt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độ</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cao</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TextBox 1">
            <a:extLst>
              <a:ext uri="{FF2B5EF4-FFF2-40B4-BE49-F238E27FC236}">
                <a16:creationId xmlns:a16="http://schemas.microsoft.com/office/drawing/2014/main" id="{CD0E38C2-C648-4557-8E83-FE1D5BE2ADCB}"/>
              </a:ext>
            </a:extLst>
          </p:cNvPr>
          <p:cNvSpPr txBox="1">
            <a:spLocks noChangeArrowheads="1"/>
          </p:cNvSpPr>
          <p:nvPr/>
        </p:nvSpPr>
        <p:spPr bwMode="auto">
          <a:xfrm>
            <a:off x="6648596" y="5198066"/>
            <a:ext cx="5006335" cy="461665"/>
          </a:xfrm>
          <a:prstGeom prst="rect">
            <a:avLst/>
          </a:prstGeom>
          <a:solidFill>
            <a:schemeClr val="accent4">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400" b="1" dirty="0">
                <a:solidFill>
                  <a:srgbClr val="FF0000"/>
                </a:solidFill>
                <a:latin typeface="Times New Roman" panose="02020603050405020304" pitchFamily="18" charset="0"/>
                <a:cs typeface="Times New Roman" panose="02020603050405020304" pitchFamily="18" charset="0"/>
              </a:rPr>
              <a:t>g. </a:t>
            </a:r>
            <a:r>
              <a:rPr lang="en-US" altLang="en-US" sz="2400" b="1" dirty="0" err="1">
                <a:solidFill>
                  <a:srgbClr val="FF0000"/>
                </a:solidFill>
                <a:latin typeface="Times New Roman" panose="02020603050405020304" pitchFamily="18" charset="0"/>
                <a:cs typeface="Times New Roman" panose="02020603050405020304" pitchFamily="18" charset="0"/>
              </a:rPr>
              <a:t>giá</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lạnh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quanh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năm</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TextBox 1">
            <a:extLst>
              <a:ext uri="{FF2B5EF4-FFF2-40B4-BE49-F238E27FC236}">
                <a16:creationId xmlns:a16="http://schemas.microsoft.com/office/drawing/2014/main" id="{AB9677F1-7E7A-4D67-9076-073F259BA546}"/>
              </a:ext>
            </a:extLst>
          </p:cNvPr>
          <p:cNvSpPr txBox="1">
            <a:spLocks noChangeArrowheads="1"/>
          </p:cNvSpPr>
          <p:nvPr/>
        </p:nvSpPr>
        <p:spPr bwMode="auto">
          <a:xfrm>
            <a:off x="3045852" y="1881301"/>
            <a:ext cx="2734288" cy="461665"/>
          </a:xfrm>
          <a:prstGeom prst="rect">
            <a:avLst/>
          </a:prstGeom>
          <a:solidFill>
            <a:schemeClr val="accent6">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buFontTx/>
              <a:buAutoNum type="arabicPeriod"/>
              <a:defRPr/>
            </a:pPr>
            <a:r>
              <a:rPr lang="en-US" altLang="en-US" sz="2400" b="1" dirty="0">
                <a:solidFill>
                  <a:srgbClr val="FF0000"/>
                </a:solidFill>
                <a:latin typeface="Times New Roman" panose="02020603050405020304" pitchFamily="18" charset="0"/>
                <a:cs typeface="Times New Roman" panose="02020603050405020304" pitchFamily="18" charset="0"/>
              </a:rPr>
              <a:t>ĐỚI NÓNG</a:t>
            </a:r>
          </a:p>
        </p:txBody>
      </p:sp>
      <p:sp>
        <p:nvSpPr>
          <p:cNvPr id="20" name="TextBox 1">
            <a:extLst>
              <a:ext uri="{FF2B5EF4-FFF2-40B4-BE49-F238E27FC236}">
                <a16:creationId xmlns:a16="http://schemas.microsoft.com/office/drawing/2014/main" id="{E77E53C3-44C0-4FEE-84FD-09BE96054597}"/>
              </a:ext>
            </a:extLst>
          </p:cNvPr>
          <p:cNvSpPr txBox="1">
            <a:spLocks noChangeArrowheads="1"/>
          </p:cNvSpPr>
          <p:nvPr/>
        </p:nvSpPr>
        <p:spPr bwMode="auto">
          <a:xfrm>
            <a:off x="3033492" y="3211713"/>
            <a:ext cx="2499511" cy="461665"/>
          </a:xfrm>
          <a:prstGeom prst="rect">
            <a:avLst/>
          </a:prstGeom>
          <a:solidFill>
            <a:schemeClr val="accent6">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a:solidFill>
                  <a:srgbClr val="FF0000"/>
                </a:solidFill>
                <a:latin typeface="Times New Roman" panose="02020603050405020304" pitchFamily="18" charset="0"/>
                <a:cs typeface="Times New Roman" panose="02020603050405020304" pitchFamily="18" charset="0"/>
              </a:rPr>
              <a:t>2. ĐỚI ÔN HÒA</a:t>
            </a:r>
          </a:p>
        </p:txBody>
      </p:sp>
      <p:cxnSp>
        <p:nvCxnSpPr>
          <p:cNvPr id="21" name="Straight Arrow Connector 20">
            <a:extLst>
              <a:ext uri="{FF2B5EF4-FFF2-40B4-BE49-F238E27FC236}">
                <a16:creationId xmlns:a16="http://schemas.microsoft.com/office/drawing/2014/main" id="{31951387-0C6A-40F2-AB6D-A4DF3170D444}"/>
              </a:ext>
            </a:extLst>
          </p:cNvPr>
          <p:cNvCxnSpPr>
            <a:cxnSpLocks/>
            <a:stCxn id="19" idx="3"/>
            <a:endCxn id="13" idx="1"/>
          </p:cNvCxnSpPr>
          <p:nvPr/>
        </p:nvCxnSpPr>
        <p:spPr>
          <a:xfrm flipV="1">
            <a:off x="5780140" y="988020"/>
            <a:ext cx="913769" cy="11241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id="{A690A14F-7D6C-4ED7-86F1-E5A2D1AF2DF6}"/>
              </a:ext>
            </a:extLst>
          </p:cNvPr>
          <p:cNvCxnSpPr>
            <a:cxnSpLocks/>
            <a:stCxn id="19" idx="3"/>
            <a:endCxn id="17" idx="1"/>
          </p:cNvCxnSpPr>
          <p:nvPr/>
        </p:nvCxnSpPr>
        <p:spPr>
          <a:xfrm>
            <a:off x="5780140" y="2112134"/>
            <a:ext cx="864340" cy="26289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a:extLst>
              <a:ext uri="{FF2B5EF4-FFF2-40B4-BE49-F238E27FC236}">
                <a16:creationId xmlns:a16="http://schemas.microsoft.com/office/drawing/2014/main" id="{A5FFD9B1-9D53-474F-A028-5BCB67AB2848}"/>
              </a:ext>
            </a:extLst>
          </p:cNvPr>
          <p:cNvCxnSpPr>
            <a:cxnSpLocks/>
            <a:stCxn id="20" idx="3"/>
          </p:cNvCxnSpPr>
          <p:nvPr/>
        </p:nvCxnSpPr>
        <p:spPr>
          <a:xfrm flipV="1">
            <a:off x="5533003" y="3093133"/>
            <a:ext cx="1111477" cy="34941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a:extLst>
              <a:ext uri="{FF2B5EF4-FFF2-40B4-BE49-F238E27FC236}">
                <a16:creationId xmlns:a16="http://schemas.microsoft.com/office/drawing/2014/main" id="{4C76B948-1038-43BC-928F-4CB5D7A9ADD9}"/>
              </a:ext>
            </a:extLst>
          </p:cNvPr>
          <p:cNvCxnSpPr>
            <a:cxnSpLocks/>
            <a:stCxn id="20" idx="3"/>
          </p:cNvCxnSpPr>
          <p:nvPr/>
        </p:nvCxnSpPr>
        <p:spPr>
          <a:xfrm>
            <a:off x="5533003" y="3442546"/>
            <a:ext cx="1111477" cy="5802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a:extLst>
              <a:ext uri="{FF2B5EF4-FFF2-40B4-BE49-F238E27FC236}">
                <a16:creationId xmlns:a16="http://schemas.microsoft.com/office/drawing/2014/main" id="{9DF5F5F3-FB32-4593-A47B-94C24FB9DF70}"/>
              </a:ext>
            </a:extLst>
          </p:cNvPr>
          <p:cNvCxnSpPr>
            <a:cxnSpLocks/>
            <a:stCxn id="12" idx="3"/>
          </p:cNvCxnSpPr>
          <p:nvPr/>
        </p:nvCxnSpPr>
        <p:spPr>
          <a:xfrm flipV="1">
            <a:off x="5506990" y="2034746"/>
            <a:ext cx="1137490" cy="262804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a:extLst>
              <a:ext uri="{FF2B5EF4-FFF2-40B4-BE49-F238E27FC236}">
                <a16:creationId xmlns:a16="http://schemas.microsoft.com/office/drawing/2014/main" id="{4CE65E17-34D5-4EC9-994D-FEF1DF8C082D}"/>
              </a:ext>
            </a:extLst>
          </p:cNvPr>
          <p:cNvCxnSpPr>
            <a:cxnSpLocks/>
            <a:stCxn id="12" idx="3"/>
            <a:endCxn id="18" idx="1"/>
          </p:cNvCxnSpPr>
          <p:nvPr/>
        </p:nvCxnSpPr>
        <p:spPr>
          <a:xfrm>
            <a:off x="5506990" y="4662788"/>
            <a:ext cx="1141606" cy="7661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3377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fltVal val="0"/>
                                          </p:val>
                                        </p:tav>
                                        <p:tav tm="100000">
                                          <p:val>
                                            <p:strVal val="#ppt_w"/>
                                          </p:val>
                                        </p:tav>
                                      </p:tavLst>
                                    </p:anim>
                                    <p:anim calcmode="lin" valueType="num">
                                      <p:cBhvr>
                                        <p:cTn id="39" dur="1000" fill="hold"/>
                                        <p:tgtEl>
                                          <p:spTgt spid="25"/>
                                        </p:tgtEl>
                                        <p:attrNameLst>
                                          <p:attrName>ppt_h</p:attrName>
                                        </p:attrNameLst>
                                      </p:cBhvr>
                                      <p:tavLst>
                                        <p:tav tm="0">
                                          <p:val>
                                            <p:fltVal val="0"/>
                                          </p:val>
                                        </p:tav>
                                        <p:tav tm="100000">
                                          <p:val>
                                            <p:strVal val="#ppt_h"/>
                                          </p:val>
                                        </p:tav>
                                      </p:tavLst>
                                    </p:anim>
                                    <p:anim calcmode="lin" valueType="num">
                                      <p:cBhvr>
                                        <p:cTn id="40" dur="1000" fill="hold"/>
                                        <p:tgtEl>
                                          <p:spTgt spid="25"/>
                                        </p:tgtEl>
                                        <p:attrNameLst>
                                          <p:attrName>style.rotation</p:attrName>
                                        </p:attrNameLst>
                                      </p:cBhvr>
                                      <p:tavLst>
                                        <p:tav tm="0">
                                          <p:val>
                                            <p:fltVal val="90"/>
                                          </p:val>
                                        </p:tav>
                                        <p:tav tm="100000">
                                          <p:val>
                                            <p:fltVal val="0"/>
                                          </p:val>
                                        </p:tav>
                                      </p:tavLst>
                                    </p:anim>
                                    <p:animEffect transition="in" filter="fade">
                                      <p:cBhvr>
                                        <p:cTn id="41" dur="1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fltVal val="0"/>
                                          </p:val>
                                        </p:tav>
                                        <p:tav tm="100000">
                                          <p:val>
                                            <p:strVal val="#ppt_w"/>
                                          </p:val>
                                        </p:tav>
                                      </p:tavLst>
                                    </p:anim>
                                    <p:anim calcmode="lin" valueType="num">
                                      <p:cBhvr>
                                        <p:cTn id="47" dur="1000" fill="hold"/>
                                        <p:tgtEl>
                                          <p:spTgt spid="28"/>
                                        </p:tgtEl>
                                        <p:attrNameLst>
                                          <p:attrName>ppt_h</p:attrName>
                                        </p:attrNameLst>
                                      </p:cBhvr>
                                      <p:tavLst>
                                        <p:tav tm="0">
                                          <p:val>
                                            <p:fltVal val="0"/>
                                          </p:val>
                                        </p:tav>
                                        <p:tav tm="100000">
                                          <p:val>
                                            <p:strVal val="#ppt_h"/>
                                          </p:val>
                                        </p:tav>
                                      </p:tavLst>
                                    </p:anim>
                                    <p:anim calcmode="lin" valueType="num">
                                      <p:cBhvr>
                                        <p:cTn id="48" dur="1000" fill="hold"/>
                                        <p:tgtEl>
                                          <p:spTgt spid="28"/>
                                        </p:tgtEl>
                                        <p:attrNameLst>
                                          <p:attrName>style.rotation</p:attrName>
                                        </p:attrNameLst>
                                      </p:cBhvr>
                                      <p:tavLst>
                                        <p:tav tm="0">
                                          <p:val>
                                            <p:fltVal val="90"/>
                                          </p:val>
                                        </p:tav>
                                        <p:tav tm="100000">
                                          <p:val>
                                            <p:fltVal val="0"/>
                                          </p:val>
                                        </p:tav>
                                      </p:tavLst>
                                    </p:anim>
                                    <p:animEffect transition="in" filter="fade">
                                      <p:cBhvr>
                                        <p:cTn id="49" dur="1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style.rotation</p:attrName>
                                        </p:attrNameLst>
                                      </p:cBhvr>
                                      <p:tavLst>
                                        <p:tav tm="0">
                                          <p:val>
                                            <p:fltVal val="90"/>
                                          </p:val>
                                        </p:tav>
                                        <p:tav tm="100000">
                                          <p:val>
                                            <p:fltVal val="0"/>
                                          </p:val>
                                        </p:tav>
                                      </p:tavLst>
                                    </p:anim>
                                    <p:animEffect transition="in" filter="fade">
                                      <p:cBhvr>
                                        <p:cTn id="57" dur="1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1000" fill="hold"/>
                                        <p:tgtEl>
                                          <p:spTgt spid="34"/>
                                        </p:tgtEl>
                                        <p:attrNameLst>
                                          <p:attrName>ppt_w</p:attrName>
                                        </p:attrNameLst>
                                      </p:cBhvr>
                                      <p:tavLst>
                                        <p:tav tm="0">
                                          <p:val>
                                            <p:fltVal val="0"/>
                                          </p:val>
                                        </p:tav>
                                        <p:tav tm="100000">
                                          <p:val>
                                            <p:strVal val="#ppt_w"/>
                                          </p:val>
                                        </p:tav>
                                      </p:tavLst>
                                    </p:anim>
                                    <p:anim calcmode="lin" valueType="num">
                                      <p:cBhvr>
                                        <p:cTn id="63" dur="1000" fill="hold"/>
                                        <p:tgtEl>
                                          <p:spTgt spid="34"/>
                                        </p:tgtEl>
                                        <p:attrNameLst>
                                          <p:attrName>ppt_h</p:attrName>
                                        </p:attrNameLst>
                                      </p:cBhvr>
                                      <p:tavLst>
                                        <p:tav tm="0">
                                          <p:val>
                                            <p:fltVal val="0"/>
                                          </p:val>
                                        </p:tav>
                                        <p:tav tm="100000">
                                          <p:val>
                                            <p:strVal val="#ppt_h"/>
                                          </p:val>
                                        </p:tav>
                                      </p:tavLst>
                                    </p:anim>
                                    <p:anim calcmode="lin" valueType="num">
                                      <p:cBhvr>
                                        <p:cTn id="64" dur="1000" fill="hold"/>
                                        <p:tgtEl>
                                          <p:spTgt spid="34"/>
                                        </p:tgtEl>
                                        <p:attrNameLst>
                                          <p:attrName>style.rotation</p:attrName>
                                        </p:attrNameLst>
                                      </p:cBhvr>
                                      <p:tavLst>
                                        <p:tav tm="0">
                                          <p:val>
                                            <p:fltVal val="90"/>
                                          </p:val>
                                        </p:tav>
                                        <p:tav tm="100000">
                                          <p:val>
                                            <p:fltVal val="0"/>
                                          </p:val>
                                        </p:tav>
                                      </p:tavLst>
                                    </p:anim>
                                    <p:animEffect transition="in" filter="fade">
                                      <p:cBhvr>
                                        <p:cTn id="65" dur="1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1000" fill="hold"/>
                                        <p:tgtEl>
                                          <p:spTgt spid="37"/>
                                        </p:tgtEl>
                                        <p:attrNameLst>
                                          <p:attrName>ppt_w</p:attrName>
                                        </p:attrNameLst>
                                      </p:cBhvr>
                                      <p:tavLst>
                                        <p:tav tm="0">
                                          <p:val>
                                            <p:fltVal val="0"/>
                                          </p:val>
                                        </p:tav>
                                        <p:tav tm="100000">
                                          <p:val>
                                            <p:strVal val="#ppt_w"/>
                                          </p:val>
                                        </p:tav>
                                      </p:tavLst>
                                    </p:anim>
                                    <p:anim calcmode="lin" valueType="num">
                                      <p:cBhvr>
                                        <p:cTn id="71" dur="1000" fill="hold"/>
                                        <p:tgtEl>
                                          <p:spTgt spid="37"/>
                                        </p:tgtEl>
                                        <p:attrNameLst>
                                          <p:attrName>ppt_h</p:attrName>
                                        </p:attrNameLst>
                                      </p:cBhvr>
                                      <p:tavLst>
                                        <p:tav tm="0">
                                          <p:val>
                                            <p:fltVal val="0"/>
                                          </p:val>
                                        </p:tav>
                                        <p:tav tm="100000">
                                          <p:val>
                                            <p:strVal val="#ppt_h"/>
                                          </p:val>
                                        </p:tav>
                                      </p:tavLst>
                                    </p:anim>
                                    <p:anim calcmode="lin" valueType="num">
                                      <p:cBhvr>
                                        <p:cTn id="72" dur="1000" fill="hold"/>
                                        <p:tgtEl>
                                          <p:spTgt spid="37"/>
                                        </p:tgtEl>
                                        <p:attrNameLst>
                                          <p:attrName>style.rotation</p:attrName>
                                        </p:attrNameLst>
                                      </p:cBhvr>
                                      <p:tavLst>
                                        <p:tav tm="0">
                                          <p:val>
                                            <p:fltVal val="90"/>
                                          </p:val>
                                        </p:tav>
                                        <p:tav tm="100000">
                                          <p:val>
                                            <p:fltVal val="0"/>
                                          </p:val>
                                        </p:tav>
                                      </p:tavLst>
                                    </p:anim>
                                    <p:animEffect transition="in" filter="fade">
                                      <p:cBhvr>
                                        <p:cTn id="7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498764" y="1348120"/>
            <a:ext cx="11269683" cy="2428357"/>
          </a:xfrm>
          <a:prstGeom prst="rect">
            <a:avLst/>
          </a:prstGeom>
        </p:spPr>
        <p:txBody>
          <a:bodyPr wrap="square">
            <a:spAutoFit/>
          </a:bodyPr>
          <a:lstStyle/>
          <a:p>
            <a:pPr algn="ctr">
              <a:lnSpc>
                <a:spcPct val="115000"/>
              </a:lnSpc>
              <a:spcAft>
                <a:spcPts val="0"/>
              </a:spcAft>
            </a:pPr>
            <a:r>
              <a:rPr lang="en-US" sz="4400" b="1">
                <a:solidFill>
                  <a:srgbClr val="0070C0"/>
                </a:solidFill>
                <a:latin typeface="Times New Roman"/>
                <a:ea typeface="Calibri"/>
                <a:cs typeface="Times New Roman"/>
              </a:rPr>
              <a:t>Tìm và xác định vị trí của nước ta trên hình 2. Từ đó, nêu một số đặc điềm của thiên nhiên Việt Nam</a:t>
            </a:r>
            <a:endParaRPr lang="en-US" sz="3600">
              <a:solidFill>
                <a:srgbClr val="0070C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1694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3" name="Rectangle 2"/>
          <p:cNvSpPr/>
          <p:nvPr/>
        </p:nvSpPr>
        <p:spPr>
          <a:xfrm>
            <a:off x="282320" y="625593"/>
            <a:ext cx="11533631" cy="6038576"/>
          </a:xfrm>
          <a:prstGeom prst="rect">
            <a:avLst/>
          </a:prstGeom>
        </p:spPr>
        <p:txBody>
          <a:bodyPr wrap="square">
            <a:spAutoFit/>
          </a:bodyPr>
          <a:lstStyle/>
          <a:p>
            <a:pPr algn="just">
              <a:lnSpc>
                <a:spcPct val="115000"/>
              </a:lnSpc>
              <a:spcAft>
                <a:spcPts val="0"/>
              </a:spcAft>
            </a:pPr>
            <a:r>
              <a:rPr lang="en-US" sz="2400" i="1">
                <a:solidFill>
                  <a:schemeClr val="bg1"/>
                </a:solidFill>
                <a:latin typeface="Times New Roman" pitchFamily="18" charset="0"/>
                <a:ea typeface="Calibri"/>
                <a:cs typeface="Times New Roman" pitchFamily="18" charset="0"/>
              </a:rPr>
              <a:t>Nước ta ở nằm trong khu vực đới nóng. Vì thế thiên nhiên Việt Nam mang đặc điểm của đới nóng:</a:t>
            </a:r>
            <a:endParaRPr lang="en-US" sz="2400">
              <a:solidFill>
                <a:schemeClr val="bg1"/>
              </a:solidFill>
              <a:latin typeface="Times New Roman" pitchFamily="18" charset="0"/>
              <a:ea typeface="Calibri"/>
              <a:cs typeface="Times New Roman" pitchFamily="18" charset="0"/>
            </a:endParaRPr>
          </a:p>
          <a:p>
            <a:pPr algn="just">
              <a:lnSpc>
                <a:spcPct val="115000"/>
              </a:lnSpc>
              <a:spcAft>
                <a:spcPts val="0"/>
              </a:spcAft>
            </a:pPr>
            <a:r>
              <a:rPr lang="en-US" sz="2400" i="1">
                <a:solidFill>
                  <a:schemeClr val="bg1"/>
                </a:solidFill>
                <a:latin typeface="Times New Roman" pitchFamily="18" charset="0"/>
                <a:ea typeface="Calibri"/>
                <a:cs typeface="Times New Roman" pitchFamily="18" charset="0"/>
              </a:rPr>
              <a:t>- Việt Nam là nước nhiệt đới gió mùa ẩm: Là tính chất nền tảng của thiên nhiên Việt Nam, thể hiện trong các thành phần của cảnh quan tự nhiên, rõ nét nhất là môi trường khí hậu nóng ẩm, mưa nhiều.</a:t>
            </a:r>
            <a:endParaRPr lang="en-US" sz="2400">
              <a:solidFill>
                <a:schemeClr val="bg1"/>
              </a:solidFill>
              <a:latin typeface="Times New Roman" pitchFamily="18" charset="0"/>
              <a:ea typeface="Calibri"/>
              <a:cs typeface="Times New Roman" pitchFamily="18" charset="0"/>
            </a:endParaRPr>
          </a:p>
          <a:p>
            <a:pPr algn="just">
              <a:lnSpc>
                <a:spcPct val="115000"/>
              </a:lnSpc>
              <a:spcAft>
                <a:spcPts val="0"/>
              </a:spcAft>
            </a:pPr>
            <a:r>
              <a:rPr lang="en-US" sz="2400" i="1">
                <a:solidFill>
                  <a:schemeClr val="bg1"/>
                </a:solidFill>
                <a:latin typeface="Times New Roman" pitchFamily="18" charset="0"/>
                <a:ea typeface="Calibri"/>
                <a:cs typeface="Times New Roman" pitchFamily="18" charset="0"/>
              </a:rPr>
              <a:t>- Nhiệt đới gió mùa ẩm</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Số giờ nắng: 1400- 3000 giờ/năm</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Nhiệt độ trung bình năm của nước ta cao trên 21</a:t>
            </a:r>
            <a:r>
              <a:rPr lang="en-US" sz="2400" i="1" baseline="30000">
                <a:solidFill>
                  <a:schemeClr val="bg1"/>
                </a:solidFill>
                <a:latin typeface="Times New Roman" pitchFamily="18" charset="0"/>
                <a:ea typeface="Calibri"/>
                <a:cs typeface="Times New Roman" pitchFamily="18" charset="0"/>
              </a:rPr>
              <a:t>o</a:t>
            </a:r>
            <a:r>
              <a:rPr lang="en-US" sz="2400" i="1">
                <a:solidFill>
                  <a:schemeClr val="bg1"/>
                </a:solidFill>
                <a:latin typeface="Times New Roman" pitchFamily="18" charset="0"/>
                <a:ea typeface="Calibri"/>
                <a:cs typeface="Times New Roman" pitchFamily="18" charset="0"/>
              </a:rPr>
              <a:t>C</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Hướng gió: Mùa đông lạnh khô với gió Đông Bắc. Mùa hạ nóng ẩm với gió mùa Tây Nam.</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Lượng mưa của năm lớn: 1500 – 2000 mm/năm.</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Độ ẩm không khí trên 80%, so với các nước cùng vĩ độ nước ta có 1 mùa đông lạnh hơn và một mùa hạ mát hơn.</a:t>
            </a:r>
            <a:endParaRPr lang="en-US" sz="2400">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en-US" sz="2400" i="1">
                <a:solidFill>
                  <a:schemeClr val="bg1"/>
                </a:solidFill>
                <a:latin typeface="Times New Roman" pitchFamily="18" charset="0"/>
                <a:ea typeface="Calibri"/>
                <a:cs typeface="Times New Roman" pitchFamily="18" charset="0"/>
              </a:rPr>
              <a:t>+ Động vật, thực vật đa dạng, phong phú.</a:t>
            </a:r>
            <a:endParaRPr lang="en-US" sz="2400">
              <a:solidFill>
                <a:schemeClr val="bg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008" y="963825"/>
            <a:ext cx="7390371" cy="5439434"/>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0" y="429456"/>
            <a:ext cx="3731017" cy="806419"/>
            <a:chOff x="994820" y="315156"/>
            <a:chExt cx="5886671" cy="80641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315156"/>
              <a:ext cx="4269734" cy="769441"/>
            </a:xfrm>
            <a:prstGeom prst="rect">
              <a:avLst/>
            </a:prstGeom>
            <a:noFill/>
          </p:spPr>
          <p:txBody>
            <a:bodyPr wrap="none" rtlCol="0">
              <a:spAutoFit/>
            </a:bodyPr>
            <a:lstStyle/>
            <a:p>
              <a:r>
                <a:rPr lang="en-US" altLang="zh-CN" sz="4400" b="1" dirty="0">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975323" y="1926295"/>
            <a:ext cx="5721750" cy="3163430"/>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sz="2400" b="1" dirty="0" err="1">
                <a:solidFill>
                  <a:srgbClr val="0070C0"/>
                </a:solidFill>
              </a:rPr>
              <a:t>Kể</a:t>
            </a:r>
            <a:r>
              <a:rPr lang="en-US" sz="2400" b="1" dirty="0">
                <a:solidFill>
                  <a:srgbClr val="0070C0"/>
                </a:solidFill>
              </a:rPr>
              <a:t> </a:t>
            </a:r>
            <a:r>
              <a:rPr lang="en-US" sz="2400" b="1" dirty="0" err="1">
                <a:solidFill>
                  <a:srgbClr val="0070C0"/>
                </a:solidFill>
              </a:rPr>
              <a:t>tên</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đới</a:t>
            </a:r>
            <a:r>
              <a:rPr lang="en-US" sz="2400" b="1" dirty="0">
                <a:solidFill>
                  <a:srgbClr val="0070C0"/>
                </a:solidFill>
              </a:rPr>
              <a:t>? </a:t>
            </a:r>
            <a:endParaRPr lang="en-US" altLang="zh-CN" sz="2400" b="1" i="1" dirty="0">
              <a:solidFill>
                <a:srgbClr val="0070C0"/>
              </a:solidFill>
              <a:latin typeface="汉仪喵魂体W" panose="00020600040101010101" pitchFamily="18" charset="-122"/>
              <a:ea typeface="汉仪喵魂体W" panose="00020600040101010101" pitchFamily="18" charset="-122"/>
            </a:endParaRPr>
          </a:p>
          <a:p>
            <a:pPr algn="just">
              <a:lnSpc>
                <a:spcPct val="120000"/>
              </a:lnSpc>
            </a:pP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Điều</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kiện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khí</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hậu</a:t>
            </a:r>
            <a:r>
              <a:rPr lang="en-US" altLang="zh-CN" sz="2400" b="1" i="1" dirty="0">
                <a:solidFill>
                  <a:srgbClr val="0070C0"/>
                </a:solidFill>
                <a:latin typeface="汉仪喵魂体W" panose="00020600040101010101" pitchFamily="18" charset="-122"/>
                <a:ea typeface="汉仪喵魂体W" panose="00020600040101010101" pitchFamily="18" charset="-122"/>
              </a:rPr>
              <a:t> ở </a:t>
            </a:r>
            <a:r>
              <a:rPr lang="en-US" altLang="zh-CN" sz="2400" b="1" i="1" dirty="0" err="1">
                <a:solidFill>
                  <a:srgbClr val="0070C0"/>
                </a:solidFill>
                <a:latin typeface="汉仪喵魂体W" panose="00020600040101010101" pitchFamily="18" charset="-122"/>
                <a:ea typeface="汉仪喵魂体W" panose="00020600040101010101" pitchFamily="18" charset="-122"/>
              </a:rPr>
              <a:t>đới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nóng</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đới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ôn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hòa</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đới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lạnh</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khác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nhau</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dẫn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đến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đặc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điểm</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đất</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sinh</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vật</a:t>
            </a:r>
            <a:r>
              <a:rPr lang="en-US" altLang="zh-CN" sz="2400" b="1" i="1" dirty="0">
                <a:solidFill>
                  <a:srgbClr val="0070C0"/>
                </a:solidFill>
                <a:latin typeface="汉仪喵魂体W" panose="00020600040101010101" pitchFamily="18" charset="-122"/>
                <a:ea typeface="汉仪喵魂体W" panose="00020600040101010101" pitchFamily="18" charset="-122"/>
              </a:rPr>
              <a:t>,...</a:t>
            </a:r>
            <a:r>
              <a:rPr lang="en-US" altLang="zh-CN" sz="2400" b="1" i="1" dirty="0" err="1">
                <a:solidFill>
                  <a:srgbClr val="0070C0"/>
                </a:solidFill>
                <a:latin typeface="汉仪喵魂体W" panose="00020600040101010101" pitchFamily="18" charset="-122"/>
                <a:ea typeface="汉仪喵魂体W" panose="00020600040101010101" pitchFamily="18" charset="-122"/>
              </a:rPr>
              <a:t>cũng</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khác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nhau</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hình</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thành</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các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đới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thiên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nhiên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Các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đới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thiên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nhiên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trên</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Trái</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Đất</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khác</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nhau</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như</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thế</a:t>
            </a:r>
            <a:r>
              <a:rPr lang="en-US" altLang="zh-CN" sz="2400" b="1" i="1" dirty="0">
                <a:solidFill>
                  <a:srgbClr val="0070C0"/>
                </a:solidFill>
                <a:latin typeface="汉仪喵魂体W" panose="00020600040101010101" pitchFamily="18" charset="-122"/>
                <a:ea typeface="汉仪喵魂体W" panose="00020600040101010101" pitchFamily="18" charset="-122"/>
              </a:rPr>
              <a:t> </a:t>
            </a:r>
            <a:r>
              <a:rPr lang="en-US" altLang="zh-CN" sz="2400" b="1" i="1" dirty="0" err="1">
                <a:solidFill>
                  <a:srgbClr val="0070C0"/>
                </a:solidFill>
                <a:latin typeface="汉仪喵魂体W" panose="00020600040101010101" pitchFamily="18" charset="-122"/>
                <a:ea typeface="汉仪喵魂体W" panose="00020600040101010101" pitchFamily="18" charset="-122"/>
              </a:rPr>
              <a:t>nào</a:t>
            </a:r>
            <a:r>
              <a:rPr lang="en-US" altLang="zh-CN" sz="2400" b="1" i="1" dirty="0">
                <a:solidFill>
                  <a:srgbClr val="0070C0"/>
                </a:solidFill>
                <a:latin typeface="汉仪喵魂体W" panose="00020600040101010101" pitchFamily="18" charset="-122"/>
                <a:ea typeface="汉仪喵魂体W" panose="00020600040101010101" pitchFamily="18" charset="-122"/>
              </a:rPr>
              <a:t>?</a:t>
            </a:r>
            <a:endParaRPr lang="zh-CN" altLang="en-US" sz="2400" b="1" i="1" dirty="0">
              <a:solidFill>
                <a:srgbClr val="0070C0"/>
              </a:solidFill>
              <a:latin typeface="汉仪喵魂体W" panose="00020600040101010101" pitchFamily="18" charset="-122"/>
              <a:ea typeface="汉仪喵魂体W" panose="00020600040101010101" pitchFamily="18"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495" y="1846095"/>
            <a:ext cx="4890059" cy="333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117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362452" y="2959841"/>
            <a:ext cx="2321288" cy="575523"/>
            <a:chOff x="4609852" y="2338141"/>
            <a:chExt cx="2321288" cy="575523"/>
          </a:xfrm>
        </p:grpSpPr>
        <p:sp>
          <p:nvSpPr>
            <p:cNvPr id="23" name="Freeform 5"/>
            <p:cNvSpPr/>
            <p:nvPr/>
          </p:nvSpPr>
          <p:spPr bwMode="auto">
            <a:xfrm>
              <a:off x="4893402" y="2810532"/>
              <a:ext cx="2037738" cy="10313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4609852" y="2338141"/>
              <a:ext cx="2198038"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1. Đới nóng</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27" name="组合 26"/>
          <p:cNvGrpSpPr/>
          <p:nvPr/>
        </p:nvGrpSpPr>
        <p:grpSpPr>
          <a:xfrm>
            <a:off x="6419661" y="3905866"/>
            <a:ext cx="2495941" cy="564535"/>
            <a:chOff x="4667061" y="2385641"/>
            <a:chExt cx="2495941" cy="564535"/>
          </a:xfrm>
        </p:grpSpPr>
        <p:sp>
          <p:nvSpPr>
            <p:cNvPr id="28" name="Freeform 5"/>
            <p:cNvSpPr/>
            <p:nvPr/>
          </p:nvSpPr>
          <p:spPr bwMode="auto">
            <a:xfrm>
              <a:off x="4816014" y="2810532"/>
              <a:ext cx="2198038" cy="139644"/>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4667061" y="2385641"/>
              <a:ext cx="2495941"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2. Đới ôn hòa</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3616821" y="272097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829706" y="361585"/>
            <a:ext cx="10650673" cy="1200329"/>
          </a:xfrm>
          <a:prstGeom prst="rect">
            <a:avLst/>
          </a:prstGeom>
          <a:noFill/>
        </p:spPr>
        <p:txBody>
          <a:bodyPr wrap="none" rtlCol="0">
            <a:spAutoFit/>
          </a:bodyPr>
          <a:lstStyle/>
          <a:p>
            <a:pPr algn="ctr"/>
            <a:r>
              <a:rPr lang="en-US" altLang="zh-CN" sz="3600" b="1" dirty="0">
                <a:solidFill>
                  <a:srgbClr val="FFE88B"/>
                </a:solidFill>
                <a:latin typeface="汉仪喵魂体W" panose="00020600040101010101" pitchFamily="18" charset="-122"/>
                <a:ea typeface="汉仪喵魂体W" panose="00020600040101010101" pitchFamily="18" charset="-122"/>
              </a:rPr>
              <a:t>BÀI 25: SỰ PHÂN BỐ CÁC ĐỚI THIÊN NHIÊN </a:t>
            </a:r>
          </a:p>
          <a:p>
            <a:pPr algn="ctr"/>
            <a:r>
              <a:rPr lang="en-US" altLang="zh-CN" sz="3600" b="1" dirty="0">
                <a:solidFill>
                  <a:srgbClr val="FFE88B"/>
                </a:solidFill>
                <a:latin typeface="汉仪喵魂体W" panose="00020600040101010101" pitchFamily="18" charset="-122"/>
                <a:ea typeface="汉仪喵魂体W" panose="00020600040101010101" pitchFamily="18" charset="-122"/>
              </a:rPr>
              <a:t>TRÊN TRÁI ĐẤT</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grpSp>
        <p:nvGrpSpPr>
          <p:cNvPr id="18" name="组合 26"/>
          <p:cNvGrpSpPr/>
          <p:nvPr/>
        </p:nvGrpSpPr>
        <p:grpSpPr>
          <a:xfrm>
            <a:off x="6419661" y="5030789"/>
            <a:ext cx="2186691" cy="544894"/>
            <a:chOff x="4747210" y="2385641"/>
            <a:chExt cx="2186691" cy="544894"/>
          </a:xfrm>
        </p:grpSpPr>
        <p:sp>
          <p:nvSpPr>
            <p:cNvPr id="20" name="Freeform 5"/>
            <p:cNvSpPr/>
            <p:nvPr/>
          </p:nvSpPr>
          <p:spPr bwMode="auto">
            <a:xfrm>
              <a:off x="5019096" y="2884816"/>
              <a:ext cx="1914805" cy="4571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2" name="文本框 28"/>
            <p:cNvSpPr txBox="1"/>
            <p:nvPr/>
          </p:nvSpPr>
          <p:spPr>
            <a:xfrm>
              <a:off x="4747210" y="2385641"/>
              <a:ext cx="2037738" cy="523220"/>
            </a:xfrm>
            <a:prstGeom prst="rect">
              <a:avLst/>
            </a:prstGeom>
            <a:noFill/>
          </p:spPr>
          <p:txBody>
            <a:bodyPr wrap="none" rtlCol="0">
              <a:spAutoFit/>
            </a:bodyPr>
            <a:lstStyle/>
            <a:p>
              <a:pPr algn="ctr"/>
              <a:r>
                <a:rPr lang="en-US" altLang="zh-CN" sz="2800">
                  <a:solidFill>
                    <a:prstClr val="white"/>
                  </a:solidFill>
                  <a:latin typeface="汉仪喵魂体W" panose="00020600040101010101" pitchFamily="18" charset="-122"/>
                  <a:ea typeface="汉仪喵魂体W" panose="00020600040101010101" pitchFamily="18" charset="-122"/>
                </a:rPr>
                <a:t>3. Đới lạnh</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08A65204-02A1-4277-8436-17DC496BC95B}"/>
              </a:ext>
            </a:extLst>
          </p:cNvPr>
          <p:cNvGraphicFramePr>
            <a:graphicFrameLocks noGrp="1"/>
          </p:cNvGraphicFramePr>
          <p:nvPr>
            <p:extLst>
              <p:ext uri="{D42A27DB-BD31-4B8C-83A1-F6EECF244321}">
                <p14:modId xmlns:p14="http://schemas.microsoft.com/office/powerpoint/2010/main" val="3871478187"/>
              </p:ext>
            </p:extLst>
          </p:nvPr>
        </p:nvGraphicFramePr>
        <p:xfrm>
          <a:off x="370699" y="2945998"/>
          <a:ext cx="3682312" cy="2385212"/>
        </p:xfrm>
        <a:graphic>
          <a:graphicData uri="http://schemas.openxmlformats.org/drawingml/2006/table">
            <a:tbl>
              <a:tblPr firstRow="1" firstCol="1" bandRow="1">
                <a:tableStyleId>{5C22544A-7EE6-4342-B048-85BDC9FD1C3A}</a:tableStyleId>
              </a:tblPr>
              <a:tblGrid>
                <a:gridCol w="1840771">
                  <a:extLst>
                    <a:ext uri="{9D8B030D-6E8A-4147-A177-3AD203B41FA5}">
                      <a16:colId xmlns:a16="http://schemas.microsoft.com/office/drawing/2014/main" val="20000"/>
                    </a:ext>
                  </a:extLst>
                </a:gridCol>
                <a:gridCol w="1841541">
                  <a:extLst>
                    <a:ext uri="{9D8B030D-6E8A-4147-A177-3AD203B41FA5}">
                      <a16:colId xmlns:a16="http://schemas.microsoft.com/office/drawing/2014/main" val="20001"/>
                    </a:ext>
                  </a:extLst>
                </a:gridCol>
              </a:tblGrid>
              <a:tr h="340745">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Phạm</a:t>
                      </a:r>
                      <a:r>
                        <a:rPr lang="en-US" sz="2000" dirty="0">
                          <a:solidFill>
                            <a:schemeClr val="tx1"/>
                          </a:solidFill>
                          <a:effectLst/>
                          <a:latin typeface="Times New Roman" panose="02020603050405020304" pitchFamily="18" charset="0"/>
                          <a:cs typeface="Times New Roman" panose="02020603050405020304" pitchFamily="18" charset="0"/>
                        </a:rPr>
                        <a:t> vi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0000"/>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Khí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hậu</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0001"/>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0002"/>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Thực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0003"/>
                  </a:ext>
                </a:extLst>
              </a:tr>
            </a:tbl>
          </a:graphicData>
        </a:graphic>
      </p:graphicFrame>
      <p:sp>
        <p:nvSpPr>
          <p:cNvPr id="30" name="TextBox 29">
            <a:extLst>
              <a:ext uri="{FF2B5EF4-FFF2-40B4-BE49-F238E27FC236}">
                <a16:creationId xmlns:a16="http://schemas.microsoft.com/office/drawing/2014/main" id="{5CEBE4AF-0D04-4931-BA99-982EE45031D0}"/>
              </a:ext>
            </a:extLst>
          </p:cNvPr>
          <p:cNvSpPr txBox="1"/>
          <p:nvPr/>
        </p:nvSpPr>
        <p:spPr>
          <a:xfrm>
            <a:off x="395412" y="902376"/>
            <a:ext cx="3739978"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US" altLang="en-US" b="1" dirty="0" err="1">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Nhóm</a:t>
            </a:r>
            <a:r>
              <a:rPr lang="en-US" altLang="en-US" b="1"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 2:</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nl-NL" dirty="0"/>
              <a:t>Dựa vào lược đồ hình 2 và thông tin SGK, HS nêu đặc điểm của đới nóng qua điền phiếu học tập sau: </a:t>
            </a:r>
            <a:endParaRPr lang="en-US" dirty="0"/>
          </a:p>
        </p:txBody>
      </p:sp>
      <p:sp>
        <p:nvSpPr>
          <p:cNvPr id="33" name="文本框 93">
            <a:extLst>
              <a:ext uri="{FF2B5EF4-FFF2-40B4-BE49-F238E27FC236}">
                <a16:creationId xmlns:a16="http://schemas.microsoft.com/office/drawing/2014/main" id="{1883BF4E-D632-49F3-879A-4835B9FF926C}"/>
              </a:ext>
            </a:extLst>
          </p:cNvPr>
          <p:cNvSpPr txBox="1"/>
          <p:nvPr/>
        </p:nvSpPr>
        <p:spPr>
          <a:xfrm>
            <a:off x="4184874" y="305886"/>
            <a:ext cx="4084773" cy="584775"/>
          </a:xfrm>
          <a:prstGeom prst="rect">
            <a:avLst/>
          </a:prstGeom>
          <a:noFill/>
        </p:spPr>
        <p:txBody>
          <a:bodyPr wrap="none" rtlCol="0">
            <a:spAutoFit/>
          </a:bodyPr>
          <a:lstStyle/>
          <a:p>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THẢO LUẬN NHÓM</a:t>
            </a:r>
            <a:endParaRPr lang="zh-CN" altLang="en-US"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34" name="TextBox 33">
            <a:extLst>
              <a:ext uri="{FF2B5EF4-FFF2-40B4-BE49-F238E27FC236}">
                <a16:creationId xmlns:a16="http://schemas.microsoft.com/office/drawing/2014/main" id="{598BB5EA-D783-48AD-BBC2-7DB683488EB8}"/>
              </a:ext>
            </a:extLst>
          </p:cNvPr>
          <p:cNvSpPr txBox="1"/>
          <p:nvPr/>
        </p:nvSpPr>
        <p:spPr>
          <a:xfrm>
            <a:off x="4254842" y="898254"/>
            <a:ext cx="3739978"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US" altLang="en-US" b="1" dirty="0" err="1">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Nhóm</a:t>
            </a:r>
            <a:r>
              <a:rPr lang="en-US" altLang="en-US" b="1"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3, 4:</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nl-NL" dirty="0"/>
              <a:t>Dựa vào lược đồ hình 2 và thông tin SGK, HS nêu đặc điểm của đới ôn hòa qua điền phiếu học tập sau: </a:t>
            </a:r>
            <a:endParaRPr lang="en-US" dirty="0"/>
          </a:p>
        </p:txBody>
      </p:sp>
      <p:sp>
        <p:nvSpPr>
          <p:cNvPr id="35" name="TextBox 34">
            <a:extLst>
              <a:ext uri="{FF2B5EF4-FFF2-40B4-BE49-F238E27FC236}">
                <a16:creationId xmlns:a16="http://schemas.microsoft.com/office/drawing/2014/main" id="{30489E33-C4E0-43DA-B937-1BAFF597F071}"/>
              </a:ext>
            </a:extLst>
          </p:cNvPr>
          <p:cNvSpPr txBox="1"/>
          <p:nvPr/>
        </p:nvSpPr>
        <p:spPr>
          <a:xfrm>
            <a:off x="8068935" y="890016"/>
            <a:ext cx="3739978"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US" altLang="en-US" b="1" dirty="0" err="1">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Nhóm</a:t>
            </a:r>
            <a:r>
              <a:rPr lang="en-US" altLang="en-US" b="1" dirty="0">
                <a:solidFill>
                  <a:schemeClr val="tx1"/>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5, 6:</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nl-NL" dirty="0"/>
              <a:t>Dựa vào lược đồ hình 2 và thông tin SGK, HS nêu đặc điểm của đới lạnh qua điền phiếu học tập sau: </a:t>
            </a:r>
            <a:endParaRPr lang="en-US" dirty="0"/>
          </a:p>
        </p:txBody>
      </p:sp>
      <p:sp>
        <p:nvSpPr>
          <p:cNvPr id="41" name="文本框 93">
            <a:extLst>
              <a:ext uri="{FF2B5EF4-FFF2-40B4-BE49-F238E27FC236}">
                <a16:creationId xmlns:a16="http://schemas.microsoft.com/office/drawing/2014/main" id="{6EAE1B2A-B7D1-4F42-ADC1-42EBCE0C2730}"/>
              </a:ext>
            </a:extLst>
          </p:cNvPr>
          <p:cNvSpPr txBox="1"/>
          <p:nvPr/>
        </p:nvSpPr>
        <p:spPr>
          <a:xfrm>
            <a:off x="490199" y="2377699"/>
            <a:ext cx="3352200" cy="584775"/>
          </a:xfrm>
          <a:prstGeom prst="rect">
            <a:avLst/>
          </a:prstGeom>
          <a:noFill/>
        </p:spPr>
        <p:txBody>
          <a:bodyPr wrap="none" rtlCol="0">
            <a:spAutoFit/>
          </a:bodyPr>
          <a:lstStyle/>
          <a:p>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Phiếu</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học</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tập</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số</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1</a:t>
            </a:r>
            <a:endParaRPr lang="zh-CN" altLang="en-US"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aphicFrame>
        <p:nvGraphicFramePr>
          <p:cNvPr id="42" name="Table 41">
            <a:extLst>
              <a:ext uri="{FF2B5EF4-FFF2-40B4-BE49-F238E27FC236}">
                <a16:creationId xmlns:a16="http://schemas.microsoft.com/office/drawing/2014/main" id="{8CD610BE-04DA-4601-A2A0-25043EB19F6B}"/>
              </a:ext>
            </a:extLst>
          </p:cNvPr>
          <p:cNvGraphicFramePr>
            <a:graphicFrameLocks noGrp="1"/>
          </p:cNvGraphicFramePr>
          <p:nvPr>
            <p:extLst>
              <p:ext uri="{D42A27DB-BD31-4B8C-83A1-F6EECF244321}">
                <p14:modId xmlns:p14="http://schemas.microsoft.com/office/powerpoint/2010/main" val="1131318687"/>
              </p:ext>
            </p:extLst>
          </p:nvPr>
        </p:nvGraphicFramePr>
        <p:xfrm>
          <a:off x="4188931" y="2958355"/>
          <a:ext cx="3682312" cy="2385212"/>
        </p:xfrm>
        <a:graphic>
          <a:graphicData uri="http://schemas.openxmlformats.org/drawingml/2006/table">
            <a:tbl>
              <a:tblPr firstRow="1" firstCol="1" bandRow="1">
                <a:tableStyleId>{5C22544A-7EE6-4342-B048-85BDC9FD1C3A}</a:tableStyleId>
              </a:tblPr>
              <a:tblGrid>
                <a:gridCol w="1840771">
                  <a:extLst>
                    <a:ext uri="{9D8B030D-6E8A-4147-A177-3AD203B41FA5}">
                      <a16:colId xmlns:a16="http://schemas.microsoft.com/office/drawing/2014/main" val="20000"/>
                    </a:ext>
                  </a:extLst>
                </a:gridCol>
                <a:gridCol w="1841541">
                  <a:extLst>
                    <a:ext uri="{9D8B030D-6E8A-4147-A177-3AD203B41FA5}">
                      <a16:colId xmlns:a16="http://schemas.microsoft.com/office/drawing/2014/main" val="20001"/>
                    </a:ext>
                  </a:extLst>
                </a:gridCol>
              </a:tblGrid>
              <a:tr h="340745">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Phạm</a:t>
                      </a:r>
                      <a:r>
                        <a:rPr lang="en-US" sz="2000" dirty="0">
                          <a:solidFill>
                            <a:schemeClr val="tx1"/>
                          </a:solidFill>
                          <a:effectLst/>
                          <a:latin typeface="Times New Roman" panose="02020603050405020304" pitchFamily="18" charset="0"/>
                          <a:cs typeface="Times New Roman" panose="02020603050405020304" pitchFamily="18" charset="0"/>
                        </a:rPr>
                        <a:t> vi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Khí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hậu</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Thực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3"/>
                  </a:ext>
                </a:extLst>
              </a:tr>
            </a:tbl>
          </a:graphicData>
        </a:graphic>
      </p:graphicFrame>
      <p:sp>
        <p:nvSpPr>
          <p:cNvPr id="43" name="文本框 93">
            <a:extLst>
              <a:ext uri="{FF2B5EF4-FFF2-40B4-BE49-F238E27FC236}">
                <a16:creationId xmlns:a16="http://schemas.microsoft.com/office/drawing/2014/main" id="{FF9FCC18-CC9F-40E0-9D95-9D8271D1CEC8}"/>
              </a:ext>
            </a:extLst>
          </p:cNvPr>
          <p:cNvSpPr txBox="1"/>
          <p:nvPr/>
        </p:nvSpPr>
        <p:spPr>
          <a:xfrm>
            <a:off x="4308431" y="2390056"/>
            <a:ext cx="3352200" cy="584775"/>
          </a:xfrm>
          <a:prstGeom prst="rect">
            <a:avLst/>
          </a:prstGeom>
          <a:noFill/>
        </p:spPr>
        <p:txBody>
          <a:bodyPr wrap="none" rtlCol="0">
            <a:spAutoFit/>
          </a:bodyPr>
          <a:lstStyle/>
          <a:p>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Phiếu</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học</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tập</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số</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2</a:t>
            </a:r>
            <a:endParaRPr lang="zh-CN" altLang="en-US"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aphicFrame>
        <p:nvGraphicFramePr>
          <p:cNvPr id="44" name="Table 43">
            <a:extLst>
              <a:ext uri="{FF2B5EF4-FFF2-40B4-BE49-F238E27FC236}">
                <a16:creationId xmlns:a16="http://schemas.microsoft.com/office/drawing/2014/main" id="{D2AA0D1B-90B7-48A8-BCD0-88C81B7B30AA}"/>
              </a:ext>
            </a:extLst>
          </p:cNvPr>
          <p:cNvGraphicFramePr>
            <a:graphicFrameLocks noGrp="1"/>
          </p:cNvGraphicFramePr>
          <p:nvPr>
            <p:extLst>
              <p:ext uri="{D42A27DB-BD31-4B8C-83A1-F6EECF244321}">
                <p14:modId xmlns:p14="http://schemas.microsoft.com/office/powerpoint/2010/main" val="714388218"/>
              </p:ext>
            </p:extLst>
          </p:nvPr>
        </p:nvGraphicFramePr>
        <p:xfrm>
          <a:off x="8003027" y="2925401"/>
          <a:ext cx="3682312" cy="2385212"/>
        </p:xfrm>
        <a:graphic>
          <a:graphicData uri="http://schemas.openxmlformats.org/drawingml/2006/table">
            <a:tbl>
              <a:tblPr firstRow="1" firstCol="1" bandRow="1">
                <a:tableStyleId>{5C22544A-7EE6-4342-B048-85BDC9FD1C3A}</a:tableStyleId>
              </a:tblPr>
              <a:tblGrid>
                <a:gridCol w="1840771">
                  <a:extLst>
                    <a:ext uri="{9D8B030D-6E8A-4147-A177-3AD203B41FA5}">
                      <a16:colId xmlns:a16="http://schemas.microsoft.com/office/drawing/2014/main" val="20000"/>
                    </a:ext>
                  </a:extLst>
                </a:gridCol>
                <a:gridCol w="1841541">
                  <a:extLst>
                    <a:ext uri="{9D8B030D-6E8A-4147-A177-3AD203B41FA5}">
                      <a16:colId xmlns:a16="http://schemas.microsoft.com/office/drawing/2014/main" val="20001"/>
                    </a:ext>
                  </a:extLst>
                </a:gridCol>
              </a:tblGrid>
              <a:tr h="340745">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Phạm</a:t>
                      </a:r>
                      <a:r>
                        <a:rPr lang="en-US" sz="2000" dirty="0">
                          <a:solidFill>
                            <a:schemeClr val="tx1"/>
                          </a:solidFill>
                          <a:effectLst/>
                          <a:latin typeface="Times New Roman" panose="02020603050405020304" pitchFamily="18" charset="0"/>
                          <a:cs typeface="Times New Roman" panose="02020603050405020304" pitchFamily="18" charset="0"/>
                        </a:rPr>
                        <a:t> vi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Khí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hậu</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681489">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Thực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8" marR="685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bl>
          </a:graphicData>
        </a:graphic>
      </p:graphicFrame>
      <p:sp>
        <p:nvSpPr>
          <p:cNvPr id="45" name="文本框 93">
            <a:extLst>
              <a:ext uri="{FF2B5EF4-FFF2-40B4-BE49-F238E27FC236}">
                <a16:creationId xmlns:a16="http://schemas.microsoft.com/office/drawing/2014/main" id="{03C11623-8648-4760-A1AB-3B9878D471C7}"/>
              </a:ext>
            </a:extLst>
          </p:cNvPr>
          <p:cNvSpPr txBox="1"/>
          <p:nvPr/>
        </p:nvSpPr>
        <p:spPr>
          <a:xfrm>
            <a:off x="8122527" y="2357102"/>
            <a:ext cx="3352200" cy="584775"/>
          </a:xfrm>
          <a:prstGeom prst="rect">
            <a:avLst/>
          </a:prstGeom>
          <a:noFill/>
        </p:spPr>
        <p:txBody>
          <a:bodyPr wrap="none" rtlCol="0">
            <a:spAutoFit/>
          </a:bodyPr>
          <a:lstStyle/>
          <a:p>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Phiếu</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học</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tập</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số</a:t>
            </a:r>
            <a:r>
              <a:rPr lang="en-US" altLang="zh-CN"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3</a:t>
            </a:r>
            <a:endParaRPr lang="zh-CN" altLang="en-US" sz="32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939202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ppt_x"/>
                                          </p:val>
                                        </p:tav>
                                        <p:tav tm="100000">
                                          <p:val>
                                            <p:strVal val="#ppt_x"/>
                                          </p:val>
                                        </p:tav>
                                      </p:tavLst>
                                    </p:anim>
                                    <p:anim calcmode="lin" valueType="num">
                                      <p:cBhvr additive="base">
                                        <p:cTn id="19" dur="500" fill="hold"/>
                                        <p:tgtEl>
                                          <p:spTgt spid="4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p:bldP spid="34" grpId="0" animBg="1"/>
      <p:bldP spid="35" grpId="0" animBg="1"/>
      <p:bldP spid="41" grpId="0"/>
      <p:bldP spid="43"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7">
            <a:extLst>
              <a:ext uri="{FF2B5EF4-FFF2-40B4-BE49-F238E27FC236}">
                <a16:creationId xmlns:a16="http://schemas.microsoft.com/office/drawing/2014/main" id="{51FDF025-8DDE-4DA2-96E1-84A2310DFF97}"/>
              </a:ext>
            </a:extLst>
          </p:cNvPr>
          <p:cNvSpPr>
            <a:spLocks noChangeArrowheads="1"/>
          </p:cNvSpPr>
          <p:nvPr/>
        </p:nvSpPr>
        <p:spPr bwMode="auto">
          <a:xfrm>
            <a:off x="3581400" y="5029200"/>
            <a:ext cx="762000" cy="457200"/>
          </a:xfrm>
          <a:prstGeom prst="ellipse">
            <a:avLst/>
          </a:prstGeom>
          <a:solidFill>
            <a:srgbClr val="FF0000"/>
          </a:solidFill>
          <a:ln w="9525" algn="ctr">
            <a:solidFill>
              <a:schemeClr val="tx1"/>
            </a:solidFill>
            <a:round/>
            <a:headEnd/>
            <a:tailEnd/>
          </a:ln>
        </p:spPr>
        <p:txBody>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sz="1800" b="1">
                <a:latin typeface="Times New Roman" panose="02020603050405020304" pitchFamily="18" charset="0"/>
                <a:cs typeface="Times New Roman" panose="02020603050405020304" pitchFamily="18" charset="0"/>
              </a:rPr>
              <a:t>N1</a:t>
            </a:r>
          </a:p>
        </p:txBody>
      </p:sp>
      <p:sp>
        <p:nvSpPr>
          <p:cNvPr id="15367" name="Oval 8">
            <a:extLst>
              <a:ext uri="{FF2B5EF4-FFF2-40B4-BE49-F238E27FC236}">
                <a16:creationId xmlns:a16="http://schemas.microsoft.com/office/drawing/2014/main" id="{398A80F0-A382-4C3F-B8EB-CDDB3F28CE12}"/>
              </a:ext>
            </a:extLst>
          </p:cNvPr>
          <p:cNvSpPr>
            <a:spLocks noChangeArrowheads="1"/>
          </p:cNvSpPr>
          <p:nvPr/>
        </p:nvSpPr>
        <p:spPr bwMode="auto">
          <a:xfrm>
            <a:off x="4724400" y="5029200"/>
            <a:ext cx="685800" cy="457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sz="1800" b="1">
                <a:latin typeface="Times New Roman" panose="02020603050405020304" pitchFamily="18" charset="0"/>
                <a:cs typeface="Times New Roman" panose="02020603050405020304" pitchFamily="18" charset="0"/>
              </a:rPr>
              <a:t>N2</a:t>
            </a:r>
          </a:p>
        </p:txBody>
      </p:sp>
      <p:sp>
        <p:nvSpPr>
          <p:cNvPr id="15368" name="Oval 9">
            <a:extLst>
              <a:ext uri="{FF2B5EF4-FFF2-40B4-BE49-F238E27FC236}">
                <a16:creationId xmlns:a16="http://schemas.microsoft.com/office/drawing/2014/main" id="{D43168CD-B2EF-4A17-B385-18046EE94B84}"/>
              </a:ext>
            </a:extLst>
          </p:cNvPr>
          <p:cNvSpPr>
            <a:spLocks noChangeArrowheads="1"/>
          </p:cNvSpPr>
          <p:nvPr/>
        </p:nvSpPr>
        <p:spPr bwMode="auto">
          <a:xfrm>
            <a:off x="5791200" y="5029200"/>
            <a:ext cx="685800" cy="457200"/>
          </a:xfrm>
          <a:prstGeom prst="ellipse">
            <a:avLst/>
          </a:prstGeom>
          <a:solidFill>
            <a:srgbClr val="FFC000"/>
          </a:solidFill>
          <a:ln w="9525" algn="ctr">
            <a:solidFill>
              <a:schemeClr val="tx1"/>
            </a:solidFill>
            <a:round/>
            <a:headEnd/>
            <a:tailEnd/>
          </a:ln>
        </p:spPr>
        <p:txBody>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sz="1800" b="1">
                <a:latin typeface="Times New Roman" panose="02020603050405020304" pitchFamily="18" charset="0"/>
                <a:cs typeface="Times New Roman" panose="02020603050405020304" pitchFamily="18" charset="0"/>
              </a:rPr>
              <a:t>N3</a:t>
            </a:r>
          </a:p>
        </p:txBody>
      </p:sp>
      <p:sp>
        <p:nvSpPr>
          <p:cNvPr id="15369" name="Oval 10">
            <a:extLst>
              <a:ext uri="{FF2B5EF4-FFF2-40B4-BE49-F238E27FC236}">
                <a16:creationId xmlns:a16="http://schemas.microsoft.com/office/drawing/2014/main" id="{448E97C1-496B-4FCF-A851-D67B3D72ED38}"/>
              </a:ext>
            </a:extLst>
          </p:cNvPr>
          <p:cNvSpPr>
            <a:spLocks noChangeArrowheads="1"/>
          </p:cNvSpPr>
          <p:nvPr/>
        </p:nvSpPr>
        <p:spPr bwMode="auto">
          <a:xfrm>
            <a:off x="6934200" y="5029200"/>
            <a:ext cx="685800" cy="457200"/>
          </a:xfrm>
          <a:prstGeom prst="ellipse">
            <a:avLst/>
          </a:prstGeom>
          <a:solidFill>
            <a:srgbClr val="FF0066"/>
          </a:solidFill>
          <a:ln w="9525" algn="ctr">
            <a:solidFill>
              <a:schemeClr val="tx1"/>
            </a:solidFill>
            <a:round/>
            <a:headEnd/>
            <a:tailEnd/>
          </a:ln>
        </p:spPr>
        <p:txBody>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sz="1800" b="1">
                <a:latin typeface="Times New Roman" panose="02020603050405020304" pitchFamily="18" charset="0"/>
                <a:cs typeface="Times New Roman" panose="02020603050405020304" pitchFamily="18" charset="0"/>
              </a:rPr>
              <a:t>N4</a:t>
            </a:r>
          </a:p>
        </p:txBody>
      </p:sp>
      <p:sp>
        <p:nvSpPr>
          <p:cNvPr id="15370" name="TextBox 12">
            <a:extLst>
              <a:ext uri="{FF2B5EF4-FFF2-40B4-BE49-F238E27FC236}">
                <a16:creationId xmlns:a16="http://schemas.microsoft.com/office/drawing/2014/main" id="{A33791AB-EDEF-4D9D-A1F1-C60EB1E0B87B}"/>
              </a:ext>
            </a:extLst>
          </p:cNvPr>
          <p:cNvSpPr txBox="1">
            <a:spLocks noChangeArrowheads="1"/>
          </p:cNvSpPr>
          <p:nvPr/>
        </p:nvSpPr>
        <p:spPr bwMode="auto">
          <a:xfrm>
            <a:off x="1714500" y="1626973"/>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SƠ ĐỒ DI CHUYỂN</a:t>
            </a:r>
          </a:p>
          <a:p>
            <a:pPr algn="ctr"/>
            <a:endParaRPr lang="en-US" altLang="en-US" sz="2800" dirty="0">
              <a:solidFill>
                <a:schemeClr val="bg1"/>
              </a:solidFill>
              <a:latin typeface="Times New Roman" panose="02020603050405020304" pitchFamily="18" charset="0"/>
              <a:cs typeface="Times New Roman" panose="02020603050405020304" pitchFamily="18" charset="0"/>
            </a:endParaRPr>
          </a:p>
          <a:p>
            <a:r>
              <a:rPr lang="en-US" altLang="en-US" sz="2800" dirty="0" err="1">
                <a:solidFill>
                  <a:schemeClr val="bg1"/>
                </a:solidFill>
                <a:latin typeface="Times New Roman" panose="02020603050405020304" pitchFamily="18" charset="0"/>
                <a:cs typeface="Times New Roman" panose="02020603050405020304" pitchFamily="18" charset="0"/>
              </a:rPr>
              <a:t>Số</a:t>
            </a:r>
            <a:r>
              <a:rPr lang="en-US" altLang="en-US" sz="2800" dirty="0">
                <a:solidFill>
                  <a:schemeClr val="bg1"/>
                </a:solidFill>
                <a:latin typeface="Times New Roman" panose="02020603050405020304" pitchFamily="18" charset="0"/>
                <a:cs typeface="Times New Roman" panose="02020603050405020304" pitchFamily="18" charset="0"/>
              </a:rPr>
              <a:t> 1 – </a:t>
            </a:r>
            <a:r>
              <a:rPr lang="en-US" altLang="en-US" sz="2800" dirty="0" err="1">
                <a:solidFill>
                  <a:schemeClr val="bg1"/>
                </a:solidFill>
                <a:latin typeface="Times New Roman" panose="02020603050405020304" pitchFamily="18" charset="0"/>
                <a:cs typeface="Times New Roman" panose="02020603050405020304" pitchFamily="18" charset="0"/>
              </a:rPr>
              <a:t>hoa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đỏ</a:t>
            </a:r>
            <a:r>
              <a:rPr lang="en-US" altLang="en-US" sz="2800" dirty="0">
                <a:solidFill>
                  <a:schemeClr val="bg1"/>
                </a:solidFill>
                <a:latin typeface="Times New Roman" panose="02020603050405020304" pitchFamily="18" charset="0"/>
                <a:cs typeface="Times New Roman" panose="02020603050405020304" pitchFamily="18" charset="0"/>
              </a:rPr>
              <a:t> di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nhóm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đỏ</a:t>
            </a:r>
            <a:endParaRPr lang="en-US" altLang="en-US" sz="2800" dirty="0">
              <a:solidFill>
                <a:schemeClr val="bg1"/>
              </a:solidFill>
              <a:latin typeface="Times New Roman" panose="02020603050405020304" pitchFamily="18" charset="0"/>
              <a:cs typeface="Times New Roman" panose="02020603050405020304" pitchFamily="18" charset="0"/>
            </a:endParaRPr>
          </a:p>
          <a:p>
            <a:r>
              <a:rPr lang="en-US" altLang="en-US" sz="2800" dirty="0" err="1">
                <a:solidFill>
                  <a:schemeClr val="bg1"/>
                </a:solidFill>
                <a:latin typeface="Times New Roman" panose="02020603050405020304" pitchFamily="18" charset="0"/>
                <a:cs typeface="Times New Roman" panose="02020603050405020304" pitchFamily="18" charset="0"/>
              </a:rPr>
              <a:t>Số</a:t>
            </a:r>
            <a:r>
              <a:rPr lang="en-US" altLang="en-US" sz="2800" dirty="0">
                <a:solidFill>
                  <a:schemeClr val="bg1"/>
                </a:solidFill>
                <a:latin typeface="Times New Roman" panose="02020603050405020304" pitchFamily="18" charset="0"/>
                <a:cs typeface="Times New Roman" panose="02020603050405020304" pitchFamily="18" charset="0"/>
              </a:rPr>
              <a:t> 2 – </a:t>
            </a:r>
            <a:r>
              <a:rPr lang="en-US" altLang="en-US" sz="2800" dirty="0" err="1">
                <a:solidFill>
                  <a:schemeClr val="bg1"/>
                </a:solidFill>
                <a:latin typeface="Times New Roman" panose="02020603050405020304" pitchFamily="18" charset="0"/>
                <a:cs typeface="Times New Roman" panose="02020603050405020304" pitchFamily="18" charset="0"/>
              </a:rPr>
              <a:t>hoa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xanh</a:t>
            </a:r>
            <a:r>
              <a:rPr lang="en-US" altLang="en-US" sz="2800" dirty="0">
                <a:solidFill>
                  <a:schemeClr val="bg1"/>
                </a:solidFill>
                <a:latin typeface="Times New Roman" panose="02020603050405020304" pitchFamily="18" charset="0"/>
                <a:cs typeface="Times New Roman" panose="02020603050405020304" pitchFamily="18" charset="0"/>
              </a:rPr>
              <a:t> di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nhóm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xanh</a:t>
            </a:r>
            <a:endParaRPr lang="en-US" altLang="en-US" sz="2800" dirty="0">
              <a:solidFill>
                <a:schemeClr val="bg1"/>
              </a:solidFill>
              <a:latin typeface="Times New Roman" panose="02020603050405020304" pitchFamily="18" charset="0"/>
              <a:cs typeface="Times New Roman" panose="02020603050405020304" pitchFamily="18" charset="0"/>
            </a:endParaRPr>
          </a:p>
          <a:p>
            <a:r>
              <a:rPr lang="en-US" altLang="en-US" sz="2800" dirty="0" err="1">
                <a:solidFill>
                  <a:schemeClr val="bg1"/>
                </a:solidFill>
                <a:latin typeface="Times New Roman" panose="02020603050405020304" pitchFamily="18" charset="0"/>
                <a:cs typeface="Times New Roman" panose="02020603050405020304" pitchFamily="18" charset="0"/>
              </a:rPr>
              <a:t>Số</a:t>
            </a:r>
            <a:r>
              <a:rPr lang="en-US" altLang="en-US" sz="2800" dirty="0">
                <a:solidFill>
                  <a:schemeClr val="bg1"/>
                </a:solidFill>
                <a:latin typeface="Times New Roman" panose="02020603050405020304" pitchFamily="18" charset="0"/>
                <a:cs typeface="Times New Roman" panose="02020603050405020304" pitchFamily="18" charset="0"/>
              </a:rPr>
              <a:t> 3 – </a:t>
            </a:r>
            <a:r>
              <a:rPr lang="en-US" altLang="en-US" sz="2800" dirty="0" err="1">
                <a:solidFill>
                  <a:schemeClr val="bg1"/>
                </a:solidFill>
                <a:latin typeface="Times New Roman" panose="02020603050405020304" pitchFamily="18" charset="0"/>
                <a:cs typeface="Times New Roman" panose="02020603050405020304" pitchFamily="18" charset="0"/>
              </a:rPr>
              <a:t>hoa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vàng</a:t>
            </a:r>
            <a:r>
              <a:rPr lang="en-US" altLang="en-US" sz="2800" dirty="0">
                <a:solidFill>
                  <a:schemeClr val="bg1"/>
                </a:solidFill>
                <a:latin typeface="Times New Roman" panose="02020603050405020304" pitchFamily="18" charset="0"/>
                <a:cs typeface="Times New Roman" panose="02020603050405020304" pitchFamily="18" charset="0"/>
              </a:rPr>
              <a:t> di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nhóm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vàng</a:t>
            </a:r>
            <a:endParaRPr lang="en-US" altLang="en-US" sz="2800" dirty="0">
              <a:solidFill>
                <a:schemeClr val="bg1"/>
              </a:solidFill>
              <a:latin typeface="Times New Roman" panose="02020603050405020304" pitchFamily="18" charset="0"/>
              <a:cs typeface="Times New Roman" panose="02020603050405020304" pitchFamily="18" charset="0"/>
            </a:endParaRPr>
          </a:p>
          <a:p>
            <a:r>
              <a:rPr lang="en-US" altLang="en-US" sz="2800" dirty="0" err="1">
                <a:solidFill>
                  <a:schemeClr val="bg1"/>
                </a:solidFill>
                <a:latin typeface="Times New Roman" panose="02020603050405020304" pitchFamily="18" charset="0"/>
                <a:cs typeface="Times New Roman" panose="02020603050405020304" pitchFamily="18" charset="0"/>
              </a:rPr>
              <a:t>Số</a:t>
            </a:r>
            <a:r>
              <a:rPr lang="en-US" altLang="en-US" sz="2800" dirty="0">
                <a:solidFill>
                  <a:schemeClr val="bg1"/>
                </a:solidFill>
                <a:latin typeface="Times New Roman" panose="02020603050405020304" pitchFamily="18" charset="0"/>
                <a:cs typeface="Times New Roman" panose="02020603050405020304" pitchFamily="18" charset="0"/>
              </a:rPr>
              <a:t> 4 – </a:t>
            </a:r>
            <a:r>
              <a:rPr lang="en-US" altLang="en-US" sz="2800" dirty="0" err="1">
                <a:solidFill>
                  <a:schemeClr val="bg1"/>
                </a:solidFill>
                <a:latin typeface="Times New Roman" panose="02020603050405020304" pitchFamily="18" charset="0"/>
                <a:cs typeface="Times New Roman" panose="02020603050405020304" pitchFamily="18" charset="0"/>
              </a:rPr>
              <a:t>hoa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hồng</a:t>
            </a:r>
            <a:r>
              <a:rPr lang="en-US" altLang="en-US" sz="2800" dirty="0">
                <a:solidFill>
                  <a:schemeClr val="bg1"/>
                </a:solidFill>
                <a:latin typeface="Times New Roman" panose="02020603050405020304" pitchFamily="18" charset="0"/>
                <a:cs typeface="Times New Roman" panose="02020603050405020304" pitchFamily="18" charset="0"/>
              </a:rPr>
              <a:t> di </a:t>
            </a:r>
            <a:r>
              <a:rPr lang="en-US" altLang="en-US" sz="2800" dirty="0" err="1">
                <a:solidFill>
                  <a:schemeClr val="bg1"/>
                </a:solidFill>
                <a:latin typeface="Times New Roman" panose="02020603050405020304" pitchFamily="18" charset="0"/>
                <a:cs typeface="Times New Roman" panose="02020603050405020304" pitchFamily="18" charset="0"/>
              </a:rPr>
              <a:t>chuyển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về</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nhóm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màu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hồng</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22329B16-C096-4A65-AC9B-9AEDAA4156DA}"/>
              </a:ext>
            </a:extLst>
          </p:cNvPr>
          <p:cNvSpPr>
            <a:spLocks noGrp="1"/>
          </p:cNvSpPr>
          <p:nvPr>
            <p:ph type="title"/>
          </p:nvPr>
        </p:nvSpPr>
        <p:spPr/>
        <p:txBody>
          <a:bodyPr/>
          <a:lstStyle/>
          <a:p>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5"/>
          <p:cNvGrpSpPr>
            <a:grpSpLocks noChangeAspect="1"/>
          </p:cNvGrpSpPr>
          <p:nvPr/>
        </p:nvGrpSpPr>
        <p:grpSpPr bwMode="auto">
          <a:xfrm>
            <a:off x="2331715" y="2119611"/>
            <a:ext cx="2248994"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829706" y="361585"/>
            <a:ext cx="10650673" cy="1200329"/>
          </a:xfrm>
          <a:prstGeom prst="rect">
            <a:avLst/>
          </a:prstGeom>
          <a:noFill/>
        </p:spPr>
        <p:txBody>
          <a:bodyPr wrap="none" rtlCol="0">
            <a:spAutoFit/>
          </a:bodyPr>
          <a:lstStyle/>
          <a:p>
            <a:pPr algn="ctr"/>
            <a:r>
              <a:rPr lang="en-US" altLang="zh-CN" sz="3600" b="1" dirty="0">
                <a:solidFill>
                  <a:srgbClr val="FFE88B"/>
                </a:solidFill>
                <a:latin typeface="汉仪喵魂体W" panose="00020600040101010101" pitchFamily="18" charset="-122"/>
                <a:ea typeface="汉仪喵魂体W" panose="00020600040101010101" pitchFamily="18" charset="-122"/>
              </a:rPr>
              <a:t>BÀI 25: SỰ PHÂN BỐ CÁC ĐỚI THIÊN NHIÊN </a:t>
            </a:r>
          </a:p>
          <a:p>
            <a:pPr algn="ctr"/>
            <a:r>
              <a:rPr lang="en-US" altLang="zh-CN" sz="3600" b="1" dirty="0">
                <a:solidFill>
                  <a:srgbClr val="FFE88B"/>
                </a:solidFill>
                <a:latin typeface="汉仪喵魂体W" panose="00020600040101010101" pitchFamily="18" charset="-122"/>
                <a:ea typeface="汉仪喵魂体W" panose="00020600040101010101" pitchFamily="18" charset="-122"/>
              </a:rPr>
              <a:t>TRÊN TRÁI ĐẤT</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
        <p:nvSpPr>
          <p:cNvPr id="22" name="文本框 28"/>
          <p:cNvSpPr txBox="1"/>
          <p:nvPr/>
        </p:nvSpPr>
        <p:spPr>
          <a:xfrm>
            <a:off x="4850712" y="2534721"/>
            <a:ext cx="4293289" cy="2062103"/>
          </a:xfrm>
          <a:prstGeom prst="rect">
            <a:avLst/>
          </a:prstGeom>
          <a:noFill/>
        </p:spPr>
        <p:txBody>
          <a:bodyPr wrap="square" rtlCol="0">
            <a:spAutoFit/>
          </a:bodyPr>
          <a:lstStyle/>
          <a:p>
            <a:pPr algn="ctr"/>
            <a:r>
              <a:rPr lang="en-US" altLang="zh-CN" sz="3200" b="1" dirty="0">
                <a:solidFill>
                  <a:schemeClr val="bg1"/>
                </a:solidFill>
                <a:latin typeface="汉仪喵魂体W" panose="00020600040101010101" pitchFamily="18" charset="-122"/>
                <a:ea typeface="汉仪喵魂体W" panose="00020600040101010101" pitchFamily="18" charset="-122"/>
              </a:rPr>
              <a:t> </a:t>
            </a:r>
            <a:r>
              <a:rPr lang="nl-NL"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Em có nhận xét gì về sự phân bố các đới thiên nhiên trên Trái Đất?</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8547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1390087"/>
              </p:ext>
            </p:extLst>
          </p:nvPr>
        </p:nvGraphicFramePr>
        <p:xfrm>
          <a:off x="383802" y="1076240"/>
          <a:ext cx="11444020" cy="5431439"/>
        </p:xfrm>
        <a:graphic>
          <a:graphicData uri="http://schemas.openxmlformats.org/drawingml/2006/table">
            <a:tbl>
              <a:tblPr firstRow="1" firstCol="1" bandRow="1"/>
              <a:tblGrid>
                <a:gridCol w="2861005">
                  <a:extLst>
                    <a:ext uri="{9D8B030D-6E8A-4147-A177-3AD203B41FA5}">
                      <a16:colId xmlns:a16="http://schemas.microsoft.com/office/drawing/2014/main" val="20000"/>
                    </a:ext>
                  </a:extLst>
                </a:gridCol>
                <a:gridCol w="2861005">
                  <a:extLst>
                    <a:ext uri="{9D8B030D-6E8A-4147-A177-3AD203B41FA5}">
                      <a16:colId xmlns:a16="http://schemas.microsoft.com/office/drawing/2014/main" val="20001"/>
                    </a:ext>
                  </a:extLst>
                </a:gridCol>
                <a:gridCol w="2861005">
                  <a:extLst>
                    <a:ext uri="{9D8B030D-6E8A-4147-A177-3AD203B41FA5}">
                      <a16:colId xmlns:a16="http://schemas.microsoft.com/office/drawing/2014/main" val="20002"/>
                    </a:ext>
                  </a:extLst>
                </a:gridCol>
                <a:gridCol w="2861005">
                  <a:extLst>
                    <a:ext uri="{9D8B030D-6E8A-4147-A177-3AD203B41FA5}">
                      <a16:colId xmlns:a16="http://schemas.microsoft.com/office/drawing/2014/main" val="20003"/>
                    </a:ext>
                  </a:extLst>
                </a:gridCol>
              </a:tblGrid>
              <a:tr h="452620">
                <a:tc>
                  <a:txBody>
                    <a:bodyPr/>
                    <a:lstStyle/>
                    <a:p>
                      <a:pPr algn="ctr">
                        <a:spcAft>
                          <a:spcPts val="0"/>
                        </a:spcAft>
                      </a:pPr>
                      <a:r>
                        <a:rPr lang="en-US"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nóng</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ôn hòa</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lạnh</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5240">
                <a:tc>
                  <a:txBody>
                    <a:bodyPr/>
                    <a:lstStyle/>
                    <a:p>
                      <a:pPr algn="ctr">
                        <a:spcAft>
                          <a:spcPts val="0"/>
                        </a:spcAft>
                      </a:pPr>
                      <a:r>
                        <a:rPr lang="en-US" sz="2400" b="1">
                          <a:solidFill>
                            <a:srgbClr val="0070C0"/>
                          </a:solidFill>
                          <a:effectLst/>
                          <a:latin typeface="Times New Roman"/>
                          <a:ea typeface="Calibri"/>
                          <a:cs typeface="Times New Roman"/>
                        </a:rPr>
                        <a:t>Phạm vi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defRPr/>
                      </a:pPr>
                      <a:endParaRPr lang="vi-VN" sz="2400">
                        <a:solidFill>
                          <a:schemeClr val="tx1"/>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7860">
                <a:tc>
                  <a:txBody>
                    <a:bodyPr/>
                    <a:lstStyle/>
                    <a:p>
                      <a:pPr algn="ctr">
                        <a:spcAft>
                          <a:spcPts val="0"/>
                        </a:spcAft>
                      </a:pPr>
                      <a:r>
                        <a:rPr lang="en-US" sz="2400" b="1">
                          <a:solidFill>
                            <a:srgbClr val="0070C0"/>
                          </a:solidFill>
                          <a:effectLst/>
                          <a:latin typeface="Times New Roman"/>
                          <a:ea typeface="Calibri"/>
                          <a:cs typeface="Times New Roman"/>
                        </a:rPr>
                        <a:t>Khí hậu</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0479">
                <a:tc>
                  <a:txBody>
                    <a:bodyPr/>
                    <a:lstStyle/>
                    <a:p>
                      <a:pPr algn="ctr">
                        <a:spcAft>
                          <a:spcPts val="0"/>
                        </a:spcAft>
                      </a:pPr>
                      <a:r>
                        <a:rPr lang="en-US"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05240">
                <a:tc>
                  <a:txBody>
                    <a:bodyPr/>
                    <a:lstStyle/>
                    <a:p>
                      <a:pPr algn="ctr">
                        <a:spcAft>
                          <a:spcPts val="0"/>
                        </a:spcAft>
                      </a:pPr>
                      <a:r>
                        <a:rPr lang="en-US"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3867669" y="394259"/>
            <a:ext cx="4456669" cy="584775"/>
          </a:xfrm>
          <a:prstGeom prst="rect">
            <a:avLst/>
          </a:prstGeom>
        </p:spPr>
        <p:txBody>
          <a:bodyPr wrap="none">
            <a:spAutoFit/>
          </a:bodyPr>
          <a:lstStyle/>
          <a:p>
            <a:pPr algn="ctr"/>
            <a:r>
              <a:rPr lang="en-US" sz="3200" b="1" dirty="0">
                <a:solidFill>
                  <a:srgbClr val="FF0000"/>
                </a:solidFill>
                <a:latin typeface="Times New Roman"/>
                <a:ea typeface="Calibri"/>
                <a:cs typeface="Times New Roman"/>
              </a:rPr>
              <a:t>So </a:t>
            </a:r>
            <a:r>
              <a:rPr lang="en-US" sz="3200" b="1" dirty="0" err="1">
                <a:solidFill>
                  <a:srgbClr val="FF0000"/>
                </a:solidFill>
                <a:latin typeface="Times New Roman"/>
                <a:ea typeface="Calibri"/>
                <a:cs typeface="Times New Roman"/>
              </a:rPr>
              <a:t>sánh</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các</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đới</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khí</a:t>
            </a:r>
            <a:r>
              <a:rPr lang="en-US" sz="3200" b="1" dirty="0">
                <a:solidFill>
                  <a:srgbClr val="FF0000"/>
                </a:solidFill>
                <a:latin typeface="Times New Roman"/>
                <a:ea typeface="Calibri"/>
                <a:cs typeface="Times New Roman"/>
              </a:rPr>
              <a:t> </a:t>
            </a:r>
            <a:r>
              <a:rPr lang="en-US" sz="3200" b="1" dirty="0" err="1">
                <a:solidFill>
                  <a:srgbClr val="FF0000"/>
                </a:solidFill>
                <a:latin typeface="Times New Roman"/>
                <a:ea typeface="Calibri"/>
                <a:cs typeface="Times New Roman"/>
              </a:rPr>
              <a:t>hậu</a:t>
            </a:r>
            <a:r>
              <a:rPr lang="en-US" sz="3200" b="1" dirty="0">
                <a:solidFill>
                  <a:srgbClr val="FF0000"/>
                </a:solidFill>
                <a:latin typeface="Times New Roman"/>
                <a:ea typeface="Calibri"/>
                <a:cs typeface="Times New Roman"/>
              </a:rPr>
              <a:t>:</a:t>
            </a:r>
            <a:endParaRPr lang="en-US" sz="3200" dirty="0">
              <a:solidFill>
                <a:prstClr val="black"/>
              </a:solidFill>
              <a:latin typeface="Calibri"/>
              <a:ea typeface="Calibri"/>
              <a:cs typeface="Times New Roman"/>
            </a:endParaRPr>
          </a:p>
        </p:txBody>
      </p:sp>
    </p:spTree>
    <p:extLst>
      <p:ext uri="{BB962C8B-B14F-4D97-AF65-F5344CB8AC3E}">
        <p14:creationId xmlns:p14="http://schemas.microsoft.com/office/powerpoint/2010/main" val="15950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81" y="455486"/>
            <a:ext cx="9975272" cy="602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0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7930578"/>
              </p:ext>
            </p:extLst>
          </p:nvPr>
        </p:nvGraphicFramePr>
        <p:xfrm>
          <a:off x="383801" y="1076240"/>
          <a:ext cx="6800769" cy="5431439"/>
        </p:xfrm>
        <a:graphic>
          <a:graphicData uri="http://schemas.openxmlformats.org/drawingml/2006/table">
            <a:tbl>
              <a:tblPr firstRow="1" firstCol="1" bandRow="1"/>
              <a:tblGrid>
                <a:gridCol w="1985589">
                  <a:extLst>
                    <a:ext uri="{9D8B030D-6E8A-4147-A177-3AD203B41FA5}">
                      <a16:colId xmlns:a16="http://schemas.microsoft.com/office/drawing/2014/main" val="20000"/>
                    </a:ext>
                  </a:extLst>
                </a:gridCol>
                <a:gridCol w="4815180">
                  <a:extLst>
                    <a:ext uri="{9D8B030D-6E8A-4147-A177-3AD203B41FA5}">
                      <a16:colId xmlns:a16="http://schemas.microsoft.com/office/drawing/2014/main" val="20001"/>
                    </a:ext>
                  </a:extLst>
                </a:gridCol>
              </a:tblGrid>
              <a:tr h="452620">
                <a:tc>
                  <a:txBody>
                    <a:bodyPr/>
                    <a:lstStyle/>
                    <a:p>
                      <a:pPr algn="ctr">
                        <a:spcAft>
                          <a:spcPts val="0"/>
                        </a:spcAft>
                      </a:pPr>
                      <a:r>
                        <a:rPr lang="en-US"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400" b="1">
                          <a:solidFill>
                            <a:srgbClr val="0070C0"/>
                          </a:solidFill>
                          <a:effectLst/>
                          <a:latin typeface="Times New Roman"/>
                          <a:ea typeface="Calibri"/>
                          <a:cs typeface="Times New Roman"/>
                        </a:rPr>
                        <a:t>Đới nóng</a:t>
                      </a:r>
                      <a:endParaRPr lang="en-US" sz="240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5240">
                <a:tc>
                  <a:txBody>
                    <a:bodyPr/>
                    <a:lstStyle/>
                    <a:p>
                      <a:pPr algn="ctr">
                        <a:spcAft>
                          <a:spcPts val="0"/>
                        </a:spcAft>
                      </a:pPr>
                      <a:r>
                        <a:rPr lang="en-US" sz="2400" b="1">
                          <a:solidFill>
                            <a:srgbClr val="0070C0"/>
                          </a:solidFill>
                          <a:effectLst/>
                          <a:latin typeface="Times New Roman"/>
                          <a:ea typeface="Calibri"/>
                          <a:cs typeface="Times New Roman"/>
                        </a:rPr>
                        <a:t>Phạm vi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defRPr/>
                      </a:pPr>
                      <a:r>
                        <a:rPr lang="vi-VN" sz="2400">
                          <a:solidFill>
                            <a:schemeClr val="tx1"/>
                          </a:solidFill>
                          <a:effectLst/>
                          <a:latin typeface="Times New Roman"/>
                          <a:ea typeface="Calibri"/>
                          <a:cs typeface="Times New Roman"/>
                        </a:rPr>
                        <a:t>- Xung quanh 2 đường chí tuyến.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7860">
                <a:tc>
                  <a:txBody>
                    <a:bodyPr/>
                    <a:lstStyle/>
                    <a:p>
                      <a:pPr algn="ctr">
                        <a:spcAft>
                          <a:spcPts val="0"/>
                        </a:spcAft>
                      </a:pPr>
                      <a:r>
                        <a:rPr lang="en-US" sz="2400" b="1">
                          <a:solidFill>
                            <a:srgbClr val="0070C0"/>
                          </a:solidFill>
                          <a:effectLst/>
                          <a:latin typeface="Times New Roman"/>
                          <a:ea typeface="Calibri"/>
                          <a:cs typeface="Times New Roman"/>
                        </a:rPr>
                        <a:t>Khí hậu</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a:solidFill>
                            <a:schemeClr val="tx1"/>
                          </a:solidFill>
                          <a:effectLst/>
                          <a:latin typeface="Times New Roman"/>
                          <a:ea typeface="Calibri"/>
                          <a:cs typeface="Times New Roman"/>
                        </a:rPr>
                        <a:t>- Nhiệt độ cao, chế độ mưa khác nhau tùy khu vực</a:t>
                      </a:r>
                      <a:endParaRPr lang="en-US" sz="24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0479">
                <a:tc>
                  <a:txBody>
                    <a:bodyPr/>
                    <a:lstStyle/>
                    <a:p>
                      <a:pPr algn="ctr">
                        <a:spcAft>
                          <a:spcPts val="0"/>
                        </a:spcAft>
                      </a:pPr>
                      <a:r>
                        <a:rPr lang="en-US"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dirty="0">
                          <a:solidFill>
                            <a:schemeClr val="tx1"/>
                          </a:solidFill>
                          <a:effectLst/>
                          <a:latin typeface="Times New Roman"/>
                          <a:ea typeface="Calibri"/>
                          <a:cs typeface="Times New Roman"/>
                        </a:rPr>
                        <a:t>- Phong phú, đa dạng: rừng mưa nhiệt đới, rừng nhiệt đới gió mùa, xa van,...</a:t>
                      </a:r>
                      <a:endParaRPr lang="en-US"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05240">
                <a:tc>
                  <a:txBody>
                    <a:bodyPr/>
                    <a:lstStyle/>
                    <a:p>
                      <a:pPr algn="ctr">
                        <a:spcAft>
                          <a:spcPts val="0"/>
                        </a:spcAft>
                      </a:pPr>
                      <a:r>
                        <a:rPr lang="en-US"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800"/>
                        </a:spcAft>
                      </a:pPr>
                      <a:r>
                        <a:rPr lang="vi-VN" sz="2400" dirty="0">
                          <a:solidFill>
                            <a:schemeClr val="tx1"/>
                          </a:solidFill>
                          <a:effectLst/>
                          <a:latin typeface="Times New Roman"/>
                          <a:ea typeface="Calibri"/>
                          <a:cs typeface="Times New Roman"/>
                        </a:rPr>
                        <a:t>- Phong phú, đa dạng</a:t>
                      </a:r>
                      <a:endParaRPr lang="en-US"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544" y="3351007"/>
            <a:ext cx="4903456" cy="351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8544" y="0"/>
            <a:ext cx="4903456" cy="333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0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1036</Words>
  <Application>Microsoft Office PowerPoint</Application>
  <PresentationFormat>Widescreen</PresentationFormat>
  <Paragraphs>161</Paragraphs>
  <Slides>19</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Calibri Light</vt:lpstr>
      <vt:lpstr>Times New Roman</vt:lpstr>
      <vt:lpstr>方正静蕾简体</vt:lpstr>
      <vt:lpstr>汉仪喵魂体W</vt:lpstr>
      <vt:lpstr>Office Theme</vt:lpstr>
      <vt:lpstr>包图主题2</vt:lpstr>
      <vt:lpstr>Office 主题</vt:lpstr>
      <vt:lpstr>1_包图主题2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phuclamn26@gmail.com</cp:lastModifiedBy>
  <cp:revision>112</cp:revision>
  <dcterms:created xsi:type="dcterms:W3CDTF">2020-11-02T15:38:20Z</dcterms:created>
  <dcterms:modified xsi:type="dcterms:W3CDTF">2024-06-18T03:07:51Z</dcterms:modified>
</cp:coreProperties>
</file>