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4"/>
  </p:notesMasterIdLst>
  <p:sldIdLst>
    <p:sldId id="290" r:id="rId3"/>
    <p:sldId id="322" r:id="rId4"/>
    <p:sldId id="351" r:id="rId5"/>
    <p:sldId id="355" r:id="rId6"/>
    <p:sldId id="315" r:id="rId7"/>
    <p:sldId id="334" r:id="rId8"/>
    <p:sldId id="326" r:id="rId9"/>
    <p:sldId id="349" r:id="rId10"/>
    <p:sldId id="350" r:id="rId11"/>
    <p:sldId id="338" r:id="rId12"/>
    <p:sldId id="348" r:id="rId13"/>
    <p:sldId id="299" r:id="rId14"/>
    <p:sldId id="300" r:id="rId15"/>
    <p:sldId id="342" r:id="rId16"/>
    <p:sldId id="266" r:id="rId17"/>
    <p:sldId id="353" r:id="rId18"/>
    <p:sldId id="264" r:id="rId19"/>
    <p:sldId id="261" r:id="rId20"/>
    <p:sldId id="265" r:id="rId21"/>
    <p:sldId id="354" r:id="rId22"/>
    <p:sldId id="310" r:id="rId23"/>
  </p:sldIdLst>
  <p:sldSz cx="12192000" cy="6858000"/>
  <p:notesSz cx="6797675" cy="9926638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1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 i="0" u="none" strike="noStrike" baseline="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KHÔNG KHÍ TRUNG BÌNH THÁNG 1 VÀ THÁNG 7 TẠI HÀ NỘI</a:t>
            </a:r>
            <a:endParaRPr lang="en-US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'[V01.14 (2).xml]V01.14'!$I$18</c:f>
              <c:strCache>
                <c:ptCount val="1"/>
                <c:pt idx="0">
                  <c:v>Tháng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(2).xml]V01.14'!$J$18:$O$18</c:f>
              <c:numCache>
                <c:formatCode>General</c:formatCode>
                <c:ptCount val="6"/>
                <c:pt idx="0">
                  <c:v>18.100000000000001</c:v>
                </c:pt>
                <c:pt idx="1">
                  <c:v>12.8</c:v>
                </c:pt>
                <c:pt idx="2">
                  <c:v>14.6</c:v>
                </c:pt>
                <c:pt idx="3">
                  <c:v>15.3</c:v>
                </c:pt>
                <c:pt idx="4">
                  <c:v>17.7</c:v>
                </c:pt>
                <c:pt idx="5">
                  <c:v>18.100000000000001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4-41F6-B005-105383DEE88F}"/>
            </c:ext>
          </c:extLst>
        </c:ser>
        <c:ser>
          <c:idx val="1"/>
          <c:order val="1"/>
          <c:tx>
            <c:strRef>
              <c:f>'[V01.14 (2).xml]V01.14'!$I$19</c:f>
              <c:strCache>
                <c:ptCount val="1"/>
                <c:pt idx="0">
                  <c:v>Tháng 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(2).xml]V01.14'!$J$19:$O$19</c:f>
              <c:numCache>
                <c:formatCode>General</c:formatCode>
                <c:ptCount val="6"/>
                <c:pt idx="0">
                  <c:v>30.7</c:v>
                </c:pt>
                <c:pt idx="1">
                  <c:v>29.9</c:v>
                </c:pt>
                <c:pt idx="2">
                  <c:v>28.6</c:v>
                </c:pt>
                <c:pt idx="3">
                  <c:v>28.8</c:v>
                </c:pt>
                <c:pt idx="4">
                  <c:v>29.5</c:v>
                </c:pt>
                <c:pt idx="5">
                  <c:v>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B4-41F6-B005-105383DEE8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4072704"/>
        <c:axId val="5785472"/>
      </c:barChart>
      <c:catAx>
        <c:axId val="8407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5472"/>
        <c:crosses val="autoZero"/>
        <c:auto val="1"/>
        <c:lblAlgn val="ctr"/>
        <c:lblOffset val="100"/>
        <c:noMultiLvlLbl val="0"/>
      </c:catAx>
      <c:valAx>
        <c:axId val="578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B0F0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727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C2BDC-BE3C-41E0-A861-81889A59182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0F33-FA7E-4781-A2BF-7D845DB9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4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20974-66D7-48CD-9810-AF62A4527D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7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5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5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39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EC9864-7CD8-4531-AE9D-6C0EE12BC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603826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0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38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37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98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30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2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7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8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26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5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3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7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0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7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8568-79F8-4F4D-98E6-F06748B4EB5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9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" Type="http://schemas.openxmlformats.org/officeDocument/2006/relationships/image" Target="../media/image14.jpeg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microsoft.com/office/2007/relationships/hdphoto" Target="../media/hdphoto8.wdp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microsoft.com/office/2007/relationships/hdphoto" Target="../media/hdphoto10.wdp"/><Relationship Id="rId12" Type="http://schemas.openxmlformats.org/officeDocument/2006/relationships/image" Target="../media/image2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image" Target="../media/image23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23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microsoft.com/office/2007/relationships/hdphoto" Target="../media/hdphoto8.wdp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10" Type="http://schemas.openxmlformats.org/officeDocument/2006/relationships/image" Target="../media/image23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microsoft.com/office/2007/relationships/hdphoto" Target="../media/hdphoto10.wdp"/><Relationship Id="rId12" Type="http://schemas.openxmlformats.org/officeDocument/2006/relationships/image" Target="../media/image2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image" Target="../media/image23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FAAD2760-730B-F6B3-2C11-AD63EF5CD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4"/>
            <a:ext cx="12192000" cy="685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5">
            <a:extLst>
              <a:ext uri="{FF2B5EF4-FFF2-40B4-BE49-F238E27FC236}">
                <a16:creationId xmlns:a16="http://schemas.microsoft.com/office/drawing/2014/main" id="{5547C100-AB9A-67BA-63A6-040506AEC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400" y="1389063"/>
            <a:ext cx="4570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LID4096" altLang="en-US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DC794-AF7E-0BFE-B031-7A404B014C6A}"/>
              </a:ext>
            </a:extLst>
          </p:cNvPr>
          <p:cNvSpPr txBox="1"/>
          <p:nvPr/>
        </p:nvSpPr>
        <p:spPr>
          <a:xfrm>
            <a:off x="2819400" y="1863437"/>
            <a:ext cx="65532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ĐỊA LÍ 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17: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66D69D-0EB5-5B60-08FF-BB867292DA68}"/>
              </a:ext>
            </a:extLst>
          </p:cNvPr>
          <p:cNvSpPr/>
          <p:nvPr/>
        </p:nvSpPr>
        <p:spPr>
          <a:xfrm>
            <a:off x="4158835" y="2898212"/>
            <a:ext cx="3416300" cy="5302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916173"/>
              </p:ext>
            </p:extLst>
          </p:nvPr>
        </p:nvGraphicFramePr>
        <p:xfrm>
          <a:off x="431800" y="908051"/>
          <a:ext cx="11567585" cy="5766232"/>
        </p:xfrm>
        <a:graphic>
          <a:graphicData uri="http://schemas.openxmlformats.org/drawingml/2006/table">
            <a:tbl>
              <a:tblPr/>
              <a:tblGrid>
                <a:gridCol w="1151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1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7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15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071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65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2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513577" y="1268413"/>
            <a:ext cx="27834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Rectangle 43"/>
          <p:cNvSpPr>
            <a:spLocks noChangeArrowheads="1"/>
          </p:cNvSpPr>
          <p:nvPr/>
        </p:nvSpPr>
        <p:spPr bwMode="auto">
          <a:xfrm>
            <a:off x="527051" y="936625"/>
            <a:ext cx="2688168" cy="3603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TÊN ĐỚI KHÍ HẬU</a:t>
            </a:r>
          </a:p>
        </p:txBody>
      </p:sp>
      <p:sp>
        <p:nvSpPr>
          <p:cNvPr id="18475" name="Rectangle 44"/>
          <p:cNvSpPr>
            <a:spLocks noChangeArrowheads="1"/>
          </p:cNvSpPr>
          <p:nvPr/>
        </p:nvSpPr>
        <p:spPr bwMode="auto">
          <a:xfrm>
            <a:off x="458156" y="1328306"/>
            <a:ext cx="2828641" cy="379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ĐẶC ĐIỂM</a:t>
            </a:r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476" name="Rectangle 45"/>
          <p:cNvSpPr>
            <a:spLocks noChangeArrowheads="1"/>
          </p:cNvSpPr>
          <p:nvPr/>
        </p:nvSpPr>
        <p:spPr bwMode="auto">
          <a:xfrm>
            <a:off x="3503085" y="936626"/>
            <a:ext cx="2592916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 NÓNG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(NHIỆT ĐỚI )</a:t>
            </a:r>
          </a:p>
        </p:txBody>
      </p:sp>
      <p:sp>
        <p:nvSpPr>
          <p:cNvPr id="18477" name="Rectangle 46"/>
          <p:cNvSpPr>
            <a:spLocks noChangeArrowheads="1"/>
          </p:cNvSpPr>
          <p:nvPr/>
        </p:nvSpPr>
        <p:spPr bwMode="auto">
          <a:xfrm>
            <a:off x="6258985" y="946151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ÔN HOÀ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(ÔN ĐỚI )</a:t>
            </a:r>
          </a:p>
        </p:txBody>
      </p:sp>
      <p:sp>
        <p:nvSpPr>
          <p:cNvPr id="18478" name="Rectangle 47"/>
          <p:cNvSpPr>
            <a:spLocks noChangeArrowheads="1"/>
          </p:cNvSpPr>
          <p:nvPr/>
        </p:nvSpPr>
        <p:spPr bwMode="auto">
          <a:xfrm>
            <a:off x="9169400" y="936626"/>
            <a:ext cx="2590800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LẠNH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(HÀN ĐỚI)</a:t>
            </a:r>
          </a:p>
        </p:txBody>
      </p:sp>
      <p:sp>
        <p:nvSpPr>
          <p:cNvPr id="18479" name="Rectangle 48"/>
          <p:cNvSpPr>
            <a:spLocks noChangeArrowheads="1"/>
          </p:cNvSpPr>
          <p:nvPr/>
        </p:nvSpPr>
        <p:spPr bwMode="auto">
          <a:xfrm>
            <a:off x="624418" y="1916114"/>
            <a:ext cx="2495549" cy="649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VỊ TRÍ</a:t>
            </a:r>
          </a:p>
        </p:txBody>
      </p:sp>
      <p:sp>
        <p:nvSpPr>
          <p:cNvPr id="18480" name="Rectangle 49"/>
          <p:cNvSpPr>
            <a:spLocks noChangeArrowheads="1"/>
          </p:cNvSpPr>
          <p:nvPr/>
        </p:nvSpPr>
        <p:spPr bwMode="auto">
          <a:xfrm>
            <a:off x="527051" y="3108325"/>
            <a:ext cx="2688167" cy="865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GÓC CHIẾU SÁNG VÀ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 THỜI GIAN CHIẾU 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SÁNG CỦA MẶT TRỜI</a:t>
            </a:r>
          </a:p>
        </p:txBody>
      </p:sp>
      <p:sp>
        <p:nvSpPr>
          <p:cNvPr id="18482" name="Rectangle 51"/>
          <p:cNvSpPr>
            <a:spLocks noChangeArrowheads="1"/>
          </p:cNvSpPr>
          <p:nvPr/>
        </p:nvSpPr>
        <p:spPr bwMode="auto">
          <a:xfrm>
            <a:off x="6288618" y="1894184"/>
            <a:ext cx="2702983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</a:t>
            </a:r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12340" name="Rectangle 52"/>
          <p:cNvSpPr>
            <a:spLocks noChangeArrowheads="1"/>
          </p:cNvSpPr>
          <p:nvPr/>
        </p:nvSpPr>
        <p:spPr bwMode="auto">
          <a:xfrm>
            <a:off x="9290627" y="1814803"/>
            <a:ext cx="2592916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18484" name="Rectangle 53"/>
          <p:cNvSpPr>
            <a:spLocks noChangeArrowheads="1"/>
          </p:cNvSpPr>
          <p:nvPr/>
        </p:nvSpPr>
        <p:spPr bwMode="auto">
          <a:xfrm>
            <a:off x="527051" y="4437064"/>
            <a:ext cx="960967" cy="21605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85" name="Rectangle 54"/>
          <p:cNvSpPr>
            <a:spLocks noChangeArrowheads="1"/>
          </p:cNvSpPr>
          <p:nvPr/>
        </p:nvSpPr>
        <p:spPr bwMode="auto">
          <a:xfrm>
            <a:off x="1654846" y="4265613"/>
            <a:ext cx="1631951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NHIỆT ĐỘ</a:t>
            </a:r>
          </a:p>
        </p:txBody>
      </p:sp>
      <p:sp>
        <p:nvSpPr>
          <p:cNvPr id="18486" name="Rectangle 55"/>
          <p:cNvSpPr>
            <a:spLocks noChangeArrowheads="1"/>
          </p:cNvSpPr>
          <p:nvPr/>
        </p:nvSpPr>
        <p:spPr bwMode="auto">
          <a:xfrm>
            <a:off x="1804459" y="5005533"/>
            <a:ext cx="1344084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</a:p>
        </p:txBody>
      </p:sp>
      <p:sp>
        <p:nvSpPr>
          <p:cNvPr id="18487" name="Rectangle 56"/>
          <p:cNvSpPr>
            <a:spLocks noChangeArrowheads="1"/>
          </p:cNvSpPr>
          <p:nvPr/>
        </p:nvSpPr>
        <p:spPr bwMode="auto">
          <a:xfrm>
            <a:off x="1708151" y="5719330"/>
            <a:ext cx="1536700" cy="836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</a:p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</a:p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TB  NĂM</a:t>
            </a:r>
          </a:p>
        </p:txBody>
      </p:sp>
      <p:sp>
        <p:nvSpPr>
          <p:cNvPr id="18488" name="Rectangle 57"/>
          <p:cNvSpPr>
            <a:spLocks noChangeArrowheads="1"/>
          </p:cNvSpPr>
          <p:nvPr/>
        </p:nvSpPr>
        <p:spPr bwMode="auto">
          <a:xfrm>
            <a:off x="3352801" y="3108325"/>
            <a:ext cx="2772833" cy="11572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 Lớn.</a:t>
            </a:r>
          </a:p>
          <a:p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</p:txBody>
      </p:sp>
      <p:sp>
        <p:nvSpPr>
          <p:cNvPr id="18489" name="Rectangle 58"/>
          <p:cNvSpPr>
            <a:spLocks noChangeArrowheads="1"/>
          </p:cNvSpPr>
          <p:nvPr/>
        </p:nvSpPr>
        <p:spPr bwMode="auto">
          <a:xfrm>
            <a:off x="6303434" y="3108325"/>
            <a:ext cx="2688167" cy="1150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12347" name="Rectangle 59"/>
          <p:cNvSpPr>
            <a:spLocks noChangeArrowheads="1"/>
          </p:cNvSpPr>
          <p:nvPr/>
        </p:nvSpPr>
        <p:spPr bwMode="auto">
          <a:xfrm>
            <a:off x="9205385" y="3108325"/>
            <a:ext cx="2688167" cy="11445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sp>
        <p:nvSpPr>
          <p:cNvPr id="18491" name="Rectangle 60"/>
          <p:cNvSpPr>
            <a:spLocks noChangeArrowheads="1"/>
          </p:cNvSpPr>
          <p:nvPr/>
        </p:nvSpPr>
        <p:spPr bwMode="auto">
          <a:xfrm>
            <a:off x="3378201" y="4204708"/>
            <a:ext cx="278341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Nóng quanh năm</a:t>
            </a:r>
          </a:p>
        </p:txBody>
      </p:sp>
      <p:sp>
        <p:nvSpPr>
          <p:cNvPr id="18492" name="Rectangle 61"/>
          <p:cNvSpPr>
            <a:spLocks noChangeArrowheads="1"/>
          </p:cNvSpPr>
          <p:nvPr/>
        </p:nvSpPr>
        <p:spPr bwMode="auto">
          <a:xfrm>
            <a:off x="6297084" y="4194176"/>
            <a:ext cx="269451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Nhiệt độ trung bình.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4 mùa rõ rệt</a:t>
            </a:r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9203462" y="4171655"/>
            <a:ext cx="268816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Khí hậu giá lạnh,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băng tuyết phủ 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quanh năm.</a:t>
            </a:r>
          </a:p>
        </p:txBody>
      </p:sp>
      <p:sp>
        <p:nvSpPr>
          <p:cNvPr id="18494" name="Rectangle 63"/>
          <p:cNvSpPr>
            <a:spLocks noChangeArrowheads="1"/>
          </p:cNvSpPr>
          <p:nvPr/>
        </p:nvSpPr>
        <p:spPr bwMode="auto">
          <a:xfrm>
            <a:off x="3671451" y="4963819"/>
            <a:ext cx="2313710" cy="561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 phong</a:t>
            </a:r>
          </a:p>
        </p:txBody>
      </p:sp>
      <p:sp>
        <p:nvSpPr>
          <p:cNvPr id="18495" name="Rectangle 64"/>
          <p:cNvSpPr>
            <a:spLocks noChangeArrowheads="1"/>
          </p:cNvSpPr>
          <p:nvPr/>
        </p:nvSpPr>
        <p:spPr bwMode="auto">
          <a:xfrm>
            <a:off x="6288618" y="4976809"/>
            <a:ext cx="2688167" cy="576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Tây ôn đới</a:t>
            </a:r>
          </a:p>
        </p:txBody>
      </p: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9205385" y="4950254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Đông cực</a:t>
            </a:r>
          </a:p>
        </p:txBody>
      </p:sp>
      <p:sp>
        <p:nvSpPr>
          <p:cNvPr id="18497" name="Rectangle 66"/>
          <p:cNvSpPr>
            <a:spLocks noChangeArrowheads="1"/>
          </p:cNvSpPr>
          <p:nvPr/>
        </p:nvSpPr>
        <p:spPr bwMode="auto">
          <a:xfrm>
            <a:off x="3503085" y="5791561"/>
            <a:ext cx="2567129" cy="692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1000 mm –&gt;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trên 2000 mm</a:t>
            </a:r>
          </a:p>
        </p:txBody>
      </p:sp>
      <p:sp>
        <p:nvSpPr>
          <p:cNvPr id="18498" name="Rectangle 67"/>
          <p:cNvSpPr>
            <a:spLocks noChangeArrowheads="1"/>
          </p:cNvSpPr>
          <p:nvPr/>
        </p:nvSpPr>
        <p:spPr bwMode="auto">
          <a:xfrm>
            <a:off x="6288618" y="5898856"/>
            <a:ext cx="2495549" cy="6159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500 mm –&gt;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1000 mm</a:t>
            </a:r>
          </a:p>
        </p:txBody>
      </p:sp>
      <p:sp>
        <p:nvSpPr>
          <p:cNvPr id="12356" name="Rectangle 68"/>
          <p:cNvSpPr>
            <a:spLocks noChangeArrowheads="1"/>
          </p:cNvSpPr>
          <p:nvPr/>
        </p:nvSpPr>
        <p:spPr bwMode="auto">
          <a:xfrm>
            <a:off x="9725883" y="5943586"/>
            <a:ext cx="1991400" cy="6162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Dưới 500 mm</a:t>
            </a: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58156" y="1666876"/>
            <a:ext cx="2920045" cy="19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58156" y="1268413"/>
            <a:ext cx="2838837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7433" y="4113213"/>
            <a:ext cx="114946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63327" y="2053780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71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4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84" grpId="0" animBg="1"/>
      <p:bldP spid="18485" grpId="0" animBg="1"/>
      <p:bldP spid="18486" grpId="0" animBg="1"/>
      <p:bldP spid="18487" grpId="0" animBg="1"/>
      <p:bldP spid="18491" grpId="0" animBg="1"/>
      <p:bldP spid="18492" grpId="0" animBg="1"/>
      <p:bldP spid="12350" grpId="0" animBg="1"/>
      <p:bldP spid="18494" grpId="0" animBg="1"/>
      <p:bldP spid="18495" grpId="0" animBg="1"/>
      <p:bldP spid="12353" grpId="0" animBg="1"/>
      <p:bldP spid="18497" grpId="0" animBg="1"/>
      <p:bldP spid="18498" grpId="0" animBg="1"/>
      <p:bldP spid="123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62313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2361" y="88096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000" b="1" dirty="0">
                <a:solidFill>
                  <a:srgbClr val="002060"/>
                </a:solidFill>
              </a:rPr>
              <a:t>a. </a:t>
            </a:r>
            <a:r>
              <a:rPr lang="en-US" altLang="en-US" sz="20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0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38549" y="1190573"/>
            <a:ext cx="34335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-57943" y="1390039"/>
            <a:ext cx="586048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đới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  <a:endParaRPr kumimoji="0" lang="en-US" altLang="en-US" sz="23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648045" y="600440"/>
            <a:ext cx="0" cy="62517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0" y="2119725"/>
            <a:ext cx="538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-29991" y="3658989"/>
            <a:ext cx="447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hòa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37666" y="3984462"/>
            <a:ext cx="57916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Trung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bình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500-1000mm.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Tây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50800" y="2400147"/>
            <a:ext cx="53339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27’N.</a:t>
            </a:r>
          </a:p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mưa:1000-2000mm.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phong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50800" y="5207898"/>
            <a:ext cx="416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hàn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50800" y="5626773"/>
            <a:ext cx="57784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 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ja-JP" altLang="en-US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＋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		                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dưới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Đông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cực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pic>
        <p:nvPicPr>
          <p:cNvPr id="23" name="Picture 2" descr="C:\Users\Administrator\Desktop\0.Dainguyen_BacMi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093" y="880943"/>
            <a:ext cx="4294908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11">
            <a:extLst>
              <a:ext uri="{FF2B5EF4-FFF2-40B4-BE49-F238E27FC236}">
                <a16:creationId xmlns:a16="http://schemas.microsoft.com/office/drawing/2014/main" id="{7308C185-DB32-46EA-B31E-CC8B7B4D2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811" y="568076"/>
            <a:ext cx="3258995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ĐỚI LẠNH</a:t>
            </a:r>
          </a:p>
        </p:txBody>
      </p:sp>
      <p:pic>
        <p:nvPicPr>
          <p:cNvPr id="25" name="Picture 4" descr="rung amdon">
            <a:extLst>
              <a:ext uri="{FF2B5EF4-FFF2-40B4-BE49-F238E27FC236}">
                <a16:creationId xmlns:a16="http://schemas.microsoft.com/office/drawing/2014/main" id="{E6373679-20C5-47AC-A102-E86E17913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b="11423"/>
          <a:stretch>
            <a:fillRect/>
          </a:stretch>
        </p:blipFill>
        <p:spPr bwMode="auto">
          <a:xfrm>
            <a:off x="5681295" y="3497457"/>
            <a:ext cx="3276061" cy="252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13">
            <a:extLst>
              <a:ext uri="{FF2B5EF4-FFF2-40B4-BE49-F238E27FC236}">
                <a16:creationId xmlns:a16="http://schemas.microsoft.com/office/drawing/2014/main" id="{38626761-ADFC-40DA-9AE1-4E77A1695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324" y="3599947"/>
            <a:ext cx="1688379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</a:p>
        </p:txBody>
      </p:sp>
      <p:pic>
        <p:nvPicPr>
          <p:cNvPr id="27" name="Picture 3" descr="Quang canh rung Taiga">
            <a:extLst>
              <a:ext uri="{FF2B5EF4-FFF2-40B4-BE49-F238E27FC236}">
                <a16:creationId xmlns:a16="http://schemas.microsoft.com/office/drawing/2014/main" id="{71ED4115-C545-4E6E-A76F-F234BFD81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36" y="3511270"/>
            <a:ext cx="3086639" cy="252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:a16="http://schemas.microsoft.com/office/drawing/2014/main" id="{7121E6A8-7EF1-4412-8874-06142687B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359" y="5580425"/>
            <a:ext cx="30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    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Taiga)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06AE4E81-A43D-4280-A0AD-F4965A6A1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701" y="5540715"/>
            <a:ext cx="22573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Amazôn</a:t>
            </a:r>
            <a:r>
              <a:rPr lang="en-US" altLang="en-US" sz="20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F6AE596-353A-4724-A4A0-0D244BC2A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2982" y="3652322"/>
            <a:ext cx="1773382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HÒA</a:t>
            </a:r>
          </a:p>
        </p:txBody>
      </p:sp>
    </p:spTree>
    <p:extLst>
      <p:ext uri="{BB962C8B-B14F-4D97-AF65-F5344CB8AC3E}">
        <p14:creationId xmlns:p14="http://schemas.microsoft.com/office/powerpoint/2010/main" val="12705065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/>
      <p:bldP spid="29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6-58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15909"/>
          <a:stretch>
            <a:fillRect/>
          </a:stretch>
        </p:blipFill>
        <p:spPr bwMode="auto">
          <a:xfrm>
            <a:off x="6095999" y="725400"/>
            <a:ext cx="5756564" cy="583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Freeform 6"/>
          <p:cNvSpPr>
            <a:spLocks/>
          </p:cNvSpPr>
          <p:nvPr/>
        </p:nvSpPr>
        <p:spPr bwMode="auto">
          <a:xfrm>
            <a:off x="6123709" y="2792125"/>
            <a:ext cx="4710546" cy="183356"/>
          </a:xfrm>
          <a:custGeom>
            <a:avLst/>
            <a:gdLst>
              <a:gd name="T0" fmla="*/ 0 w 2364"/>
              <a:gd name="T1" fmla="*/ 68263 h 138"/>
              <a:gd name="T2" fmla="*/ 585788 w 2364"/>
              <a:gd name="T3" fmla="*/ 53975 h 138"/>
              <a:gd name="T4" fmla="*/ 941388 w 2364"/>
              <a:gd name="T5" fmla="*/ 14288 h 138"/>
              <a:gd name="T6" fmla="*/ 1404938 w 2364"/>
              <a:gd name="T7" fmla="*/ 53975 h 138"/>
              <a:gd name="T8" fmla="*/ 1568450 w 2364"/>
              <a:gd name="T9" fmla="*/ 82550 h 138"/>
              <a:gd name="T10" fmla="*/ 1787525 w 2364"/>
              <a:gd name="T11" fmla="*/ 68263 h 138"/>
              <a:gd name="T12" fmla="*/ 1938338 w 2364"/>
              <a:gd name="T13" fmla="*/ 26988 h 138"/>
              <a:gd name="T14" fmla="*/ 2401888 w 2364"/>
              <a:gd name="T15" fmla="*/ 0 h 138"/>
              <a:gd name="T16" fmla="*/ 2592388 w 2364"/>
              <a:gd name="T17" fmla="*/ 68263 h 138"/>
              <a:gd name="T18" fmla="*/ 3016250 w 2364"/>
              <a:gd name="T19" fmla="*/ 0 h 138"/>
              <a:gd name="T20" fmla="*/ 3262313 w 2364"/>
              <a:gd name="T21" fmla="*/ 41275 h 138"/>
              <a:gd name="T22" fmla="*/ 3465513 w 2364"/>
              <a:gd name="T23" fmla="*/ 41275 h 138"/>
              <a:gd name="T24" fmla="*/ 3575050 w 2364"/>
              <a:gd name="T25" fmla="*/ 95250 h 138"/>
              <a:gd name="T26" fmla="*/ 3643313 w 2364"/>
              <a:gd name="T27" fmla="*/ 109538 h 138"/>
              <a:gd name="T28" fmla="*/ 3616325 w 2364"/>
              <a:gd name="T29" fmla="*/ 190500 h 138"/>
              <a:gd name="T30" fmla="*/ 3575050 w 2364"/>
              <a:gd name="T31" fmla="*/ 177800 h 138"/>
              <a:gd name="T32" fmla="*/ 3465513 w 2364"/>
              <a:gd name="T33" fmla="*/ 150813 h 138"/>
              <a:gd name="T34" fmla="*/ 3028950 w 2364"/>
              <a:gd name="T35" fmla="*/ 136525 h 138"/>
              <a:gd name="T36" fmla="*/ 2687638 w 2364"/>
              <a:gd name="T37" fmla="*/ 219075 h 138"/>
              <a:gd name="T38" fmla="*/ 2482850 w 2364"/>
              <a:gd name="T39" fmla="*/ 177800 h 138"/>
              <a:gd name="T40" fmla="*/ 1909763 w 2364"/>
              <a:gd name="T41" fmla="*/ 136525 h 138"/>
              <a:gd name="T42" fmla="*/ 1870075 w 2364"/>
              <a:gd name="T43" fmla="*/ 150813 h 138"/>
              <a:gd name="T44" fmla="*/ 1787525 w 2364"/>
              <a:gd name="T45" fmla="*/ 122238 h 138"/>
              <a:gd name="T46" fmla="*/ 1636713 w 2364"/>
              <a:gd name="T47" fmla="*/ 204788 h 138"/>
              <a:gd name="T48" fmla="*/ 1336675 w 2364"/>
              <a:gd name="T49" fmla="*/ 150813 h 138"/>
              <a:gd name="T50" fmla="*/ 955675 w 2364"/>
              <a:gd name="T51" fmla="*/ 150813 h 138"/>
              <a:gd name="T52" fmla="*/ 804863 w 2364"/>
              <a:gd name="T53" fmla="*/ 136525 h 138"/>
              <a:gd name="T54" fmla="*/ 654050 w 2364"/>
              <a:gd name="T55" fmla="*/ 150813 h 138"/>
              <a:gd name="T56" fmla="*/ 573088 w 2364"/>
              <a:gd name="T57" fmla="*/ 177800 h 138"/>
              <a:gd name="T58" fmla="*/ 273050 w 2364"/>
              <a:gd name="T59" fmla="*/ 136525 h 138"/>
              <a:gd name="T60" fmla="*/ 0 w 2364"/>
              <a:gd name="T61" fmla="*/ 150813 h 138"/>
              <a:gd name="T62" fmla="*/ 0 w 2364"/>
              <a:gd name="T63" fmla="*/ 68263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6338459" y="4080740"/>
            <a:ext cx="4606636" cy="227014"/>
          </a:xfrm>
          <a:custGeom>
            <a:avLst/>
            <a:gdLst>
              <a:gd name="T0" fmla="*/ 0 w 2364"/>
              <a:gd name="T1" fmla="*/ 68263 h 138"/>
              <a:gd name="T2" fmla="*/ 585788 w 2364"/>
              <a:gd name="T3" fmla="*/ 53975 h 138"/>
              <a:gd name="T4" fmla="*/ 941388 w 2364"/>
              <a:gd name="T5" fmla="*/ 14288 h 138"/>
              <a:gd name="T6" fmla="*/ 1404938 w 2364"/>
              <a:gd name="T7" fmla="*/ 53975 h 138"/>
              <a:gd name="T8" fmla="*/ 1568450 w 2364"/>
              <a:gd name="T9" fmla="*/ 82550 h 138"/>
              <a:gd name="T10" fmla="*/ 1787525 w 2364"/>
              <a:gd name="T11" fmla="*/ 68263 h 138"/>
              <a:gd name="T12" fmla="*/ 1938338 w 2364"/>
              <a:gd name="T13" fmla="*/ 26988 h 138"/>
              <a:gd name="T14" fmla="*/ 2401888 w 2364"/>
              <a:gd name="T15" fmla="*/ 0 h 138"/>
              <a:gd name="T16" fmla="*/ 2592388 w 2364"/>
              <a:gd name="T17" fmla="*/ 68263 h 138"/>
              <a:gd name="T18" fmla="*/ 3016250 w 2364"/>
              <a:gd name="T19" fmla="*/ 0 h 138"/>
              <a:gd name="T20" fmla="*/ 3262313 w 2364"/>
              <a:gd name="T21" fmla="*/ 41275 h 138"/>
              <a:gd name="T22" fmla="*/ 3465513 w 2364"/>
              <a:gd name="T23" fmla="*/ 41275 h 138"/>
              <a:gd name="T24" fmla="*/ 3575050 w 2364"/>
              <a:gd name="T25" fmla="*/ 95250 h 138"/>
              <a:gd name="T26" fmla="*/ 3643313 w 2364"/>
              <a:gd name="T27" fmla="*/ 109538 h 138"/>
              <a:gd name="T28" fmla="*/ 3616325 w 2364"/>
              <a:gd name="T29" fmla="*/ 190500 h 138"/>
              <a:gd name="T30" fmla="*/ 3575050 w 2364"/>
              <a:gd name="T31" fmla="*/ 177800 h 138"/>
              <a:gd name="T32" fmla="*/ 3465513 w 2364"/>
              <a:gd name="T33" fmla="*/ 150813 h 138"/>
              <a:gd name="T34" fmla="*/ 3028950 w 2364"/>
              <a:gd name="T35" fmla="*/ 136525 h 138"/>
              <a:gd name="T36" fmla="*/ 2687638 w 2364"/>
              <a:gd name="T37" fmla="*/ 219075 h 138"/>
              <a:gd name="T38" fmla="*/ 2482850 w 2364"/>
              <a:gd name="T39" fmla="*/ 177800 h 138"/>
              <a:gd name="T40" fmla="*/ 1909763 w 2364"/>
              <a:gd name="T41" fmla="*/ 136525 h 138"/>
              <a:gd name="T42" fmla="*/ 1870075 w 2364"/>
              <a:gd name="T43" fmla="*/ 150813 h 138"/>
              <a:gd name="T44" fmla="*/ 1787525 w 2364"/>
              <a:gd name="T45" fmla="*/ 122238 h 138"/>
              <a:gd name="T46" fmla="*/ 1636713 w 2364"/>
              <a:gd name="T47" fmla="*/ 204788 h 138"/>
              <a:gd name="T48" fmla="*/ 1336675 w 2364"/>
              <a:gd name="T49" fmla="*/ 150813 h 138"/>
              <a:gd name="T50" fmla="*/ 955675 w 2364"/>
              <a:gd name="T51" fmla="*/ 150813 h 138"/>
              <a:gd name="T52" fmla="*/ 804863 w 2364"/>
              <a:gd name="T53" fmla="*/ 136525 h 138"/>
              <a:gd name="T54" fmla="*/ 654050 w 2364"/>
              <a:gd name="T55" fmla="*/ 150813 h 138"/>
              <a:gd name="T56" fmla="*/ 573088 w 2364"/>
              <a:gd name="T57" fmla="*/ 177800 h 138"/>
              <a:gd name="T58" fmla="*/ 273050 w 2364"/>
              <a:gd name="T59" fmla="*/ 136525 h 138"/>
              <a:gd name="T60" fmla="*/ 0 w 2364"/>
              <a:gd name="T61" fmla="*/ 150813 h 138"/>
              <a:gd name="T62" fmla="*/ 0 w 2364"/>
              <a:gd name="T63" fmla="*/ 68263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6095999" y="3398115"/>
            <a:ext cx="4932218" cy="248474"/>
          </a:xfrm>
          <a:custGeom>
            <a:avLst/>
            <a:gdLst>
              <a:gd name="T0" fmla="*/ 0 w 2364"/>
              <a:gd name="T1" fmla="*/ 59854 h 138"/>
              <a:gd name="T2" fmla="*/ 619736 w 2364"/>
              <a:gd name="T3" fmla="*/ 47326 h 138"/>
              <a:gd name="T4" fmla="*/ 995944 w 2364"/>
              <a:gd name="T5" fmla="*/ 12527 h 138"/>
              <a:gd name="T6" fmla="*/ 1486358 w 2364"/>
              <a:gd name="T7" fmla="*/ 47326 h 138"/>
              <a:gd name="T8" fmla="*/ 1659346 w 2364"/>
              <a:gd name="T9" fmla="*/ 72381 h 138"/>
              <a:gd name="T10" fmla="*/ 1891117 w 2364"/>
              <a:gd name="T11" fmla="*/ 59854 h 138"/>
              <a:gd name="T12" fmla="*/ 2050670 w 2364"/>
              <a:gd name="T13" fmla="*/ 23663 h 138"/>
              <a:gd name="T14" fmla="*/ 2541084 w 2364"/>
              <a:gd name="T15" fmla="*/ 0 h 138"/>
              <a:gd name="T16" fmla="*/ 2742624 w 2364"/>
              <a:gd name="T17" fmla="*/ 59854 h 138"/>
              <a:gd name="T18" fmla="*/ 3191050 w 2364"/>
              <a:gd name="T19" fmla="*/ 0 h 138"/>
              <a:gd name="T20" fmla="*/ 3451373 w 2364"/>
              <a:gd name="T21" fmla="*/ 36190 h 138"/>
              <a:gd name="T22" fmla="*/ 3666349 w 2364"/>
              <a:gd name="T23" fmla="*/ 36190 h 138"/>
              <a:gd name="T24" fmla="*/ 3782234 w 2364"/>
              <a:gd name="T25" fmla="*/ 83517 h 138"/>
              <a:gd name="T26" fmla="*/ 3854453 w 2364"/>
              <a:gd name="T27" fmla="*/ 96044 h 138"/>
              <a:gd name="T28" fmla="*/ 3825901 w 2364"/>
              <a:gd name="T29" fmla="*/ 167033 h 138"/>
              <a:gd name="T30" fmla="*/ 3782234 w 2364"/>
              <a:gd name="T31" fmla="*/ 155898 h 138"/>
              <a:gd name="T32" fmla="*/ 3666349 w 2364"/>
              <a:gd name="T33" fmla="*/ 132234 h 138"/>
              <a:gd name="T34" fmla="*/ 3204486 w 2364"/>
              <a:gd name="T35" fmla="*/ 119707 h 138"/>
              <a:gd name="T36" fmla="*/ 2843394 w 2364"/>
              <a:gd name="T37" fmla="*/ 192088 h 138"/>
              <a:gd name="T38" fmla="*/ 2626738 w 2364"/>
              <a:gd name="T39" fmla="*/ 155898 h 138"/>
              <a:gd name="T40" fmla="*/ 2020439 w 2364"/>
              <a:gd name="T41" fmla="*/ 119707 h 138"/>
              <a:gd name="T42" fmla="*/ 1978451 w 2364"/>
              <a:gd name="T43" fmla="*/ 132234 h 138"/>
              <a:gd name="T44" fmla="*/ 1891117 w 2364"/>
              <a:gd name="T45" fmla="*/ 107180 h 138"/>
              <a:gd name="T46" fmla="*/ 1731565 w 2364"/>
              <a:gd name="T47" fmla="*/ 179561 h 138"/>
              <a:gd name="T48" fmla="*/ 1414139 w 2364"/>
              <a:gd name="T49" fmla="*/ 132234 h 138"/>
              <a:gd name="T50" fmla="*/ 1011059 w 2364"/>
              <a:gd name="T51" fmla="*/ 132234 h 138"/>
              <a:gd name="T52" fmla="*/ 851507 w 2364"/>
              <a:gd name="T53" fmla="*/ 119707 h 138"/>
              <a:gd name="T54" fmla="*/ 691954 w 2364"/>
              <a:gd name="T55" fmla="*/ 132234 h 138"/>
              <a:gd name="T56" fmla="*/ 606300 w 2364"/>
              <a:gd name="T57" fmla="*/ 155898 h 138"/>
              <a:gd name="T58" fmla="*/ 288874 w 2364"/>
              <a:gd name="T59" fmla="*/ 119707 h 138"/>
              <a:gd name="T60" fmla="*/ 0 w 2364"/>
              <a:gd name="T61" fmla="*/ 132234 h 138"/>
              <a:gd name="T62" fmla="*/ 0 w 2364"/>
              <a:gd name="T63" fmla="*/ 59854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669257" y="4452938"/>
            <a:ext cx="3519487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5188745" y="3520281"/>
            <a:ext cx="934964" cy="104219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330451" y="3286919"/>
            <a:ext cx="2141537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đới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4471988" y="2910574"/>
            <a:ext cx="1651721" cy="4875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4471987" y="3495673"/>
            <a:ext cx="1866471" cy="6985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an do the gi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DB963"/>
              </a:clrFrom>
              <a:clrTo>
                <a:srgbClr val="DDB963">
                  <a:alpha val="0"/>
                </a:srgbClr>
              </a:clrTo>
            </a:clrChange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6" y="1185863"/>
            <a:ext cx="7496175" cy="4876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2628901" y="3122614"/>
            <a:ext cx="7058025" cy="34925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2617789" y="4368801"/>
            <a:ext cx="7069137" cy="36513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3452814" y="5470526"/>
            <a:ext cx="5330825" cy="11113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432176" y="2071688"/>
            <a:ext cx="5381625" cy="11112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2503488" y="3759201"/>
            <a:ext cx="7245350" cy="349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8934450" y="1826102"/>
            <a:ext cx="876300" cy="408623"/>
          </a:xfrm>
          <a:prstGeom prst="roundRect">
            <a:avLst>
              <a:gd name="adj" fmla="val 17093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8970964" y="5269390"/>
            <a:ext cx="858837" cy="408623"/>
          </a:xfrm>
          <a:prstGeom prst="roundRect">
            <a:avLst>
              <a:gd name="adj" fmla="val 16801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9737725" y="4233863"/>
            <a:ext cx="800100" cy="304800"/>
          </a:xfrm>
          <a:prstGeom prst="roundRect">
            <a:avLst>
              <a:gd name="adj" fmla="val 1680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9863138" y="3602039"/>
            <a:ext cx="392112" cy="338137"/>
          </a:xfrm>
          <a:prstGeom prst="roundRect">
            <a:avLst>
              <a:gd name="adj" fmla="val 1648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2000" baseline="30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endParaRPr lang="en-US" altLang="en-US" sz="2000">
              <a:solidFill>
                <a:srgbClr val="00FF00"/>
              </a:solidFill>
              <a:latin typeface=".VnVogue" panose="020B7200000000000000" pitchFamily="34" charset="0"/>
            </a:endParaRPr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9740900" y="2978150"/>
            <a:ext cx="800100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1905000" y="228600"/>
            <a:ext cx="5029200" cy="1295400"/>
          </a:xfrm>
          <a:prstGeom prst="cloudCallout">
            <a:avLst>
              <a:gd name="adj1" fmla="val -51704"/>
              <a:gd name="adj2" fmla="val 11421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CC0000"/>
                </a:solidFill>
              </a:rPr>
              <a:t>Việt Nam nằm trong đới khí hậu nào?</a:t>
            </a:r>
          </a:p>
        </p:txBody>
      </p:sp>
      <p:sp>
        <p:nvSpPr>
          <p:cNvPr id="21518" name="Freeform 14"/>
          <p:cNvSpPr>
            <a:spLocks/>
          </p:cNvSpPr>
          <p:nvPr/>
        </p:nvSpPr>
        <p:spPr bwMode="auto">
          <a:xfrm>
            <a:off x="8153401" y="3167064"/>
            <a:ext cx="200025" cy="414337"/>
          </a:xfrm>
          <a:custGeom>
            <a:avLst/>
            <a:gdLst>
              <a:gd name="T0" fmla="*/ 128260 w 131"/>
              <a:gd name="T1" fmla="*/ 43361 h 258"/>
              <a:gd name="T2" fmla="*/ 82453 w 131"/>
              <a:gd name="T3" fmla="*/ 0 h 258"/>
              <a:gd name="T4" fmla="*/ 0 w 131"/>
              <a:gd name="T5" fmla="*/ 19271 h 258"/>
              <a:gd name="T6" fmla="*/ 36646 w 131"/>
              <a:gd name="T7" fmla="*/ 81904 h 258"/>
              <a:gd name="T8" fmla="*/ 64130 w 131"/>
              <a:gd name="T9" fmla="*/ 120447 h 258"/>
              <a:gd name="T10" fmla="*/ 114518 w 131"/>
              <a:gd name="T11" fmla="*/ 187897 h 258"/>
              <a:gd name="T12" fmla="*/ 137422 w 131"/>
              <a:gd name="T13" fmla="*/ 231258 h 258"/>
              <a:gd name="T14" fmla="*/ 146583 w 131"/>
              <a:gd name="T15" fmla="*/ 260165 h 258"/>
              <a:gd name="T16" fmla="*/ 109937 w 131"/>
              <a:gd name="T17" fmla="*/ 337251 h 258"/>
              <a:gd name="T18" fmla="*/ 68711 w 131"/>
              <a:gd name="T19" fmla="*/ 351705 h 258"/>
              <a:gd name="T20" fmla="*/ 54969 w 131"/>
              <a:gd name="T21" fmla="*/ 356523 h 258"/>
              <a:gd name="T22" fmla="*/ 64130 w 131"/>
              <a:gd name="T23" fmla="*/ 375794 h 258"/>
              <a:gd name="T24" fmla="*/ 73292 w 131"/>
              <a:gd name="T25" fmla="*/ 414337 h 258"/>
              <a:gd name="T26" fmla="*/ 142002 w 131"/>
              <a:gd name="T27" fmla="*/ 366158 h 258"/>
              <a:gd name="T28" fmla="*/ 178648 w 131"/>
              <a:gd name="T29" fmla="*/ 337251 h 258"/>
              <a:gd name="T30" fmla="*/ 105357 w 131"/>
              <a:gd name="T31" fmla="*/ 163808 h 258"/>
              <a:gd name="T32" fmla="*/ 87034 w 131"/>
              <a:gd name="T33" fmla="*/ 115629 h 258"/>
              <a:gd name="T34" fmla="*/ 114518 w 131"/>
              <a:gd name="T35" fmla="*/ 77086 h 258"/>
              <a:gd name="T36" fmla="*/ 128260 w 131"/>
              <a:gd name="T37" fmla="*/ 43361 h 2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1" h="258">
                <a:moveTo>
                  <a:pt x="84" y="27"/>
                </a:moveTo>
                <a:cubicBezTo>
                  <a:pt x="64" y="14"/>
                  <a:pt x="69" y="10"/>
                  <a:pt x="54" y="0"/>
                </a:cubicBezTo>
                <a:cubicBezTo>
                  <a:pt x="36" y="6"/>
                  <a:pt x="18" y="9"/>
                  <a:pt x="0" y="12"/>
                </a:cubicBezTo>
                <a:cubicBezTo>
                  <a:pt x="5" y="27"/>
                  <a:pt x="9" y="46"/>
                  <a:pt x="24" y="51"/>
                </a:cubicBezTo>
                <a:cubicBezTo>
                  <a:pt x="31" y="62"/>
                  <a:pt x="29" y="71"/>
                  <a:pt x="42" y="75"/>
                </a:cubicBezTo>
                <a:cubicBezTo>
                  <a:pt x="55" y="88"/>
                  <a:pt x="59" y="106"/>
                  <a:pt x="75" y="117"/>
                </a:cubicBezTo>
                <a:cubicBezTo>
                  <a:pt x="80" y="133"/>
                  <a:pt x="76" y="123"/>
                  <a:pt x="90" y="144"/>
                </a:cubicBezTo>
                <a:cubicBezTo>
                  <a:pt x="94" y="149"/>
                  <a:pt x="96" y="162"/>
                  <a:pt x="96" y="162"/>
                </a:cubicBezTo>
                <a:cubicBezTo>
                  <a:pt x="93" y="177"/>
                  <a:pt x="88" y="203"/>
                  <a:pt x="72" y="210"/>
                </a:cubicBezTo>
                <a:cubicBezTo>
                  <a:pt x="72" y="210"/>
                  <a:pt x="50" y="217"/>
                  <a:pt x="45" y="219"/>
                </a:cubicBezTo>
                <a:cubicBezTo>
                  <a:pt x="42" y="220"/>
                  <a:pt x="36" y="222"/>
                  <a:pt x="36" y="222"/>
                </a:cubicBezTo>
                <a:cubicBezTo>
                  <a:pt x="28" y="245"/>
                  <a:pt x="34" y="219"/>
                  <a:pt x="42" y="234"/>
                </a:cubicBezTo>
                <a:cubicBezTo>
                  <a:pt x="46" y="241"/>
                  <a:pt x="48" y="258"/>
                  <a:pt x="48" y="258"/>
                </a:cubicBezTo>
                <a:cubicBezTo>
                  <a:pt x="61" y="250"/>
                  <a:pt x="79" y="233"/>
                  <a:pt x="93" y="228"/>
                </a:cubicBezTo>
                <a:cubicBezTo>
                  <a:pt x="100" y="218"/>
                  <a:pt x="105" y="214"/>
                  <a:pt x="117" y="210"/>
                </a:cubicBezTo>
                <a:cubicBezTo>
                  <a:pt x="131" y="168"/>
                  <a:pt x="102" y="124"/>
                  <a:pt x="69" y="102"/>
                </a:cubicBezTo>
                <a:cubicBezTo>
                  <a:pt x="62" y="92"/>
                  <a:pt x="61" y="83"/>
                  <a:pt x="57" y="72"/>
                </a:cubicBezTo>
                <a:cubicBezTo>
                  <a:pt x="60" y="58"/>
                  <a:pt x="61" y="53"/>
                  <a:pt x="75" y="48"/>
                </a:cubicBezTo>
                <a:cubicBezTo>
                  <a:pt x="82" y="38"/>
                  <a:pt x="94" y="37"/>
                  <a:pt x="84" y="27"/>
                </a:cubicBezTo>
                <a:close/>
              </a:path>
            </a:pathLst>
          </a:custGeom>
          <a:solidFill>
            <a:srgbClr val="FB2913"/>
          </a:solidFill>
          <a:ln w="952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AutoShape 15"/>
          <p:cNvSpPr>
            <a:spLocks noChangeArrowheads="1"/>
          </p:cNvSpPr>
          <p:nvPr/>
        </p:nvSpPr>
        <p:spPr bwMode="auto">
          <a:xfrm>
            <a:off x="2522539" y="3136901"/>
            <a:ext cx="7227887" cy="1236663"/>
          </a:xfrm>
          <a:prstGeom prst="roundRect">
            <a:avLst>
              <a:gd name="adj" fmla="val 16667"/>
            </a:avLst>
          </a:prstGeom>
          <a:solidFill>
            <a:srgbClr val="FF0000">
              <a:alpha val="3803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7" grpId="0" animBg="1"/>
      <p:bldP spid="215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2361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200" b="1" dirty="0">
                <a:solidFill>
                  <a:srgbClr val="002060"/>
                </a:solidFill>
              </a:rPr>
              <a:t>a. </a:t>
            </a:r>
            <a:r>
              <a:rPr lang="en-US" altLang="en-US" sz="22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200" b="1" dirty="0">
                <a:solidFill>
                  <a:srgbClr val="002060"/>
                </a:solidFill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2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62361" y="3516700"/>
            <a:ext cx="34335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-34554" y="3846389"/>
            <a:ext cx="471054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qui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514329" y="329489"/>
            <a:ext cx="744214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:</a:t>
            </a:r>
            <a:endParaRPr lang="en-US" altLang="en-US" sz="23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493465" y="606288"/>
            <a:ext cx="0" cy="62517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4682910" y="940446"/>
            <a:ext cx="5384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a.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4706005" y="2658392"/>
            <a:ext cx="4470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b.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hòa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4798365" y="3003021"/>
            <a:ext cx="7315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23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  <a:p>
            <a:pPr>
              <a:buFontTx/>
              <a:buChar char="-"/>
            </a:pP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Trung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bình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1000mm.</a:t>
            </a:r>
          </a:p>
          <a:p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  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Tây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4793749" y="1276559"/>
            <a:ext cx="731981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200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sz="2200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27’N.</a:t>
            </a:r>
          </a:p>
          <a:p>
            <a:pPr>
              <a:buFontTx/>
              <a:buChar char="-"/>
            </a:pP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1000mm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2000mm.</a:t>
            </a:r>
          </a:p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  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phong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4682910" y="4303402"/>
            <a:ext cx="4165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c.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hàn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793748" y="4715456"/>
            <a:ext cx="73982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 </a:t>
            </a:r>
            <a:r>
              <a:rPr lang="ja-JP" altLang="en-US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＋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	         +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dưới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500mm.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  +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Đông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cực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497498"/>
            <a:ext cx="44726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306" y="3128714"/>
            <a:ext cx="4087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1275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04827" y="506551"/>
            <a:ext cx="589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A.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651573" y="2103826"/>
            <a:ext cx="249522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756400" y="2103826"/>
            <a:ext cx="2692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6289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9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947965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78476" y="589728"/>
            <a:ext cx="513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9546"/>
            <a:ext cx="2438400" cy="128694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167267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124918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167268"/>
            <a:ext cx="2438400" cy="133922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ổn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65" y="-202878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635335" y="759262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Theo chu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1219170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69017" y="561612"/>
            <a:ext cx="5011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Calibri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853614" y="209499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697726" y="2059092"/>
            <a:ext cx="2438400" cy="113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endParaRPr lang="en-US" sz="2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>
            <a:extLst>
              <a:ext uri="{FF2B5EF4-FFF2-40B4-BE49-F238E27FC236}">
                <a16:creationId xmlns:a16="http://schemas.microsoft.com/office/drawing/2014/main" id="{2C2837ED-69A5-489E-A908-9A769151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324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276" name="Group 142"/>
          <p:cNvGrpSpPr>
            <a:grpSpLocks/>
          </p:cNvGrpSpPr>
          <p:nvPr/>
        </p:nvGrpSpPr>
        <p:grpSpPr bwMode="auto">
          <a:xfrm rot="10800000">
            <a:off x="109129" y="116615"/>
            <a:ext cx="1998663" cy="1241425"/>
            <a:chOff x="4560" y="3538"/>
            <a:chExt cx="1259" cy="782"/>
          </a:xfrm>
        </p:grpSpPr>
        <p:sp>
          <p:nvSpPr>
            <p:cNvPr id="277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" name="Group 142"/>
          <p:cNvGrpSpPr>
            <a:grpSpLocks/>
          </p:cNvGrpSpPr>
          <p:nvPr/>
        </p:nvGrpSpPr>
        <p:grpSpPr bwMode="auto">
          <a:xfrm rot="-5400000">
            <a:off x="10520943" y="511175"/>
            <a:ext cx="1998662" cy="1241425"/>
            <a:chOff x="4560" y="3538"/>
            <a:chExt cx="1259" cy="782"/>
          </a:xfrm>
        </p:grpSpPr>
        <p:sp>
          <p:nvSpPr>
            <p:cNvPr id="411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4" name="Picture 140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72" y="193675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" name="Picture 141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22" y="192088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5692" y="2035392"/>
            <a:ext cx="8478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17. THỜI TIẾT VÀ KHÍ HẬU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20467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2"/>
    </mc:Choice>
    <mc:Fallback xmlns="">
      <p:transition spd="slow" advTm="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14325" y="543226"/>
            <a:ext cx="6716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733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4573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1.000 mm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214884"/>
            <a:ext cx="2438400" cy="149454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852" r="6667" b="3703"/>
          <a:stretch>
            <a:fillRect/>
          </a:stretch>
        </p:blipFill>
        <p:spPr bwMode="auto">
          <a:xfrm>
            <a:off x="1676400" y="533400"/>
            <a:ext cx="8915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58000" y="3352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528888" y="2476500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</a:rPr>
              <a:t>XIN CHÂN THÀNH CẢM ƠN SỰ QUAN TÂM THEO DÕI CỦA QUÝ THẦY CÔ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 rot="10800000" flipV="1">
            <a:off x="1524000" y="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402264" y="2335214"/>
            <a:ext cx="438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3200" b="1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pic>
        <p:nvPicPr>
          <p:cNvPr id="25607" name="Picture 7" descr="Hong 7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Hong 7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31151">
            <a:off x="1943100" y="38481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486025" y="2452688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XIN CHÂN THÀNH CẢM ƠN SỰ QUAN TÂM THEO DÕI CỦA QUÝ THẦY CÔ</a:t>
            </a:r>
          </a:p>
        </p:txBody>
      </p:sp>
      <p:pic>
        <p:nvPicPr>
          <p:cNvPr id="25613" name="Picture 14" descr="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43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5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44075" y="2028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6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71775" y="123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74277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CBDD94-992A-4490-8983-EE60C9AA7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35" y="1027270"/>
            <a:ext cx="11654443" cy="5955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DF2403-9FC4-4B2C-9D7F-A6D926D40384}"/>
              </a:ext>
            </a:extLst>
          </p:cNvPr>
          <p:cNvSpPr txBox="1"/>
          <p:nvPr/>
        </p:nvSpPr>
        <p:spPr>
          <a:xfrm>
            <a:off x="5331417" y="185979"/>
            <a:ext cx="309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55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CF07F-3501-47C5-A117-0A3A1E83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E5A19C8-6696-40DA-8CA0-69D353A3EA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973" y="0"/>
            <a:ext cx="11592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86118" y="659298"/>
            <a:ext cx="4953000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2482" y="1116498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a.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254678" y="658219"/>
            <a:ext cx="27709" cy="62517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763" y="1507134"/>
            <a:ext cx="4313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856" y="3836407"/>
            <a:ext cx="394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FDFFA7-EF11-48DC-AE82-4F360F2860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10" y="870379"/>
            <a:ext cx="7581390" cy="350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A16463-020A-4B42-B3D4-77CFEEAA56D8}"/>
              </a:ext>
            </a:extLst>
          </p:cNvPr>
          <p:cNvSpPr txBox="1"/>
          <p:nvPr/>
        </p:nvSpPr>
        <p:spPr>
          <a:xfrm>
            <a:off x="4368132" y="4377669"/>
            <a:ext cx="7768450" cy="249299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0FE71B0-C2A1-4381-BCED-0A80F66AB1C5}"/>
              </a:ext>
            </a:extLst>
          </p:cNvPr>
          <p:cNvCxnSpPr>
            <a:cxnSpLocks/>
          </p:cNvCxnSpPr>
          <p:nvPr/>
        </p:nvCxnSpPr>
        <p:spPr>
          <a:xfrm>
            <a:off x="4419744" y="4821380"/>
            <a:ext cx="7772256" cy="54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94963BE-F5F4-4666-A45E-7B9B83FD7615}"/>
              </a:ext>
            </a:extLst>
          </p:cNvPr>
          <p:cNvCxnSpPr>
            <a:cxnSpLocks/>
          </p:cNvCxnSpPr>
          <p:nvPr/>
        </p:nvCxnSpPr>
        <p:spPr>
          <a:xfrm>
            <a:off x="4401382" y="5303523"/>
            <a:ext cx="7735200" cy="47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8B0E3D-0993-4C92-BECF-424EF31F0448}"/>
              </a:ext>
            </a:extLst>
          </p:cNvPr>
          <p:cNvCxnSpPr>
            <a:cxnSpLocks/>
          </p:cNvCxnSpPr>
          <p:nvPr/>
        </p:nvCxnSpPr>
        <p:spPr>
          <a:xfrm>
            <a:off x="4401382" y="5752414"/>
            <a:ext cx="7735200" cy="33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3A823FD-E8A4-4062-B450-B7A3C18F4057}"/>
              </a:ext>
            </a:extLst>
          </p:cNvPr>
          <p:cNvCxnSpPr>
            <a:cxnSpLocks/>
          </p:cNvCxnSpPr>
          <p:nvPr/>
        </p:nvCxnSpPr>
        <p:spPr>
          <a:xfrm>
            <a:off x="4440174" y="6240884"/>
            <a:ext cx="7735201" cy="20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DF39FA0-65AB-4FAC-AC5B-3600C78C9C25}"/>
              </a:ext>
            </a:extLst>
          </p:cNvPr>
          <p:cNvSpPr txBox="1"/>
          <p:nvPr/>
        </p:nvSpPr>
        <p:spPr>
          <a:xfrm rot="10800000" flipV="1">
            <a:off x="4418002" y="4827561"/>
            <a:ext cx="1384289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FD5E6C-489C-4C6C-B079-BBA42982AA87}"/>
              </a:ext>
            </a:extLst>
          </p:cNvPr>
          <p:cNvSpPr txBox="1"/>
          <p:nvPr/>
        </p:nvSpPr>
        <p:spPr>
          <a:xfrm rot="10800000" flipV="1">
            <a:off x="4420772" y="5262592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8229B9-715E-4729-829F-15D4C96D22E2}"/>
              </a:ext>
            </a:extLst>
          </p:cNvPr>
          <p:cNvSpPr txBox="1"/>
          <p:nvPr/>
        </p:nvSpPr>
        <p:spPr>
          <a:xfrm rot="10800000" flipV="1">
            <a:off x="4431785" y="5701790"/>
            <a:ext cx="147580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332983-DC50-4F83-BCB9-32BC71A6DFFD}"/>
              </a:ext>
            </a:extLst>
          </p:cNvPr>
          <p:cNvSpPr txBox="1"/>
          <p:nvPr/>
        </p:nvSpPr>
        <p:spPr>
          <a:xfrm rot="10800000" flipV="1">
            <a:off x="4440172" y="6179761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6948D6-2EDB-4977-A24C-B74CA5D6550D}"/>
              </a:ext>
            </a:extLst>
          </p:cNvPr>
          <p:cNvSpPr txBox="1"/>
          <p:nvPr/>
        </p:nvSpPr>
        <p:spPr>
          <a:xfrm>
            <a:off x="5772408" y="4890944"/>
            <a:ext cx="649530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nhẹ,nhiệt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21-26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4FE96ED-93B2-4E31-A81D-A98977D335C2}"/>
              </a:ext>
            </a:extLst>
          </p:cNvPr>
          <p:cNvSpPr txBox="1"/>
          <p:nvPr/>
        </p:nvSpPr>
        <p:spPr>
          <a:xfrm>
            <a:off x="4419743" y="4405746"/>
            <a:ext cx="7716839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                            ĐẶC ĐIỂM THỜI TIẾT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61BB559-2883-44FE-9C60-08EA9D0937ED}"/>
              </a:ext>
            </a:extLst>
          </p:cNvPr>
          <p:cNvCxnSpPr/>
          <p:nvPr/>
        </p:nvCxnSpPr>
        <p:spPr>
          <a:xfrm>
            <a:off x="5835537" y="4405746"/>
            <a:ext cx="0" cy="2452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B220300-BAF0-43FC-8C55-35390B8DA40C}"/>
              </a:ext>
            </a:extLst>
          </p:cNvPr>
          <p:cNvSpPr txBox="1"/>
          <p:nvPr/>
        </p:nvSpPr>
        <p:spPr>
          <a:xfrm>
            <a:off x="5773545" y="5357696"/>
            <a:ext cx="681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Có lúc có mưa, nhiệt độ từ 23-29 độ,độ ẩm 75%,có gió Đ. Bắc thổi,</a:t>
            </a:r>
            <a:endParaRPr lang="en-US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DBD88F-3E8E-4132-A5F5-19D3A84C9B69}"/>
              </a:ext>
            </a:extLst>
          </p:cNvPr>
          <p:cNvSpPr txBox="1"/>
          <p:nvPr/>
        </p:nvSpPr>
        <p:spPr>
          <a:xfrm>
            <a:off x="5937990" y="5848481"/>
            <a:ext cx="62229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F70D65-75D8-4A80-8FD4-703BECE6520F}"/>
              </a:ext>
            </a:extLst>
          </p:cNvPr>
          <p:cNvSpPr txBox="1"/>
          <p:nvPr/>
        </p:nvSpPr>
        <p:spPr>
          <a:xfrm>
            <a:off x="5824745" y="6358091"/>
            <a:ext cx="648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Ít mây,trời nắng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7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27" grpId="0"/>
      <p:bldP spid="28" grpId="0"/>
      <p:bldP spid="2" grpId="0" animBg="1"/>
      <p:bldP spid="60" grpId="0" animBg="1"/>
      <p:bldP spid="61" grpId="0"/>
      <p:bldP spid="62" grpId="0" animBg="1"/>
      <p:bldP spid="63" grpId="0"/>
      <p:bldP spid="70" grpId="0" animBg="1"/>
      <p:bldP spid="72" grpId="0" animBg="1"/>
      <p:bldP spid="3" grpId="0"/>
      <p:bldP spid="23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923609" y="606288"/>
            <a:ext cx="0" cy="625171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863975" y="1833563"/>
            <a:ext cx="8328025" cy="3844925"/>
            <a:chOff x="3864736" y="1833989"/>
            <a:chExt cx="8327264" cy="3843787"/>
          </a:xfrm>
        </p:grpSpPr>
        <p:graphicFrame>
          <p:nvGraphicFramePr>
            <p:cNvPr id="21" name="Chart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34201850"/>
                </p:ext>
              </p:extLst>
            </p:nvPr>
          </p:nvGraphicFramePr>
          <p:xfrm>
            <a:off x="3864736" y="1833989"/>
            <a:ext cx="8327264" cy="38437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23" name="Straight Arrow Connector 22"/>
            <p:cNvCxnSpPr/>
            <p:nvPr/>
          </p:nvCxnSpPr>
          <p:spPr>
            <a:xfrm flipV="1">
              <a:off x="4891755" y="2075218"/>
              <a:ext cx="0" cy="2366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86117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42483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rgbClr val="002060"/>
                </a:solidFill>
              </a:rPr>
              <a:t>a. </a:t>
            </a:r>
            <a:r>
              <a:rPr lang="en-US" altLang="en-US" sz="26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763" y="1590264"/>
            <a:ext cx="4094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55" y="3442998"/>
            <a:ext cx="408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1696"/>
              </p:ext>
            </p:extLst>
          </p:nvPr>
        </p:nvGraphicFramePr>
        <p:xfrm>
          <a:off x="4308764" y="4040188"/>
          <a:ext cx="6440197" cy="1017588"/>
        </p:xfrm>
        <a:graphic>
          <a:graphicData uri="http://schemas.openxmlformats.org/drawingml/2006/table">
            <a:tbl>
              <a:tblPr/>
              <a:tblGrid>
                <a:gridCol w="1136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2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39661"/>
              </p:ext>
            </p:extLst>
          </p:nvPr>
        </p:nvGraphicFramePr>
        <p:xfrm>
          <a:off x="4488871" y="2108200"/>
          <a:ext cx="6325179" cy="942975"/>
        </p:xfrm>
        <a:graphic>
          <a:graphicData uri="http://schemas.openxmlformats.org/drawingml/2006/table">
            <a:tbl>
              <a:tblPr/>
              <a:tblGrid>
                <a:gridCol w="1094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038600" y="1676400"/>
            <a:ext cx="79502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HÀ NỘI (PHÍA BẮC)</a:t>
            </a:r>
            <a:endParaRPr kumimoji="0" lang="en-US" sz="1900" b="1" i="0" u="sng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24313" y="3609975"/>
            <a:ext cx="81248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CÀ MAU (PHÍA NAM)</a:t>
            </a:r>
            <a:endParaRPr kumimoji="0" lang="en-US" sz="1900" b="1" i="0" u="sng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111959" y="3841126"/>
            <a:ext cx="29067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0" y="4215919"/>
            <a:ext cx="398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53" y="5417107"/>
            <a:ext cx="2310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luật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Rectangle 79"/>
          <p:cNvSpPr>
            <a:spLocks noChangeArrowheads="1"/>
          </p:cNvSpPr>
          <p:nvPr/>
        </p:nvSpPr>
        <p:spPr bwMode="auto">
          <a:xfrm>
            <a:off x="4738256" y="685805"/>
            <a:ext cx="704734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en-US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840578"/>
              </p:ext>
            </p:extLst>
          </p:nvPr>
        </p:nvGraphicFramePr>
        <p:xfrm>
          <a:off x="4216612" y="1600608"/>
          <a:ext cx="7929217" cy="3209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7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7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4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0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38574" y="2121886"/>
            <a:ext cx="31192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5154" y="3925527"/>
            <a:ext cx="18229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/>
                <a:cs typeface="Times New Roman"/>
              </a:rPr>
              <a:t>Luôn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thay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đổi</a:t>
            </a:r>
            <a:endParaRPr lang="en-US" sz="2300" i="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0141" y="3053185"/>
            <a:ext cx="7505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13291" y="2136016"/>
            <a:ext cx="314036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/>
          </a:p>
        </p:txBody>
      </p:sp>
      <p:sp>
        <p:nvSpPr>
          <p:cNvPr id="8" name="TextBox 7"/>
          <p:cNvSpPr txBox="1"/>
          <p:nvPr/>
        </p:nvSpPr>
        <p:spPr>
          <a:xfrm>
            <a:off x="9134672" y="3515904"/>
            <a:ext cx="30573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</a:p>
          <a:p>
            <a:r>
              <a:rPr lang="en-US" sz="2400" i="1" dirty="0" err="1">
                <a:latin typeface="Times New Roman"/>
                <a:cs typeface="Times New Roman"/>
              </a:rPr>
              <a:t>ổn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định</a:t>
            </a:r>
            <a:r>
              <a:rPr lang="en-US" sz="2400" i="1" dirty="0"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đi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lại</a:t>
            </a:r>
            <a:endParaRPr lang="en-US" sz="2400" i="1" dirty="0">
              <a:latin typeface="Arial"/>
            </a:endParaRPr>
          </a:p>
          <a:p>
            <a:endParaRPr lang="en-US" sz="2300" i="1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2948" y="3032452"/>
            <a:ext cx="82426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181770" y="606288"/>
            <a:ext cx="0" cy="6251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37190" y="1622748"/>
            <a:ext cx="0" cy="3170926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134672" y="158843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69010" y="1622748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150435" y="161614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310091" y="1588436"/>
            <a:ext cx="7840344" cy="3431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37190" y="2951365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310091" y="3474339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199253" y="4779732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223335" y="2047776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42483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rgbClr val="002060"/>
                </a:solidFill>
              </a:rPr>
              <a:t>a. </a:t>
            </a:r>
            <a:r>
              <a:rPr lang="en-US" altLang="en-US" sz="26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763" y="1590264"/>
            <a:ext cx="4094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855" y="3442998"/>
            <a:ext cx="408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16"/>
          <p:cNvSpPr txBox="1">
            <a:spLocks noChangeArrowheads="1"/>
          </p:cNvSpPr>
          <p:nvPr/>
        </p:nvSpPr>
        <p:spPr bwMode="auto">
          <a:xfrm>
            <a:off x="111959" y="3841126"/>
            <a:ext cx="29067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0" y="4215919"/>
            <a:ext cx="3987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qui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6434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5433" y="1317599"/>
            <a:ext cx="642851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:</a:t>
            </a:r>
            <a:endParaRPr lang="en-US" altLang="en-US" sz="23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18" descr="Cacdoi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52" y="1486440"/>
            <a:ext cx="5237012" cy="508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2361" y="85325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300" b="1" dirty="0">
                <a:solidFill>
                  <a:srgbClr val="002060"/>
                </a:solidFill>
              </a:rPr>
              <a:t>a. </a:t>
            </a:r>
            <a:r>
              <a:rPr lang="en-US" altLang="en-US" sz="23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62361" y="1182264"/>
            <a:ext cx="2906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3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6756403" y="6211243"/>
            <a:ext cx="22213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000066"/>
                </a:solidFill>
              </a:rPr>
              <a:t>Hình</a:t>
            </a:r>
            <a:r>
              <a:rPr lang="en-US" sz="1600" b="1" dirty="0">
                <a:solidFill>
                  <a:srgbClr val="000066"/>
                </a:solidFill>
              </a:rPr>
              <a:t> : </a:t>
            </a:r>
            <a:r>
              <a:rPr lang="en-US" sz="1600" b="1" dirty="0" err="1">
                <a:solidFill>
                  <a:srgbClr val="000066"/>
                </a:solidFill>
              </a:rPr>
              <a:t>Các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đới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khí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hậu</a:t>
            </a:r>
            <a:endParaRPr lang="en-US" sz="1600" b="1" dirty="0">
              <a:solidFill>
                <a:srgbClr val="000066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dministrator\Desktop\anh_2_bai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34" y="936200"/>
            <a:ext cx="5318847" cy="36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595456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535805"/>
            <a:ext cx="1324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-Lớn.</a:t>
            </a:r>
          </a:p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904510" y="4767297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57678" y="234337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801435" y="2406248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8358" y="313774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vanh d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78" y="2619174"/>
            <a:ext cx="37496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9224" y="263296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39370" y="612844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5468588" y="3536416"/>
            <a:ext cx="1057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27’B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589675" y="4342576"/>
            <a:ext cx="727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baseline="30000">
                <a:solidFill>
                  <a:srgbClr val="000066"/>
                </a:solidFill>
                <a:cs typeface="Times New Roman" pitchFamily="18" charset="0"/>
              </a:rPr>
              <a:t>0</a:t>
            </a:r>
            <a:endParaRPr lang="en-US" altLang="ja-JP" sz="1600" b="1">
              <a:cs typeface="Times New Roman" pitchFamily="18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5474707" y="5105191"/>
            <a:ext cx="11271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27’N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4677723" y="6032688"/>
            <a:ext cx="1135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33’N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4807485" y="2653140"/>
            <a:ext cx="1106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33’B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3113804" y="6490653"/>
            <a:ext cx="1590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Nam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3277283" y="2349128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</a:t>
            </a:r>
            <a:r>
              <a:rPr lang="en-US" altLang="ja-JP" sz="1600" b="1" dirty="0" err="1">
                <a:cs typeface="Times New Roman" pitchFamily="18" charset="0"/>
              </a:rPr>
              <a:t>Bắc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2557678" y="3284308"/>
            <a:ext cx="2146801" cy="1058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4821379" y="3266935"/>
            <a:ext cx="1434077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96547" y="3547493"/>
            <a:ext cx="1660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526263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  <p:bldP spid="17" grpId="0"/>
      <p:bldP spid="23" grpId="0"/>
      <p:bldP spid="22" grpId="0"/>
      <p:bldP spid="19" grpId="0"/>
      <p:bldP spid="25" grpId="0"/>
      <p:bldP spid="26" grpId="0"/>
      <p:bldP spid="29" grpId="0"/>
      <p:bldP spid="30" grpId="0"/>
      <p:bldP spid="2" grpId="0"/>
      <p:bldP spid="2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  <p:bldP spid="43" grpId="0"/>
      <p:bldP spid="43" grpId="1"/>
      <p:bldP spid="44" grpId="0"/>
      <p:bldP spid="44" grpId="1"/>
      <p:bldP spid="51" grpId="0" animBg="1"/>
      <p:bldP spid="52" grpId="0" animBg="1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17425" y="1410593"/>
            <a:ext cx="592249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đới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  <a:endParaRPr kumimoji="0" lang="en-US" altLang="en-US" sz="23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2361" y="85325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300" b="1" dirty="0">
                <a:solidFill>
                  <a:srgbClr val="002060"/>
                </a:solidFill>
              </a:rPr>
              <a:t>a. </a:t>
            </a:r>
            <a:r>
              <a:rPr lang="en-US" altLang="en-US" sz="23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62361" y="1182264"/>
            <a:ext cx="2906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3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034702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2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4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812905"/>
            <a:ext cx="1324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-Lớn.</a:t>
            </a:r>
          </a:p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904510" y="4767297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46195" y="2354404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579803" y="2336254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6101" y="3138960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">
            <a:extLst>
              <a:ext uri="{FF2B5EF4-FFF2-40B4-BE49-F238E27FC236}">
                <a16:creationId xmlns:a16="http://schemas.microsoft.com/office/drawing/2014/main" id="{F1B819B2-EE68-428B-A87A-82BB3F0F2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547" y="1643929"/>
            <a:ext cx="49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THẢO LUẬN</a:t>
            </a:r>
          </a:p>
        </p:txBody>
      </p:sp>
      <p:sp>
        <p:nvSpPr>
          <p:cNvPr id="33" name="Text Box 47">
            <a:extLst>
              <a:ext uri="{FF2B5EF4-FFF2-40B4-BE49-F238E27FC236}">
                <a16:creationId xmlns:a16="http://schemas.microsoft.com/office/drawing/2014/main" id="{4905C446-198A-4EE7-AA5F-75B0224EA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1814" y="2139246"/>
            <a:ext cx="5834839" cy="25699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phút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nóng</a:t>
            </a:r>
            <a:r>
              <a:rPr lang="en-US" altLang="en-US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3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hoà</a:t>
            </a:r>
            <a:r>
              <a:rPr lang="en-US" altLang="en-US" sz="23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3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lạnh</a:t>
            </a:r>
            <a:r>
              <a:rPr lang="en-US" altLang="en-US" sz="23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51"/>
          <p:cNvSpPr>
            <a:spLocks noChangeArrowheads="1"/>
          </p:cNvSpPr>
          <p:nvPr/>
        </p:nvSpPr>
        <p:spPr bwMode="auto">
          <a:xfrm>
            <a:off x="2608286" y="3455300"/>
            <a:ext cx="1735982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35" name="Rectangle 52"/>
          <p:cNvSpPr>
            <a:spLocks noChangeArrowheads="1"/>
          </p:cNvSpPr>
          <p:nvPr/>
        </p:nvSpPr>
        <p:spPr bwMode="auto">
          <a:xfrm>
            <a:off x="4627410" y="3455300"/>
            <a:ext cx="1532904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47961" y="3599617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</a:t>
            </a:r>
          </a:p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5346381"/>
      </p:ext>
    </p:extLst>
  </p:cSld>
  <p:clrMapOvr>
    <a:masterClrMapping/>
  </p:clrMapOvr>
  <p:transition>
    <p:circl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22&quot;/&gt;&lt;/object&gt;&lt;object type=&quot;3&quot; unique_id=&quot;10004&quot;&gt;&lt;property id=&quot;20148&quot; value=&quot;5&quot;/&gt;&lt;property id=&quot;20300&quot; value=&quot;Slide 2 - &amp;quot;CHỦ ĐỀ: “THỜI TIẾT VÀ KHÍ HẬU”  Nội dung chính&amp;quot;&quot;/&gt;&lt;property id=&quot;20307&quot; value=&quot;321&quot;/&gt;&lt;/object&gt;&lt;object type=&quot;3&quot; unique_id=&quot;10005&quot;&gt;&lt;property id=&quot;20148&quot; value=&quot;5&quot;/&gt;&lt;property id=&quot;20300&quot; value=&quot;Slide 3&quot;/&gt;&lt;property id=&quot;20307&quot; value=&quot;315&quot;/&gt;&lt;/object&gt;&lt;object type=&quot;3&quot; unique_id=&quot;10006&quot;&gt;&lt;property id=&quot;20148&quot; value=&quot;5&quot;/&gt;&lt;property id=&quot;20300&quot; value=&quot;Slide 4&quot;/&gt;&lt;property id=&quot;20307&quot; value=&quot;316&quot;/&gt;&lt;/object&gt;&lt;object type=&quot;3&quot; unique_id=&quot;10007&quot;&gt;&lt;property id=&quot;20148&quot; value=&quot;5&quot;/&gt;&lt;property id=&quot;20300&quot; value=&quot;Slide 5&quot;/&gt;&lt;property id=&quot;20307&quot; value=&quot;312&quot;/&gt;&lt;/object&gt;&lt;object type=&quot;3&quot; unique_id=&quot;10008&quot;&gt;&lt;property id=&quot;20148&quot; value=&quot;5&quot;/&gt;&lt;property id=&quot;20300&quot; value=&quot;Slide 6&quot;/&gt;&lt;property id=&quot;20307&quot; value=&quot;311&quot;/&gt;&lt;/object&gt;&lt;object type=&quot;3&quot; unique_id=&quot;10009&quot;&gt;&lt;property id=&quot;20148&quot; value=&quot;5&quot;/&gt;&lt;property id=&quot;20300&quot; value=&quot;Slide 7&quot;/&gt;&lt;property id=&quot;20307&quot; value=&quot;323&quot;/&gt;&lt;/object&gt;&lt;object type=&quot;3&quot; unique_id=&quot;10010&quot;&gt;&lt;property id=&quot;20148&quot; value=&quot;5&quot;/&gt;&lt;property id=&quot;20300&quot; value=&quot;Slide 8&quot;/&gt;&lt;property id=&quot;20307&quot; value=&quot;317&quot;/&gt;&lt;/object&gt;&lt;object type=&quot;3&quot; unique_id=&quot;10011&quot;&gt;&lt;property id=&quot;20148&quot; value=&quot;5&quot;/&gt;&lt;property id=&quot;20300&quot; value=&quot;Slide 9&quot;/&gt;&lt;property id=&quot;20307&quot; value=&quot;313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314&quot;/&gt;&lt;/object&gt;&lt;object type=&quot;3&quot; unique_id=&quot;10015&quot;&gt;&lt;property id=&quot;20148&quot; value=&quot;5&quot;/&gt;&lt;property id=&quot;20300&quot; value=&quot;Slide 13&quot;/&gt;&lt;property id=&quot;20307&quot; value=&quot;295&quot;/&gt;&lt;/object&gt;&lt;object type=&quot;3&quot; unique_id=&quot;10016&quot;&gt;&lt;property id=&quot;20148&quot; value=&quot;5&quot;/&gt;&lt;property id=&quot;20300&quot; value=&quot;Slide 14&quot;/&gt;&lt;property id=&quot;20307&quot; value=&quot;296&quot;/&gt;&lt;/object&gt;&lt;object type=&quot;3&quot; unique_id=&quot;10017&quot;&gt;&lt;property id=&quot;20148&quot; value=&quot;5&quot;/&gt;&lt;property id=&quot;20300&quot; value=&quot;Slide 15&quot;/&gt;&lt;property id=&quot;20307&quot; value=&quot;318&quot;/&gt;&lt;/object&gt;&lt;object type=&quot;3&quot; unique_id=&quot;10018&quot;&gt;&lt;property id=&quot;20148&quot; value=&quot;5&quot;/&gt;&lt;property id=&quot;20300&quot; value=&quot;Slide 16&quot;/&gt;&lt;property id=&quot;20307&quot; value=&quot;297&quot;/&gt;&lt;/object&gt;&lt;object type=&quot;3&quot; unique_id=&quot;10019&quot;&gt;&lt;property id=&quot;20148&quot; value=&quot;5&quot;/&gt;&lt;property id=&quot;20300&quot; value=&quot;Slide 17&quot;/&gt;&lt;property id=&quot;20307&quot; value=&quot;298&quot;/&gt;&lt;/object&gt;&lt;object type=&quot;3&quot; unique_id=&quot;10020&quot;&gt;&lt;property id=&quot;20148&quot; value=&quot;5&quot;/&gt;&lt;property id=&quot;20300&quot; value=&quot;Slide 18&quot;/&gt;&lt;property id=&quot;20307&quot; value=&quot;319&quot;/&gt;&lt;/object&gt;&lt;object type=&quot;3&quot; unique_id=&quot;10021&quot;&gt;&lt;property id=&quot;20148&quot; value=&quot;5&quot;/&gt;&lt;property id=&quot;20300&quot; value=&quot;Slide 19&quot;/&gt;&lt;property id=&quot;20307&quot; value=&quot;299&quot;/&gt;&lt;/object&gt;&lt;object type=&quot;3&quot; unique_id=&quot;10022&quot;&gt;&lt;property id=&quot;20148&quot; value=&quot;5&quot;/&gt;&lt;property id=&quot;20300&quot; value=&quot;Slide 20&quot;/&gt;&lt;property id=&quot;20307&quot; value=&quot;300&quot;/&gt;&lt;/object&gt;&lt;object type=&quot;3&quot; unique_id=&quot;10023&quot;&gt;&lt;property id=&quot;20148&quot; value=&quot;5&quot;/&gt;&lt;property id=&quot;20300&quot; value=&quot;Slide 21&quot;/&gt;&lt;property id=&quot;20307&quot; value=&quot;320&quot;/&gt;&lt;/object&gt;&lt;object type=&quot;3&quot; unique_id=&quot;10024&quot;&gt;&lt;property id=&quot;20148&quot; value=&quot;5&quot;/&gt;&lt;property id=&quot;20300&quot; value=&quot;Slide 22&quot;/&gt;&lt;property id=&quot;20307&quot; value=&quot;302&quot;/&gt;&lt;/object&gt;&lt;object type=&quot;3&quot; unique_id=&quot;10025&quot;&gt;&lt;property id=&quot;20148&quot; value=&quot;5&quot;/&gt;&lt;property id=&quot;20300&quot; value=&quot;Slide 23&quot;/&gt;&lt;property id=&quot;20307&quot; value=&quot;303&quot;/&gt;&lt;/object&gt;&lt;object type=&quot;3&quot; unique_id=&quot;10026&quot;&gt;&lt;property id=&quot;20148&quot; value=&quot;5&quot;/&gt;&lt;property id=&quot;20300&quot; value=&quot;Slide 24&quot;/&gt;&lt;property id=&quot;20307&quot; value=&quot;304&quot;/&gt;&lt;/object&gt;&lt;object type=&quot;3&quot; unique_id=&quot;10027&quot;&gt;&lt;property id=&quot;20148&quot; value=&quot;5&quot;/&gt;&lt;property id=&quot;20300&quot; value=&quot;Slide 25&quot;/&gt;&lt;property id=&quot;20307&quot; value=&quot;305&quot;/&gt;&lt;/object&gt;&lt;object type=&quot;3&quot; unique_id=&quot;10028&quot;&gt;&lt;property id=&quot;20148&quot; value=&quot;5&quot;/&gt;&lt;property id=&quot;20300&quot; value=&quot;Slide 26&quot;/&gt;&lt;property id=&quot;20307&quot; value=&quot;306&quot;/&gt;&lt;/object&gt;&lt;object type=&quot;3&quot; unique_id=&quot;10029&quot;&gt;&lt;property id=&quot;20148&quot; value=&quot;5&quot;/&gt;&lt;property id=&quot;20300&quot; value=&quot;Slide 27&quot;/&gt;&lt;property id=&quot;20307&quot; value=&quot;307&quot;/&gt;&lt;/object&gt;&lt;object type=&quot;3&quot; unique_id=&quot;10030&quot;&gt;&lt;property id=&quot;20148&quot; value=&quot;5&quot;/&gt;&lt;property id=&quot;20300&quot; value=&quot;Slide 28&quot;/&gt;&lt;property id=&quot;20307&quot; value=&quot;308&quot;/&gt;&lt;/object&gt;&lt;object type=&quot;3&quot; unique_id=&quot;10031&quot;&gt;&lt;property id=&quot;20148&quot; value=&quot;5&quot;/&gt;&lt;property id=&quot;20300&quot; value=&quot;Slide 29&quot;/&gt;&lt;property id=&quot;20307&quot; value=&quot;309&quot;/&gt;&lt;/object&gt;&lt;object type=&quot;3&quot; unique_id=&quot;10032&quot;&gt;&lt;property id=&quot;20148&quot; value=&quot;5&quot;/&gt;&lt;property id=&quot;20300&quot; value=&quot;Slide 30&quot;/&gt;&lt;property id=&quot;20307&quot; value=&quot;310&quot;/&gt;&lt;/object&gt;&lt;/object&gt;&lt;object type=&quot;8&quot; unique_id=&quot;1006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5724</TotalTime>
  <Words>1869</Words>
  <Application>Microsoft Office PowerPoint</Application>
  <PresentationFormat>Widescreen</PresentationFormat>
  <Paragraphs>312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微软雅黑</vt:lpstr>
      <vt:lpstr>.VnVogue</vt:lpstr>
      <vt:lpstr>Arial</vt:lpstr>
      <vt:lpstr>Calibri</vt:lpstr>
      <vt:lpstr>Calibri Light</vt:lpstr>
      <vt:lpstr>Times New Roman</vt:lpstr>
      <vt:lpstr>VNI-Times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phuclamn26@gmail.com</cp:lastModifiedBy>
  <cp:revision>177</cp:revision>
  <cp:lastPrinted>2021-03-24T05:00:36Z</cp:lastPrinted>
  <dcterms:created xsi:type="dcterms:W3CDTF">2020-04-18T08:54:08Z</dcterms:created>
  <dcterms:modified xsi:type="dcterms:W3CDTF">2024-06-17T13:40:37Z</dcterms:modified>
</cp:coreProperties>
</file>