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0" r:id="rId2"/>
    <p:sldId id="493" r:id="rId3"/>
    <p:sldId id="518" r:id="rId4"/>
    <p:sldId id="520" r:id="rId5"/>
    <p:sldId id="522" r:id="rId6"/>
    <p:sldId id="524" r:id="rId7"/>
    <p:sldId id="495" r:id="rId8"/>
    <p:sldId id="498" r:id="rId9"/>
    <p:sldId id="499" r:id="rId10"/>
    <p:sldId id="501" r:id="rId11"/>
    <p:sldId id="449" r:id="rId12"/>
    <p:sldId id="503" r:id="rId13"/>
    <p:sldId id="504" r:id="rId14"/>
    <p:sldId id="502" r:id="rId15"/>
    <p:sldId id="505" r:id="rId16"/>
    <p:sldId id="506" r:id="rId17"/>
    <p:sldId id="507" r:id="rId18"/>
    <p:sldId id="500" r:id="rId19"/>
    <p:sldId id="508" r:id="rId20"/>
    <p:sldId id="448" r:id="rId21"/>
    <p:sldId id="512" r:id="rId22"/>
    <p:sldId id="509" r:id="rId23"/>
    <p:sldId id="510" r:id="rId24"/>
    <p:sldId id="511" r:id="rId25"/>
    <p:sldId id="513" r:id="rId26"/>
    <p:sldId id="514" r:id="rId27"/>
    <p:sldId id="453" r:id="rId28"/>
    <p:sldId id="4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B6D381-8A24-43D2-88A1-B4A36D432F19}">
          <p14:sldIdLst>
            <p14:sldId id="290"/>
            <p14:sldId id="493"/>
          </p14:sldIdLst>
        </p14:section>
        <p14:section name="Tiết 2" id="{5E1B82D5-4879-4C99-B5A8-965A64AA30C0}">
          <p14:sldIdLst>
            <p14:sldId id="518"/>
            <p14:sldId id="520"/>
            <p14:sldId id="522"/>
            <p14:sldId id="524"/>
            <p14:sldId id="495"/>
            <p14:sldId id="498"/>
            <p14:sldId id="499"/>
            <p14:sldId id="501"/>
            <p14:sldId id="449"/>
            <p14:sldId id="503"/>
            <p14:sldId id="504"/>
            <p14:sldId id="502"/>
            <p14:sldId id="505"/>
            <p14:sldId id="506"/>
            <p14:sldId id="507"/>
            <p14:sldId id="500"/>
            <p14:sldId id="508"/>
            <p14:sldId id="448"/>
            <p14:sldId id="512"/>
            <p14:sldId id="509"/>
            <p14:sldId id="510"/>
            <p14:sldId id="511"/>
            <p14:sldId id="513"/>
            <p14:sldId id="514"/>
            <p14:sldId id="453"/>
            <p14:sldId id="4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B49BC-7453-43AB-95FE-23F8F1888E9C}"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19462-9A77-4FDD-841E-12C2DCA0BBDE}" type="slidenum">
              <a:rPr lang="en-US" smtClean="0"/>
              <a:t>‹#›</a:t>
            </a:fld>
            <a:endParaRPr lang="en-US"/>
          </a:p>
        </p:txBody>
      </p:sp>
    </p:spTree>
    <p:extLst>
      <p:ext uri="{BB962C8B-B14F-4D97-AF65-F5344CB8AC3E}">
        <p14:creationId xmlns:p14="http://schemas.microsoft.com/office/powerpoint/2010/main" val="63937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2</a:t>
            </a:fld>
            <a:endParaRPr lang="en-US" dirty="0"/>
          </a:p>
        </p:txBody>
      </p:sp>
    </p:spTree>
    <p:extLst>
      <p:ext uri="{BB962C8B-B14F-4D97-AF65-F5344CB8AC3E}">
        <p14:creationId xmlns:p14="http://schemas.microsoft.com/office/powerpoint/2010/main" val="273899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extLst>
      <p:ext uri="{BB962C8B-B14F-4D97-AF65-F5344CB8AC3E}">
        <p14:creationId xmlns:p14="http://schemas.microsoft.com/office/powerpoint/2010/main" val="9766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Cách trình bày của mỗi văn bản phù hợp với mục đích của văn bản:</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PT và ca khúc mừng chiến thắng:  Trình bày thông tin về quá trình ra đời của ca khúc “Như có Bác trong ngày đại thắng” qua lời kể và hồi tưởng của nhạc sĩ Phạm Tuyên, văn bản trình bày thông tin theo trình tự thời gian.</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Điều gì giúp bóng đá Việt Nam chiến thắng: Trình bày kết quả trước để nhấn mạnh thành công vang dội của bóng đá Việt Nam trong năm 2019, thành công đó có những nguyên nhân sâu xa được lí giải ngay sau đó.</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Những phát minh “tình cờ và bất ngờ”: Tóm lược sự ra đời của các phát minh bằng phương pháp tóm tắt, liệt kê. Vì nội dung văn bản đề cập đến nhiều phát minh nên cần sử dụng tóm tắt, liệt kê để đảm bảo ngắn gọn, dễ nhớ.</a:t>
            </a:r>
            <a:endParaRPr lang="en-VN" sz="1200" b="0" i="0" kern="1200" dirty="0">
              <a:solidFill>
                <a:schemeClr val="tx1"/>
              </a:solidFill>
              <a:effectLst/>
              <a:latin typeface="Source Han Sans CN Medium" panose="020B0500000000000000" pitchFamily="34" charset="-128"/>
              <a:ea typeface="+mn-ea"/>
              <a:cs typeface="+mn-cs"/>
            </a:endParaRPr>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23</a:t>
            </a:fld>
            <a:endParaRPr lang="en-US" dirty="0"/>
          </a:p>
        </p:txBody>
      </p:sp>
    </p:spTree>
    <p:extLst>
      <p:ext uri="{BB962C8B-B14F-4D97-AF65-F5344CB8AC3E}">
        <p14:creationId xmlns:p14="http://schemas.microsoft.com/office/powerpoint/2010/main" val="12886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extLst>
      <p:ext uri="{BB962C8B-B14F-4D97-AF65-F5344CB8AC3E}">
        <p14:creationId xmlns:p14="http://schemas.microsoft.com/office/powerpoint/2010/main" val="132798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460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extLst>
      <p:ext uri="{BB962C8B-B14F-4D97-AF65-F5344CB8AC3E}">
        <p14:creationId xmlns:p14="http://schemas.microsoft.com/office/powerpoint/2010/main" val="87069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7</a:t>
            </a:fld>
            <a:endParaRPr lang="en-US" dirty="0"/>
          </a:p>
        </p:txBody>
      </p:sp>
    </p:spTree>
    <p:extLst>
      <p:ext uri="{BB962C8B-B14F-4D97-AF65-F5344CB8AC3E}">
        <p14:creationId xmlns:p14="http://schemas.microsoft.com/office/powerpoint/2010/main" val="47609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B78F6036-E835-44CB-A25A-34C755DFD5D4}" type="slidenum">
              <a:rPr lang="en-US" smtClean="0"/>
              <a:pPr/>
              <a:t>9</a:t>
            </a:fld>
            <a:endParaRPr lang="en-US" dirty="0"/>
          </a:p>
        </p:txBody>
      </p:sp>
    </p:spTree>
    <p:extLst>
      <p:ext uri="{BB962C8B-B14F-4D97-AF65-F5344CB8AC3E}">
        <p14:creationId xmlns:p14="http://schemas.microsoft.com/office/powerpoint/2010/main" val="417380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extLst>
      <p:ext uri="{BB962C8B-B14F-4D97-AF65-F5344CB8AC3E}">
        <p14:creationId xmlns:p14="http://schemas.microsoft.com/office/powerpoint/2010/main" val="378592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221832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extLst>
      <p:ext uri="{BB962C8B-B14F-4D97-AF65-F5344CB8AC3E}">
        <p14:creationId xmlns:p14="http://schemas.microsoft.com/office/powerpoint/2010/main" val="327771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extLst>
      <p:ext uri="{BB962C8B-B14F-4D97-AF65-F5344CB8AC3E}">
        <p14:creationId xmlns:p14="http://schemas.microsoft.com/office/powerpoint/2010/main" val="137546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extLst>
      <p:ext uri="{BB962C8B-B14F-4D97-AF65-F5344CB8AC3E}">
        <p14:creationId xmlns:p14="http://schemas.microsoft.com/office/powerpoint/2010/main" val="109163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237091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07AC-5079-F169-ADEC-029DFE9CE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773E4-983B-B6BA-01B9-B943A6855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91FB04-4246-E2A4-1C2B-7E31220C60D2}"/>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5" name="Footer Placeholder 4">
            <a:extLst>
              <a:ext uri="{FF2B5EF4-FFF2-40B4-BE49-F238E27FC236}">
                <a16:creationId xmlns:a16="http://schemas.microsoft.com/office/drawing/2014/main" id="{3ED0050F-F77B-2753-4C8E-1FB65576A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65CD8-A67C-1C35-1462-26E54CB16E5F}"/>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213988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7B63-05ED-80E1-F12B-EBD289652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B96D3E-6C53-635E-F921-366936A57B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9C633-CE14-3850-96AB-6812215F6316}"/>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5" name="Footer Placeholder 4">
            <a:extLst>
              <a:ext uri="{FF2B5EF4-FFF2-40B4-BE49-F238E27FC236}">
                <a16:creationId xmlns:a16="http://schemas.microsoft.com/office/drawing/2014/main" id="{37EA17A0-9A77-7A9A-DCDE-96C136ED7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63F31-B7D4-D9BB-C049-76040B50D342}"/>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26529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E43B9-C417-BAF7-BC77-CA534E5124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CBD74-BE81-7901-DA6A-A684239CC0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67405-B0D2-865A-8034-F160A51E4C9D}"/>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5" name="Footer Placeholder 4">
            <a:extLst>
              <a:ext uri="{FF2B5EF4-FFF2-40B4-BE49-F238E27FC236}">
                <a16:creationId xmlns:a16="http://schemas.microsoft.com/office/drawing/2014/main" id="{A412FDA9-FA9B-87AA-6091-1549E8D67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2009B-350D-26D2-4F9B-408DACDFDBAC}"/>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6444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78"/>
            <a:ext cx="12192000" cy="6868755"/>
          </a:xfrm>
          <a:prstGeom prst="rect">
            <a:avLst/>
          </a:prstGeom>
        </p:spPr>
      </p:pic>
    </p:spTree>
    <p:extLst>
      <p:ext uri="{BB962C8B-B14F-4D97-AF65-F5344CB8AC3E}">
        <p14:creationId xmlns:p14="http://schemas.microsoft.com/office/powerpoint/2010/main" val="30284680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304800" y="279401"/>
            <a:ext cx="1802096"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Completion</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1028941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F2E3-031B-FC26-AC88-3560D49DF0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A14A5-63A2-28EF-0241-38CA105C5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ADD0F-68D4-9B7E-F998-013B32BCB1EF}"/>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5" name="Footer Placeholder 4">
            <a:extLst>
              <a:ext uri="{FF2B5EF4-FFF2-40B4-BE49-F238E27FC236}">
                <a16:creationId xmlns:a16="http://schemas.microsoft.com/office/drawing/2014/main" id="{55177EB7-9519-6E55-19AF-55FF0F1A1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EF21B-A72B-47F8-ADC0-AFF4DA2E0224}"/>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174415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6262-FF84-4F42-9098-6B8AE1B00D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B7F17B-5327-9A08-F4C2-AC5BAE673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1D81A-0EA6-1CD8-4DCB-66513EEF9F34}"/>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5" name="Footer Placeholder 4">
            <a:extLst>
              <a:ext uri="{FF2B5EF4-FFF2-40B4-BE49-F238E27FC236}">
                <a16:creationId xmlns:a16="http://schemas.microsoft.com/office/drawing/2014/main" id="{FA9A6196-8CB3-AAA3-A446-71B5B21A3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AB757-EBF4-4CA1-F269-A2F6F6D62F1E}"/>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122990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3503-877A-0239-936D-393C145DA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E2B77-D3B4-1D3F-8411-44B0E7E7D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2663F2-48C1-C398-8B94-3D78CFD868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DA824-8CC6-1F47-AA85-965DCED35277}"/>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6" name="Footer Placeholder 5">
            <a:extLst>
              <a:ext uri="{FF2B5EF4-FFF2-40B4-BE49-F238E27FC236}">
                <a16:creationId xmlns:a16="http://schemas.microsoft.com/office/drawing/2014/main" id="{6A0654D7-35DF-47DD-EB27-08A9E43BD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A7967-1500-7F80-76AD-CDD675817177}"/>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239449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0130-836D-FF29-7D63-4CE5907241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7382E-A343-37F6-B8EC-3B5FC672C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38A01-360F-DE8F-08D5-FC0E19F09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A7CEF-4E7A-2255-CDD0-306D19136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32C48-EEEF-E722-15A1-B464F85D23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B8D42D-CC25-9483-BAD6-EAB18CD513E4}"/>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8" name="Footer Placeholder 7">
            <a:extLst>
              <a:ext uri="{FF2B5EF4-FFF2-40B4-BE49-F238E27FC236}">
                <a16:creationId xmlns:a16="http://schemas.microsoft.com/office/drawing/2014/main" id="{BD3E68DD-6A76-8254-C333-93FFFC95FB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98C9E6-C971-40EC-A338-D0F1BE454AFD}"/>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174094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2654-0E0E-0FE3-4492-5DD417512E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CBE72C-CCCD-B8F4-D29E-7FE7B08A5069}"/>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4" name="Footer Placeholder 3">
            <a:extLst>
              <a:ext uri="{FF2B5EF4-FFF2-40B4-BE49-F238E27FC236}">
                <a16:creationId xmlns:a16="http://schemas.microsoft.com/office/drawing/2014/main" id="{BA228B27-0A64-EF73-D5A5-3990057314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091BC-E25D-D747-EE58-F672B4D78146}"/>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223139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76272-B078-CA29-8B82-DA377798BC86}"/>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3" name="Footer Placeholder 2">
            <a:extLst>
              <a:ext uri="{FF2B5EF4-FFF2-40B4-BE49-F238E27FC236}">
                <a16:creationId xmlns:a16="http://schemas.microsoft.com/office/drawing/2014/main" id="{91C14F69-1712-13D4-0BF4-EA4E83CA6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57D376-6D9C-6A7C-F335-36B11C75933A}"/>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317684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00BC-0517-0896-EF20-B9732F237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31FA9-7103-4289-E2DF-E360521608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226F6-86AA-A386-CEE8-D637F6F09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F9CA7-D5C6-9996-2C2B-07A98D2447B2}"/>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6" name="Footer Placeholder 5">
            <a:extLst>
              <a:ext uri="{FF2B5EF4-FFF2-40B4-BE49-F238E27FC236}">
                <a16:creationId xmlns:a16="http://schemas.microsoft.com/office/drawing/2014/main" id="{2296F15F-B8C7-1E15-A3F7-8FCCC58C0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02EB0C-354C-73F4-28FD-1966C0AAB016}"/>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80406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AE27-5F5F-B9F0-4631-8C549495A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6F99DC-373F-5346-C730-453873D93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F0C684-0A75-0F61-E8C9-63FEC52CA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280F6-8D37-CC70-2664-E37E1E096269}"/>
              </a:ext>
            </a:extLst>
          </p:cNvPr>
          <p:cNvSpPr>
            <a:spLocks noGrp="1"/>
          </p:cNvSpPr>
          <p:nvPr>
            <p:ph type="dt" sz="half" idx="10"/>
          </p:nvPr>
        </p:nvSpPr>
        <p:spPr/>
        <p:txBody>
          <a:bodyPr/>
          <a:lstStyle/>
          <a:p>
            <a:fld id="{2AA8C2DC-613D-4F03-AE1A-1FCD9DDC3FEB}" type="datetimeFigureOut">
              <a:rPr lang="en-US" smtClean="0"/>
              <a:t>6/17/2024</a:t>
            </a:fld>
            <a:endParaRPr lang="en-US"/>
          </a:p>
        </p:txBody>
      </p:sp>
      <p:sp>
        <p:nvSpPr>
          <p:cNvPr id="6" name="Footer Placeholder 5">
            <a:extLst>
              <a:ext uri="{FF2B5EF4-FFF2-40B4-BE49-F238E27FC236}">
                <a16:creationId xmlns:a16="http://schemas.microsoft.com/office/drawing/2014/main" id="{BC08AD4A-E2DC-F16F-4660-981017F1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F4C55-F015-8D42-E45C-03CC08007D94}"/>
              </a:ext>
            </a:extLst>
          </p:cNvPr>
          <p:cNvSpPr>
            <a:spLocks noGrp="1"/>
          </p:cNvSpPr>
          <p:nvPr>
            <p:ph type="sldNum" sz="quarter" idx="12"/>
          </p:nvPr>
        </p:nvSpPr>
        <p:spPr/>
        <p:txBody>
          <a:bodyPr/>
          <a:lstStyle/>
          <a:p>
            <a:fld id="{7DAF0898-A52B-4C35-9441-EBD873EFB4A1}" type="slidenum">
              <a:rPr lang="en-US" smtClean="0"/>
              <a:t>‹#›</a:t>
            </a:fld>
            <a:endParaRPr lang="en-US"/>
          </a:p>
        </p:txBody>
      </p:sp>
    </p:spTree>
    <p:extLst>
      <p:ext uri="{BB962C8B-B14F-4D97-AF65-F5344CB8AC3E}">
        <p14:creationId xmlns:p14="http://schemas.microsoft.com/office/powerpoint/2010/main" val="277331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D4655-F9C7-30F2-6401-784E951D1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A635C-A4F1-1AA6-2D69-31BDBD37B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F7AE-F64C-FD9B-AAD3-3336203E9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8C2DC-613D-4F03-AE1A-1FCD9DDC3FEB}" type="datetimeFigureOut">
              <a:rPr lang="en-US" smtClean="0"/>
              <a:t>6/17/2024</a:t>
            </a:fld>
            <a:endParaRPr lang="en-US"/>
          </a:p>
        </p:txBody>
      </p:sp>
      <p:sp>
        <p:nvSpPr>
          <p:cNvPr id="5" name="Footer Placeholder 4">
            <a:extLst>
              <a:ext uri="{FF2B5EF4-FFF2-40B4-BE49-F238E27FC236}">
                <a16:creationId xmlns:a16="http://schemas.microsoft.com/office/drawing/2014/main" id="{2DEBB988-E33F-E7E7-547F-DFAA778A5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313D5-3CFE-036A-32D6-7E1E4FCB5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F0898-A52B-4C35-9441-EBD873EFB4A1}" type="slidenum">
              <a:rPr lang="en-US" smtClean="0"/>
              <a:t>‹#›</a:t>
            </a:fld>
            <a:endParaRPr lang="en-US"/>
          </a:p>
        </p:txBody>
      </p:sp>
    </p:spTree>
    <p:extLst>
      <p:ext uri="{BB962C8B-B14F-4D97-AF65-F5344CB8AC3E}">
        <p14:creationId xmlns:p14="http://schemas.microsoft.com/office/powerpoint/2010/main" val="2163052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B0BF90F5-1B1B-E183-0DC6-3D1D4EF51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4"/>
            <a:ext cx="12192000" cy="688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0E6937B9-8DA2-39A6-FB35-9B620EE708F7}"/>
              </a:ext>
            </a:extLst>
          </p:cNvPr>
          <p:cNvSpPr txBox="1">
            <a:spLocks noChangeArrowheads="1"/>
          </p:cNvSpPr>
          <p:nvPr/>
        </p:nvSpPr>
        <p:spPr bwMode="auto">
          <a:xfrm>
            <a:off x="4597400" y="1389063"/>
            <a:ext cx="4570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solidFill>
                  <a:schemeClr val="bg1"/>
                </a:solidFill>
                <a:latin typeface="Times New Roman" panose="02020603050405020304" pitchFamily="18" charset="0"/>
                <a:cs typeface="Times New Roman" panose="02020603050405020304" pitchFamily="18" charset="0"/>
              </a:rPr>
              <a:t>TRƯỜNG THCS LONG BIÊN</a:t>
            </a:r>
            <a:endParaRPr lang="LID4096" altLang="en-US" b="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49E36F-BC14-2E9B-7709-5E5D79B2AC38}"/>
              </a:ext>
            </a:extLst>
          </p:cNvPr>
          <p:cNvSpPr txBox="1"/>
          <p:nvPr/>
        </p:nvSpPr>
        <p:spPr>
          <a:xfrm>
            <a:off x="2819400" y="1962795"/>
            <a:ext cx="6553200" cy="954107"/>
          </a:xfrm>
          <a:prstGeom prst="rect">
            <a:avLst/>
          </a:prstGeom>
          <a:noFill/>
        </p:spPr>
        <p:txBody>
          <a:bodyPr>
            <a:spAutoFit/>
          </a:bodyPr>
          <a:lstStyle/>
          <a:p>
            <a:pPr algn="ctr">
              <a:defRPr/>
            </a:pP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sz="2400" b="1" dirty="0" err="1">
                <a:ln w="38100">
                  <a:noFill/>
                </a:ln>
                <a:solidFill>
                  <a:srgbClr val="FF0000"/>
                </a:solidFill>
                <a:latin typeface="Times New Roman" panose="02020603050405020304" pitchFamily="18" charset="0"/>
                <a:cs typeface="Times New Roman" panose="02020603050405020304" pitchFamily="18" charset="0"/>
              </a:rPr>
              <a:t>NGỮ</a:t>
            </a:r>
            <a:r>
              <a:rPr lang="en-US" sz="2400" b="1" dirty="0">
                <a:ln w="38100">
                  <a:noFill/>
                </a:ln>
                <a:solidFill>
                  <a:srgbClr val="FF0000"/>
                </a:solidFill>
                <a:latin typeface="Times New Roman" panose="02020603050405020304" pitchFamily="18" charset="0"/>
                <a:cs typeface="Times New Roman" panose="02020603050405020304" pitchFamily="18" charset="0"/>
              </a:rPr>
              <a:t> VĂN 6</a:t>
            </a:r>
          </a:p>
          <a:p>
            <a:pPr algn="ctr">
              <a:defRPr/>
            </a:pPr>
            <a:r>
              <a:rPr lang="en-US" sz="32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10: VĂN </a:t>
            </a:r>
            <a:r>
              <a:rPr lang="en-US" sz="32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BẢN</a:t>
            </a: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THÔNG TIN</a:t>
            </a:r>
          </a:p>
        </p:txBody>
      </p:sp>
      <p:sp>
        <p:nvSpPr>
          <p:cNvPr id="9" name="Rectangle 8">
            <a:extLst>
              <a:ext uri="{FF2B5EF4-FFF2-40B4-BE49-F238E27FC236}">
                <a16:creationId xmlns:a16="http://schemas.microsoft.com/office/drawing/2014/main" id="{C47249FC-42A1-E488-C85A-76BAEF5DA17F}"/>
              </a:ext>
            </a:extLst>
          </p:cNvPr>
          <p:cNvSpPr/>
          <p:nvPr/>
        </p:nvSpPr>
        <p:spPr>
          <a:xfrm>
            <a:off x="4199253" y="3025183"/>
            <a:ext cx="3416128" cy="530917"/>
          </a:xfrm>
          <a:prstGeom prst="rect">
            <a:avLst/>
          </a:prstGeom>
          <a:noFill/>
        </p:spPr>
        <p:txBody>
          <a:bodyPr wrap="none" lIns="68580" tIns="34291" rIns="68580" bIns="34291">
            <a:spAutoFit/>
          </a:bodyPr>
          <a:lstStyle/>
          <a:p>
            <a:pPr algn="ctr">
              <a:defRPr/>
            </a:pP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2039003" y="5822265"/>
            <a:ext cx="2940863" cy="799706"/>
          </a:xfrm>
          <a:prstGeom prst="rect">
            <a:avLst/>
          </a:prstGeom>
        </p:spPr>
        <p:txBody>
          <a:bodyPr wrap="square">
            <a:spAutoFit/>
          </a:bodyPr>
          <a:lstStyle/>
          <a:p>
            <a:pPr algn="ctr">
              <a:lnSpc>
                <a:spcPct val="115000"/>
              </a:lnSpc>
            </a:pPr>
            <a:r>
              <a:rPr lang="en-US" sz="4267" dirty="0" err="1">
                <a:solidFill>
                  <a:srgbClr val="000000"/>
                </a:solidFill>
                <a:latin typeface="Times New Roman" panose="02020603050405020304" pitchFamily="18" charset="0"/>
                <a:ea typeface="Times New Roman" panose="02020603050405020304" pitchFamily="18" charset="0"/>
              </a:rPr>
              <a:t>Đất</a:t>
            </a:r>
            <a:r>
              <a:rPr lang="en-US" sz="4267" dirty="0">
                <a:solidFill>
                  <a:srgbClr val="000000"/>
                </a:solidFill>
                <a:latin typeface="Times New Roman" panose="02020603050405020304" pitchFamily="18" charset="0"/>
                <a:ea typeface="Times New Roman" panose="02020603050405020304" pitchFamily="18" charset="0"/>
              </a:rPr>
              <a:t> </a:t>
            </a:r>
            <a:r>
              <a:rPr lang="en-US" sz="4267" dirty="0" err="1">
                <a:solidFill>
                  <a:srgbClr val="000000"/>
                </a:solidFill>
                <a:latin typeface="Times New Roman" panose="02020603050405020304" pitchFamily="18" charset="0"/>
                <a:ea typeface="Times New Roman" panose="02020603050405020304" pitchFamily="18" charset="0"/>
              </a:rPr>
              <a:t>nặn</a:t>
            </a:r>
            <a:r>
              <a:rPr lang="en-US" sz="4267" dirty="0">
                <a:solidFill>
                  <a:srgbClr val="000000"/>
                </a:solidFill>
                <a:latin typeface="Times New Roman" panose="02020603050405020304" pitchFamily="18" charset="0"/>
                <a:ea typeface="Times New Roman" panose="02020603050405020304" pitchFamily="18" charset="0"/>
              </a:rPr>
              <a:t> </a:t>
            </a:r>
            <a:endParaRPr lang="en-VN" sz="4267" dirty="0"/>
          </a:p>
        </p:txBody>
      </p:sp>
      <p:pic>
        <p:nvPicPr>
          <p:cNvPr id="8194" name="Picture 2" descr="Joseph McVicker Hunt (1) | University of Illinois Archives">
            <a:extLst>
              <a:ext uri="{FF2B5EF4-FFF2-40B4-BE49-F238E27FC236}">
                <a16:creationId xmlns:a16="http://schemas.microsoft.com/office/drawing/2014/main" id="{5C365269-A606-CB41-B640-813C5FC3D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678" y="-12700"/>
            <a:ext cx="51731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1060D6-C19E-394F-BDC2-39A7EB2065A9}"/>
              </a:ext>
            </a:extLst>
          </p:cNvPr>
          <p:cNvSpPr txBox="1"/>
          <p:nvPr/>
        </p:nvSpPr>
        <p:spPr>
          <a:xfrm>
            <a:off x="1219201" y="104484"/>
            <a:ext cx="4063933" cy="748988"/>
          </a:xfrm>
          <a:prstGeom prst="rect">
            <a:avLst/>
          </a:prstGeom>
          <a:noFill/>
        </p:spPr>
        <p:txBody>
          <a:bodyPr wrap="none" rtlCol="0">
            <a:spAutoFit/>
          </a:bodyPr>
          <a:lstStyle/>
          <a:p>
            <a:r>
              <a:rPr lang="vi-VN" sz="4267" b="1" dirty="0">
                <a:solidFill>
                  <a:srgbClr val="C00000"/>
                </a:solidFill>
                <a:latin typeface="Times New Roman" panose="02020603050405020304" pitchFamily="18" charset="0"/>
                <a:cs typeface="Times New Roman" panose="02020603050405020304" pitchFamily="18" charset="0"/>
              </a:rPr>
              <a:t>* Các phát minh</a:t>
            </a:r>
            <a:endParaRPr lang="en-VN" sz="4267" b="1" dirty="0">
              <a:solidFill>
                <a:srgbClr val="C00000"/>
              </a:solidFill>
              <a:latin typeface="Times New Roman" panose="02020603050405020304" pitchFamily="18" charset="0"/>
              <a:cs typeface="Times New Roman" panose="02020603050405020304" pitchFamily="18" charset="0"/>
            </a:endParaRPr>
          </a:p>
        </p:txBody>
      </p:sp>
      <p:pic>
        <p:nvPicPr>
          <p:cNvPr id="7" name="Picture 4" descr="16 phát minh &amp;amp;quot;tình cờ và bất ngờ&amp;amp;quot; nhưng đã thay đổi cả thế giới">
            <a:extLst>
              <a:ext uri="{FF2B5EF4-FFF2-40B4-BE49-F238E27FC236}">
                <a16:creationId xmlns:a16="http://schemas.microsoft.com/office/drawing/2014/main" id="{39C961D8-5451-EB42-9D7D-C2C2EE3517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222637" y="921914"/>
            <a:ext cx="6381364" cy="489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4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circle(in)">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1330533" y="1957288"/>
            <a:ext cx="4267199" cy="2958664"/>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just"/>
            <a:r>
              <a:rPr lang="en-VN" sz="2533" dirty="0">
                <a:latin typeface="Times New Roman" panose="02020603050405020304" pitchFamily="18" charset="0"/>
                <a:cs typeface="Times New Roman" panose="02020603050405020304" pitchFamily="18" charset="0"/>
              </a:rPr>
              <a:t>- G. Mác Vích-cơ bị thua lỗ (do người dân dùng ga thay đất sét làm chất đốt).</a:t>
            </a:r>
          </a:p>
          <a:p>
            <a:pPr algn="just"/>
            <a:r>
              <a:rPr lang="en-VN" sz="2533" dirty="0">
                <a:latin typeface="Times New Roman" panose="02020603050405020304" pitchFamily="18" charset="0"/>
                <a:cs typeface="Times New Roman" panose="02020603050405020304" pitchFamily="18" charset="0"/>
              </a:rPr>
              <a:t>- G. Mác Vích-cơ nhớ lại bài học chị dạy về việc sử dụng chất bột nhão để mô phỏng độ dẻo của đất sét. </a:t>
            </a:r>
            <a:endParaRPr lang="zh-CN" altLang="en-US" sz="2533"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6705600" y="1923557"/>
            <a:ext cx="4267197" cy="2958664"/>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just"/>
            <a:r>
              <a:rPr lang="en-VN" sz="2533" dirty="0">
                <a:latin typeface="Times New Roman" panose="02020603050405020304" pitchFamily="18" charset="0"/>
                <a:cs typeface="Times New Roman" panose="02020603050405020304" pitchFamily="18" charset="0"/>
              </a:rPr>
              <a:t>- Một loại đồ chơi cho trẻ em với nhiều màu sắc hấp dẫn ra đời.</a:t>
            </a:r>
          </a:p>
          <a:p>
            <a:pPr algn="just"/>
            <a:r>
              <a:rPr lang="en-VN" sz="2533" dirty="0">
                <a:latin typeface="Times New Roman" panose="02020603050405020304" pitchFamily="18" charset="0"/>
                <a:cs typeface="Times New Roman" panose="02020603050405020304" pitchFamily="18" charset="0"/>
              </a:rPr>
              <a:t>- Công ti của G. Mác Vích-cơ thu về hàng triệu đô la. </a:t>
            </a:r>
            <a:endParaRPr lang="zh-CN" altLang="en-US" sz="2533"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457160" y="5497968"/>
            <a:ext cx="7822485" cy="677208"/>
          </a:xfrm>
          <a:prstGeom prst="roundRect">
            <a:avLst/>
          </a:prstGeom>
          <a:no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1330532" y="5639533"/>
            <a:ext cx="9642265" cy="452963"/>
          </a:xfrm>
          <a:prstGeom prst="rect">
            <a:avLst/>
          </a:prstGeom>
          <a:solidFill>
            <a:schemeClr val="accent1"/>
          </a:solidFill>
          <a:ln w="28575">
            <a:noFill/>
          </a:ln>
          <a:scene3d>
            <a:camera prst="orthographicFront"/>
            <a:lightRig rig="threePt" dir="t"/>
          </a:scene3d>
          <a:sp3d/>
        </p:spPr>
        <p:txBody>
          <a:bodyPr wrap="square" lIns="82824" tIns="41411" rIns="82824" bIns="41411">
            <a:spAutoFit/>
          </a:bodyPr>
          <a:lstStyle/>
          <a:p>
            <a:pPr algn="ctr">
              <a:tabLst>
                <a:tab pos="7718294" algn="r"/>
              </a:tabLst>
              <a:defRPr/>
            </a:pPr>
            <a:r>
              <a:rPr lang="en-US" altLang="zh-CN"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ĐẤT NẶN</a:t>
            </a:r>
            <a:endParaRPr lang="zh-CN" altLang="en-US"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6705600" y="990600"/>
            <a:ext cx="4267197" cy="5656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1330533" y="990600"/>
            <a:ext cx="4267199" cy="565656"/>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8635583" y="4880171"/>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3260515" y="5002178"/>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icture containing stationary, indoor, pink, colorful&#10;&#10;Description automatically generated">
            <a:extLst>
              <a:ext uri="{FF2B5EF4-FFF2-40B4-BE49-F238E27FC236}">
                <a16:creationId xmlns:a16="http://schemas.microsoft.com/office/drawing/2014/main" id="{9F75CA8A-1FF9-3447-83EF-662013ABF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3530" y="-163021"/>
            <a:ext cx="2658533" cy="2658533"/>
          </a:xfrm>
          <a:prstGeom prst="rect">
            <a:avLst/>
          </a:prstGeom>
        </p:spPr>
      </p:pic>
      <p:pic>
        <p:nvPicPr>
          <p:cNvPr id="9218" name="Picture 2" descr="Đất sét Nhật Super Clay 24 màu - koli0128">
            <a:extLst>
              <a:ext uri="{FF2B5EF4-FFF2-40B4-BE49-F238E27FC236}">
                <a16:creationId xmlns:a16="http://schemas.microsoft.com/office/drawing/2014/main" id="{B58D4C9A-3F18-2943-B093-D73C910D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59" y="148709"/>
            <a:ext cx="1154328" cy="11543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2039003" y="5822265"/>
            <a:ext cx="2940863" cy="799706"/>
          </a:xfrm>
          <a:prstGeom prst="rect">
            <a:avLst/>
          </a:prstGeom>
        </p:spPr>
        <p:txBody>
          <a:bodyPr wrap="square">
            <a:spAutoFit/>
          </a:bodyPr>
          <a:lstStyle/>
          <a:p>
            <a:pPr algn="ctr">
              <a:lnSpc>
                <a:spcPct val="115000"/>
              </a:lnSpc>
            </a:pPr>
            <a:r>
              <a:rPr lang="en-US" sz="4267" dirty="0">
                <a:solidFill>
                  <a:srgbClr val="000000"/>
                </a:solidFill>
                <a:latin typeface="Times New Roman" panose="02020603050405020304" pitchFamily="18" charset="0"/>
                <a:ea typeface="Times New Roman" panose="02020603050405020304" pitchFamily="18" charset="0"/>
              </a:rPr>
              <a:t>Kem que</a:t>
            </a:r>
            <a:endParaRPr lang="en-VN" sz="4267" dirty="0"/>
          </a:p>
        </p:txBody>
      </p:sp>
      <p:pic>
        <p:nvPicPr>
          <p:cNvPr id="7" name="Picture 2" descr="21 phát minh &amp;amp;quot;tình cờ và bất ngờ&amp;amp;quot; nhưng đã thay đổi cả thế giới - KhoaHoc.tv">
            <a:extLst>
              <a:ext uri="{FF2B5EF4-FFF2-40B4-BE49-F238E27FC236}">
                <a16:creationId xmlns:a16="http://schemas.microsoft.com/office/drawing/2014/main" id="{977A33A6-7509-9F40-BB4F-5E86FF2B7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4194"/>
          <a:stretch/>
        </p:blipFill>
        <p:spPr bwMode="auto">
          <a:xfrm>
            <a:off x="319730" y="677347"/>
            <a:ext cx="6471817" cy="505171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ọc tại nhà - Tin tức">
            <a:extLst>
              <a:ext uri="{FF2B5EF4-FFF2-40B4-BE49-F238E27FC236}">
                <a16:creationId xmlns:a16="http://schemas.microsoft.com/office/drawing/2014/main" id="{22D38232-15F9-AE46-85CA-F1EC739E2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677347"/>
            <a:ext cx="4810112" cy="50517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5584B61-657A-8D44-BB59-CDD69594B597}"/>
              </a:ext>
            </a:extLst>
          </p:cNvPr>
          <p:cNvSpPr/>
          <p:nvPr/>
        </p:nvSpPr>
        <p:spPr>
          <a:xfrm>
            <a:off x="7419086" y="5822266"/>
            <a:ext cx="4195940" cy="799706"/>
          </a:xfrm>
          <a:prstGeom prst="rect">
            <a:avLst/>
          </a:prstGeom>
        </p:spPr>
        <p:txBody>
          <a:bodyPr wrap="square">
            <a:spAutoFit/>
          </a:bodyPr>
          <a:lstStyle/>
          <a:p>
            <a:pPr algn="ctr">
              <a:lnSpc>
                <a:spcPct val="115000"/>
              </a:lnSpc>
            </a:pPr>
            <a:r>
              <a:rPr lang="en-US" sz="4267" dirty="0">
                <a:solidFill>
                  <a:srgbClr val="000000"/>
                </a:solidFill>
                <a:latin typeface="Times New Roman" panose="02020603050405020304" pitchFamily="18" charset="0"/>
                <a:ea typeface="Times New Roman" panose="02020603050405020304" pitchFamily="18" charset="0"/>
              </a:rPr>
              <a:t>Frank Epperson</a:t>
            </a:r>
            <a:endParaRPr lang="en-VN" sz="4267" dirty="0"/>
          </a:p>
        </p:txBody>
      </p:sp>
    </p:spTree>
    <p:extLst>
      <p:ext uri="{BB962C8B-B14F-4D97-AF65-F5344CB8AC3E}">
        <p14:creationId xmlns:p14="http://schemas.microsoft.com/office/powerpoint/2010/main" val="52428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1330533" y="1957288"/>
            <a:ext cx="4267199" cy="2958664"/>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just"/>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Ep-po-xơn</a:t>
            </a:r>
            <a:r>
              <a:rPr lang="pt-BR" sz="3200" dirty="0">
                <a:latin typeface="Times New Roman" panose="02020603050405020304" pitchFamily="18" charset="0"/>
                <a:cs typeface="Times New Roman" panose="02020603050405020304" pitchFamily="18" charset="0"/>
              </a:rPr>
              <a:t> vô </a:t>
            </a:r>
            <a:r>
              <a:rPr lang="pt-BR" sz="3200" dirty="0" err="1">
                <a:latin typeface="Times New Roman" panose="02020603050405020304" pitchFamily="18" charset="0"/>
                <a:cs typeface="Times New Roman" panose="02020603050405020304" pitchFamily="18" charset="0"/>
              </a:rPr>
              <a:t>tình</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dùng</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chiếc</a:t>
            </a:r>
            <a:r>
              <a:rPr lang="pt-BR" sz="3200" dirty="0">
                <a:latin typeface="Times New Roman" panose="02020603050405020304" pitchFamily="18" charset="0"/>
                <a:cs typeface="Times New Roman" panose="02020603050405020304" pitchFamily="18" charset="0"/>
              </a:rPr>
              <a:t> que </a:t>
            </a:r>
            <a:r>
              <a:rPr lang="pt-BR" sz="3200" dirty="0" err="1">
                <a:latin typeface="Times New Roman" panose="02020603050405020304" pitchFamily="18" charset="0"/>
                <a:cs typeface="Times New Roman" panose="02020603050405020304" pitchFamily="18" charset="0"/>
              </a:rPr>
              <a:t>trộn</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bột</a:t>
            </a:r>
            <a:r>
              <a:rPr lang="pt-BR" sz="3200" dirty="0">
                <a:latin typeface="Times New Roman" panose="02020603050405020304" pitchFamily="18" charset="0"/>
                <a:cs typeface="Times New Roman" panose="02020603050405020304" pitchFamily="18" charset="0"/>
              </a:rPr>
              <a:t> soda </a:t>
            </a:r>
            <a:r>
              <a:rPr lang="pt-BR" sz="3200" dirty="0" err="1">
                <a:latin typeface="Times New Roman" panose="02020603050405020304" pitchFamily="18" charset="0"/>
                <a:cs typeface="Times New Roman" panose="02020603050405020304" pitchFamily="18" charset="0"/>
              </a:rPr>
              <a:t>khô</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và</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nước</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lại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với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nhau</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trong</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một</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cái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cốc</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để</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đùa</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nghịch</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và</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để</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quên</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ngoài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trời</a:t>
            </a:r>
            <a:r>
              <a:rPr lang="pt-BR" sz="3200" dirty="0">
                <a:latin typeface="Times New Roman" panose="02020603050405020304" pitchFamily="18" charset="0"/>
                <a:cs typeface="Times New Roman" panose="02020603050405020304" pitchFamily="18" charset="0"/>
              </a:rPr>
              <a:t>.</a:t>
            </a:r>
            <a:r>
              <a:rPr lang="en-VN" sz="3200" dirty="0">
                <a:latin typeface="Times New Roman" panose="02020603050405020304" pitchFamily="18" charset="0"/>
                <a:cs typeface="Times New Roman" panose="02020603050405020304" pitchFamily="18" charset="0"/>
              </a:rPr>
              <a:t> </a:t>
            </a:r>
            <a:endParaRPr lang="zh-CN" altLang="en-US" sz="32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6705600" y="1923557"/>
            <a:ext cx="4267197" cy="2958664"/>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just"/>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Kem</a:t>
            </a:r>
            <a:r>
              <a:rPr lang="pt-BR" sz="3200" dirty="0">
                <a:latin typeface="Times New Roman" panose="02020603050405020304" pitchFamily="18" charset="0"/>
                <a:cs typeface="Times New Roman" panose="02020603050405020304" pitchFamily="18" charset="0"/>
              </a:rPr>
              <a:t> que </a:t>
            </a:r>
            <a:r>
              <a:rPr lang="pt-BR" sz="3200" dirty="0" err="1">
                <a:latin typeface="Times New Roman" panose="02020603050405020304" pitchFamily="18" charset="0"/>
                <a:cs typeface="Times New Roman" panose="02020603050405020304" pitchFamily="18" charset="0"/>
              </a:rPr>
              <a:t>ra</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đời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trở</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thành</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sản</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phẩm</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bán</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chạy</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nhất</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mọi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thời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đại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khi</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hè</a:t>
            </a:r>
            <a:r>
              <a:rPr lang="pt-BR" sz="3200" dirty="0">
                <a:latin typeface="Times New Roman" panose="02020603050405020304" pitchFamily="18" charset="0"/>
                <a:cs typeface="Times New Roman" panose="02020603050405020304" pitchFamily="18" charset="0"/>
              </a:rPr>
              <a:t> </a:t>
            </a:r>
            <a:r>
              <a:rPr lang="pt-BR" sz="3200" dirty="0" err="1">
                <a:latin typeface="Times New Roman" panose="02020603050405020304" pitchFamily="18" charset="0"/>
                <a:cs typeface="Times New Roman" panose="02020603050405020304" pitchFamily="18" charset="0"/>
              </a:rPr>
              <a:t>đến</a:t>
            </a:r>
            <a:r>
              <a:rPr lang="pt-BR" sz="3200" dirty="0">
                <a:latin typeface="Times New Roman" panose="02020603050405020304" pitchFamily="18" charset="0"/>
                <a:cs typeface="Times New Roman" panose="02020603050405020304" pitchFamily="18" charset="0"/>
              </a:rPr>
              <a:t>.</a:t>
            </a:r>
            <a:r>
              <a:rPr lang="en-VN" sz="3200" dirty="0">
                <a:latin typeface="Times New Roman" panose="02020603050405020304" pitchFamily="18" charset="0"/>
                <a:cs typeface="Times New Roman" panose="02020603050405020304" pitchFamily="18" charset="0"/>
              </a:rPr>
              <a:t> </a:t>
            </a:r>
            <a:endParaRPr lang="zh-CN" altLang="en-US" sz="32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457160" y="5497968"/>
            <a:ext cx="7822485" cy="677208"/>
          </a:xfrm>
          <a:prstGeom prst="roundRect">
            <a:avLst/>
          </a:prstGeom>
          <a:no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1330532" y="5639533"/>
            <a:ext cx="9642265" cy="452963"/>
          </a:xfrm>
          <a:prstGeom prst="rect">
            <a:avLst/>
          </a:prstGeom>
          <a:solidFill>
            <a:schemeClr val="accent1"/>
          </a:solidFill>
          <a:ln w="28575">
            <a:noFill/>
          </a:ln>
          <a:scene3d>
            <a:camera prst="orthographicFront"/>
            <a:lightRig rig="threePt" dir="t"/>
          </a:scene3d>
          <a:sp3d/>
        </p:spPr>
        <p:txBody>
          <a:bodyPr wrap="square" lIns="82824" tIns="41411" rIns="82824" bIns="41411">
            <a:spAutoFit/>
          </a:bodyPr>
          <a:lstStyle/>
          <a:p>
            <a:pPr algn="ctr">
              <a:tabLst>
                <a:tab pos="7718294" algn="r"/>
              </a:tabLst>
              <a:defRPr/>
            </a:pPr>
            <a:r>
              <a:rPr lang="en-US" altLang="zh-CN"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KEM QUE</a:t>
            </a:r>
            <a:endParaRPr lang="zh-CN" altLang="en-US"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6705600" y="990600"/>
            <a:ext cx="4267197" cy="5656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1330533" y="990600"/>
            <a:ext cx="4267199" cy="565656"/>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8635583" y="4880171"/>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3260515" y="5002178"/>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descr="A group of ice cream cones&#10;&#10;Description automatically generated with low confidence">
            <a:extLst>
              <a:ext uri="{FF2B5EF4-FFF2-40B4-BE49-F238E27FC236}">
                <a16:creationId xmlns:a16="http://schemas.microsoft.com/office/drawing/2014/main" id="{EC70FD25-A162-F94E-93D2-0E575E94B65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167" b="93382" l="9804" r="89706">
                        <a14:foregroundMark x1="45425" y1="8088" x2="52614" y2="9804"/>
                        <a14:foregroundMark x1="33660" y1="88725" x2="40196" y2="86520"/>
                        <a14:foregroundMark x1="47222" y1="93382" x2="56863" y2="86520"/>
                        <a14:backgroundMark x1="22712" y1="7353" x2="22386" y2="24265"/>
                        <a14:backgroundMark x1="25163" y1="10539" x2="24673" y2="20833"/>
                        <a14:backgroundMark x1="23856" y1="18382" x2="28595" y2="13725"/>
                        <a14:backgroundMark x1="21732" y1="73284" x2="29902" y2="80392"/>
                        <a14:backgroundMark x1="74346" y1="15441" x2="78595" y2="17647"/>
                        <a14:backgroundMark x1="73529" y1="19608" x2="79085" y2="20098"/>
                        <a14:backgroundMark x1="37908" y1="5147" x2="52778" y2="1961"/>
                        <a14:backgroundMark x1="52778" y1="1961" x2="56863" y2="3676"/>
                      </a14:backgroundRemoval>
                    </a14:imgEffect>
                  </a14:imgLayer>
                </a14:imgProps>
              </a:ext>
              <a:ext uri="{28A0092B-C50C-407E-A947-70E740481C1C}">
                <a14:useLocalDpi xmlns:a14="http://schemas.microsoft.com/office/drawing/2010/main" val="0"/>
              </a:ext>
            </a:extLst>
          </a:blip>
          <a:stretch>
            <a:fillRect/>
          </a:stretch>
        </p:blipFill>
        <p:spPr>
          <a:xfrm>
            <a:off x="-508000" y="21424"/>
            <a:ext cx="3352800" cy="2235200"/>
          </a:xfrm>
          <a:prstGeom prst="rect">
            <a:avLst/>
          </a:prstGeom>
        </p:spPr>
      </p:pic>
      <p:pic>
        <p:nvPicPr>
          <p:cNvPr id="6" name="Picture 5">
            <a:extLst>
              <a:ext uri="{FF2B5EF4-FFF2-40B4-BE49-F238E27FC236}">
                <a16:creationId xmlns:a16="http://schemas.microsoft.com/office/drawing/2014/main" id="{44CBC559-5D7A-3D4D-A2E8-21C37DB52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577" y="3923561"/>
            <a:ext cx="4224300" cy="2816200"/>
          </a:xfrm>
          <a:prstGeom prst="rect">
            <a:avLst/>
          </a:prstGeom>
        </p:spPr>
      </p:pic>
    </p:spTree>
    <p:extLst>
      <p:ext uri="{BB962C8B-B14F-4D97-AF65-F5344CB8AC3E}">
        <p14:creationId xmlns:p14="http://schemas.microsoft.com/office/powerpoint/2010/main" val="120400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o You Know George Crum? - 540WMain">
            <a:extLst>
              <a:ext uri="{FF2B5EF4-FFF2-40B4-BE49-F238E27FC236}">
                <a16:creationId xmlns:a16="http://schemas.microsoft.com/office/drawing/2014/main" id="{325D36FF-08A3-D14B-ADF8-1B49CF3E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0"/>
            <a:ext cx="11417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407500-9B1F-0D46-8466-47D0EE619284}"/>
              </a:ext>
            </a:extLst>
          </p:cNvPr>
          <p:cNvSpPr txBox="1"/>
          <p:nvPr/>
        </p:nvSpPr>
        <p:spPr>
          <a:xfrm>
            <a:off x="6807200" y="279401"/>
            <a:ext cx="4775200" cy="748988"/>
          </a:xfrm>
          <a:prstGeom prst="rect">
            <a:avLst/>
          </a:prstGeom>
          <a:noFill/>
        </p:spPr>
        <p:txBody>
          <a:bodyPr wrap="square" rtlCol="0">
            <a:spAutoFit/>
          </a:bodyPr>
          <a:lstStyle/>
          <a:p>
            <a:r>
              <a:rPr lang="en-VN" sz="4267" b="1" dirty="0">
                <a:latin typeface="Times New Roman" panose="02020603050405020304" pitchFamily="18" charset="0"/>
                <a:cs typeface="Times New Roman" panose="02020603050405020304" pitchFamily="18" charset="0"/>
              </a:rPr>
              <a:t>Lát khoai tây chiên</a:t>
            </a:r>
          </a:p>
        </p:txBody>
      </p:sp>
      <p:sp>
        <p:nvSpPr>
          <p:cNvPr id="6" name="TextBox 5">
            <a:extLst>
              <a:ext uri="{FF2B5EF4-FFF2-40B4-BE49-F238E27FC236}">
                <a16:creationId xmlns:a16="http://schemas.microsoft.com/office/drawing/2014/main" id="{A92FCE58-6CAE-FD4B-8FC1-D602CEE077B1}"/>
              </a:ext>
            </a:extLst>
          </p:cNvPr>
          <p:cNvSpPr txBox="1"/>
          <p:nvPr/>
        </p:nvSpPr>
        <p:spPr>
          <a:xfrm>
            <a:off x="1016000" y="5765800"/>
            <a:ext cx="4775200" cy="748988"/>
          </a:xfrm>
          <a:prstGeom prst="rect">
            <a:avLst/>
          </a:prstGeom>
          <a:noFill/>
        </p:spPr>
        <p:txBody>
          <a:bodyPr wrap="square" rtlCol="0">
            <a:spAutoFit/>
          </a:bodyPr>
          <a:lstStyle/>
          <a:p>
            <a:pPr algn="ctr"/>
            <a:r>
              <a:rPr lang="en-VN" sz="4267" b="1" dirty="0">
                <a:solidFill>
                  <a:schemeClr val="bg2"/>
                </a:solidFill>
                <a:latin typeface="Times New Roman" panose="02020603050405020304" pitchFamily="18" charset="0"/>
                <a:cs typeface="Times New Roman" panose="02020603050405020304" pitchFamily="18" charset="0"/>
              </a:rPr>
              <a:t>George Crum</a:t>
            </a:r>
          </a:p>
        </p:txBody>
      </p:sp>
    </p:spTree>
    <p:extLst>
      <p:ext uri="{BB962C8B-B14F-4D97-AF65-F5344CB8AC3E}">
        <p14:creationId xmlns:p14="http://schemas.microsoft.com/office/powerpoint/2010/main" val="335034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1330533" y="1957288"/>
            <a:ext cx="4267199" cy="2958664"/>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r>
              <a:rPr lang="en-VN" sz="2400" dirty="0">
                <a:latin typeface="Times New Roman" panose="02020603050405020304" pitchFamily="18" charset="0"/>
                <a:cs typeface="Times New Roman" panose="02020603050405020304" pitchFamily="18" charset="0"/>
              </a:rPr>
              <a:t>- Khách hàng liên tục gửi trả lại món ăn đã phục vụ, yêu cầu phải thái lát mỏng và giòn hơn nữa.</a:t>
            </a:r>
          </a:p>
          <a:p>
            <a:r>
              <a:rPr lang="en-VN" sz="2400" dirty="0">
                <a:latin typeface="Times New Roman" panose="02020603050405020304" pitchFamily="18" charset="0"/>
                <a:cs typeface="Times New Roman" panose="02020603050405020304" pitchFamily="18" charset="0"/>
              </a:rPr>
              <a:t>- Cram đã mất bình tĩnh, cắt lát khoai mỏng đến nỗi không thể mỏng hơn và chiên chúng khô cứng.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6705600" y="1923557"/>
            <a:ext cx="4267197" cy="2958664"/>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just"/>
            <a:r>
              <a:rPr lang="en-VN" sz="2400" dirty="0">
                <a:latin typeface="Times New Roman" panose="02020603050405020304" pitchFamily="18" charset="0"/>
                <a:cs typeface="Times New Roman" panose="02020603050405020304" pitchFamily="18" charset="0"/>
              </a:rPr>
              <a:t>- Lát khoai tây chiên ra đời, được nhiều người yêu thích, đặt mua.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457160" y="5497968"/>
            <a:ext cx="7822485" cy="677208"/>
          </a:xfrm>
          <a:prstGeom prst="roundRect">
            <a:avLst/>
          </a:prstGeom>
          <a:no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1330532" y="5639533"/>
            <a:ext cx="9642265" cy="452963"/>
          </a:xfrm>
          <a:prstGeom prst="rect">
            <a:avLst/>
          </a:prstGeom>
          <a:solidFill>
            <a:schemeClr val="accent1"/>
          </a:solidFill>
          <a:ln w="28575">
            <a:noFill/>
          </a:ln>
          <a:scene3d>
            <a:camera prst="orthographicFront"/>
            <a:lightRig rig="threePt" dir="t"/>
          </a:scene3d>
          <a:sp3d/>
        </p:spPr>
        <p:txBody>
          <a:bodyPr wrap="square" lIns="82824" tIns="41411" rIns="82824" bIns="41411">
            <a:spAutoFit/>
          </a:bodyPr>
          <a:lstStyle/>
          <a:p>
            <a:pPr algn="ctr">
              <a:tabLst>
                <a:tab pos="7718294" algn="r"/>
              </a:tabLst>
              <a:defRPr/>
            </a:pPr>
            <a:r>
              <a:rPr lang="en-US" altLang="zh-CN"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LÁT KHOA I TÂY CHIÊN</a:t>
            </a:r>
            <a:endParaRPr lang="zh-CN" altLang="en-US"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6705600" y="990600"/>
            <a:ext cx="4267197" cy="5656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1330533" y="990600"/>
            <a:ext cx="4267199" cy="565656"/>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8635583" y="4880171"/>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3260515" y="5002178"/>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late of food&#10;&#10;Description automatically generated with medium confidence">
            <a:extLst>
              <a:ext uri="{FF2B5EF4-FFF2-40B4-BE49-F238E27FC236}">
                <a16:creationId xmlns:a16="http://schemas.microsoft.com/office/drawing/2014/main" id="{5DF1719F-650C-0343-B814-12AF5B8FE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85" y="4299667"/>
            <a:ext cx="4267200" cy="3132696"/>
          </a:xfrm>
          <a:prstGeom prst="rect">
            <a:avLst/>
          </a:prstGeom>
        </p:spPr>
      </p:pic>
      <p:pic>
        <p:nvPicPr>
          <p:cNvPr id="7" name="Picture 6" descr="A plate of french fries&#10;&#10;Description automatically generated with medium confidence">
            <a:extLst>
              <a:ext uri="{FF2B5EF4-FFF2-40B4-BE49-F238E27FC236}">
                <a16:creationId xmlns:a16="http://schemas.microsoft.com/office/drawing/2014/main" id="{2543EDE4-D1E0-DC46-AD4A-A1B5598B7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3464" y="-205904"/>
            <a:ext cx="2958664" cy="2958664"/>
          </a:xfrm>
          <a:prstGeom prst="rect">
            <a:avLst/>
          </a:prstGeom>
        </p:spPr>
      </p:pic>
    </p:spTree>
    <p:extLst>
      <p:ext uri="{BB962C8B-B14F-4D97-AF65-F5344CB8AC3E}">
        <p14:creationId xmlns:p14="http://schemas.microsoft.com/office/powerpoint/2010/main" val="3300344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ách sử dụng giấy nhớ tiết kiệm, hiệu quả &amp;amp;gt; Cho thuê máy photocopy Hà Nội,  các tỉnh">
            <a:extLst>
              <a:ext uri="{FF2B5EF4-FFF2-40B4-BE49-F238E27FC236}">
                <a16:creationId xmlns:a16="http://schemas.microsoft.com/office/drawing/2014/main" id="{A4F3C92B-DE98-D442-A870-29BD5F60F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r="5557" b="2"/>
          <a:stretch/>
        </p:blipFill>
        <p:spPr bwMode="auto">
          <a:xfrm>
            <a:off x="6096000" y="13"/>
            <a:ext cx="6096000" cy="6857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4CBAE8-8B98-D640-8974-5E6BAEE7DF1D}"/>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pic>
        <p:nvPicPr>
          <p:cNvPr id="13316" name="Picture 4" descr="Spencer Silver, nhà phát minh ra ghi chú sau nó, đã chết ở tuổi 80 – TinMoiZ">
            <a:extLst>
              <a:ext uri="{FF2B5EF4-FFF2-40B4-BE49-F238E27FC236}">
                <a16:creationId xmlns:a16="http://schemas.microsoft.com/office/drawing/2014/main" id="{C5B8555E-C028-584C-8DD1-7F4DF74A15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32" r="2" b="2"/>
          <a:stretch/>
        </p:blipFill>
        <p:spPr bwMode="auto">
          <a:xfrm>
            <a:off x="27" y="13"/>
            <a:ext cx="6095973" cy="6857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91ADF3-1115-1E41-8CE2-828F8281DD78}"/>
              </a:ext>
            </a:extLst>
          </p:cNvPr>
          <p:cNvSpPr txBox="1"/>
          <p:nvPr/>
        </p:nvSpPr>
        <p:spPr>
          <a:xfrm>
            <a:off x="508000" y="5749856"/>
            <a:ext cx="5080000" cy="748988"/>
          </a:xfrm>
          <a:prstGeom prst="rect">
            <a:avLst/>
          </a:prstGeom>
          <a:noFill/>
        </p:spPr>
        <p:txBody>
          <a:bodyPr wrap="square" rtlCol="0">
            <a:spAutoFit/>
          </a:bodyPr>
          <a:lstStyle/>
          <a:p>
            <a:pPr algn="ctr"/>
            <a:r>
              <a:rPr lang="en-VN" sz="4267" b="1" dirty="0">
                <a:solidFill>
                  <a:schemeClr val="bg2"/>
                </a:solidFill>
                <a:latin typeface="Times New Roman" panose="02020603050405020304" pitchFamily="18" charset="0"/>
                <a:cs typeface="Times New Roman" panose="02020603050405020304" pitchFamily="18" charset="0"/>
              </a:rPr>
              <a:t>Spencer Silver</a:t>
            </a:r>
          </a:p>
        </p:txBody>
      </p:sp>
      <p:sp>
        <p:nvSpPr>
          <p:cNvPr id="9" name="TextBox 8">
            <a:extLst>
              <a:ext uri="{FF2B5EF4-FFF2-40B4-BE49-F238E27FC236}">
                <a16:creationId xmlns:a16="http://schemas.microsoft.com/office/drawing/2014/main" id="{FB99710B-0FCD-F547-9B67-950271035CBC}"/>
              </a:ext>
            </a:extLst>
          </p:cNvPr>
          <p:cNvSpPr txBox="1"/>
          <p:nvPr/>
        </p:nvSpPr>
        <p:spPr>
          <a:xfrm>
            <a:off x="6602476" y="5749856"/>
            <a:ext cx="5080000" cy="748988"/>
          </a:xfrm>
          <a:prstGeom prst="rect">
            <a:avLst/>
          </a:prstGeom>
          <a:noFill/>
        </p:spPr>
        <p:txBody>
          <a:bodyPr wrap="square" rtlCol="0">
            <a:spAutoFit/>
          </a:bodyPr>
          <a:lstStyle/>
          <a:p>
            <a:pPr algn="ctr"/>
            <a:r>
              <a:rPr lang="en-VN" sz="4267" b="1" dirty="0">
                <a:solidFill>
                  <a:schemeClr val="bg2"/>
                </a:solidFill>
                <a:latin typeface="Times New Roman" panose="02020603050405020304" pitchFamily="18" charset="0"/>
                <a:cs typeface="Times New Roman" panose="02020603050405020304" pitchFamily="18" charset="0"/>
              </a:rPr>
              <a:t>Giấy nhớ</a:t>
            </a:r>
          </a:p>
        </p:txBody>
      </p:sp>
    </p:spTree>
    <p:extLst>
      <p:ext uri="{BB962C8B-B14F-4D97-AF65-F5344CB8AC3E}">
        <p14:creationId xmlns:p14="http://schemas.microsoft.com/office/powerpoint/2010/main" val="1976521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1330533" y="1957288"/>
            <a:ext cx="4267199" cy="2958664"/>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r>
              <a:rPr lang="en-VN" sz="2400" dirty="0">
                <a:latin typeface="Times New Roman" panose="02020603050405020304" pitchFamily="18" charset="0"/>
                <a:cs typeface="Times New Roman" panose="02020603050405020304" pitchFamily="18" charset="0"/>
              </a:rPr>
              <a:t>- Xin-vơ tạo ra một chất dính tạm trong phòng thí nghiệm nhưng không biết ứng dụng.</a:t>
            </a:r>
          </a:p>
          <a:p>
            <a:r>
              <a:rPr lang="en-VN" sz="2400" dirty="0">
                <a:latin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p>
          <a:p>
            <a:r>
              <a:rPr lang="en-VN" sz="2400" dirty="0">
                <a:latin typeface="Times New Roman" panose="02020603050405020304" pitchFamily="18" charset="0"/>
                <a:cs typeface="Times New Roman" panose="02020603050405020304" pitchFamily="18" charset="0"/>
              </a:rPr>
              <a:t>- Hai ý tưởng lớn gặp nhau.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6705600" y="1923557"/>
            <a:ext cx="4267197" cy="2958664"/>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r>
              <a:rPr lang="en-VN" sz="2400" dirty="0">
                <a:latin typeface="Times New Roman" panose="02020603050405020304" pitchFamily="18" charset="0"/>
                <a:cs typeface="Times New Roman" panose="02020603050405020304" pitchFamily="18" charset="0"/>
              </a:rPr>
              <a:t>- Giấy nhớ ra đời</a:t>
            </a:r>
          </a:p>
          <a:p>
            <a:r>
              <a:rPr lang="en-VN" sz="2400" dirty="0">
                <a:latin typeface="Times New Roman" panose="02020603050405020304" pitchFamily="18" charset="0"/>
                <a:cs typeface="Times New Roman" panose="02020603050405020304" pitchFamily="18" charset="0"/>
              </a:rPr>
              <a:t>- Năm 1980 trở nên phổ biến.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457160" y="5497968"/>
            <a:ext cx="7822485" cy="677208"/>
          </a:xfrm>
          <a:prstGeom prst="roundRect">
            <a:avLst/>
          </a:prstGeom>
          <a:no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1330532" y="5639533"/>
            <a:ext cx="9642265" cy="452963"/>
          </a:xfrm>
          <a:prstGeom prst="rect">
            <a:avLst/>
          </a:prstGeom>
          <a:solidFill>
            <a:schemeClr val="accent1"/>
          </a:solidFill>
          <a:ln w="28575">
            <a:noFill/>
          </a:ln>
          <a:scene3d>
            <a:camera prst="orthographicFront"/>
            <a:lightRig rig="threePt" dir="t"/>
          </a:scene3d>
          <a:sp3d/>
        </p:spPr>
        <p:txBody>
          <a:bodyPr wrap="square" lIns="82824" tIns="41411" rIns="82824" bIns="41411">
            <a:spAutoFit/>
          </a:bodyPr>
          <a:lstStyle/>
          <a:p>
            <a:pPr algn="ctr">
              <a:tabLst>
                <a:tab pos="7718294" algn="r"/>
              </a:tabLst>
              <a:defRPr/>
            </a:pPr>
            <a:r>
              <a:rPr lang="en-US" altLang="zh-CN"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GIẤY NHỚ</a:t>
            </a:r>
            <a:endParaRPr lang="zh-CN" altLang="en-US" sz="24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6705600" y="990600"/>
            <a:ext cx="4267197" cy="5656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1330533" y="990600"/>
            <a:ext cx="4267199" cy="565656"/>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82824" tIns="41411" rIns="82824" bIns="41411" numCol="1" rtlCol="0" anchor="ctr" anchorCtr="0" compatLnSpc="1">
            <a:prstTxWarp prst="textNoShape">
              <a:avLst/>
            </a:prstTxWarp>
          </a:bodyPr>
          <a:lstStyle/>
          <a:p>
            <a:pPr algn="ct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400"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sz="24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8635583" y="4880171"/>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3260515" y="5002178"/>
            <a:ext cx="407231" cy="658967"/>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82824" tIns="41411" rIns="82824" bIns="41411" numCol="1" rtlCol="0" anchor="t" anchorCtr="0" compatLnSpc="1">
            <a:prstTxWarp prst="textNoShape">
              <a:avLst/>
            </a:prstTxWarp>
          </a:bodyPr>
          <a:lstStyle/>
          <a:p>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a:extLst>
              <a:ext uri="{FF2B5EF4-FFF2-40B4-BE49-F238E27FC236}">
                <a16:creationId xmlns:a16="http://schemas.microsoft.com/office/drawing/2014/main" id="{6627A013-99BC-EE4C-8E7E-8F5DA9D86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434" y="349052"/>
            <a:ext cx="2835373" cy="2835373"/>
          </a:xfrm>
          <a:prstGeom prst="rect">
            <a:avLst/>
          </a:prstGeom>
        </p:spPr>
      </p:pic>
      <p:pic>
        <p:nvPicPr>
          <p:cNvPr id="6" name="Picture 5">
            <a:extLst>
              <a:ext uri="{FF2B5EF4-FFF2-40B4-BE49-F238E27FC236}">
                <a16:creationId xmlns:a16="http://schemas.microsoft.com/office/drawing/2014/main" id="{3AD684F7-7331-6640-8E3E-976E8B556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71" y="4882222"/>
            <a:ext cx="2103149" cy="2103149"/>
          </a:xfrm>
          <a:prstGeom prst="rect">
            <a:avLst/>
          </a:prstGeom>
        </p:spPr>
      </p:pic>
    </p:spTree>
    <p:extLst>
      <p:ext uri="{BB962C8B-B14F-4D97-AF65-F5344CB8AC3E}">
        <p14:creationId xmlns:p14="http://schemas.microsoft.com/office/powerpoint/2010/main" val="281199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447569-9D3F-D343-BE6B-F42D1E0ED454}"/>
              </a:ext>
            </a:extLst>
          </p:cNvPr>
          <p:cNvGraphicFramePr>
            <a:graphicFrameLocks noGrp="1"/>
          </p:cNvGraphicFramePr>
          <p:nvPr/>
        </p:nvGraphicFramePr>
        <p:xfrm>
          <a:off x="200198" y="584200"/>
          <a:ext cx="11791605" cy="5243163"/>
        </p:xfrm>
        <a:graphic>
          <a:graphicData uri="http://schemas.openxmlformats.org/drawingml/2006/table">
            <a:tbl>
              <a:tblPr firstRow="1" firstCol="1" bandRow="1"/>
              <a:tblGrid>
                <a:gridCol w="1933403">
                  <a:extLst>
                    <a:ext uri="{9D8B030D-6E8A-4147-A177-3AD203B41FA5}">
                      <a16:colId xmlns:a16="http://schemas.microsoft.com/office/drawing/2014/main" val="867204082"/>
                    </a:ext>
                  </a:extLst>
                </a:gridCol>
                <a:gridCol w="6096000">
                  <a:extLst>
                    <a:ext uri="{9D8B030D-6E8A-4147-A177-3AD203B41FA5}">
                      <a16:colId xmlns:a16="http://schemas.microsoft.com/office/drawing/2014/main" val="550054126"/>
                    </a:ext>
                  </a:extLst>
                </a:gridCol>
                <a:gridCol w="3762203">
                  <a:extLst>
                    <a:ext uri="{9D8B030D-6E8A-4147-A177-3AD203B41FA5}">
                      <a16:colId xmlns:a16="http://schemas.microsoft.com/office/drawing/2014/main" val="3860666686"/>
                    </a:ext>
                  </a:extLst>
                </a:gridCol>
              </a:tblGrid>
              <a:tr h="617997">
                <a:tc>
                  <a:txBody>
                    <a:bodyPr/>
                    <a:lstStyle/>
                    <a:p>
                      <a:pPr algn="ctr" fontAlgn="t">
                        <a:lnSpc>
                          <a:spcPct val="115000"/>
                        </a:lnSpc>
                        <a:spcBef>
                          <a:spcPts val="0"/>
                        </a:spcBef>
                        <a:spcAft>
                          <a:spcPts val="0"/>
                        </a:spcAft>
                      </a:pPr>
                      <a:r>
                        <a:rPr lang="vi-VN" sz="17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phát minh – Người phát minh</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7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700" b="1"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1700" b="0" i="0" u="none" strike="noStrike" dirty="0">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7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338972"/>
                  </a:ext>
                </a:extLst>
              </a:tr>
              <a:tr h="1225565">
                <a:tc>
                  <a:txBody>
                    <a:bodyPr/>
                    <a:lstStyle/>
                    <a:p>
                      <a:pPr algn="l" fontAlgn="t">
                        <a:lnSpc>
                          <a:spcPct val="115000"/>
                        </a:lnSpc>
                        <a:spcBef>
                          <a:spcPts val="0"/>
                        </a:spcBef>
                        <a:spcAft>
                          <a:spcPts val="0"/>
                        </a:spcAft>
                      </a:pPr>
                      <a:r>
                        <a:rPr lang="vi-VN" sz="17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Đất nặn </a:t>
                      </a:r>
                      <a:endParaRPr lang="vi-VN" sz="1700" b="0" i="0" u="none" strike="noStrike" dirty="0">
                        <a:effectLst/>
                        <a:latin typeface="Times New Roman" panose="02020603050405020304" pitchFamily="18" charset="0"/>
                        <a:cs typeface="Times New Roman" panose="02020603050405020304" pitchFamily="18" charset="0"/>
                      </a:endParaRPr>
                    </a:p>
                    <a:p>
                      <a:pPr algn="l" fontAlgn="t">
                        <a:lnSpc>
                          <a:spcPct val="115000"/>
                        </a:lnSpc>
                        <a:spcBef>
                          <a:spcPts val="0"/>
                        </a:spcBef>
                        <a:spcAft>
                          <a:spcPts val="0"/>
                        </a:spcAft>
                      </a:pPr>
                      <a:r>
                        <a:rPr lang="vi-VN"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(Giô-sép Mác Vích-cơ).</a:t>
                      </a:r>
                      <a:endParaRPr lang="vi-VN" sz="1700" b="0" i="0" u="none" strike="noStrike" dirty="0">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bị thua lỗ (do người dân dùng ga thay đất sét làm chất đốt).</a:t>
                      </a:r>
                      <a:endParaRPr lang="vi-VN" sz="17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nhớ lại bài học chị dạy về việc sử dụng chất bột nhão để mô phỏng độ dẻo của đất sét.</a:t>
                      </a:r>
                      <a:endParaRPr lang="vi-VN" sz="1700" b="0" i="0" u="none" strike="noStrike" dirty="0">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loại đồ chơi cho trẻ em với nhiều màu sắc hấp dẫn ra đời.</a:t>
                      </a:r>
                      <a:endParaRPr lang="vi-VN" sz="17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ti của G. Mác Vích-cơ thu về hàng triệu đô la.</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88135"/>
                  </a:ext>
                </a:extLst>
              </a:tr>
              <a:tr h="644685">
                <a:tc>
                  <a:txBody>
                    <a:bodyPr/>
                    <a:lstStyle/>
                    <a:p>
                      <a:pPr algn="l"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Kem que </a:t>
                      </a:r>
                      <a:b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(Ep-po-xơn).</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Ep-po-xơn vô tình dùng chiếc que trộn bột soda khô và nước lại với nhau trong một cái cốc để đùa nghịch và để quên ngoài trời.</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pt-BR"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Kem que ra đời, trở thành sản phẩm bán chạy nhất mọi thời đại khi hè đến.</a:t>
                      </a:r>
                      <a:endParaRPr lang="pt-BR"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07694"/>
                  </a:ext>
                </a:extLst>
              </a:tr>
              <a:tr h="1225565">
                <a:tc>
                  <a:txBody>
                    <a:bodyPr/>
                    <a:lstStyle/>
                    <a:p>
                      <a:pPr algn="l" fontAlgn="t">
                        <a:lnSpc>
                          <a:spcPct val="115000"/>
                        </a:lnSpc>
                        <a:spcBef>
                          <a:spcPts val="0"/>
                        </a:spcBef>
                        <a:spcAft>
                          <a:spcPts val="0"/>
                        </a:spcAft>
                      </a:pPr>
                      <a:r>
                        <a:rPr lang="en-US"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Lát khoai tây chiên (Cram).</a:t>
                      </a:r>
                      <a:endParaRPr lang="en-US"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Khách hàng liên tục gửi trả lại món ăn đã phục vụ, yêu cầu phải thái lát mỏng và giòn hơn nữa.</a:t>
                      </a:r>
                      <a:endParaRPr lang="vi-VN" sz="17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Cram đã mất bình tĩnh, cắt lát khoai mỏng đến nỗi không thể mỏng hơn và chiên chúng khô cứng.</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Lát khoai tây chiên ra đời, được nhiều người yêu thích, đặt mua.</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21049"/>
                  </a:ext>
                </a:extLst>
              </a:tr>
              <a:tr h="1529349">
                <a:tc>
                  <a:txBody>
                    <a:bodyPr/>
                    <a:lstStyle/>
                    <a:p>
                      <a:pPr algn="l"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Giấy nhớ (Xin-vơ).</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Xin-vơ tạo ra một chất dính tạm trong phòng thí nghiệm nhưng không biết ứng dụng.</a:t>
                      </a:r>
                      <a:endParaRPr lang="vi-VN" sz="17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endParaRPr lang="vi-VN" sz="17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7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ý tưởng lớn gặp nhau.</a:t>
                      </a:r>
                      <a:endParaRPr lang="vi-VN" sz="1700" b="0" i="0" u="none" strike="noStrike">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endParaRPr lang="en-US" sz="17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1980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7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b="0" i="0" u="none" strike="noStrike" dirty="0">
                        <a:effectLst/>
                        <a:latin typeface="Times New Roman" panose="02020603050405020304" pitchFamily="18" charset="0"/>
                        <a:cs typeface="Times New Roman" panose="02020603050405020304" pitchFamily="18" charset="0"/>
                      </a:endParaRPr>
                    </a:p>
                  </a:txBody>
                  <a:tcPr marL="75089" marR="75089" marT="104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458315"/>
                  </a:ext>
                </a:extLst>
              </a:tr>
            </a:tbl>
          </a:graphicData>
        </a:graphic>
      </p:graphicFrame>
      <p:sp>
        <p:nvSpPr>
          <p:cNvPr id="12" name="TextBox 11">
            <a:extLst>
              <a:ext uri="{FF2B5EF4-FFF2-40B4-BE49-F238E27FC236}">
                <a16:creationId xmlns:a16="http://schemas.microsoft.com/office/drawing/2014/main" id="{1AFEFF2B-4203-7C4D-9ED8-20E140E46F05}"/>
              </a:ext>
            </a:extLst>
          </p:cNvPr>
          <p:cNvSpPr txBox="1"/>
          <p:nvPr/>
        </p:nvSpPr>
        <p:spPr>
          <a:xfrm>
            <a:off x="4518431" y="-31353"/>
            <a:ext cx="3089307"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 phát minh</a:t>
            </a:r>
            <a:endParaRPr lang="en-VN"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24ED1-1D22-D841-B5E0-6676FF5FCE47}"/>
              </a:ext>
            </a:extLst>
          </p:cNvPr>
          <p:cNvSpPr/>
          <p:nvPr/>
        </p:nvSpPr>
        <p:spPr>
          <a:xfrm>
            <a:off x="0" y="5794955"/>
            <a:ext cx="12192000" cy="954107"/>
          </a:xfrm>
          <a:prstGeom prst="rect">
            <a:avLst/>
          </a:prstGeom>
        </p:spPr>
        <p:txBody>
          <a:bodyPr wrap="square">
            <a:spAutoFit/>
          </a:bodyPr>
          <a:lstStyle/>
          <a:p>
            <a:r>
              <a:rPr lang="vi-VN"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800" b="1" i="1" dirty="0">
                <a:solidFill>
                  <a:srgbClr val="C00000"/>
                </a:solidFill>
                <a:latin typeface="Times New Roman" panose="02020603050405020304" pitchFamily="18" charset="0"/>
                <a:ea typeface="Calibri" panose="020F0502020204030204" pitchFamily="34" charset="0"/>
              </a:rPr>
              <a:t> </a:t>
            </a:r>
            <a:r>
              <a:rPr lang="en-VN" sz="2800" b="1" i="1" dirty="0">
                <a:solidFill>
                  <a:srgbClr val="C00000"/>
                </a:solidFill>
                <a:latin typeface="Times New Roman" panose="02020603050405020304" pitchFamily="18" charset="0"/>
                <a:ea typeface="Calibri" panose="020F0502020204030204" pitchFamily="34" charset="0"/>
              </a:rPr>
              <a:t>Các phát minh trên đều xuất phát từ những nhu cầu thiết thực và đem lại kết quả tốt cho người sử dụng.</a:t>
            </a:r>
            <a:r>
              <a:rPr lang="en-VN" sz="2800" b="1" i="1" dirty="0">
                <a:solidFill>
                  <a:srgbClr val="C00000"/>
                </a:solidFill>
              </a:rPr>
              <a:t> </a:t>
            </a:r>
          </a:p>
        </p:txBody>
      </p:sp>
    </p:spTree>
    <p:extLst>
      <p:ext uri="{BB962C8B-B14F-4D97-AF65-F5344CB8AC3E}">
        <p14:creationId xmlns:p14="http://schemas.microsoft.com/office/powerpoint/2010/main" val="142920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20097" y="2540702"/>
            <a:ext cx="1784463" cy="1446550"/>
          </a:xfrm>
          <a:prstGeom prst="rect">
            <a:avLst/>
          </a:prstGeom>
        </p:spPr>
        <p:txBody>
          <a:bodyPr wrap="none">
            <a:spAutoFit/>
          </a:bodyPr>
          <a:lstStyle/>
          <a:p>
            <a:pPr algn="ctr"/>
            <a:r>
              <a:rPr lang="en-US" altLang="zh-CN" sz="88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III.</a:t>
            </a:r>
            <a:endParaRPr lang="zh-CN" altLang="en-US" sz="88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5023663" y="2680342"/>
            <a:ext cx="2786340" cy="913007"/>
          </a:xfrm>
          <a:prstGeom prst="rect">
            <a:avLst/>
          </a:prstGeom>
          <a:noFill/>
        </p:spPr>
        <p:txBody>
          <a:bodyPr wrap="none" rtlCol="0">
            <a:spAutoFit/>
          </a:bodyPr>
          <a:lstStyle/>
          <a:p>
            <a:r>
              <a:rPr lang="en-US" altLang="zh-CN" sz="5333"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Tổng</a:t>
            </a:r>
            <a:r>
              <a:rPr lang="en-US" altLang="zh-CN" sz="5333"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5333"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kết</a:t>
            </a:r>
            <a:endParaRPr lang="zh-CN" altLang="en-US" sz="5333"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5080695" y="3624190"/>
            <a:ext cx="4211272" cy="6095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0416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phát minh của người Anh làm thay đổi thế giới - Tư vấn">
            <a:extLst>
              <a:ext uri="{FF2B5EF4-FFF2-40B4-BE49-F238E27FC236}">
                <a16:creationId xmlns:a16="http://schemas.microsoft.com/office/drawing/2014/main" id="{262EC336-DC21-274C-893B-91E6A71F2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9" r="34885" b="-4"/>
          <a:stretch/>
        </p:blipFill>
        <p:spPr bwMode="auto">
          <a:xfrm>
            <a:off x="182788" y="2558693"/>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6 nhà phát minh và bậc thầy đồng hồ vĩ đại nhất (Phần 1)">
            <a:extLst>
              <a:ext uri="{FF2B5EF4-FFF2-40B4-BE49-F238E27FC236}">
                <a16:creationId xmlns:a16="http://schemas.microsoft.com/office/drawing/2014/main" id="{C99108B2-B40E-5240-9372-D5FFBE6B1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5" r="23606" b="2"/>
          <a:stretch/>
        </p:blipFill>
        <p:spPr bwMode="auto">
          <a:xfrm>
            <a:off x="3180760" y="2558693"/>
            <a:ext cx="2827864" cy="37318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phát minh thay đổi cả thế giới, nhưng từng bị coi là điên rồ | VOV.VN">
            <a:extLst>
              <a:ext uri="{FF2B5EF4-FFF2-40B4-BE49-F238E27FC236}">
                <a16:creationId xmlns:a16="http://schemas.microsoft.com/office/drawing/2014/main" id="{2FF9E972-79E4-A341-83F9-7BFDAA820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87" r="26690" b="3"/>
          <a:stretch/>
        </p:blipFill>
        <p:spPr bwMode="auto">
          <a:xfrm>
            <a:off x="6178733" y="2558693"/>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phát minh chính góp phần thay đổi thế giới của Edison">
            <a:extLst>
              <a:ext uri="{FF2B5EF4-FFF2-40B4-BE49-F238E27FC236}">
                <a16:creationId xmlns:a16="http://schemas.microsoft.com/office/drawing/2014/main" id="{2D168781-0C4F-4640-935B-E69D967327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03" r="24607" b="3"/>
          <a:stretch/>
        </p:blipFill>
        <p:spPr bwMode="auto">
          <a:xfrm>
            <a:off x="9176706" y="2558693"/>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B0F4962C-D4E2-AB4D-B8C7-C62E22F1E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24" y="76200"/>
            <a:ext cx="11785600" cy="2015067"/>
          </a:xfrm>
          <a:prstGeom prst="rect">
            <a:avLst/>
          </a:prstGeom>
        </p:spPr>
      </p:pic>
      <p:sp>
        <p:nvSpPr>
          <p:cNvPr id="7" name="TextBox 6">
            <a:extLst>
              <a:ext uri="{FF2B5EF4-FFF2-40B4-BE49-F238E27FC236}">
                <a16:creationId xmlns:a16="http://schemas.microsoft.com/office/drawing/2014/main" id="{45A4027C-6A4C-5240-8F9D-BA9212AC9435}"/>
              </a:ext>
            </a:extLst>
          </p:cNvPr>
          <p:cNvSpPr txBox="1"/>
          <p:nvPr/>
        </p:nvSpPr>
        <p:spPr>
          <a:xfrm>
            <a:off x="6776367" y="1479468"/>
            <a:ext cx="5080000" cy="584775"/>
          </a:xfrm>
          <a:prstGeom prst="rect">
            <a:avLst/>
          </a:prstGeom>
          <a:noFill/>
        </p:spPr>
        <p:txBody>
          <a:bodyPr wrap="square" rtlCol="0">
            <a:spAutoFit/>
          </a:bodyPr>
          <a:lstStyle/>
          <a:p>
            <a:pPr algn="ctr"/>
            <a:r>
              <a:rPr lang="en-VN" sz="3200" dirty="0">
                <a:latin typeface="Times New Roman" panose="02020603050405020304" pitchFamily="18" charset="0"/>
                <a:cs typeface="Times New Roman" panose="02020603050405020304" pitchFamily="18" charset="0"/>
              </a:rPr>
              <a:t>(Lược trích theo khoahoc.tv)</a:t>
            </a:r>
          </a:p>
        </p:txBody>
      </p:sp>
    </p:spTree>
    <p:extLst>
      <p:ext uri="{BB962C8B-B14F-4D97-AF65-F5344CB8AC3E}">
        <p14:creationId xmlns:p14="http://schemas.microsoft.com/office/powerpoint/2010/main" val="176837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198783" y="1145270"/>
            <a:ext cx="3132291" cy="373854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zh-CN" altLang="en-US" sz="24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4" name="Freeform 6"/>
          <p:cNvSpPr>
            <a:spLocks/>
          </p:cNvSpPr>
          <p:nvPr/>
        </p:nvSpPr>
        <p:spPr bwMode="auto">
          <a:xfrm>
            <a:off x="2966311" y="2546398"/>
            <a:ext cx="1992141" cy="237772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zh-CN" altLang="en-US" sz="24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5" name="椭圆 4"/>
          <p:cNvSpPr/>
          <p:nvPr/>
        </p:nvSpPr>
        <p:spPr bwMode="auto">
          <a:xfrm>
            <a:off x="2438243" y="1139400"/>
            <a:ext cx="935739" cy="936104"/>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4110"/>
            <a:endParaRPr lang="zh-CN" altLang="en-US" sz="1733"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6" name="椭圆 5"/>
          <p:cNvSpPr/>
          <p:nvPr/>
        </p:nvSpPr>
        <p:spPr bwMode="auto">
          <a:xfrm>
            <a:off x="4567251" y="2763723"/>
            <a:ext cx="782407" cy="782712"/>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4110"/>
            <a:endParaRPr lang="zh-CN" altLang="en-US" sz="28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 name="TextBox 15">
            <a:extLst>
              <a:ext uri="{FF2B5EF4-FFF2-40B4-BE49-F238E27FC236}">
                <a16:creationId xmlns:a16="http://schemas.microsoft.com/office/drawing/2014/main" id="{5C99297D-CD67-114A-BB7D-ABBA687F1CCE}"/>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60F2E53-362F-5442-B84F-DF0F1B66AC57}"/>
              </a:ext>
            </a:extLst>
          </p:cNvPr>
          <p:cNvSpPr/>
          <p:nvPr/>
        </p:nvSpPr>
        <p:spPr>
          <a:xfrm>
            <a:off x="3373982" y="918691"/>
            <a:ext cx="8879919" cy="1126206"/>
          </a:xfrm>
          <a:prstGeom prst="rect">
            <a:avLst/>
          </a:prstGeom>
        </p:spPr>
        <p:txBody>
          <a:bodyPr wrap="square">
            <a:spAutoFit/>
          </a:bodyPr>
          <a:lstStyle/>
          <a:p>
            <a:pPr algn="just">
              <a:lnSpc>
                <a:spcPct val="114000"/>
              </a:lnSpc>
            </a:pPr>
            <a:r>
              <a:rPr lang="vi-VN" sz="3067" b="1" dirty="0">
                <a:solidFill>
                  <a:srgbClr val="000000"/>
                </a:solidFill>
                <a:latin typeface="Times New Roman" panose="02020603050405020304" pitchFamily="18" charset="0"/>
                <a:ea typeface="Calibri" panose="020F0502020204030204" pitchFamily="34" charset="0"/>
              </a:rPr>
              <a:t>1</a:t>
            </a:r>
            <a:r>
              <a:rPr lang="nl-NL" sz="3067" b="1" dirty="0">
                <a:solidFill>
                  <a:srgbClr val="000000"/>
                </a:solidFill>
                <a:latin typeface="Times New Roman" panose="02020603050405020304" pitchFamily="18" charset="0"/>
                <a:ea typeface="Calibri" panose="020F0502020204030204" pitchFamily="34" charset="0"/>
              </a:rPr>
              <a:t>. </a:t>
            </a:r>
            <a:r>
              <a:rPr lang="nl-NL" sz="3067" b="1" dirty="0" err="1">
                <a:solidFill>
                  <a:srgbClr val="000000"/>
                </a:solidFill>
                <a:latin typeface="Times New Roman" panose="02020603050405020304" pitchFamily="18" charset="0"/>
                <a:ea typeface="Calibri" panose="020F0502020204030204" pitchFamily="34" charset="0"/>
              </a:rPr>
              <a:t>Nội</a:t>
            </a:r>
            <a:r>
              <a:rPr lang="nl-NL" sz="3067" b="1" dirty="0">
                <a:solidFill>
                  <a:srgbClr val="000000"/>
                </a:solidFill>
                <a:latin typeface="Times New Roman" panose="02020603050405020304" pitchFamily="18" charset="0"/>
                <a:ea typeface="Calibri" panose="020F0502020204030204" pitchFamily="34" charset="0"/>
              </a:rPr>
              <a:t> </a:t>
            </a:r>
            <a:r>
              <a:rPr lang="nl-NL" sz="3067" b="1" dirty="0" err="1">
                <a:solidFill>
                  <a:srgbClr val="000000"/>
                </a:solidFill>
                <a:latin typeface="Times New Roman" panose="02020603050405020304" pitchFamily="18" charset="0"/>
                <a:ea typeface="Calibri" panose="020F0502020204030204" pitchFamily="34" charset="0"/>
              </a:rPr>
              <a:t>dung</a:t>
            </a:r>
            <a:r>
              <a:rPr lang="nl-NL" sz="3067" b="1" dirty="0">
                <a:solidFill>
                  <a:srgbClr val="000000"/>
                </a:solidFill>
                <a:latin typeface="Times New Roman" panose="02020603050405020304" pitchFamily="18" charset="0"/>
                <a:ea typeface="Calibri" panose="020F0502020204030204" pitchFamily="34" charset="0"/>
              </a:rPr>
              <a:t>: </a:t>
            </a:r>
            <a:endParaRPr lang="en-VN" sz="3067"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67" dirty="0">
                <a:solidFill>
                  <a:srgbClr val="000000"/>
                </a:solidFill>
                <a:latin typeface="Times New Roman" panose="02020603050405020304" pitchFamily="18" charset="0"/>
                <a:ea typeface="Calibri" panose="020F0502020204030204" pitchFamily="34" charset="0"/>
              </a:rPr>
              <a:t>- Những phát minh “tình cờ và bất ngờ” trong lịch sử. </a:t>
            </a:r>
            <a:endParaRPr lang="en-VN" sz="3067" dirty="0">
              <a:solidFill>
                <a:srgbClr val="000000"/>
              </a:solidFill>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53DAEE72-AECB-A242-B5B7-70DFF64EC87D}"/>
              </a:ext>
            </a:extLst>
          </p:cNvPr>
          <p:cNvSpPr/>
          <p:nvPr/>
        </p:nvSpPr>
        <p:spPr>
          <a:xfrm>
            <a:off x="5451948" y="2463977"/>
            <a:ext cx="6575725" cy="4363887"/>
          </a:xfrm>
          <a:prstGeom prst="rect">
            <a:avLst/>
          </a:prstGeom>
        </p:spPr>
        <p:txBody>
          <a:bodyPr wrap="square">
            <a:spAutoFit/>
          </a:bodyPr>
          <a:lstStyle/>
          <a:p>
            <a:pPr algn="just">
              <a:lnSpc>
                <a:spcPct val="114000"/>
              </a:lnSpc>
            </a:pPr>
            <a:r>
              <a:rPr lang="vi-VN" sz="3067" b="1" dirty="0">
                <a:solidFill>
                  <a:srgbClr val="000000"/>
                </a:solidFill>
                <a:latin typeface="Times New Roman" panose="02020603050405020304" pitchFamily="18" charset="0"/>
                <a:ea typeface="Calibri" panose="020F0502020204030204" pitchFamily="34" charset="0"/>
              </a:rPr>
              <a:t>2</a:t>
            </a:r>
            <a:r>
              <a:rPr lang="en-VN" sz="3067" b="1" dirty="0">
                <a:solidFill>
                  <a:srgbClr val="000000"/>
                </a:solidFill>
                <a:latin typeface="Times New Roman" panose="02020603050405020304" pitchFamily="18" charset="0"/>
                <a:ea typeface="Calibri" panose="020F0502020204030204" pitchFamily="34" charset="0"/>
              </a:rPr>
              <a:t>. Hình</a:t>
            </a:r>
            <a:r>
              <a:rPr lang="vi-VN" sz="3067" b="1" dirty="0">
                <a:solidFill>
                  <a:srgbClr val="000000"/>
                </a:solidFill>
                <a:latin typeface="Times New Roman" panose="02020603050405020304" pitchFamily="18" charset="0"/>
                <a:ea typeface="Calibri" panose="020F0502020204030204" pitchFamily="34" charset="0"/>
              </a:rPr>
              <a:t> thức: </a:t>
            </a:r>
            <a:endParaRPr lang="en-VN" sz="3067"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67" dirty="0">
                <a:solidFill>
                  <a:srgbClr val="000000"/>
                </a:solidFill>
                <a:latin typeface="Times New Roman" panose="02020603050405020304" pitchFamily="18" charset="0"/>
                <a:ea typeface="ArialMT"/>
              </a:rPr>
              <a:t>- Bố cục khoa học và rành mạch: Dùng kiểu chữ in đậm và cách đánh số đề mục, dùng số liệu và hình ảnh nổi bật. </a:t>
            </a:r>
            <a:endParaRPr lang="en-VN" sz="3067"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67" dirty="0">
                <a:solidFill>
                  <a:srgbClr val="000000"/>
                </a:solidFill>
                <a:latin typeface="Times New Roman" panose="02020603050405020304" pitchFamily="18" charset="0"/>
                <a:ea typeface="ArialMT"/>
              </a:rPr>
              <a:t>- Sử dụng các từ ngữ chuyển nghĩa mang tính biểu cảm cao. </a:t>
            </a:r>
            <a:endParaRPr lang="en-VN" sz="3067" dirty="0">
              <a:solidFill>
                <a:srgbClr val="000000"/>
              </a:solidFill>
              <a:latin typeface="Times New Roman" panose="02020603050405020304" pitchFamily="18" charset="0"/>
              <a:ea typeface="Calibri" panose="020F0502020204030204" pitchFamily="34" charset="0"/>
            </a:endParaRPr>
          </a:p>
          <a:p>
            <a:pPr>
              <a:lnSpc>
                <a:spcPct val="114000"/>
              </a:lnSpc>
            </a:pPr>
            <a:r>
              <a:rPr lang="vi-VN" sz="3067" dirty="0">
                <a:solidFill>
                  <a:srgbClr val="000000"/>
                </a:solidFill>
                <a:latin typeface="Times New Roman" panose="02020603050405020304" pitchFamily="18" charset="0"/>
                <a:ea typeface="ArialMT"/>
              </a:rPr>
              <a:t>- Cách trình bày thông tin theo quan hệ nhân - quả. </a:t>
            </a:r>
            <a:endParaRPr lang="en-VN" sz="3067" dirty="0"/>
          </a:p>
        </p:txBody>
      </p:sp>
      <p:pic>
        <p:nvPicPr>
          <p:cNvPr id="18" name="Picture 17" descr="A picture containing text&#10;&#10;Description automatically generated">
            <a:extLst>
              <a:ext uri="{FF2B5EF4-FFF2-40B4-BE49-F238E27FC236}">
                <a16:creationId xmlns:a16="http://schemas.microsoft.com/office/drawing/2014/main" id="{018559F2-481A-3D4A-86DB-9CDE56AC7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19" y="2413655"/>
            <a:ext cx="5019339" cy="4311603"/>
          </a:xfrm>
          <a:prstGeom prst="rect">
            <a:avLst/>
          </a:prstGeom>
        </p:spPr>
      </p:pic>
    </p:spTree>
    <p:extLst>
      <p:ext uri="{BB962C8B-B14F-4D97-AF65-F5344CB8AC3E}">
        <p14:creationId xmlns:p14="http://schemas.microsoft.com/office/powerpoint/2010/main" val="226342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Scale>
                                      <p:cBhvr>
                                        <p:cTn id="4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gtEl>
                                        <p:attrNameLst>
                                          <p:attrName>ppt_x</p:attrName>
                                          <p:attrName>ppt_y</p:attrName>
                                        </p:attrNameLst>
                                      </p:cBhvr>
                                    </p:animMotion>
                                    <p:animEffect transition="in" filter="fade">
                                      <p:cBhvr>
                                        <p:cTn id="42" dur="1000"/>
                                        <p:tgtEl>
                                          <p:spTgt spid="5"/>
                                        </p:tgtEl>
                                      </p:cBhvr>
                                    </p:animEffect>
                                  </p:childTnLst>
                                </p:cTn>
                              </p:par>
                            </p:childTnLst>
                          </p:cTn>
                        </p:par>
                        <p:par>
                          <p:cTn id="43" fill="hold">
                            <p:stCondLst>
                              <p:cond delay="3000"/>
                            </p:stCondLst>
                            <p:childTnLst>
                              <p:par>
                                <p:cTn id="44" presetID="5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Scale>
                                      <p:cBhvr>
                                        <p:cTn id="4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
                                        </p:tgtEl>
                                        <p:attrNameLst>
                                          <p:attrName>ppt_x</p:attrName>
                                          <p:attrName>ppt_y</p:attrName>
                                        </p:attrNameLst>
                                      </p:cBhvr>
                                    </p:animMotion>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checkerboard(across)">
                                      <p:cBhvr>
                                        <p:cTn id="53" dur="5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checkerboard(across)">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checkerboard(across)">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checkerboard(across)">
                                      <p:cBhvr>
                                        <p:cTn id="68" dur="500"/>
                                        <p:tgtEl>
                                          <p:spTgt spid="8">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checkerboard(across)">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Effect transition="in" filter="checkerboard(across)">
                                      <p:cBhvr>
                                        <p:cTn id="7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4902" y="2540702"/>
            <a:ext cx="1574854" cy="1446550"/>
          </a:xfrm>
          <a:prstGeom prst="rect">
            <a:avLst/>
          </a:prstGeom>
        </p:spPr>
        <p:txBody>
          <a:bodyPr wrap="none">
            <a:spAutoFit/>
          </a:bodyPr>
          <a:lstStyle/>
          <a:p>
            <a:pPr algn="ctr"/>
            <a:r>
              <a:rPr lang="en-US" altLang="zh-CN" sz="88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IV.</a:t>
            </a:r>
            <a:endParaRPr lang="zh-CN" altLang="en-US" sz="88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5023663" y="2680342"/>
            <a:ext cx="3166251" cy="913007"/>
          </a:xfrm>
          <a:prstGeom prst="rect">
            <a:avLst/>
          </a:prstGeom>
          <a:noFill/>
        </p:spPr>
        <p:txBody>
          <a:bodyPr wrap="none" rtlCol="0">
            <a:spAutoFit/>
          </a:bodyPr>
          <a:lstStyle/>
          <a:p>
            <a:r>
              <a:rPr lang="en-US" altLang="zh-CN" sz="5333"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Luyện</a:t>
            </a:r>
            <a:r>
              <a:rPr lang="en-US" altLang="zh-CN" sz="5333"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5333"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tập</a:t>
            </a:r>
            <a:endParaRPr lang="zh-CN" altLang="en-US" sz="5333"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5080695" y="3624190"/>
            <a:ext cx="4211272" cy="6095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44580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Điểm lại top 10 phát minh làm thay đổi thế giới">
            <a:extLst>
              <a:ext uri="{FF2B5EF4-FFF2-40B4-BE49-F238E27FC236}">
                <a16:creationId xmlns:a16="http://schemas.microsoft.com/office/drawing/2014/main" id="{D9A743AF-EB61-B04B-835D-507619178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 r="5952" b="1"/>
          <a:stretch/>
        </p:blipFill>
        <p:spPr bwMode="auto">
          <a:xfrm>
            <a:off x="27" y="13"/>
            <a:ext cx="7370029" cy="685798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hạm Tuyên và 2 giờ “thai nghén” ca khúc mừng chiến thắng | Góc nghệ sĩ |  TriThucCuocSong.vn">
            <a:extLst>
              <a:ext uri="{FF2B5EF4-FFF2-40B4-BE49-F238E27FC236}">
                <a16:creationId xmlns:a16="http://schemas.microsoft.com/office/drawing/2014/main" id="{8B84DD97-678D-AE4E-93E5-CE501E72C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2570"/>
          <a:stretch/>
        </p:blipFill>
        <p:spPr bwMode="auto">
          <a:xfrm>
            <a:off x="7534656" y="13"/>
            <a:ext cx="4657344" cy="334669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ủ tục xin gia nhập Liên đoàn Bóng đá Việt Nam thế nào?">
            <a:extLst>
              <a:ext uri="{FF2B5EF4-FFF2-40B4-BE49-F238E27FC236}">
                <a16:creationId xmlns:a16="http://schemas.microsoft.com/office/drawing/2014/main" id="{15A5F744-D3A3-BF45-8C57-ED8B1C2D7C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849" b="-2"/>
          <a:stretch/>
        </p:blipFill>
        <p:spPr bwMode="auto">
          <a:xfrm>
            <a:off x="7534653" y="3511296"/>
            <a:ext cx="4657347" cy="33467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CD6CEA-80B5-D641-BF53-03B38FA41D76}"/>
              </a:ext>
            </a:extLst>
          </p:cNvPr>
          <p:cNvSpPr/>
          <p:nvPr/>
        </p:nvSpPr>
        <p:spPr>
          <a:xfrm>
            <a:off x="609600" y="4038601"/>
            <a:ext cx="6502400" cy="2606676"/>
          </a:xfrm>
          <a:prstGeom prst="rect">
            <a:avLst/>
          </a:prstGeom>
          <a:solidFill>
            <a:schemeClr val="accent2">
              <a:lumMod val="20000"/>
              <a:lumOff val="80000"/>
            </a:schemeClr>
          </a:solidFill>
        </p:spPr>
        <p:txBody>
          <a:bodyPr wrap="square">
            <a:spAutoFit/>
          </a:bodyPr>
          <a:lstStyle/>
          <a:p>
            <a:pPr algn="just">
              <a:lnSpc>
                <a:spcPct val="115000"/>
              </a:lnSpc>
              <a:spcBef>
                <a:spcPts val="800"/>
              </a:spcBef>
              <a:spcAft>
                <a:spcPts val="800"/>
              </a:spcAft>
            </a:pPr>
            <a:r>
              <a:rPr lang="vi-VN" sz="2400" dirty="0">
                <a:solidFill>
                  <a:srgbClr val="000000"/>
                </a:solidFill>
                <a:latin typeface="Times New Roman" panose="02020603050405020304" pitchFamily="18" charset="0"/>
                <a:ea typeface="Calibri" panose="020F0502020204030204" pitchFamily="34" charset="0"/>
              </a:rPr>
              <a:t>Chỉ ra sự khác nhau trong cách trình bày thông tin giữa văn bản “Những phát minh tình cờ và bất ngờ” và hai văn bản “Phạm Tuyên và ca khúc mừng chiến thắng”, “Điều gì giúp bóng đá VN chiến thắng”? Cách trình bày của mỗi văn bản phù hợp với mục đích của văn bản như thế nào?</a:t>
            </a:r>
            <a:endParaRPr lang="en-VN"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7265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22CC8AA-5D22-EB44-A16F-D77E39D17927}"/>
              </a:ext>
            </a:extLst>
          </p:cNvPr>
          <p:cNvGraphicFramePr>
            <a:graphicFrameLocks noGrp="1"/>
          </p:cNvGraphicFramePr>
          <p:nvPr/>
        </p:nvGraphicFramePr>
        <p:xfrm>
          <a:off x="643467" y="1108558"/>
          <a:ext cx="10905067" cy="4640885"/>
        </p:xfrm>
        <a:graphic>
          <a:graphicData uri="http://schemas.openxmlformats.org/drawingml/2006/table">
            <a:tbl>
              <a:tblPr firstRow="1" firstCol="1" bandRow="1"/>
              <a:tblGrid>
                <a:gridCol w="3617081">
                  <a:extLst>
                    <a:ext uri="{9D8B030D-6E8A-4147-A177-3AD203B41FA5}">
                      <a16:colId xmlns:a16="http://schemas.microsoft.com/office/drawing/2014/main" val="33398204"/>
                    </a:ext>
                  </a:extLst>
                </a:gridCol>
                <a:gridCol w="3665523">
                  <a:extLst>
                    <a:ext uri="{9D8B030D-6E8A-4147-A177-3AD203B41FA5}">
                      <a16:colId xmlns:a16="http://schemas.microsoft.com/office/drawing/2014/main" val="458390304"/>
                    </a:ext>
                  </a:extLst>
                </a:gridCol>
                <a:gridCol w="3622463">
                  <a:extLst>
                    <a:ext uri="{9D8B030D-6E8A-4147-A177-3AD203B41FA5}">
                      <a16:colId xmlns:a16="http://schemas.microsoft.com/office/drawing/2014/main" val="416244207"/>
                    </a:ext>
                  </a:extLst>
                </a:gridCol>
              </a:tblGrid>
              <a:tr h="1577963">
                <a:tc>
                  <a:txBody>
                    <a:bodyPr/>
                    <a:lstStyle/>
                    <a:p>
                      <a:pPr algn="ctr" fontAlgn="t">
                        <a:lnSpc>
                          <a:spcPct val="115000"/>
                        </a:lnSpc>
                        <a:spcBef>
                          <a:spcPts val="600"/>
                        </a:spcBef>
                        <a:spcAft>
                          <a:spcPts val="600"/>
                        </a:spcAft>
                      </a:pPr>
                      <a:r>
                        <a:rPr lang="vi-VN" sz="28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Những phát minh “tình cờ và bất ngờ”</a:t>
                      </a:r>
                      <a:endParaRPr lang="vi-VN" sz="3600" b="0" i="0" u="none" strike="noStrike">
                        <a:effectLst/>
                        <a:latin typeface="Arial" panose="020B0604020202020204" pitchFamily="34" charset="0"/>
                      </a:endParaRPr>
                    </a:p>
                  </a:txBody>
                  <a:tcPr marL="138351" marR="138351" marT="19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8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Phạm Tuyên và ca khúc mừng chiến thắng</a:t>
                      </a:r>
                      <a:endParaRPr lang="vi-VN" sz="3600" b="0" i="0" u="none" strike="noStrike">
                        <a:effectLst/>
                        <a:latin typeface="Arial" panose="020B0604020202020204" pitchFamily="34" charset="0"/>
                      </a:endParaRPr>
                    </a:p>
                  </a:txBody>
                  <a:tcPr marL="138351" marR="138351" marT="19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8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Điều gì giúp bóng đá VN chiến thắng</a:t>
                      </a:r>
                      <a:endParaRPr lang="vi-VN" sz="3600" b="0" i="0" u="none" strike="noStrike">
                        <a:effectLst/>
                        <a:latin typeface="Arial" panose="020B0604020202020204" pitchFamily="34" charset="0"/>
                      </a:endParaRPr>
                    </a:p>
                  </a:txBody>
                  <a:tcPr marL="138351" marR="138351" marT="19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338924"/>
                  </a:ext>
                </a:extLst>
              </a:tr>
              <a:tr h="3062923">
                <a:tc>
                  <a:txBody>
                    <a:bodyPr/>
                    <a:lstStyle/>
                    <a:p>
                      <a:pPr algn="just" fontAlgn="t">
                        <a:lnSpc>
                          <a:spcPct val="115000"/>
                        </a:lnSpc>
                        <a:spcBef>
                          <a:spcPts val="600"/>
                        </a:spcBef>
                        <a:spcAft>
                          <a:spcPts val="600"/>
                        </a:spcAft>
                      </a:pPr>
                      <a:r>
                        <a:rPr lang="vi-VN" sz="28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Sử dụng phương pháp trình bày thông tin theo kiểu </a:t>
                      </a:r>
                      <a:r>
                        <a:rPr lang="vi-VN" sz="28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tóm tắt, liệt kê</a:t>
                      </a:r>
                      <a:r>
                        <a:rPr lang="vi-VN" sz="28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nội dung cần thông tin</a:t>
                      </a:r>
                      <a:endParaRPr lang="vi-VN" sz="3600" b="0" i="0" u="none" strike="noStrike">
                        <a:effectLst/>
                        <a:latin typeface="Arial" panose="020B0604020202020204" pitchFamily="34" charset="0"/>
                      </a:endParaRPr>
                    </a:p>
                  </a:txBody>
                  <a:tcPr marL="138351" marR="138351" marT="19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8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a:t>
                      </a:r>
                      <a:r>
                        <a:rPr lang="vi-VN" sz="28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theo trình tự nguyên nhân – diễn biến – kết quả</a:t>
                      </a:r>
                      <a:r>
                        <a:rPr lang="vi-VN" sz="28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600" b="0" i="0" u="none" strike="noStrike">
                        <a:effectLst/>
                        <a:latin typeface="Arial" panose="020B0604020202020204" pitchFamily="34" charset="0"/>
                      </a:endParaRPr>
                    </a:p>
                  </a:txBody>
                  <a:tcPr marL="138351" marR="138351" marT="19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nguyên nhân – kết quả nhưng theo trình tự ngược, </a:t>
                      </a:r>
                      <a:r>
                        <a:rPr lang="vi-VN" sz="28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kết quả trước rồi lí giải nguyên nhân.</a:t>
                      </a:r>
                      <a:endParaRPr lang="vi-VN" sz="3600" b="0" i="0" u="none" strike="noStrike" dirty="0">
                        <a:effectLst/>
                        <a:latin typeface="Arial" panose="020B0604020202020204" pitchFamily="34" charset="0"/>
                      </a:endParaRPr>
                    </a:p>
                  </a:txBody>
                  <a:tcPr marL="138351" marR="138351" marT="192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52127"/>
                  </a:ext>
                </a:extLst>
              </a:tr>
            </a:tbl>
          </a:graphicData>
        </a:graphic>
      </p:graphicFrame>
    </p:spTree>
    <p:extLst>
      <p:ext uri="{BB962C8B-B14F-4D97-AF65-F5344CB8AC3E}">
        <p14:creationId xmlns:p14="http://schemas.microsoft.com/office/powerpoint/2010/main" val="2101474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6 phát minh &amp;amp;quot;tình cờ và bất ngờ&amp;amp;quot; nhưng đã thay đổi cả thế giới">
            <a:extLst>
              <a:ext uri="{FF2B5EF4-FFF2-40B4-BE49-F238E27FC236}">
                <a16:creationId xmlns:a16="http://schemas.microsoft.com/office/drawing/2014/main" id="{D8BDB72E-1AFD-5341-92C7-09CE2D1E3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49" r="4" b="10853"/>
          <a:stretch/>
        </p:blipFill>
        <p:spPr bwMode="auto">
          <a:xfrm>
            <a:off x="5162052" y="3272588"/>
            <a:ext cx="6105381" cy="3585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21 phát minh &amp;amp;quot;tình cờ và bất ngờ&amp;amp;quot; nhưng đã thay đổi cả thế giới - KhoaHoc.tv">
            <a:extLst>
              <a:ext uri="{FF2B5EF4-FFF2-40B4-BE49-F238E27FC236}">
                <a16:creationId xmlns:a16="http://schemas.microsoft.com/office/drawing/2014/main" id="{5235F9B0-99A9-4744-9006-9C84A055C5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1" r="2" b="16426"/>
          <a:stretch/>
        </p:blipFill>
        <p:spPr bwMode="auto">
          <a:xfrm>
            <a:off x="27" y="8"/>
            <a:ext cx="7279885" cy="3895336"/>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Cách sử dụng giấy nhớ tiết kiệm, hiệu quả &amp;amp;gt; Cho thuê máy photocopy Hà Nội,  các tỉnh">
            <a:extLst>
              <a:ext uri="{FF2B5EF4-FFF2-40B4-BE49-F238E27FC236}">
                <a16:creationId xmlns:a16="http://schemas.microsoft.com/office/drawing/2014/main" id="{2CC7BCC8-B0E8-884E-8126-6978ACB51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54" r="-2" b="9623"/>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ách làm khoai tây chiên lát mỏng thơm ngon, giòn tan, ăn là nghiền">
            <a:extLst>
              <a:ext uri="{FF2B5EF4-FFF2-40B4-BE49-F238E27FC236}">
                <a16:creationId xmlns:a16="http://schemas.microsoft.com/office/drawing/2014/main" id="{AEF3BB25-7A58-AB43-9003-A832F43C00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86" r="-2" b="13070"/>
          <a:stretch/>
        </p:blipFill>
        <p:spPr bwMode="auto">
          <a:xfrm>
            <a:off x="27" y="4065775"/>
            <a:ext cx="5001160" cy="27922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67DDA8-D226-8948-9222-DB92366E2419}"/>
              </a:ext>
            </a:extLst>
          </p:cNvPr>
          <p:cNvSpPr/>
          <p:nvPr/>
        </p:nvSpPr>
        <p:spPr>
          <a:xfrm>
            <a:off x="3049179" y="2540679"/>
            <a:ext cx="6096000" cy="1745863"/>
          </a:xfrm>
          <a:prstGeom prst="rect">
            <a:avLst/>
          </a:prstGeom>
          <a:solidFill>
            <a:schemeClr val="accent2">
              <a:lumMod val="20000"/>
              <a:lumOff val="80000"/>
            </a:schemeClr>
          </a:solidFill>
        </p:spPr>
        <p:txBody>
          <a:bodyPr>
            <a:spAutoFit/>
          </a:bodyPr>
          <a:lstStyle/>
          <a:p>
            <a:pPr algn="just">
              <a:lnSpc>
                <a:spcPct val="115000"/>
              </a:lnSpc>
              <a:spcBef>
                <a:spcPts val="800"/>
              </a:spcBef>
              <a:spcAft>
                <a:spcPts val="800"/>
              </a:spcAft>
            </a:pPr>
            <a:r>
              <a:rPr lang="vi-VN" sz="3200" dirty="0">
                <a:solidFill>
                  <a:srgbClr val="000000"/>
                </a:solidFill>
                <a:latin typeface="Times New Roman" panose="02020603050405020304" pitchFamily="18" charset="0"/>
                <a:ea typeface="Calibri" panose="020F0502020204030204" pitchFamily="34" charset="0"/>
              </a:rPr>
              <a:t>Trong số những phát minh được nhắc đến trong văn bản, em thích phát minh nào nhất? Vì sao?</a:t>
            </a:r>
            <a:endParaRPr lang="en-VN" sz="32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3734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44512" y="2540702"/>
            <a:ext cx="1135631" cy="1446550"/>
          </a:xfrm>
          <a:prstGeom prst="rect">
            <a:avLst/>
          </a:prstGeom>
        </p:spPr>
        <p:txBody>
          <a:bodyPr wrap="none">
            <a:spAutoFit/>
          </a:bodyPr>
          <a:lstStyle/>
          <a:p>
            <a:pPr algn="ctr"/>
            <a:r>
              <a:rPr lang="en-US" altLang="zh-CN" sz="88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a:t>
            </a:r>
            <a:endParaRPr lang="zh-CN" altLang="en-US" sz="88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5023663" y="2680342"/>
            <a:ext cx="3052439" cy="913007"/>
          </a:xfrm>
          <a:prstGeom prst="rect">
            <a:avLst/>
          </a:prstGeom>
          <a:noFill/>
        </p:spPr>
        <p:txBody>
          <a:bodyPr wrap="none" rtlCol="0">
            <a:spAutoFit/>
          </a:bodyPr>
          <a:lstStyle/>
          <a:p>
            <a:r>
              <a:rPr lang="en-US" altLang="zh-CN" sz="5333"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Vận</a:t>
            </a:r>
            <a:r>
              <a:rPr lang="en-US" altLang="zh-CN" sz="5333"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5333"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dụng</a:t>
            </a:r>
            <a:endParaRPr lang="zh-CN" altLang="en-US" sz="5333"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5080695" y="3624190"/>
            <a:ext cx="4211272" cy="6095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834373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Ảnh chụp ly kem kiwi tươi tự chế | Thư viện stock vector đẹp miễn phí">
            <a:extLst>
              <a:ext uri="{FF2B5EF4-FFF2-40B4-BE49-F238E27FC236}">
                <a16:creationId xmlns:a16="http://schemas.microsoft.com/office/drawing/2014/main" id="{BE59067B-CF67-F54E-A33A-95D8071FE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9" b="13341"/>
          <a:stretch/>
        </p:blipFill>
        <p:spPr bwMode="auto">
          <a:xfrm>
            <a:off x="27" y="1282"/>
            <a:ext cx="12191973" cy="6856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1B798E-4C06-7048-8D1D-3E882491158D}"/>
              </a:ext>
            </a:extLst>
          </p:cNvPr>
          <p:cNvSpPr/>
          <p:nvPr/>
        </p:nvSpPr>
        <p:spPr>
          <a:xfrm>
            <a:off x="406400" y="3022600"/>
            <a:ext cx="7620000" cy="3426002"/>
          </a:xfrm>
          <a:custGeom>
            <a:avLst/>
            <a:gdLst>
              <a:gd name="connsiteX0" fmla="*/ 0 w 5715000"/>
              <a:gd name="connsiteY0" fmla="*/ 0 h 2592505"/>
              <a:gd name="connsiteX1" fmla="*/ 400050 w 5715000"/>
              <a:gd name="connsiteY1" fmla="*/ 0 h 2592505"/>
              <a:gd name="connsiteX2" fmla="*/ 1028700 w 5715000"/>
              <a:gd name="connsiteY2" fmla="*/ 0 h 2592505"/>
              <a:gd name="connsiteX3" fmla="*/ 1543050 w 5715000"/>
              <a:gd name="connsiteY3" fmla="*/ 0 h 2592505"/>
              <a:gd name="connsiteX4" fmla="*/ 2114550 w 5715000"/>
              <a:gd name="connsiteY4" fmla="*/ 0 h 2592505"/>
              <a:gd name="connsiteX5" fmla="*/ 2800350 w 5715000"/>
              <a:gd name="connsiteY5" fmla="*/ 0 h 2592505"/>
              <a:gd name="connsiteX6" fmla="*/ 3257550 w 5715000"/>
              <a:gd name="connsiteY6" fmla="*/ 0 h 2592505"/>
              <a:gd name="connsiteX7" fmla="*/ 3886200 w 5715000"/>
              <a:gd name="connsiteY7" fmla="*/ 0 h 2592505"/>
              <a:gd name="connsiteX8" fmla="*/ 4343400 w 5715000"/>
              <a:gd name="connsiteY8" fmla="*/ 0 h 2592505"/>
              <a:gd name="connsiteX9" fmla="*/ 4914900 w 5715000"/>
              <a:gd name="connsiteY9" fmla="*/ 0 h 2592505"/>
              <a:gd name="connsiteX10" fmla="*/ 5715000 w 5715000"/>
              <a:gd name="connsiteY10" fmla="*/ 0 h 2592505"/>
              <a:gd name="connsiteX11" fmla="*/ 5715000 w 5715000"/>
              <a:gd name="connsiteY11" fmla="*/ 440726 h 2592505"/>
              <a:gd name="connsiteX12" fmla="*/ 5715000 w 5715000"/>
              <a:gd name="connsiteY12" fmla="*/ 1011077 h 2592505"/>
              <a:gd name="connsiteX13" fmla="*/ 5715000 w 5715000"/>
              <a:gd name="connsiteY13" fmla="*/ 1529578 h 2592505"/>
              <a:gd name="connsiteX14" fmla="*/ 5715000 w 5715000"/>
              <a:gd name="connsiteY14" fmla="*/ 2099929 h 2592505"/>
              <a:gd name="connsiteX15" fmla="*/ 5715000 w 5715000"/>
              <a:gd name="connsiteY15" fmla="*/ 2592505 h 2592505"/>
              <a:gd name="connsiteX16" fmla="*/ 5200650 w 5715000"/>
              <a:gd name="connsiteY16" fmla="*/ 2592505 h 2592505"/>
              <a:gd name="connsiteX17" fmla="*/ 4686300 w 5715000"/>
              <a:gd name="connsiteY17" fmla="*/ 2592505 h 2592505"/>
              <a:gd name="connsiteX18" fmla="*/ 4057650 w 5715000"/>
              <a:gd name="connsiteY18" fmla="*/ 2592505 h 2592505"/>
              <a:gd name="connsiteX19" fmla="*/ 3486150 w 5715000"/>
              <a:gd name="connsiteY19" fmla="*/ 2592505 h 2592505"/>
              <a:gd name="connsiteX20" fmla="*/ 2800350 w 5715000"/>
              <a:gd name="connsiteY20" fmla="*/ 2592505 h 2592505"/>
              <a:gd name="connsiteX21" fmla="*/ 2114550 w 5715000"/>
              <a:gd name="connsiteY21" fmla="*/ 2592505 h 2592505"/>
              <a:gd name="connsiteX22" fmla="*/ 1485900 w 5715000"/>
              <a:gd name="connsiteY22" fmla="*/ 2592505 h 2592505"/>
              <a:gd name="connsiteX23" fmla="*/ 857250 w 5715000"/>
              <a:gd name="connsiteY23" fmla="*/ 2592505 h 2592505"/>
              <a:gd name="connsiteX24" fmla="*/ 0 w 5715000"/>
              <a:gd name="connsiteY24" fmla="*/ 2592505 h 2592505"/>
              <a:gd name="connsiteX25" fmla="*/ 0 w 5715000"/>
              <a:gd name="connsiteY25" fmla="*/ 2125854 h 2592505"/>
              <a:gd name="connsiteX26" fmla="*/ 0 w 5715000"/>
              <a:gd name="connsiteY26" fmla="*/ 1607353 h 2592505"/>
              <a:gd name="connsiteX27" fmla="*/ 0 w 5715000"/>
              <a:gd name="connsiteY27" fmla="*/ 1088852 h 2592505"/>
              <a:gd name="connsiteX28" fmla="*/ 0 w 5715000"/>
              <a:gd name="connsiteY28" fmla="*/ 648126 h 2592505"/>
              <a:gd name="connsiteX29" fmla="*/ 0 w 5715000"/>
              <a:gd name="connsiteY29" fmla="*/ 0 h 25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5000" h="2592505" fill="none" extrusionOk="0">
                <a:moveTo>
                  <a:pt x="0" y="0"/>
                </a:moveTo>
                <a:cubicBezTo>
                  <a:pt x="96344" y="-35643"/>
                  <a:pt x="269403" y="23110"/>
                  <a:pt x="400050" y="0"/>
                </a:cubicBezTo>
                <a:cubicBezTo>
                  <a:pt x="530697" y="-23110"/>
                  <a:pt x="853320" y="33079"/>
                  <a:pt x="1028700" y="0"/>
                </a:cubicBezTo>
                <a:cubicBezTo>
                  <a:pt x="1204080" y="-33079"/>
                  <a:pt x="1329997" y="7116"/>
                  <a:pt x="1543050" y="0"/>
                </a:cubicBezTo>
                <a:cubicBezTo>
                  <a:pt x="1756103" y="-7116"/>
                  <a:pt x="1887659" y="57859"/>
                  <a:pt x="2114550" y="0"/>
                </a:cubicBezTo>
                <a:cubicBezTo>
                  <a:pt x="2341441" y="-57859"/>
                  <a:pt x="2479799" y="4210"/>
                  <a:pt x="2800350" y="0"/>
                </a:cubicBezTo>
                <a:cubicBezTo>
                  <a:pt x="3120901" y="-4210"/>
                  <a:pt x="3030597" y="20419"/>
                  <a:pt x="3257550" y="0"/>
                </a:cubicBezTo>
                <a:cubicBezTo>
                  <a:pt x="3484503" y="-20419"/>
                  <a:pt x="3677658" y="65226"/>
                  <a:pt x="3886200" y="0"/>
                </a:cubicBezTo>
                <a:cubicBezTo>
                  <a:pt x="4094742" y="-65226"/>
                  <a:pt x="4174109" y="21163"/>
                  <a:pt x="4343400" y="0"/>
                </a:cubicBezTo>
                <a:cubicBezTo>
                  <a:pt x="4512691" y="-21163"/>
                  <a:pt x="4777899" y="62942"/>
                  <a:pt x="4914900" y="0"/>
                </a:cubicBezTo>
                <a:cubicBezTo>
                  <a:pt x="5051901" y="-62942"/>
                  <a:pt x="5547285" y="89895"/>
                  <a:pt x="5715000" y="0"/>
                </a:cubicBezTo>
                <a:cubicBezTo>
                  <a:pt x="5743335" y="171756"/>
                  <a:pt x="5696576" y="250318"/>
                  <a:pt x="5715000" y="440726"/>
                </a:cubicBezTo>
                <a:cubicBezTo>
                  <a:pt x="5733424" y="631134"/>
                  <a:pt x="5691596" y="785247"/>
                  <a:pt x="5715000" y="1011077"/>
                </a:cubicBezTo>
                <a:cubicBezTo>
                  <a:pt x="5738404" y="1236907"/>
                  <a:pt x="5673193" y="1387473"/>
                  <a:pt x="5715000" y="1529578"/>
                </a:cubicBezTo>
                <a:cubicBezTo>
                  <a:pt x="5756807" y="1671683"/>
                  <a:pt x="5710137" y="1862307"/>
                  <a:pt x="5715000" y="2099929"/>
                </a:cubicBezTo>
                <a:cubicBezTo>
                  <a:pt x="5719863" y="2337551"/>
                  <a:pt x="5696215" y="2484104"/>
                  <a:pt x="5715000" y="2592505"/>
                </a:cubicBezTo>
                <a:cubicBezTo>
                  <a:pt x="5609007" y="2648782"/>
                  <a:pt x="5322439" y="2549429"/>
                  <a:pt x="5200650" y="2592505"/>
                </a:cubicBezTo>
                <a:cubicBezTo>
                  <a:pt x="5078861" y="2635581"/>
                  <a:pt x="4890280" y="2587391"/>
                  <a:pt x="4686300" y="2592505"/>
                </a:cubicBezTo>
                <a:cubicBezTo>
                  <a:pt x="4482320" y="2597619"/>
                  <a:pt x="4364040" y="2550046"/>
                  <a:pt x="4057650" y="2592505"/>
                </a:cubicBezTo>
                <a:cubicBezTo>
                  <a:pt x="3751260" y="2634964"/>
                  <a:pt x="3675441" y="2573307"/>
                  <a:pt x="3486150" y="2592505"/>
                </a:cubicBezTo>
                <a:cubicBezTo>
                  <a:pt x="3296859" y="2611703"/>
                  <a:pt x="3129096" y="2535729"/>
                  <a:pt x="2800350" y="2592505"/>
                </a:cubicBezTo>
                <a:cubicBezTo>
                  <a:pt x="2471604" y="2649281"/>
                  <a:pt x="2376540" y="2516481"/>
                  <a:pt x="2114550" y="2592505"/>
                </a:cubicBezTo>
                <a:cubicBezTo>
                  <a:pt x="1852560" y="2668529"/>
                  <a:pt x="1697094" y="2534228"/>
                  <a:pt x="1485900" y="2592505"/>
                </a:cubicBezTo>
                <a:cubicBezTo>
                  <a:pt x="1274706" y="2650782"/>
                  <a:pt x="1055717" y="2591248"/>
                  <a:pt x="857250" y="2592505"/>
                </a:cubicBezTo>
                <a:cubicBezTo>
                  <a:pt x="658783" y="2593762"/>
                  <a:pt x="343608" y="2501073"/>
                  <a:pt x="0" y="2592505"/>
                </a:cubicBezTo>
                <a:cubicBezTo>
                  <a:pt x="-51615" y="2492593"/>
                  <a:pt x="24338" y="2280625"/>
                  <a:pt x="0" y="2125854"/>
                </a:cubicBezTo>
                <a:cubicBezTo>
                  <a:pt x="-24338" y="1971083"/>
                  <a:pt x="47903" y="1766803"/>
                  <a:pt x="0" y="1607353"/>
                </a:cubicBezTo>
                <a:cubicBezTo>
                  <a:pt x="-47903" y="1447903"/>
                  <a:pt x="21784" y="1323146"/>
                  <a:pt x="0" y="1088852"/>
                </a:cubicBezTo>
                <a:cubicBezTo>
                  <a:pt x="-21784" y="854558"/>
                  <a:pt x="41281" y="798838"/>
                  <a:pt x="0" y="648126"/>
                </a:cubicBezTo>
                <a:cubicBezTo>
                  <a:pt x="-41281" y="497414"/>
                  <a:pt x="21693" y="138218"/>
                  <a:pt x="0" y="0"/>
                </a:cubicBezTo>
                <a:close/>
              </a:path>
              <a:path w="5715000" h="2592505" stroke="0" extrusionOk="0">
                <a:moveTo>
                  <a:pt x="0" y="0"/>
                </a:moveTo>
                <a:cubicBezTo>
                  <a:pt x="133199" y="-51655"/>
                  <a:pt x="396165" y="51053"/>
                  <a:pt x="514350" y="0"/>
                </a:cubicBezTo>
                <a:cubicBezTo>
                  <a:pt x="632535" y="-51053"/>
                  <a:pt x="751198" y="21839"/>
                  <a:pt x="914400" y="0"/>
                </a:cubicBezTo>
                <a:cubicBezTo>
                  <a:pt x="1077602" y="-21839"/>
                  <a:pt x="1259660" y="3533"/>
                  <a:pt x="1600200" y="0"/>
                </a:cubicBezTo>
                <a:cubicBezTo>
                  <a:pt x="1940740" y="-3533"/>
                  <a:pt x="1877352" y="11907"/>
                  <a:pt x="2114550" y="0"/>
                </a:cubicBezTo>
                <a:cubicBezTo>
                  <a:pt x="2351748" y="-11907"/>
                  <a:pt x="2397831" y="59479"/>
                  <a:pt x="2628900" y="0"/>
                </a:cubicBezTo>
                <a:cubicBezTo>
                  <a:pt x="2859969" y="-59479"/>
                  <a:pt x="3027716" y="39583"/>
                  <a:pt x="3314700" y="0"/>
                </a:cubicBezTo>
                <a:cubicBezTo>
                  <a:pt x="3601684" y="-39583"/>
                  <a:pt x="3638315" y="16443"/>
                  <a:pt x="3771900" y="0"/>
                </a:cubicBezTo>
                <a:cubicBezTo>
                  <a:pt x="3905485" y="-16443"/>
                  <a:pt x="4202353" y="80439"/>
                  <a:pt x="4457700" y="0"/>
                </a:cubicBezTo>
                <a:cubicBezTo>
                  <a:pt x="4713047" y="-80439"/>
                  <a:pt x="4838191" y="29029"/>
                  <a:pt x="5143500" y="0"/>
                </a:cubicBezTo>
                <a:cubicBezTo>
                  <a:pt x="5448809" y="-29029"/>
                  <a:pt x="5483930" y="6061"/>
                  <a:pt x="5715000" y="0"/>
                </a:cubicBezTo>
                <a:cubicBezTo>
                  <a:pt x="5723735" y="176310"/>
                  <a:pt x="5695265" y="290661"/>
                  <a:pt x="5715000" y="570351"/>
                </a:cubicBezTo>
                <a:cubicBezTo>
                  <a:pt x="5734735" y="850041"/>
                  <a:pt x="5693854" y="897092"/>
                  <a:pt x="5715000" y="1114777"/>
                </a:cubicBezTo>
                <a:cubicBezTo>
                  <a:pt x="5736146" y="1332462"/>
                  <a:pt x="5689686" y="1419189"/>
                  <a:pt x="5715000" y="1555503"/>
                </a:cubicBezTo>
                <a:cubicBezTo>
                  <a:pt x="5740314" y="1691817"/>
                  <a:pt x="5699569" y="1829185"/>
                  <a:pt x="5715000" y="2074004"/>
                </a:cubicBezTo>
                <a:cubicBezTo>
                  <a:pt x="5730431" y="2318823"/>
                  <a:pt x="5691603" y="2377680"/>
                  <a:pt x="5715000" y="2592505"/>
                </a:cubicBezTo>
                <a:cubicBezTo>
                  <a:pt x="5429410" y="2629006"/>
                  <a:pt x="5313749" y="2538802"/>
                  <a:pt x="5143500" y="2592505"/>
                </a:cubicBezTo>
                <a:cubicBezTo>
                  <a:pt x="4973251" y="2646208"/>
                  <a:pt x="4695104" y="2513897"/>
                  <a:pt x="4457700" y="2592505"/>
                </a:cubicBezTo>
                <a:cubicBezTo>
                  <a:pt x="4220296" y="2671113"/>
                  <a:pt x="4052372" y="2533375"/>
                  <a:pt x="3886200" y="2592505"/>
                </a:cubicBezTo>
                <a:cubicBezTo>
                  <a:pt x="3720028" y="2651635"/>
                  <a:pt x="3623887" y="2568294"/>
                  <a:pt x="3486150" y="2592505"/>
                </a:cubicBezTo>
                <a:cubicBezTo>
                  <a:pt x="3348413" y="2616716"/>
                  <a:pt x="3132798" y="2591178"/>
                  <a:pt x="3028950" y="2592505"/>
                </a:cubicBezTo>
                <a:cubicBezTo>
                  <a:pt x="2925102" y="2593832"/>
                  <a:pt x="2560875" y="2592305"/>
                  <a:pt x="2343150" y="2592505"/>
                </a:cubicBezTo>
                <a:cubicBezTo>
                  <a:pt x="2125425" y="2592705"/>
                  <a:pt x="2052202" y="2580338"/>
                  <a:pt x="1771650" y="2592505"/>
                </a:cubicBezTo>
                <a:cubicBezTo>
                  <a:pt x="1491098" y="2604672"/>
                  <a:pt x="1474589" y="2566096"/>
                  <a:pt x="1314450" y="2592505"/>
                </a:cubicBezTo>
                <a:cubicBezTo>
                  <a:pt x="1154311" y="2618914"/>
                  <a:pt x="893278" y="2577671"/>
                  <a:pt x="742950" y="2592505"/>
                </a:cubicBezTo>
                <a:cubicBezTo>
                  <a:pt x="592622" y="2607339"/>
                  <a:pt x="223836" y="2588773"/>
                  <a:pt x="0" y="2592505"/>
                </a:cubicBezTo>
                <a:cubicBezTo>
                  <a:pt x="-35307" y="2418991"/>
                  <a:pt x="27281" y="2340015"/>
                  <a:pt x="0" y="2151779"/>
                </a:cubicBezTo>
                <a:cubicBezTo>
                  <a:pt x="-27281" y="1963543"/>
                  <a:pt x="54949" y="1862514"/>
                  <a:pt x="0" y="1607353"/>
                </a:cubicBezTo>
                <a:cubicBezTo>
                  <a:pt x="-54949" y="1352192"/>
                  <a:pt x="46015" y="1317179"/>
                  <a:pt x="0" y="1140702"/>
                </a:cubicBezTo>
                <a:cubicBezTo>
                  <a:pt x="-46015" y="964225"/>
                  <a:pt x="5907" y="688209"/>
                  <a:pt x="0" y="570351"/>
                </a:cubicBezTo>
                <a:cubicBezTo>
                  <a:pt x="-5907" y="452493"/>
                  <a:pt x="10322" y="247989"/>
                  <a:pt x="0" y="0"/>
                </a:cubicBezTo>
                <a:close/>
              </a:path>
            </a:pathLst>
          </a:custGeom>
          <a:solidFill>
            <a:schemeClr val="bg2"/>
          </a:solidFill>
          <a:ln>
            <a:solidFill>
              <a:schemeClr val="tx1"/>
            </a:solidFill>
            <a:extLst>
              <a:ext uri="{C807C97D-BFC1-408E-A445-0C87EB9F89A2}">
                <ask:lineSketchStyleProps xmlns:ask="http://schemas.microsoft.com/office/drawing/2018/sketchyshapes" sd="1219033472">
                  <a:custGeom>
                    <a:avLst/>
                    <a:gdLst>
                      <a:gd name="connsiteX0" fmla="*/ 0 w 7620000"/>
                      <a:gd name="connsiteY0" fmla="*/ 0 h 3426002"/>
                      <a:gd name="connsiteX1" fmla="*/ 533400 w 7620000"/>
                      <a:gd name="connsiteY1" fmla="*/ 0 h 3426002"/>
                      <a:gd name="connsiteX2" fmla="*/ 1371600 w 7620000"/>
                      <a:gd name="connsiteY2" fmla="*/ 0 h 3426002"/>
                      <a:gd name="connsiteX3" fmla="*/ 2057400 w 7620000"/>
                      <a:gd name="connsiteY3" fmla="*/ 0 h 3426002"/>
                      <a:gd name="connsiteX4" fmla="*/ 2819400 w 7620000"/>
                      <a:gd name="connsiteY4" fmla="*/ 0 h 3426002"/>
                      <a:gd name="connsiteX5" fmla="*/ 3733800 w 7620000"/>
                      <a:gd name="connsiteY5" fmla="*/ 0 h 3426002"/>
                      <a:gd name="connsiteX6" fmla="*/ 4343400 w 7620000"/>
                      <a:gd name="connsiteY6" fmla="*/ 0 h 3426002"/>
                      <a:gd name="connsiteX7" fmla="*/ 5181600 w 7620000"/>
                      <a:gd name="connsiteY7" fmla="*/ 0 h 3426002"/>
                      <a:gd name="connsiteX8" fmla="*/ 5791200 w 7620000"/>
                      <a:gd name="connsiteY8" fmla="*/ 0 h 3426002"/>
                      <a:gd name="connsiteX9" fmla="*/ 6553200 w 7620000"/>
                      <a:gd name="connsiteY9" fmla="*/ 0 h 3426002"/>
                      <a:gd name="connsiteX10" fmla="*/ 7620000 w 7620000"/>
                      <a:gd name="connsiteY10" fmla="*/ 0 h 3426002"/>
                      <a:gd name="connsiteX11" fmla="*/ 7620000 w 7620000"/>
                      <a:gd name="connsiteY11" fmla="*/ 582420 h 3426002"/>
                      <a:gd name="connsiteX12" fmla="*/ 7620000 w 7620000"/>
                      <a:gd name="connsiteY12" fmla="*/ 1336140 h 3426002"/>
                      <a:gd name="connsiteX13" fmla="*/ 7620000 w 7620000"/>
                      <a:gd name="connsiteY13" fmla="*/ 2021341 h 3426002"/>
                      <a:gd name="connsiteX14" fmla="*/ 7620000 w 7620000"/>
                      <a:gd name="connsiteY14" fmla="*/ 2775061 h 3426002"/>
                      <a:gd name="connsiteX15" fmla="*/ 7620000 w 7620000"/>
                      <a:gd name="connsiteY15" fmla="*/ 3426002 h 3426002"/>
                      <a:gd name="connsiteX16" fmla="*/ 6934200 w 7620000"/>
                      <a:gd name="connsiteY16" fmla="*/ 3426002 h 3426002"/>
                      <a:gd name="connsiteX17" fmla="*/ 6248400 w 7620000"/>
                      <a:gd name="connsiteY17" fmla="*/ 3426002 h 3426002"/>
                      <a:gd name="connsiteX18" fmla="*/ 5410200 w 7620000"/>
                      <a:gd name="connsiteY18" fmla="*/ 3426002 h 3426002"/>
                      <a:gd name="connsiteX19" fmla="*/ 4648200 w 7620000"/>
                      <a:gd name="connsiteY19" fmla="*/ 3426002 h 3426002"/>
                      <a:gd name="connsiteX20" fmla="*/ 3733800 w 7620000"/>
                      <a:gd name="connsiteY20" fmla="*/ 3426002 h 3426002"/>
                      <a:gd name="connsiteX21" fmla="*/ 2819400 w 7620000"/>
                      <a:gd name="connsiteY21" fmla="*/ 3426002 h 3426002"/>
                      <a:gd name="connsiteX22" fmla="*/ 1981200 w 7620000"/>
                      <a:gd name="connsiteY22" fmla="*/ 3426002 h 3426002"/>
                      <a:gd name="connsiteX23" fmla="*/ 1143000 w 7620000"/>
                      <a:gd name="connsiteY23" fmla="*/ 3426002 h 3426002"/>
                      <a:gd name="connsiteX24" fmla="*/ 0 w 7620000"/>
                      <a:gd name="connsiteY24" fmla="*/ 3426002 h 3426002"/>
                      <a:gd name="connsiteX25" fmla="*/ 0 w 7620000"/>
                      <a:gd name="connsiteY25" fmla="*/ 2809321 h 3426002"/>
                      <a:gd name="connsiteX26" fmla="*/ 0 w 7620000"/>
                      <a:gd name="connsiteY26" fmla="*/ 2124121 h 3426002"/>
                      <a:gd name="connsiteX27" fmla="*/ 0 w 7620000"/>
                      <a:gd name="connsiteY27" fmla="*/ 1438920 h 3426002"/>
                      <a:gd name="connsiteX28" fmla="*/ 0 w 7620000"/>
                      <a:gd name="connsiteY28" fmla="*/ 856500 h 3426002"/>
                      <a:gd name="connsiteX29" fmla="*/ 0 w 7620000"/>
                      <a:gd name="connsiteY29" fmla="*/ 0 h 3426002"/>
                      <a:gd name="connsiteX0" fmla="*/ 0 w 7620000"/>
                      <a:gd name="connsiteY0" fmla="*/ 0 h 3426002"/>
                      <a:gd name="connsiteX1" fmla="*/ 685800 w 7620000"/>
                      <a:gd name="connsiteY1" fmla="*/ 0 h 3426002"/>
                      <a:gd name="connsiteX2" fmla="*/ 1219200 w 7620000"/>
                      <a:gd name="connsiteY2" fmla="*/ 0 h 3426002"/>
                      <a:gd name="connsiteX3" fmla="*/ 2133600 w 7620000"/>
                      <a:gd name="connsiteY3" fmla="*/ 0 h 3426002"/>
                      <a:gd name="connsiteX4" fmla="*/ 2819400 w 7620000"/>
                      <a:gd name="connsiteY4" fmla="*/ 0 h 3426002"/>
                      <a:gd name="connsiteX5" fmla="*/ 3505200 w 7620000"/>
                      <a:gd name="connsiteY5" fmla="*/ 0 h 3426002"/>
                      <a:gd name="connsiteX6" fmla="*/ 4419600 w 7620000"/>
                      <a:gd name="connsiteY6" fmla="*/ 0 h 3426002"/>
                      <a:gd name="connsiteX7" fmla="*/ 5029200 w 7620000"/>
                      <a:gd name="connsiteY7" fmla="*/ 0 h 3426002"/>
                      <a:gd name="connsiteX8" fmla="*/ 5943600 w 7620000"/>
                      <a:gd name="connsiteY8" fmla="*/ 0 h 3426002"/>
                      <a:gd name="connsiteX9" fmla="*/ 6858000 w 7620000"/>
                      <a:gd name="connsiteY9" fmla="*/ 0 h 3426002"/>
                      <a:gd name="connsiteX10" fmla="*/ 7620000 w 7620000"/>
                      <a:gd name="connsiteY10" fmla="*/ 0 h 3426002"/>
                      <a:gd name="connsiteX11" fmla="*/ 7620000 w 7620000"/>
                      <a:gd name="connsiteY11" fmla="*/ 753720 h 3426002"/>
                      <a:gd name="connsiteX12" fmla="*/ 7620000 w 7620000"/>
                      <a:gd name="connsiteY12" fmla="*/ 1473180 h 3426002"/>
                      <a:gd name="connsiteX13" fmla="*/ 7620000 w 7620000"/>
                      <a:gd name="connsiteY13" fmla="*/ 2055601 h 3426002"/>
                      <a:gd name="connsiteX14" fmla="*/ 7620000 w 7620000"/>
                      <a:gd name="connsiteY14" fmla="*/ 2740801 h 3426002"/>
                      <a:gd name="connsiteX15" fmla="*/ 7620000 w 7620000"/>
                      <a:gd name="connsiteY15" fmla="*/ 3426002 h 3426002"/>
                      <a:gd name="connsiteX16" fmla="*/ 6858000 w 7620000"/>
                      <a:gd name="connsiteY16" fmla="*/ 3426002 h 3426002"/>
                      <a:gd name="connsiteX17" fmla="*/ 5943600 w 7620000"/>
                      <a:gd name="connsiteY17" fmla="*/ 3426002 h 3426002"/>
                      <a:gd name="connsiteX18" fmla="*/ 5181600 w 7620000"/>
                      <a:gd name="connsiteY18" fmla="*/ 3426002 h 3426002"/>
                      <a:gd name="connsiteX19" fmla="*/ 4648200 w 7620000"/>
                      <a:gd name="connsiteY19" fmla="*/ 3426002 h 3426002"/>
                      <a:gd name="connsiteX20" fmla="*/ 4038600 w 7620000"/>
                      <a:gd name="connsiteY20" fmla="*/ 3426002 h 3426002"/>
                      <a:gd name="connsiteX21" fmla="*/ 3124200 w 7620000"/>
                      <a:gd name="connsiteY21" fmla="*/ 3426002 h 3426002"/>
                      <a:gd name="connsiteX22" fmla="*/ 2362200 w 7620000"/>
                      <a:gd name="connsiteY22" fmla="*/ 3426002 h 3426002"/>
                      <a:gd name="connsiteX23" fmla="*/ 1752600 w 7620000"/>
                      <a:gd name="connsiteY23" fmla="*/ 3426002 h 3426002"/>
                      <a:gd name="connsiteX24" fmla="*/ 990600 w 7620000"/>
                      <a:gd name="connsiteY24" fmla="*/ 3426002 h 3426002"/>
                      <a:gd name="connsiteX25" fmla="*/ 0 w 7620000"/>
                      <a:gd name="connsiteY25" fmla="*/ 3426002 h 3426002"/>
                      <a:gd name="connsiteX26" fmla="*/ 0 w 7620000"/>
                      <a:gd name="connsiteY26" fmla="*/ 2843581 h 3426002"/>
                      <a:gd name="connsiteX27" fmla="*/ 0 w 7620000"/>
                      <a:gd name="connsiteY27" fmla="*/ 2124121 h 3426002"/>
                      <a:gd name="connsiteX28" fmla="*/ 0 w 7620000"/>
                      <a:gd name="connsiteY28" fmla="*/ 1507440 h 3426002"/>
                      <a:gd name="connsiteX29" fmla="*/ 0 w 7620000"/>
                      <a:gd name="connsiteY29" fmla="*/ 753720 h 3426002"/>
                      <a:gd name="connsiteX30" fmla="*/ 0 w 7620000"/>
                      <a:gd name="connsiteY30" fmla="*/ 0 h 342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20000" h="3426002" fill="none" extrusionOk="0">
                        <a:moveTo>
                          <a:pt x="0" y="0"/>
                        </a:moveTo>
                        <a:cubicBezTo>
                          <a:pt x="175549" y="-33596"/>
                          <a:pt x="352984" y="10259"/>
                          <a:pt x="533400" y="0"/>
                        </a:cubicBezTo>
                        <a:cubicBezTo>
                          <a:pt x="731559" y="-29778"/>
                          <a:pt x="1179601" y="87068"/>
                          <a:pt x="1371600" y="0"/>
                        </a:cubicBezTo>
                        <a:cubicBezTo>
                          <a:pt x="1612754" y="-36711"/>
                          <a:pt x="1783575" y="34448"/>
                          <a:pt x="2057400" y="0"/>
                        </a:cubicBezTo>
                        <a:cubicBezTo>
                          <a:pt x="2367118" y="15968"/>
                          <a:pt x="2485196" y="34092"/>
                          <a:pt x="2819400" y="0"/>
                        </a:cubicBezTo>
                        <a:cubicBezTo>
                          <a:pt x="3107158" y="-61806"/>
                          <a:pt x="3361536" y="17938"/>
                          <a:pt x="3733800" y="0"/>
                        </a:cubicBezTo>
                        <a:cubicBezTo>
                          <a:pt x="4164960" y="-9579"/>
                          <a:pt x="4025785" y="171"/>
                          <a:pt x="4343400" y="0"/>
                        </a:cubicBezTo>
                        <a:cubicBezTo>
                          <a:pt x="4595879" y="-3688"/>
                          <a:pt x="4906387" y="128840"/>
                          <a:pt x="5181600" y="0"/>
                        </a:cubicBezTo>
                        <a:cubicBezTo>
                          <a:pt x="5451906" y="-95064"/>
                          <a:pt x="5587881" y="3726"/>
                          <a:pt x="5791200" y="0"/>
                        </a:cubicBezTo>
                        <a:cubicBezTo>
                          <a:pt x="6024634" y="-18484"/>
                          <a:pt x="6400070" y="88242"/>
                          <a:pt x="6553200" y="0"/>
                        </a:cubicBezTo>
                        <a:cubicBezTo>
                          <a:pt x="6708467" y="-73154"/>
                          <a:pt x="7395925" y="103151"/>
                          <a:pt x="7620000" y="0"/>
                        </a:cubicBezTo>
                        <a:cubicBezTo>
                          <a:pt x="7658089" y="223855"/>
                          <a:pt x="7605700" y="300445"/>
                          <a:pt x="7620000" y="582420"/>
                        </a:cubicBezTo>
                        <a:cubicBezTo>
                          <a:pt x="7604163" y="837199"/>
                          <a:pt x="7601119" y="1018516"/>
                          <a:pt x="7620000" y="1336140"/>
                        </a:cubicBezTo>
                        <a:cubicBezTo>
                          <a:pt x="7665783" y="1623103"/>
                          <a:pt x="7593424" y="1831285"/>
                          <a:pt x="7620000" y="2021341"/>
                        </a:cubicBezTo>
                        <a:cubicBezTo>
                          <a:pt x="7684466" y="2175363"/>
                          <a:pt x="7626765" y="2411278"/>
                          <a:pt x="7620000" y="2775061"/>
                        </a:cubicBezTo>
                        <a:cubicBezTo>
                          <a:pt x="7625367" y="3094626"/>
                          <a:pt x="7566867" y="3252653"/>
                          <a:pt x="7620000" y="3426002"/>
                        </a:cubicBezTo>
                        <a:cubicBezTo>
                          <a:pt x="7512002" y="3527207"/>
                          <a:pt x="7049676" y="3382191"/>
                          <a:pt x="6934200" y="3426002"/>
                        </a:cubicBezTo>
                        <a:cubicBezTo>
                          <a:pt x="6764967" y="3485329"/>
                          <a:pt x="6518880" y="3344718"/>
                          <a:pt x="6248400" y="3426002"/>
                        </a:cubicBezTo>
                        <a:cubicBezTo>
                          <a:pt x="5958656" y="3439352"/>
                          <a:pt x="5816861" y="3398020"/>
                          <a:pt x="5410200" y="3426002"/>
                        </a:cubicBezTo>
                        <a:cubicBezTo>
                          <a:pt x="4978828" y="3462082"/>
                          <a:pt x="4918634" y="3402268"/>
                          <a:pt x="4648200" y="3426002"/>
                        </a:cubicBezTo>
                        <a:cubicBezTo>
                          <a:pt x="4361169" y="3448062"/>
                          <a:pt x="4149958" y="3360683"/>
                          <a:pt x="3733800" y="3426002"/>
                        </a:cubicBezTo>
                        <a:cubicBezTo>
                          <a:pt x="3263852" y="3464202"/>
                          <a:pt x="3169940" y="3310084"/>
                          <a:pt x="2819400" y="3426002"/>
                        </a:cubicBezTo>
                        <a:cubicBezTo>
                          <a:pt x="2460660" y="3540148"/>
                          <a:pt x="2237135" y="3413037"/>
                          <a:pt x="1981200" y="3426002"/>
                        </a:cubicBezTo>
                        <a:cubicBezTo>
                          <a:pt x="1676833" y="3508487"/>
                          <a:pt x="1412208" y="3436918"/>
                          <a:pt x="1143000" y="3426002"/>
                        </a:cubicBezTo>
                        <a:cubicBezTo>
                          <a:pt x="768245" y="3408550"/>
                          <a:pt x="455794" y="3244303"/>
                          <a:pt x="0" y="3426002"/>
                        </a:cubicBezTo>
                        <a:cubicBezTo>
                          <a:pt x="-48221" y="3254532"/>
                          <a:pt x="73176" y="2971492"/>
                          <a:pt x="0" y="2809321"/>
                        </a:cubicBezTo>
                        <a:cubicBezTo>
                          <a:pt x="-3226" y="2584662"/>
                          <a:pt x="104227" y="2300697"/>
                          <a:pt x="0" y="2124121"/>
                        </a:cubicBezTo>
                        <a:cubicBezTo>
                          <a:pt x="-59776" y="1936524"/>
                          <a:pt x="54799" y="1724429"/>
                          <a:pt x="0" y="1438920"/>
                        </a:cubicBezTo>
                        <a:cubicBezTo>
                          <a:pt x="-14815" y="1130175"/>
                          <a:pt x="52414" y="1023107"/>
                          <a:pt x="0" y="856500"/>
                        </a:cubicBezTo>
                        <a:cubicBezTo>
                          <a:pt x="-71711" y="659163"/>
                          <a:pt x="47505" y="205299"/>
                          <a:pt x="0" y="0"/>
                        </a:cubicBezTo>
                        <a:close/>
                      </a:path>
                      <a:path w="7620000" h="3426002" stroke="0" extrusionOk="0">
                        <a:moveTo>
                          <a:pt x="0" y="0"/>
                        </a:moveTo>
                        <a:cubicBezTo>
                          <a:pt x="162832" y="-32285"/>
                          <a:pt x="567474" y="53680"/>
                          <a:pt x="685800" y="0"/>
                        </a:cubicBezTo>
                        <a:cubicBezTo>
                          <a:pt x="853924" y="-92767"/>
                          <a:pt x="1039540" y="45608"/>
                          <a:pt x="1219200" y="0"/>
                        </a:cubicBezTo>
                        <a:cubicBezTo>
                          <a:pt x="1448222" y="-46788"/>
                          <a:pt x="1711127" y="-5865"/>
                          <a:pt x="2133600" y="0"/>
                        </a:cubicBezTo>
                        <a:cubicBezTo>
                          <a:pt x="2609107" y="-830"/>
                          <a:pt x="2505122" y="41096"/>
                          <a:pt x="2819400" y="0"/>
                        </a:cubicBezTo>
                        <a:cubicBezTo>
                          <a:pt x="3126377" y="-19225"/>
                          <a:pt x="3213473" y="77522"/>
                          <a:pt x="3505200" y="0"/>
                        </a:cubicBezTo>
                        <a:cubicBezTo>
                          <a:pt x="3811602" y="-150906"/>
                          <a:pt x="4053386" y="40388"/>
                          <a:pt x="4419600" y="0"/>
                        </a:cubicBezTo>
                        <a:cubicBezTo>
                          <a:pt x="4807068" y="-42622"/>
                          <a:pt x="4863986" y="21448"/>
                          <a:pt x="5029200" y="0"/>
                        </a:cubicBezTo>
                        <a:cubicBezTo>
                          <a:pt x="5237707" y="-52896"/>
                          <a:pt x="5616633" y="74704"/>
                          <a:pt x="5943600" y="0"/>
                        </a:cubicBezTo>
                        <a:cubicBezTo>
                          <a:pt x="6328322" y="-86279"/>
                          <a:pt x="6477674" y="15193"/>
                          <a:pt x="6858000" y="0"/>
                        </a:cubicBezTo>
                        <a:cubicBezTo>
                          <a:pt x="7267983" y="-37340"/>
                          <a:pt x="7312443" y="4818"/>
                          <a:pt x="7620000" y="0"/>
                        </a:cubicBezTo>
                        <a:cubicBezTo>
                          <a:pt x="7621023" y="209542"/>
                          <a:pt x="7594282" y="388584"/>
                          <a:pt x="7620000" y="753720"/>
                        </a:cubicBezTo>
                        <a:cubicBezTo>
                          <a:pt x="7626663" y="1118626"/>
                          <a:pt x="7591592" y="1179697"/>
                          <a:pt x="7620000" y="1473180"/>
                        </a:cubicBezTo>
                        <a:cubicBezTo>
                          <a:pt x="7641158" y="1754748"/>
                          <a:pt x="7563829" y="1901855"/>
                          <a:pt x="7620000" y="2055601"/>
                        </a:cubicBezTo>
                        <a:cubicBezTo>
                          <a:pt x="7695757" y="2260921"/>
                          <a:pt x="7631272" y="2412685"/>
                          <a:pt x="7620000" y="2740801"/>
                        </a:cubicBezTo>
                        <a:cubicBezTo>
                          <a:pt x="7663004" y="3074057"/>
                          <a:pt x="7592436" y="3144455"/>
                          <a:pt x="7620000" y="3426002"/>
                        </a:cubicBezTo>
                        <a:cubicBezTo>
                          <a:pt x="7229241" y="3504341"/>
                          <a:pt x="7126336" y="3331417"/>
                          <a:pt x="6858000" y="3426002"/>
                        </a:cubicBezTo>
                        <a:cubicBezTo>
                          <a:pt x="6550087" y="3459042"/>
                          <a:pt x="6221976" y="3261586"/>
                          <a:pt x="5943600" y="3426002"/>
                        </a:cubicBezTo>
                        <a:cubicBezTo>
                          <a:pt x="5625528" y="3541190"/>
                          <a:pt x="5420914" y="3362623"/>
                          <a:pt x="5181600" y="3426002"/>
                        </a:cubicBezTo>
                        <a:cubicBezTo>
                          <a:pt x="4963450" y="3489272"/>
                          <a:pt x="4848506" y="3364001"/>
                          <a:pt x="4648200" y="3426002"/>
                        </a:cubicBezTo>
                        <a:cubicBezTo>
                          <a:pt x="4500563" y="3466282"/>
                          <a:pt x="4144165" y="3444200"/>
                          <a:pt x="4038600" y="3426002"/>
                        </a:cubicBezTo>
                        <a:cubicBezTo>
                          <a:pt x="3885824" y="3453094"/>
                          <a:pt x="3479460" y="3437705"/>
                          <a:pt x="3124200" y="3426002"/>
                        </a:cubicBezTo>
                        <a:cubicBezTo>
                          <a:pt x="2837713" y="3424432"/>
                          <a:pt x="2734391" y="3407181"/>
                          <a:pt x="2362200" y="3426002"/>
                        </a:cubicBezTo>
                        <a:cubicBezTo>
                          <a:pt x="1985024" y="3449659"/>
                          <a:pt x="1970558" y="3396720"/>
                          <a:pt x="1752600" y="3426002"/>
                        </a:cubicBezTo>
                        <a:cubicBezTo>
                          <a:pt x="1486523" y="3467807"/>
                          <a:pt x="1192623" y="3425497"/>
                          <a:pt x="990600" y="3426002"/>
                        </a:cubicBezTo>
                        <a:cubicBezTo>
                          <a:pt x="751478" y="3452419"/>
                          <a:pt x="286043" y="3472300"/>
                          <a:pt x="0" y="3426002"/>
                        </a:cubicBezTo>
                        <a:cubicBezTo>
                          <a:pt x="-62472" y="3193044"/>
                          <a:pt x="10905" y="3106733"/>
                          <a:pt x="0" y="2843581"/>
                        </a:cubicBezTo>
                        <a:cubicBezTo>
                          <a:pt x="-26576" y="2561776"/>
                          <a:pt x="59061" y="2452958"/>
                          <a:pt x="0" y="2124121"/>
                        </a:cubicBezTo>
                        <a:cubicBezTo>
                          <a:pt x="-65627" y="1820223"/>
                          <a:pt x="71171" y="1767687"/>
                          <a:pt x="0" y="1507440"/>
                        </a:cubicBezTo>
                        <a:cubicBezTo>
                          <a:pt x="-43422" y="1265387"/>
                          <a:pt x="6870" y="920594"/>
                          <a:pt x="0" y="753720"/>
                        </a:cubicBezTo>
                        <a:cubicBezTo>
                          <a:pt x="25414" y="645119"/>
                          <a:pt x="64898" y="277491"/>
                          <a:pt x="0" y="0"/>
                        </a:cubicBezTo>
                        <a:close/>
                      </a:path>
                      <a:path w="7620000" h="3426002" fill="none" stroke="0" extrusionOk="0">
                        <a:moveTo>
                          <a:pt x="0" y="0"/>
                        </a:moveTo>
                        <a:cubicBezTo>
                          <a:pt x="84082" y="-74475"/>
                          <a:pt x="341549" y="37165"/>
                          <a:pt x="533400" y="0"/>
                        </a:cubicBezTo>
                        <a:cubicBezTo>
                          <a:pt x="741222" y="-23461"/>
                          <a:pt x="1079570" y="45563"/>
                          <a:pt x="1371600" y="0"/>
                        </a:cubicBezTo>
                        <a:cubicBezTo>
                          <a:pt x="1569637" y="-8750"/>
                          <a:pt x="1772452" y="14249"/>
                          <a:pt x="2057400" y="0"/>
                        </a:cubicBezTo>
                        <a:cubicBezTo>
                          <a:pt x="2321726" y="-20206"/>
                          <a:pt x="2527663" y="81613"/>
                          <a:pt x="2819400" y="0"/>
                        </a:cubicBezTo>
                        <a:cubicBezTo>
                          <a:pt x="3151422" y="-72961"/>
                          <a:pt x="3321330" y="-25168"/>
                          <a:pt x="3733800" y="0"/>
                        </a:cubicBezTo>
                        <a:cubicBezTo>
                          <a:pt x="4136716" y="-9314"/>
                          <a:pt x="4036567" y="30964"/>
                          <a:pt x="4343400" y="0"/>
                        </a:cubicBezTo>
                        <a:cubicBezTo>
                          <a:pt x="4640004" y="-84201"/>
                          <a:pt x="4872342" y="129557"/>
                          <a:pt x="5181600" y="0"/>
                        </a:cubicBezTo>
                        <a:cubicBezTo>
                          <a:pt x="5491445" y="-68400"/>
                          <a:pt x="5594693" y="34990"/>
                          <a:pt x="5791200" y="0"/>
                        </a:cubicBezTo>
                        <a:cubicBezTo>
                          <a:pt x="5986607" y="-32870"/>
                          <a:pt x="6399555" y="106914"/>
                          <a:pt x="6553200" y="0"/>
                        </a:cubicBezTo>
                        <a:cubicBezTo>
                          <a:pt x="6756305" y="-52757"/>
                          <a:pt x="7397716" y="132634"/>
                          <a:pt x="7620000" y="0"/>
                        </a:cubicBezTo>
                        <a:cubicBezTo>
                          <a:pt x="7664860" y="237880"/>
                          <a:pt x="7604023" y="341316"/>
                          <a:pt x="7620000" y="582420"/>
                        </a:cubicBezTo>
                        <a:cubicBezTo>
                          <a:pt x="7682306" y="801001"/>
                          <a:pt x="7591930" y="1022953"/>
                          <a:pt x="7620000" y="1336140"/>
                        </a:cubicBezTo>
                        <a:cubicBezTo>
                          <a:pt x="7618017" y="1640025"/>
                          <a:pt x="7538950" y="1816088"/>
                          <a:pt x="7620000" y="2021341"/>
                        </a:cubicBezTo>
                        <a:cubicBezTo>
                          <a:pt x="7623746" y="2205442"/>
                          <a:pt x="7585753" y="2404450"/>
                          <a:pt x="7620000" y="2775061"/>
                        </a:cubicBezTo>
                        <a:cubicBezTo>
                          <a:pt x="7627110" y="3080618"/>
                          <a:pt x="7590749" y="3285204"/>
                          <a:pt x="7620000" y="3426002"/>
                        </a:cubicBezTo>
                        <a:cubicBezTo>
                          <a:pt x="7469230" y="3517262"/>
                          <a:pt x="7102168" y="3373224"/>
                          <a:pt x="6934200" y="3426002"/>
                        </a:cubicBezTo>
                        <a:cubicBezTo>
                          <a:pt x="6768676" y="3557528"/>
                          <a:pt x="6539446" y="3407930"/>
                          <a:pt x="6248400" y="3426002"/>
                        </a:cubicBezTo>
                        <a:cubicBezTo>
                          <a:pt x="5966912" y="3447864"/>
                          <a:pt x="5798217" y="3370985"/>
                          <a:pt x="5410200" y="3426002"/>
                        </a:cubicBezTo>
                        <a:cubicBezTo>
                          <a:pt x="5008610" y="3495833"/>
                          <a:pt x="4874889" y="3414183"/>
                          <a:pt x="4648200" y="3426002"/>
                        </a:cubicBezTo>
                        <a:cubicBezTo>
                          <a:pt x="4407217" y="3386149"/>
                          <a:pt x="4118764" y="3347952"/>
                          <a:pt x="3733800" y="3426002"/>
                        </a:cubicBezTo>
                        <a:cubicBezTo>
                          <a:pt x="3335377" y="3535386"/>
                          <a:pt x="3148739" y="3385869"/>
                          <a:pt x="2819400" y="3426002"/>
                        </a:cubicBezTo>
                        <a:cubicBezTo>
                          <a:pt x="2464130" y="3538411"/>
                          <a:pt x="2255133" y="3338825"/>
                          <a:pt x="1981200" y="3426002"/>
                        </a:cubicBezTo>
                        <a:cubicBezTo>
                          <a:pt x="1740544" y="3515841"/>
                          <a:pt x="1405375" y="3377705"/>
                          <a:pt x="1143000" y="3426002"/>
                        </a:cubicBezTo>
                        <a:cubicBezTo>
                          <a:pt x="957290" y="3477378"/>
                          <a:pt x="353809" y="3328069"/>
                          <a:pt x="0" y="3426002"/>
                        </a:cubicBezTo>
                        <a:cubicBezTo>
                          <a:pt x="-72070" y="3304100"/>
                          <a:pt x="17665" y="2967292"/>
                          <a:pt x="0" y="2809321"/>
                        </a:cubicBezTo>
                        <a:cubicBezTo>
                          <a:pt x="17363" y="2567374"/>
                          <a:pt x="89695" y="2289998"/>
                          <a:pt x="0" y="2124121"/>
                        </a:cubicBezTo>
                        <a:cubicBezTo>
                          <a:pt x="-102979" y="1898415"/>
                          <a:pt x="53705" y="1724291"/>
                          <a:pt x="0" y="1438920"/>
                        </a:cubicBezTo>
                        <a:cubicBezTo>
                          <a:pt x="-31950" y="1130929"/>
                          <a:pt x="61873" y="1074177"/>
                          <a:pt x="0" y="856500"/>
                        </a:cubicBezTo>
                        <a:cubicBezTo>
                          <a:pt x="-33434" y="653045"/>
                          <a:pt x="27636" y="187477"/>
                          <a:pt x="0" y="0"/>
                        </a:cubicBezTo>
                        <a:close/>
                      </a:path>
                    </a:pathLst>
                  </a:custGeom>
                  <ask:type>
                    <ask:lineSketchScribble/>
                  </ask:type>
                </ask:lineSketchStyleProps>
              </a:ext>
            </a:extLst>
          </a:ln>
        </p:spPr>
        <p:txBody>
          <a:bodyPr wrap="square">
            <a:spAutoFit/>
          </a:bodyPr>
          <a:lstStyle/>
          <a:p>
            <a:pPr algn="just">
              <a:lnSpc>
                <a:spcPct val="114000"/>
              </a:lnSpc>
            </a:pPr>
            <a:r>
              <a:rPr lang="vi-VN" sz="3200" dirty="0">
                <a:solidFill>
                  <a:srgbClr val="000000"/>
                </a:solidFill>
                <a:latin typeface="Times New Roman" panose="02020603050405020304" pitchFamily="18" charset="0"/>
                <a:ea typeface="Calibri" panose="020F0502020204030204" pitchFamily="34" charset="0"/>
              </a:rPr>
              <a:t>HS xem video và thực hiện tại nhà các sản phẩm, sau đó chia sẻ với các bạn trong lớp, có hình ảnh hoặc video minh hoạ: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200" dirty="0">
                <a:solidFill>
                  <a:srgbClr val="000000"/>
                </a:solidFill>
                <a:latin typeface="Times New Roman" panose="02020603050405020304" pitchFamily="18" charset="0"/>
                <a:ea typeface="Calibri" panose="020F0502020204030204" pitchFamily="34" charset="0"/>
              </a:rPr>
              <a:t>- Tự làm kem</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200" dirty="0">
                <a:solidFill>
                  <a:srgbClr val="000000"/>
                </a:solidFill>
                <a:latin typeface="Times New Roman" panose="02020603050405020304" pitchFamily="18" charset="0"/>
                <a:ea typeface="Calibri" panose="020F0502020204030204" pitchFamily="34" charset="0"/>
              </a:rPr>
              <a:t>- Tự làm các sản phẩm từ đất nặn</a:t>
            </a:r>
            <a:endParaRPr lang="en-VN" sz="32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3200" dirty="0">
                <a:solidFill>
                  <a:srgbClr val="000000"/>
                </a:solidFill>
                <a:latin typeface="Times New Roman" panose="02020603050405020304" pitchFamily="18" charset="0"/>
                <a:ea typeface="Calibri" panose="020F0502020204030204" pitchFamily="34" charset="0"/>
              </a:rPr>
              <a:t>- Tự làm khoai tây chiên</a:t>
            </a:r>
            <a:r>
              <a:rPr lang="en-VN" sz="3200" dirty="0"/>
              <a:t> </a:t>
            </a:r>
          </a:p>
        </p:txBody>
      </p:sp>
    </p:spTree>
    <p:extLst>
      <p:ext uri="{BB962C8B-B14F-4D97-AF65-F5344CB8AC3E}">
        <p14:creationId xmlns:p14="http://schemas.microsoft.com/office/powerpoint/2010/main" val="301169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4250512" y="2229679"/>
            <a:ext cx="1833681" cy="1635599"/>
            <a:chOff x="3019011" y="1562514"/>
            <a:chExt cx="1543050" cy="1376363"/>
          </a:xfrm>
        </p:grpSpPr>
        <p:sp>
          <p:nvSpPr>
            <p:cNvPr id="4"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3" name="Group 22"/>
            <p:cNvGrpSpPr/>
            <p:nvPr/>
          </p:nvGrpSpPr>
          <p:grpSpPr>
            <a:xfrm flipH="1">
              <a:off x="4390611" y="1562515"/>
              <a:ext cx="171450" cy="1376362"/>
              <a:chOff x="1447799" y="1047750"/>
              <a:chExt cx="609602" cy="3352800"/>
            </a:xfrm>
            <a:solidFill>
              <a:schemeClr val="accent1">
                <a:lumMod val="75000"/>
              </a:schemeClr>
            </a:solidFill>
          </p:grpSpPr>
          <p:sp>
            <p:nvSpPr>
              <p:cNvPr id="24" name="Flowchart: Manual Input 23"/>
              <p:cNvSpPr/>
              <p:nvPr/>
            </p:nvSpPr>
            <p:spPr bwMode="auto">
              <a:xfrm>
                <a:off x="1447799" y="1047750"/>
                <a:ext cx="609602" cy="2514600"/>
              </a:xfrm>
              <a:prstGeom prst="flowChartManualInput">
                <a:avLst/>
              </a:prstGeom>
              <a:grpFill/>
              <a:ln w="9525">
                <a:noFill/>
                <a:round/>
                <a:headEnd/>
                <a:tailEnd/>
              </a:ln>
            </p:spPr>
            <p:txBody>
              <a:bodyPr vert="horz" wrap="square" lIns="108663" tIns="54332" rIns="108663" bIns="54332" numCol="1" rtlCol="0" anchor="t" anchorCtr="0" compatLnSpc="1">
                <a:prstTxWarp prst="textNoShape">
                  <a:avLst/>
                </a:prstTxWarp>
              </a:bodyP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5" name="Flowchart: Manual Input 24"/>
              <p:cNvSpPr/>
              <p:nvPr/>
            </p:nvSpPr>
            <p:spPr bwMode="auto">
              <a:xfrm rot="10800000" flipH="1">
                <a:off x="1447799" y="1885950"/>
                <a:ext cx="609602" cy="2514600"/>
              </a:xfrm>
              <a:prstGeom prst="flowChartManualInput">
                <a:avLst/>
              </a:prstGeom>
              <a:grpFill/>
              <a:ln w="9525">
                <a:noFill/>
                <a:round/>
                <a:headEnd/>
                <a:tailEnd/>
              </a:ln>
            </p:spPr>
            <p:txBody>
              <a:bodyPr vert="horz" wrap="square" lIns="108663" tIns="54332" rIns="108663" bIns="54332" numCol="1" rtlCol="0" anchor="t" anchorCtr="0" compatLnSpc="1">
                <a:prstTxWarp prst="textNoShape">
                  <a:avLst/>
                </a:prstTxWarp>
              </a:bodyP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13" name="Group 40"/>
          <p:cNvGrpSpPr/>
          <p:nvPr/>
        </p:nvGrpSpPr>
        <p:grpSpPr>
          <a:xfrm>
            <a:off x="4250512" y="3858139"/>
            <a:ext cx="1833681" cy="1637864"/>
            <a:chOff x="3019011" y="2932872"/>
            <a:chExt cx="1543050" cy="1378268"/>
          </a:xfrm>
        </p:grpSpPr>
        <p:sp>
          <p:nvSpPr>
            <p:cNvPr id="7"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14" name="Group 25"/>
            <p:cNvGrpSpPr/>
            <p:nvPr/>
          </p:nvGrpSpPr>
          <p:grpSpPr>
            <a:xfrm flipH="1">
              <a:off x="4390611" y="2934778"/>
              <a:ext cx="171450" cy="1376362"/>
              <a:chOff x="1447799" y="1047750"/>
              <a:chExt cx="609602" cy="3352800"/>
            </a:xfrm>
            <a:solidFill>
              <a:schemeClr val="accent2">
                <a:lumMod val="75000"/>
              </a:schemeClr>
            </a:solidFill>
          </p:grpSpPr>
          <p:sp>
            <p:nvSpPr>
              <p:cNvPr id="27" name="Flowchart: Manual Input 26"/>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108663" tIns="54332" rIns="108663" bIns="54332" numCol="1" rtlCol="0" anchor="t" anchorCtr="0" compatLnSpc="1">
                <a:prstTxWarp prst="textNoShape">
                  <a:avLst/>
                </a:prstTxWarp>
              </a:bodyP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8" name="Flowchart: Manual Input 27"/>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108663" tIns="54332" rIns="108663" bIns="54332" numCol="1" rtlCol="0" anchor="t" anchorCtr="0" compatLnSpc="1">
                <a:prstTxWarp prst="textNoShape">
                  <a:avLst/>
                </a:prstTxWarp>
              </a:bodyP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2" name="Group 41"/>
          <p:cNvGrpSpPr/>
          <p:nvPr/>
        </p:nvGrpSpPr>
        <p:grpSpPr>
          <a:xfrm>
            <a:off x="6084193" y="2229679"/>
            <a:ext cx="1833681" cy="1635599"/>
            <a:chOff x="4562061" y="1562514"/>
            <a:chExt cx="1543050" cy="1376363"/>
          </a:xfrm>
        </p:grpSpPr>
        <p:sp>
          <p:nvSpPr>
            <p:cNvPr id="9" name="Rectangle 8"/>
            <p:cNvSpPr/>
            <p:nvPr/>
          </p:nvSpPr>
          <p:spPr>
            <a:xfrm flipH="1">
              <a:off x="4733511" y="1562514"/>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3" name="Group 28"/>
            <p:cNvGrpSpPr/>
            <p:nvPr/>
          </p:nvGrpSpPr>
          <p:grpSpPr>
            <a:xfrm>
              <a:off x="4562061" y="1562515"/>
              <a:ext cx="171450" cy="1376362"/>
              <a:chOff x="1447799" y="1047750"/>
              <a:chExt cx="609602" cy="3352800"/>
            </a:xfrm>
            <a:solidFill>
              <a:schemeClr val="accent3">
                <a:lumMod val="75000"/>
              </a:schemeClr>
            </a:solidFill>
          </p:grpSpPr>
          <p:sp>
            <p:nvSpPr>
              <p:cNvPr id="30" name="Flowchart: Manual Input 29"/>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108663" tIns="54332" rIns="108663" bIns="54332" numCol="1" rtlCol="0" anchor="t" anchorCtr="0" compatLnSpc="1">
                <a:prstTxWarp prst="textNoShape">
                  <a:avLst/>
                </a:prstTxWarp>
              </a:bodyP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1" name="Flowchart: Manual Input 30"/>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108663" tIns="54332" rIns="108663" bIns="54332" numCol="1" rtlCol="0" anchor="t" anchorCtr="0" compatLnSpc="1">
                <a:prstTxWarp prst="textNoShape">
                  <a:avLst/>
                </a:prstTxWarp>
              </a:bodyP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
        <p:nvSpPr>
          <p:cNvPr id="5" name="Round Same Side Corner Rectangle 4"/>
          <p:cNvSpPr/>
          <p:nvPr/>
        </p:nvSpPr>
        <p:spPr>
          <a:xfrm rot="5400000">
            <a:off x="4011743" y="2164378"/>
            <a:ext cx="873828" cy="176054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6" name="Freeform 24"/>
          <p:cNvSpPr>
            <a:spLocks noEditPoints="1"/>
          </p:cNvSpPr>
          <p:nvPr/>
        </p:nvSpPr>
        <p:spPr bwMode="auto">
          <a:xfrm>
            <a:off x="4703271" y="2790616"/>
            <a:ext cx="467852" cy="508061"/>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108663" tIns="54332" rIns="108663" bIns="54332" numCol="1" anchor="t" anchorCtr="0" compatLnSpc="1">
            <a:prstTxWarp prst="textNoShape">
              <a:avLst/>
            </a:prstTxWarp>
          </a:bodyPr>
          <a:lstStyle/>
          <a:p>
            <a:pP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8" name="Round Same Side Corner Rectangle 7"/>
          <p:cNvSpPr/>
          <p:nvPr/>
        </p:nvSpPr>
        <p:spPr>
          <a:xfrm rot="5400000">
            <a:off x="4011743" y="3792842"/>
            <a:ext cx="873828" cy="176054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0" name="Round Same Side Corner Rectangle 9"/>
          <p:cNvSpPr/>
          <p:nvPr/>
        </p:nvSpPr>
        <p:spPr>
          <a:xfrm rot="16200000" flipH="1">
            <a:off x="7296003" y="2164378"/>
            <a:ext cx="873828" cy="1760543"/>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5" name="Text Placeholder 3"/>
          <p:cNvSpPr txBox="1">
            <a:spLocks/>
          </p:cNvSpPr>
          <p:nvPr/>
        </p:nvSpPr>
        <p:spPr>
          <a:xfrm>
            <a:off x="3743096" y="2880062"/>
            <a:ext cx="514329" cy="329172"/>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86573">
              <a:lnSpc>
                <a:spcPct val="120000"/>
              </a:lnSpc>
              <a:spcBef>
                <a:spcPct val="20000"/>
              </a:spcBef>
              <a:defRPr/>
            </a:pPr>
            <a:r>
              <a:rPr lang="en-US" sz="30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01</a:t>
            </a:r>
          </a:p>
        </p:txBody>
      </p:sp>
      <p:sp>
        <p:nvSpPr>
          <p:cNvPr id="16" name="Text Placeholder 3"/>
          <p:cNvSpPr txBox="1">
            <a:spLocks/>
          </p:cNvSpPr>
          <p:nvPr/>
        </p:nvSpPr>
        <p:spPr>
          <a:xfrm>
            <a:off x="3743096" y="4508527"/>
            <a:ext cx="514329" cy="329172"/>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86573">
              <a:lnSpc>
                <a:spcPct val="120000"/>
              </a:lnSpc>
              <a:spcBef>
                <a:spcPct val="20000"/>
              </a:spcBef>
              <a:defRPr/>
            </a:pPr>
            <a:r>
              <a:rPr lang="en-US" sz="30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02</a:t>
            </a:r>
          </a:p>
        </p:txBody>
      </p:sp>
      <p:sp>
        <p:nvSpPr>
          <p:cNvPr id="17" name="Text Placeholder 3"/>
          <p:cNvSpPr txBox="1">
            <a:spLocks/>
          </p:cNvSpPr>
          <p:nvPr/>
        </p:nvSpPr>
        <p:spPr>
          <a:xfrm>
            <a:off x="7968505" y="2880062"/>
            <a:ext cx="514329" cy="329172"/>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86573">
              <a:lnSpc>
                <a:spcPct val="120000"/>
              </a:lnSpc>
              <a:spcBef>
                <a:spcPct val="20000"/>
              </a:spcBef>
              <a:defRPr/>
            </a:pPr>
            <a:r>
              <a:rPr lang="en-US" sz="30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03</a:t>
            </a:r>
          </a:p>
        </p:txBody>
      </p:sp>
      <p:sp>
        <p:nvSpPr>
          <p:cNvPr id="18" name="Text Placeholder 3"/>
          <p:cNvSpPr txBox="1">
            <a:spLocks/>
          </p:cNvSpPr>
          <p:nvPr/>
        </p:nvSpPr>
        <p:spPr>
          <a:xfrm>
            <a:off x="7968505" y="4508527"/>
            <a:ext cx="514329" cy="329172"/>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86573">
              <a:lnSpc>
                <a:spcPct val="120000"/>
              </a:lnSpc>
              <a:spcBef>
                <a:spcPct val="20000"/>
              </a:spcBef>
              <a:defRPr/>
            </a:pPr>
            <a:r>
              <a:rPr lang="en-US" sz="30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04</a:t>
            </a:r>
          </a:p>
        </p:txBody>
      </p:sp>
      <p:sp>
        <p:nvSpPr>
          <p:cNvPr id="19" name="Freeform 144"/>
          <p:cNvSpPr>
            <a:spLocks noEditPoints="1"/>
          </p:cNvSpPr>
          <p:nvPr/>
        </p:nvSpPr>
        <p:spPr bwMode="auto">
          <a:xfrm>
            <a:off x="4567441" y="4447349"/>
            <a:ext cx="520675" cy="451523"/>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108663" tIns="54332" rIns="108663" bIns="54332" numCol="1" anchor="t" anchorCtr="0" compatLnSpc="1">
            <a:prstTxWarp prst="textNoShape">
              <a:avLst/>
            </a:prstTxWarp>
          </a:bodyPr>
          <a:lstStyle/>
          <a:p>
            <a:pP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0" name="Freeform 166"/>
          <p:cNvSpPr>
            <a:spLocks noEditPoints="1"/>
          </p:cNvSpPr>
          <p:nvPr/>
        </p:nvSpPr>
        <p:spPr bwMode="auto">
          <a:xfrm>
            <a:off x="7012352" y="2811660"/>
            <a:ext cx="462565" cy="46596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vert="horz" wrap="square" lIns="108663" tIns="54332" rIns="108663" bIns="54332" numCol="1" anchor="t" anchorCtr="0" compatLnSpc="1">
            <a:prstTxWarp prst="textNoShape">
              <a:avLst/>
            </a:prstTxWarp>
          </a:bodyPr>
          <a:lstStyle/>
          <a:p>
            <a:pPr>
              <a:lnSpc>
                <a:spcPct val="120000"/>
              </a:lnSpc>
            </a:pPr>
            <a:endParaRPr lang="en-US" sz="3067"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TextBox 34"/>
          <p:cNvSpPr txBox="1"/>
          <p:nvPr/>
        </p:nvSpPr>
        <p:spPr>
          <a:xfrm>
            <a:off x="406400" y="4131507"/>
            <a:ext cx="2954941" cy="1083374"/>
          </a:xfrm>
          <a:prstGeom prst="rect">
            <a:avLst/>
          </a:prstGeom>
          <a:noFill/>
        </p:spPr>
        <p:txBody>
          <a:bodyPr wrap="square" lIns="0" tIns="0" rIns="0" bIns="0" rtlCol="0">
            <a:spAutoFit/>
          </a:bodyPr>
          <a:lstStyle/>
          <a:p>
            <a:pPr algn="r">
              <a:lnSpc>
                <a:spcPct val="120000"/>
              </a:lnSpc>
            </a:pP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Tự</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làm</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sản</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phẩm</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dụng</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ở</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nhà</a:t>
            </a:r>
            <a:endPar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6" name="TextBox 35"/>
          <p:cNvSpPr txBox="1"/>
          <p:nvPr/>
        </p:nvSpPr>
        <p:spPr>
          <a:xfrm>
            <a:off x="304993" y="2478985"/>
            <a:ext cx="3090497" cy="1083374"/>
          </a:xfrm>
          <a:prstGeom prst="rect">
            <a:avLst/>
          </a:prstGeom>
          <a:noFill/>
        </p:spPr>
        <p:txBody>
          <a:bodyPr wrap="square" lIns="0" tIns="0" rIns="0" bIns="0" rtlCol="0">
            <a:spAutoFit/>
          </a:bodyPr>
          <a:lstStyle/>
          <a:p>
            <a:pPr algn="r">
              <a:lnSpc>
                <a:spcPct val="120000"/>
              </a:lnSpc>
            </a:pP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Nắm</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vững</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nội</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dung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của</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3067"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học</a:t>
            </a:r>
            <a:endParaRPr lang="en-US"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8" name="TextBox 37"/>
          <p:cNvSpPr txBox="1"/>
          <p:nvPr/>
        </p:nvSpPr>
        <p:spPr>
          <a:xfrm>
            <a:off x="8808190" y="1936734"/>
            <a:ext cx="3012705" cy="2216119"/>
          </a:xfrm>
          <a:prstGeom prst="rect">
            <a:avLst/>
          </a:prstGeom>
          <a:noFill/>
        </p:spPr>
        <p:txBody>
          <a:bodyPr wrap="square" lIns="0" tIns="0" rIns="0" bIns="0" rtlCol="0">
            <a:spAutoFit/>
          </a:bodyPr>
          <a:lstStyle/>
          <a:p>
            <a:pPr algn="just">
              <a:lnSpc>
                <a:spcPct val="120000"/>
              </a:lnSpc>
            </a:pPr>
            <a:r>
              <a:rPr lang="en-US" altLang="zh-CN" sz="3067">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 trước kiến thức phần VIẾT: Tóm tắt văn bản thông tin</a:t>
            </a:r>
            <a:endParaRPr lang="en-US" altLang="zh-CN" sz="3067"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TextBox 39">
            <a:extLst>
              <a:ext uri="{FF2B5EF4-FFF2-40B4-BE49-F238E27FC236}">
                <a16:creationId xmlns:a16="http://schemas.microsoft.com/office/drawing/2014/main" id="{67E50EBE-F30C-1948-A4DC-C904E57BAC98}"/>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4A9D4F5-F324-EB47-A686-B9275C4F1068}"/>
              </a:ext>
            </a:extLst>
          </p:cNvPr>
          <p:cNvSpPr txBox="1"/>
          <p:nvPr/>
        </p:nvSpPr>
        <p:spPr>
          <a:xfrm>
            <a:off x="3361342" y="709955"/>
            <a:ext cx="5604689" cy="748988"/>
          </a:xfrm>
          <a:prstGeom prst="rect">
            <a:avLst/>
          </a:prstGeom>
          <a:noFill/>
        </p:spPr>
        <p:txBody>
          <a:bodyPr wrap="square" rtlCol="0">
            <a:spAutoFit/>
          </a:bodyPr>
          <a:lstStyle/>
          <a:p>
            <a:pPr algn="ctr"/>
            <a:r>
              <a:rPr lang="en-VN" sz="4267" b="1" dirty="0">
                <a:latin typeface="Times New Roman" panose="02020603050405020304" pitchFamily="18" charset="0"/>
                <a:cs typeface="Times New Roman" panose="02020603050405020304" pitchFamily="18" charset="0"/>
              </a:rPr>
              <a:t>Hướng dẫn tự học</a:t>
            </a:r>
          </a:p>
        </p:txBody>
      </p:sp>
    </p:spTree>
    <p:extLst>
      <p:ext uri="{BB962C8B-B14F-4D97-AF65-F5344CB8AC3E}">
        <p14:creationId xmlns:p14="http://schemas.microsoft.com/office/powerpoint/2010/main" val="393914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accel="50000" decel="5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accel="50000" decel="5000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1+#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53"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1+#ppt_w/2"/>
                                          </p:val>
                                        </p:tav>
                                        <p:tav tm="100000">
                                          <p:val>
                                            <p:strVal val="#ppt_x"/>
                                          </p:val>
                                        </p:tav>
                                      </p:tavLst>
                                    </p:anim>
                                    <p:anim calcmode="lin" valueType="num">
                                      <p:cBhvr additive="base">
                                        <p:cTn id="81" dur="500" fill="hold"/>
                                        <p:tgtEl>
                                          <p:spTgt spid="38"/>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53"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5" grpId="0"/>
      <p:bldP spid="16" grpId="0"/>
      <p:bldP spid="17" grpId="0"/>
      <p:bldP spid="18" grpId="0"/>
      <p:bldP spid="19" grpId="0" animBg="1"/>
      <p:bldP spid="20" grpId="0" animBg="1"/>
      <p:bldP spid="35" grpId="0"/>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5">
            <a:extLst>
              <a:ext uri="{FF2B5EF4-FFF2-40B4-BE49-F238E27FC236}">
                <a16:creationId xmlns:a16="http://schemas.microsoft.com/office/drawing/2014/main" id="{E22F00DE-5070-E743-A447-54C075FEDA54}"/>
              </a:ext>
            </a:extLst>
          </p:cNvPr>
          <p:cNvSpPr txBox="1"/>
          <p:nvPr/>
        </p:nvSpPr>
        <p:spPr>
          <a:xfrm>
            <a:off x="3149601" y="1905000"/>
            <a:ext cx="6384409" cy="2390141"/>
          </a:xfrm>
          <a:prstGeom prst="rect">
            <a:avLst/>
          </a:prstGeom>
          <a:noFill/>
        </p:spPr>
        <p:txBody>
          <a:bodyPr wrap="square" rtlCol="0">
            <a:spAutoFit/>
          </a:bodyPr>
          <a:lstStyle/>
          <a:p>
            <a:pPr algn="ctr"/>
            <a:r>
              <a:rPr lang="en-US" altLang="zh-CN" sz="7466"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Chúc</a:t>
            </a:r>
            <a:r>
              <a:rPr lang="en-US" altLang="zh-CN"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7466"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các</a:t>
            </a:r>
            <a:r>
              <a:rPr lang="en-US" altLang="zh-CN"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7466"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em</a:t>
            </a:r>
            <a:r>
              <a:rPr lang="en-US" altLang="zh-CN"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p>
          <a:p>
            <a:pPr algn="ctr"/>
            <a:r>
              <a:rPr lang="en-US" altLang="zh-CN" sz="7466"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học</a:t>
            </a:r>
            <a:r>
              <a:rPr lang="en-US" altLang="zh-CN"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7466"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tốt</a:t>
            </a:r>
            <a:r>
              <a:rPr lang="en-US" altLang="zh-CN"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7466"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nhé</a:t>
            </a:r>
            <a:r>
              <a:rPr lang="en-US" altLang="zh-CN"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endParaRPr lang="zh-CN" altLang="en-US" sz="7466"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2237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1412471"/>
            <a:ext cx="10820400" cy="40330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1" y="786156"/>
            <a:ext cx="1708500" cy="204950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9474133" y="4795787"/>
            <a:ext cx="2189361" cy="1624108"/>
          </a:xfrm>
          <a:prstGeom prst="rect">
            <a:avLst/>
          </a:prstGeom>
        </p:spPr>
      </p:pic>
      <p:sp>
        <p:nvSpPr>
          <p:cNvPr id="5" name="TextBox 5"/>
          <p:cNvSpPr txBox="1"/>
          <p:nvPr/>
        </p:nvSpPr>
        <p:spPr>
          <a:xfrm>
            <a:off x="2057852" y="2141393"/>
            <a:ext cx="8076296" cy="613309"/>
          </a:xfrm>
          <a:prstGeom prst="rect">
            <a:avLst/>
          </a:prstGeom>
        </p:spPr>
        <p:txBody>
          <a:bodyPr lIns="0" tIns="0" rIns="0" bIns="0" rtlCol="0" anchor="t">
            <a:spAutoFit/>
          </a:bodyPr>
          <a:lstStyle/>
          <a:p>
            <a:pPr algn="ctr">
              <a:lnSpc>
                <a:spcPts val="4533"/>
              </a:lnSpc>
            </a:pPr>
            <a:r>
              <a:rPr lang="en-US" sz="5333">
                <a:solidFill>
                  <a:srgbClr val="3A5949"/>
                </a:solidFill>
                <a:latin typeface="#9Slide07 Crocante"/>
              </a:rPr>
              <a:t>NHÀ THÔNG THÁI</a:t>
            </a:r>
          </a:p>
        </p:txBody>
      </p:sp>
      <p:sp>
        <p:nvSpPr>
          <p:cNvPr id="6" name="TextBox 6"/>
          <p:cNvSpPr txBox="1"/>
          <p:nvPr/>
        </p:nvSpPr>
        <p:spPr>
          <a:xfrm>
            <a:off x="685800" y="3044732"/>
            <a:ext cx="10820400" cy="2260234"/>
          </a:xfrm>
          <a:prstGeom prst="rect">
            <a:avLst/>
          </a:prstGeom>
        </p:spPr>
        <p:txBody>
          <a:bodyPr lIns="0" tIns="0" rIns="0" bIns="0" rtlCol="0" anchor="t">
            <a:spAutoFit/>
          </a:bodyPr>
          <a:lstStyle/>
          <a:p>
            <a:pPr algn="ctr">
              <a:lnSpc>
                <a:spcPts val="4471"/>
              </a:lnSpc>
            </a:pPr>
            <a:r>
              <a:rPr lang="en-US" sz="3000">
                <a:solidFill>
                  <a:srgbClr val="44645A"/>
                </a:solidFill>
                <a:latin typeface="Roboto Condensed Bold"/>
              </a:rPr>
              <a:t>Quan sát hình ảnh của các nhà khoa học và những phát minh của họ.</a:t>
            </a:r>
          </a:p>
          <a:p>
            <a:pPr algn="ctr">
              <a:lnSpc>
                <a:spcPts val="4471"/>
              </a:lnSpc>
            </a:pPr>
            <a:r>
              <a:rPr lang="en-US" sz="3000">
                <a:solidFill>
                  <a:srgbClr val="44645A"/>
                </a:solidFill>
                <a:latin typeface="Roboto Condensed Bold"/>
              </a:rPr>
              <a:t>Cho biết đó là nhà khoa học nào và phát minh của họ là gì?</a:t>
            </a:r>
          </a:p>
          <a:p>
            <a:pPr algn="ctr">
              <a:lnSpc>
                <a:spcPts val="4471"/>
              </a:lnSpc>
            </a:pPr>
            <a:endParaRPr lang="en-US" sz="3000">
              <a:solidFill>
                <a:srgbClr val="44645A"/>
              </a:solidFill>
              <a:latin typeface="Roboto Condensed Bold"/>
            </a:endParaRPr>
          </a:p>
          <a:p>
            <a:pPr algn="ctr">
              <a:lnSpc>
                <a:spcPts val="4471"/>
              </a:lnSpc>
            </a:pPr>
            <a:endParaRPr lang="en-US" sz="3000">
              <a:solidFill>
                <a:srgbClr val="44645A"/>
              </a:solidFill>
              <a:latin typeface="Roboto Condensed Bold"/>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72493" y="5477715"/>
            <a:ext cx="1719507" cy="99106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960291" y="2445370"/>
            <a:ext cx="1989864" cy="37869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138629" y="-82651"/>
            <a:ext cx="1344767" cy="176100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9195861" y="-235569"/>
            <a:ext cx="2760572" cy="323170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235570" y="3861860"/>
            <a:ext cx="2760572" cy="323170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6032" y="5313080"/>
            <a:ext cx="1679649" cy="919227"/>
          </a:xfrm>
          <a:prstGeom prst="rect">
            <a:avLst/>
          </a:prstGeom>
        </p:spPr>
      </p:pic>
      <p:grpSp>
        <p:nvGrpSpPr>
          <p:cNvPr id="8" name="Group 8"/>
          <p:cNvGrpSpPr>
            <a:grpSpLocks noChangeAspect="1"/>
          </p:cNvGrpSpPr>
          <p:nvPr/>
        </p:nvGrpSpPr>
        <p:grpSpPr>
          <a:xfrm>
            <a:off x="960554" y="570614"/>
            <a:ext cx="7786617" cy="4379917"/>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5946" b="-5946"/>
              </a:stretch>
            </a:blipFill>
          </p:spPr>
        </p:sp>
      </p:grpSp>
      <p:sp>
        <p:nvSpPr>
          <p:cNvPr id="10" name="TextBox 10"/>
          <p:cNvSpPr txBox="1"/>
          <p:nvPr/>
        </p:nvSpPr>
        <p:spPr>
          <a:xfrm>
            <a:off x="960554" y="5263001"/>
            <a:ext cx="7786617" cy="488403"/>
          </a:xfrm>
          <a:prstGeom prst="rect">
            <a:avLst/>
          </a:prstGeom>
        </p:spPr>
        <p:txBody>
          <a:bodyPr lIns="0" tIns="0" rIns="0" bIns="0" rtlCol="0" anchor="t">
            <a:spAutoFit/>
          </a:bodyPr>
          <a:lstStyle/>
          <a:p>
            <a:pPr algn="ctr">
              <a:lnSpc>
                <a:spcPts val="4107"/>
              </a:lnSpc>
            </a:pPr>
            <a:r>
              <a:rPr lang="en-US" sz="2933" dirty="0">
                <a:solidFill>
                  <a:srgbClr val="3A5949"/>
                </a:solidFill>
                <a:latin typeface="Roboto Condensed Bold"/>
              </a:rPr>
              <a:t>Thomas Edison </a:t>
            </a:r>
            <a:r>
              <a:rPr lang="en-US" sz="2933" dirty="0" err="1">
                <a:solidFill>
                  <a:srgbClr val="3A5949"/>
                </a:solidFill>
                <a:latin typeface="Roboto Condensed Bold"/>
              </a:rPr>
              <a:t>và</a:t>
            </a:r>
            <a:r>
              <a:rPr lang="en-US" sz="2933" dirty="0">
                <a:solidFill>
                  <a:srgbClr val="3A5949"/>
                </a:solidFill>
                <a:latin typeface="Roboto Condensed Bold"/>
              </a:rPr>
              <a:t> </a:t>
            </a:r>
            <a:r>
              <a:rPr lang="en-US" sz="2933" dirty="0" err="1">
                <a:solidFill>
                  <a:srgbClr val="3A5949"/>
                </a:solidFill>
                <a:latin typeface="Roboto Condensed Bold"/>
              </a:rPr>
              <a:t>bóng</a:t>
            </a:r>
            <a:r>
              <a:rPr lang="en-US" sz="2933" dirty="0">
                <a:solidFill>
                  <a:srgbClr val="3A5949"/>
                </a:solidFill>
                <a:latin typeface="Roboto Condensed Bold"/>
              </a:rPr>
              <a:t> </a:t>
            </a:r>
            <a:r>
              <a:rPr lang="en-US" sz="2933" dirty="0" err="1">
                <a:solidFill>
                  <a:srgbClr val="3A5949"/>
                </a:solidFill>
                <a:latin typeface="Roboto Condensed Bold"/>
              </a:rPr>
              <a:t>đèn</a:t>
            </a:r>
            <a:r>
              <a:rPr lang="en-US" sz="2933" dirty="0">
                <a:solidFill>
                  <a:srgbClr val="3A5949"/>
                </a:solidFill>
                <a:latin typeface="Roboto Condensed Bold"/>
              </a:rPr>
              <a:t> </a:t>
            </a:r>
            <a:r>
              <a:rPr lang="en-US" sz="2933" dirty="0" err="1">
                <a:solidFill>
                  <a:srgbClr val="3A5949"/>
                </a:solidFill>
                <a:latin typeface="Roboto Condensed Bold"/>
              </a:rPr>
              <a:t>điện</a:t>
            </a:r>
            <a:endParaRPr lang="en-US" sz="2933"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72493" y="5477715"/>
            <a:ext cx="1719507" cy="99106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960291" y="2445370"/>
            <a:ext cx="1989864" cy="37869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138629" y="-82651"/>
            <a:ext cx="1344767" cy="176100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9195861" y="-235569"/>
            <a:ext cx="2760572" cy="323170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235570" y="3861860"/>
            <a:ext cx="2760572" cy="323170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6032" y="5313080"/>
            <a:ext cx="1679649" cy="919227"/>
          </a:xfrm>
          <a:prstGeom prst="rect">
            <a:avLst/>
          </a:prstGeom>
        </p:spPr>
      </p:pic>
      <p:grpSp>
        <p:nvGrpSpPr>
          <p:cNvPr id="8" name="Group 8"/>
          <p:cNvGrpSpPr>
            <a:grpSpLocks noChangeAspect="1"/>
          </p:cNvGrpSpPr>
          <p:nvPr/>
        </p:nvGrpSpPr>
        <p:grpSpPr>
          <a:xfrm>
            <a:off x="960554" y="570614"/>
            <a:ext cx="7786617" cy="4379917"/>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4950" b="-4950"/>
              </a:stretch>
            </a:blipFill>
          </p:spPr>
        </p:sp>
      </p:grpSp>
      <p:sp>
        <p:nvSpPr>
          <p:cNvPr id="10" name="TextBox 10"/>
          <p:cNvSpPr txBox="1"/>
          <p:nvPr/>
        </p:nvSpPr>
        <p:spPr>
          <a:xfrm>
            <a:off x="960554" y="5191117"/>
            <a:ext cx="7786617" cy="488403"/>
          </a:xfrm>
          <a:prstGeom prst="rect">
            <a:avLst/>
          </a:prstGeom>
        </p:spPr>
        <p:txBody>
          <a:bodyPr lIns="0" tIns="0" rIns="0" bIns="0" rtlCol="0" anchor="t">
            <a:spAutoFit/>
          </a:bodyPr>
          <a:lstStyle/>
          <a:p>
            <a:pPr algn="ctr">
              <a:lnSpc>
                <a:spcPts val="4107"/>
              </a:lnSpc>
            </a:pPr>
            <a:r>
              <a:rPr lang="en-US" sz="2933" dirty="0">
                <a:solidFill>
                  <a:srgbClr val="3A5949"/>
                </a:solidFill>
                <a:latin typeface="Roboto Condensed Bold"/>
              </a:rPr>
              <a:t>Alexander Graham Bell </a:t>
            </a:r>
            <a:r>
              <a:rPr lang="en-US" sz="2933" dirty="0" err="1">
                <a:solidFill>
                  <a:srgbClr val="3A5949"/>
                </a:solidFill>
                <a:latin typeface="Roboto Condensed Bold"/>
              </a:rPr>
              <a:t>và</a:t>
            </a:r>
            <a:r>
              <a:rPr lang="en-US" sz="2933" dirty="0">
                <a:solidFill>
                  <a:srgbClr val="3A5949"/>
                </a:solidFill>
                <a:latin typeface="Roboto Condensed Bold"/>
              </a:rPr>
              <a:t> </a:t>
            </a:r>
            <a:r>
              <a:rPr lang="en-US" sz="2933" dirty="0" err="1">
                <a:solidFill>
                  <a:srgbClr val="3A5949"/>
                </a:solidFill>
                <a:latin typeface="Roboto Condensed Bold"/>
              </a:rPr>
              <a:t>phát</a:t>
            </a:r>
            <a:r>
              <a:rPr lang="en-US" sz="2933" dirty="0">
                <a:solidFill>
                  <a:srgbClr val="3A5949"/>
                </a:solidFill>
                <a:latin typeface="Roboto Condensed Bold"/>
              </a:rPr>
              <a:t> minh </a:t>
            </a:r>
            <a:r>
              <a:rPr lang="en-US" sz="2933" dirty="0" err="1">
                <a:solidFill>
                  <a:srgbClr val="3A5949"/>
                </a:solidFill>
                <a:latin typeface="Roboto Condensed Bold"/>
              </a:rPr>
              <a:t>điện</a:t>
            </a:r>
            <a:r>
              <a:rPr lang="en-US" sz="2933" dirty="0">
                <a:solidFill>
                  <a:srgbClr val="3A5949"/>
                </a:solidFill>
                <a:latin typeface="Roboto Condensed Bold"/>
              </a:rPr>
              <a:t> </a:t>
            </a:r>
            <a:r>
              <a:rPr lang="en-US" sz="2933" dirty="0" err="1">
                <a:solidFill>
                  <a:srgbClr val="3A5949"/>
                </a:solidFill>
                <a:latin typeface="Roboto Condensed Bold"/>
              </a:rPr>
              <a:t>thoại</a:t>
            </a:r>
            <a:endParaRPr lang="en-US" sz="2933"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72493" y="5477715"/>
            <a:ext cx="1719507" cy="99106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960291" y="2445370"/>
            <a:ext cx="1989864" cy="37869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138629" y="-82651"/>
            <a:ext cx="1344767" cy="176100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9195861" y="-235569"/>
            <a:ext cx="2760572" cy="323170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235570" y="3861860"/>
            <a:ext cx="2760572" cy="323170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6032" y="5313080"/>
            <a:ext cx="1679649" cy="919227"/>
          </a:xfrm>
          <a:prstGeom prst="rect">
            <a:avLst/>
          </a:prstGeom>
        </p:spPr>
      </p:pic>
      <p:grpSp>
        <p:nvGrpSpPr>
          <p:cNvPr id="8" name="Group 8"/>
          <p:cNvGrpSpPr>
            <a:grpSpLocks noChangeAspect="1"/>
          </p:cNvGrpSpPr>
          <p:nvPr/>
        </p:nvGrpSpPr>
        <p:grpSpPr>
          <a:xfrm>
            <a:off x="960554" y="570614"/>
            <a:ext cx="7786617" cy="4379917"/>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9372" b="-9372"/>
              </a:stretch>
            </a:blipFill>
          </p:spPr>
        </p:sp>
      </p:grpSp>
      <p:sp>
        <p:nvSpPr>
          <p:cNvPr id="10" name="TextBox 10"/>
          <p:cNvSpPr txBox="1"/>
          <p:nvPr/>
        </p:nvSpPr>
        <p:spPr>
          <a:xfrm>
            <a:off x="960554" y="5263001"/>
            <a:ext cx="7786617" cy="488403"/>
          </a:xfrm>
          <a:prstGeom prst="rect">
            <a:avLst/>
          </a:prstGeom>
        </p:spPr>
        <p:txBody>
          <a:bodyPr lIns="0" tIns="0" rIns="0" bIns="0" rtlCol="0" anchor="t">
            <a:spAutoFit/>
          </a:bodyPr>
          <a:lstStyle/>
          <a:p>
            <a:pPr algn="ctr">
              <a:lnSpc>
                <a:spcPts val="4107"/>
              </a:lnSpc>
            </a:pPr>
            <a:r>
              <a:rPr lang="en-US" sz="2933" dirty="0">
                <a:solidFill>
                  <a:srgbClr val="3A5949"/>
                </a:solidFill>
                <a:latin typeface="Roboto Condensed Bold"/>
              </a:rPr>
              <a:t>Marie Curie </a:t>
            </a:r>
            <a:r>
              <a:rPr lang="en-US" sz="2933" dirty="0" err="1">
                <a:solidFill>
                  <a:srgbClr val="3A5949"/>
                </a:solidFill>
                <a:latin typeface="Roboto Condensed Bold"/>
              </a:rPr>
              <a:t>và</a:t>
            </a:r>
            <a:r>
              <a:rPr lang="en-US" sz="2933" dirty="0">
                <a:solidFill>
                  <a:srgbClr val="3A5949"/>
                </a:solidFill>
                <a:latin typeface="Roboto Condensed Bold"/>
              </a:rPr>
              <a:t> </a:t>
            </a:r>
            <a:r>
              <a:rPr lang="en-US" sz="2933" dirty="0" err="1">
                <a:solidFill>
                  <a:srgbClr val="3A5949"/>
                </a:solidFill>
                <a:latin typeface="Roboto Condensed Bold"/>
              </a:rPr>
              <a:t>hoạt</a:t>
            </a:r>
            <a:r>
              <a:rPr lang="en-US" sz="2933" dirty="0">
                <a:solidFill>
                  <a:srgbClr val="3A5949"/>
                </a:solidFill>
                <a:latin typeface="Roboto Condensed Bold"/>
              </a:rPr>
              <a:t> </a:t>
            </a:r>
            <a:r>
              <a:rPr lang="en-US" sz="2933" dirty="0" err="1">
                <a:solidFill>
                  <a:srgbClr val="3A5949"/>
                </a:solidFill>
                <a:latin typeface="Roboto Condensed Bold"/>
              </a:rPr>
              <a:t>chất</a:t>
            </a:r>
            <a:r>
              <a:rPr lang="en-US" sz="2933" dirty="0">
                <a:solidFill>
                  <a:srgbClr val="3A5949"/>
                </a:solidFill>
                <a:latin typeface="Roboto Condensed Bold"/>
              </a:rPr>
              <a:t> </a:t>
            </a:r>
            <a:r>
              <a:rPr lang="en-US" sz="2933" dirty="0" err="1">
                <a:solidFill>
                  <a:srgbClr val="3A5949"/>
                </a:solidFill>
                <a:latin typeface="Roboto Condensed Bold"/>
              </a:rPr>
              <a:t>phóng</a:t>
            </a:r>
            <a:r>
              <a:rPr lang="en-US" sz="2933" dirty="0">
                <a:solidFill>
                  <a:srgbClr val="3A5949"/>
                </a:solidFill>
                <a:latin typeface="Roboto Condensed Bold"/>
              </a:rPr>
              <a:t> </a:t>
            </a:r>
            <a:r>
              <a:rPr lang="en-US" sz="2933" dirty="0" err="1">
                <a:solidFill>
                  <a:srgbClr val="3A5949"/>
                </a:solidFill>
                <a:latin typeface="Roboto Condensed Bold"/>
              </a:rPr>
              <a:t>xạ</a:t>
            </a:r>
            <a:endParaRPr lang="en-US" sz="2933"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6 phát minh &amp;amp;quot;tình cờ và bất ngờ&amp;amp;quot; nhưng đã thay đổi cả thế giới">
            <a:extLst>
              <a:ext uri="{FF2B5EF4-FFF2-40B4-BE49-F238E27FC236}">
                <a16:creationId xmlns:a16="http://schemas.microsoft.com/office/drawing/2014/main" id="{4E312967-B63B-854F-AC9A-2DD638D607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27" y="13"/>
            <a:ext cx="7370029" cy="68579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làm khoai tây chiên lát mỏng thơm ngon, giòn tan, ăn là nghiền">
            <a:extLst>
              <a:ext uri="{FF2B5EF4-FFF2-40B4-BE49-F238E27FC236}">
                <a16:creationId xmlns:a16="http://schemas.microsoft.com/office/drawing/2014/main" id="{04748E66-B570-9E4E-802E-1F11E603D7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11" b="2"/>
          <a:stretch/>
        </p:blipFill>
        <p:spPr bwMode="auto">
          <a:xfrm>
            <a:off x="7534656" y="13"/>
            <a:ext cx="4657344" cy="33466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1 phát minh &amp;amp;quot;tình cờ và bất ngờ&amp;amp;quot; nhưng đã thay đổi cả thế giới - KhoaHoc.tv">
            <a:extLst>
              <a:ext uri="{FF2B5EF4-FFF2-40B4-BE49-F238E27FC236}">
                <a16:creationId xmlns:a16="http://schemas.microsoft.com/office/drawing/2014/main" id="{9C2F3D06-9153-814C-A412-76D0399E8D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 b="4194"/>
          <a:stretch/>
        </p:blipFill>
        <p:spPr bwMode="auto">
          <a:xfrm>
            <a:off x="7534653" y="3511296"/>
            <a:ext cx="4657347" cy="33467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31E88BC-5D49-FE4A-AAB2-F3EA98F39D8B}"/>
              </a:ext>
            </a:extLst>
          </p:cNvPr>
          <p:cNvGrpSpPr/>
          <p:nvPr/>
        </p:nvGrpSpPr>
        <p:grpSpPr>
          <a:xfrm>
            <a:off x="2410238" y="354442"/>
            <a:ext cx="7370029" cy="2019079"/>
            <a:chOff x="1808239" y="2719622"/>
            <a:chExt cx="5527522" cy="1514309"/>
          </a:xfrm>
        </p:grpSpPr>
        <p:sp>
          <p:nvSpPr>
            <p:cNvPr id="7" name="Rectangle 6">
              <a:extLst>
                <a:ext uri="{FF2B5EF4-FFF2-40B4-BE49-F238E27FC236}">
                  <a16:creationId xmlns:a16="http://schemas.microsoft.com/office/drawing/2014/main" id="{5CBBE05C-E8B3-C945-B6DA-EB3EF917DC8E}"/>
                </a:ext>
              </a:extLst>
            </p:cNvPr>
            <p:cNvSpPr/>
            <p:nvPr/>
          </p:nvSpPr>
          <p:spPr>
            <a:xfrm>
              <a:off x="1808239" y="2719622"/>
              <a:ext cx="5527522" cy="1514309"/>
            </a:xfrm>
            <a:prstGeom prst="rect">
              <a:avLst/>
            </a:prstGeom>
            <a:solidFill>
              <a:schemeClr val="bg1">
                <a:alpha val="54000"/>
              </a:schemeClr>
            </a:solidFill>
          </p:spPr>
          <p:txBody>
            <a:bodyPr wrap="square">
              <a:spAutoFit/>
            </a:bodyPr>
            <a:lstStyle/>
            <a:p>
              <a:pPr algn="ctr">
                <a:lnSpc>
                  <a:spcPct val="115000"/>
                </a:lnSpc>
                <a:spcBef>
                  <a:spcPts val="800"/>
                </a:spcBef>
                <a:spcAft>
                  <a:spcPts val="800"/>
                </a:spcAft>
              </a:pPr>
              <a:endParaRPr lang="en-VN" sz="5067" dirty="0">
                <a:solidFill>
                  <a:srgbClr val="C00000"/>
                </a:solidFill>
                <a:latin typeface="Times New Roman" panose="02020603050405020304" pitchFamily="18" charset="0"/>
                <a:ea typeface="Calibri" panose="020F0502020204030204" pitchFamily="34" charset="0"/>
              </a:endParaRPr>
            </a:p>
            <a:p>
              <a:pPr algn="ctr">
                <a:lnSpc>
                  <a:spcPct val="115000"/>
                </a:lnSpc>
                <a:spcBef>
                  <a:spcPts val="800"/>
                </a:spcBef>
                <a:spcAft>
                  <a:spcPts val="800"/>
                </a:spcAft>
              </a:pPr>
              <a:endParaRPr lang="en-VN" sz="5067" dirty="0">
                <a:solidFill>
                  <a:srgbClr val="C00000"/>
                </a:solidFill>
                <a:latin typeface="Times New Roman" panose="02020603050405020304" pitchFamily="18" charset="0"/>
                <a:ea typeface="Calibri" panose="020F0502020204030204" pitchFamily="34" charset="0"/>
              </a:endParaRPr>
            </a:p>
          </p:txBody>
        </p:sp>
        <p:sp>
          <p:nvSpPr>
            <p:cNvPr id="2" name="Rectangle 1">
              <a:extLst>
                <a:ext uri="{FF2B5EF4-FFF2-40B4-BE49-F238E27FC236}">
                  <a16:creationId xmlns:a16="http://schemas.microsoft.com/office/drawing/2014/main" id="{1B6D1123-FF2C-754C-BC3B-49DC616FB390}"/>
                </a:ext>
              </a:extLst>
            </p:cNvPr>
            <p:cNvSpPr/>
            <p:nvPr/>
          </p:nvSpPr>
          <p:spPr>
            <a:xfrm>
              <a:off x="1981200" y="2898485"/>
              <a:ext cx="5181600" cy="1156567"/>
            </a:xfrm>
            <a:prstGeom prst="rect">
              <a:avLst/>
            </a:prstGeom>
            <a:solidFill>
              <a:schemeClr val="bg1">
                <a:alpha val="81309"/>
              </a:schemeClr>
            </a:solidFill>
          </p:spPr>
          <p:txBody>
            <a:bodyPr wrap="square">
              <a:spAutoFit/>
            </a:bodyPr>
            <a:lstStyle/>
            <a:p>
              <a:pPr algn="ctr">
                <a:lnSpc>
                  <a:spcPct val="115000"/>
                </a:lnSpc>
                <a:spcBef>
                  <a:spcPts val="800"/>
                </a:spcBef>
                <a:spcAft>
                  <a:spcPts val="800"/>
                </a:spcAft>
              </a:pPr>
              <a:r>
                <a:rPr lang="vi-VN" sz="4267" b="1" dirty="0">
                  <a:solidFill>
                    <a:srgbClr val="C00000"/>
                  </a:solidFill>
                  <a:latin typeface="Times New Roman" panose="02020603050405020304" pitchFamily="18" charset="0"/>
                  <a:ea typeface="Calibri" panose="020F0502020204030204" pitchFamily="34" charset="0"/>
                </a:rPr>
                <a:t>2. Đoạn 2: Những phát minh “tình cờ và bất ngờ” </a:t>
              </a:r>
              <a:endParaRPr lang="en-VN" sz="4267" dirty="0">
                <a:solidFill>
                  <a:srgbClr val="C00000"/>
                </a:solidFill>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125907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169030-7B3F-024C-BCD2-247363A854E8}"/>
              </a:ext>
            </a:extLst>
          </p:cNvPr>
          <p:cNvGraphicFramePr>
            <a:graphicFrameLocks noGrp="1"/>
          </p:cNvGraphicFramePr>
          <p:nvPr/>
        </p:nvGraphicFramePr>
        <p:xfrm>
          <a:off x="4876801" y="1600200"/>
          <a:ext cx="6807199" cy="4180205"/>
        </p:xfrm>
        <a:graphic>
          <a:graphicData uri="http://schemas.openxmlformats.org/drawingml/2006/table">
            <a:tbl>
              <a:tblPr firstRow="1" firstCol="1" bandRow="1">
                <a:tableStyleId>{00A15C55-8517-42AA-B614-E9B94910E393}</a:tableStyleId>
              </a:tblPr>
              <a:tblGrid>
                <a:gridCol w="2641600">
                  <a:extLst>
                    <a:ext uri="{9D8B030D-6E8A-4147-A177-3AD203B41FA5}">
                      <a16:colId xmlns:a16="http://schemas.microsoft.com/office/drawing/2014/main" val="2421000078"/>
                    </a:ext>
                  </a:extLst>
                </a:gridCol>
                <a:gridCol w="2235200">
                  <a:extLst>
                    <a:ext uri="{9D8B030D-6E8A-4147-A177-3AD203B41FA5}">
                      <a16:colId xmlns:a16="http://schemas.microsoft.com/office/drawing/2014/main" val="1738014376"/>
                    </a:ext>
                  </a:extLst>
                </a:gridCol>
                <a:gridCol w="1930399">
                  <a:extLst>
                    <a:ext uri="{9D8B030D-6E8A-4147-A177-3AD203B41FA5}">
                      <a16:colId xmlns:a16="http://schemas.microsoft.com/office/drawing/2014/main" val="2977086805"/>
                    </a:ext>
                  </a:extLst>
                </a:gridCol>
              </a:tblGrid>
              <a:tr h="1725179">
                <a:tc>
                  <a:txBody>
                    <a:bodyPr/>
                    <a:lstStyle/>
                    <a:p>
                      <a:pPr algn="ctr">
                        <a:lnSpc>
                          <a:spcPct val="115000"/>
                        </a:lnSpc>
                        <a:spcBef>
                          <a:spcPts val="600"/>
                        </a:spcBef>
                        <a:spcAft>
                          <a:spcPts val="600"/>
                        </a:spcAft>
                      </a:pPr>
                      <a:r>
                        <a:rPr lang="vi-VN" sz="3200">
                          <a:effectLst/>
                          <a:latin typeface="Times New Roman" panose="02020603050405020304" pitchFamily="18" charset="0"/>
                          <a:cs typeface="Times New Roman" panose="02020603050405020304" pitchFamily="18" charset="0"/>
                        </a:rPr>
                        <a:t>Tên phát minh (người phát minh)</a:t>
                      </a:r>
                      <a:endParaRPr lang="en-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3200" dirty="0">
                          <a:effectLst/>
                          <a:latin typeface="Times New Roman" panose="02020603050405020304" pitchFamily="18" charset="0"/>
                          <a:cs typeface="Times New Roman" panose="02020603050405020304" pitchFamily="18" charset="0"/>
                        </a:rPr>
                        <a:t>Nguyên nhân</a:t>
                      </a:r>
                      <a:endParaRPr lang="en-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3200">
                          <a:effectLst/>
                          <a:latin typeface="Times New Roman" panose="02020603050405020304" pitchFamily="18" charset="0"/>
                          <a:cs typeface="Times New Roman" panose="02020603050405020304" pitchFamily="18" charset="0"/>
                        </a:rPr>
                        <a:t>Kết quả</a:t>
                      </a:r>
                      <a:endParaRPr lang="en-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8745469"/>
                  </a:ext>
                </a:extLst>
              </a:tr>
              <a:tr h="2455027">
                <a:tc>
                  <a:txBody>
                    <a:bodyPr/>
                    <a:lstStyle/>
                    <a:p>
                      <a:pPr algn="just">
                        <a:lnSpc>
                          <a:spcPct val="115000"/>
                        </a:lnSpc>
                        <a:spcBef>
                          <a:spcPts val="600"/>
                        </a:spcBef>
                        <a:spcAft>
                          <a:spcPts val="600"/>
                        </a:spcAft>
                      </a:pPr>
                      <a:r>
                        <a:rPr lang="vi-VN" sz="3200" dirty="0">
                          <a:effectLst/>
                          <a:latin typeface="Times New Roman" panose="02020603050405020304" pitchFamily="18" charset="0"/>
                          <a:cs typeface="Times New Roman" panose="02020603050405020304" pitchFamily="18" charset="0"/>
                        </a:rPr>
                        <a:t> </a:t>
                      </a:r>
                      <a:endParaRPr lang="en-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3200" dirty="0">
                          <a:effectLst/>
                          <a:latin typeface="Times New Roman" panose="02020603050405020304" pitchFamily="18" charset="0"/>
                          <a:cs typeface="Times New Roman" panose="02020603050405020304" pitchFamily="18" charset="0"/>
                        </a:rPr>
                        <a:t> </a:t>
                      </a:r>
                      <a:endParaRPr lang="en-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3200" dirty="0">
                          <a:effectLst/>
                          <a:latin typeface="Times New Roman" panose="02020603050405020304" pitchFamily="18" charset="0"/>
                          <a:cs typeface="Times New Roman" panose="02020603050405020304" pitchFamily="18" charset="0"/>
                        </a:rPr>
                        <a:t> </a:t>
                      </a:r>
                      <a:endParaRPr lang="en-VN" sz="32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3200" dirty="0">
                          <a:effectLst/>
                          <a:latin typeface="Times New Roman" panose="02020603050405020304" pitchFamily="18" charset="0"/>
                          <a:cs typeface="Times New Roman" panose="02020603050405020304" pitchFamily="18" charset="0"/>
                        </a:rPr>
                        <a:t> </a:t>
                      </a:r>
                      <a:endParaRPr lang="en-VN" sz="32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3200" dirty="0">
                          <a:effectLst/>
                          <a:latin typeface="Times New Roman" panose="02020603050405020304" pitchFamily="18" charset="0"/>
                          <a:cs typeface="Times New Roman" panose="02020603050405020304" pitchFamily="18" charset="0"/>
                        </a:rPr>
                        <a:t> </a:t>
                      </a:r>
                      <a:endParaRPr lang="en-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33559994"/>
                  </a:ext>
                </a:extLst>
              </a:tr>
            </a:tbl>
          </a:graphicData>
        </a:graphic>
      </p:graphicFrame>
      <p:pic>
        <p:nvPicPr>
          <p:cNvPr id="4" name="Picture 3" descr="A group of dolls on a table&#10;&#10;Description automatically generated with medium confidence">
            <a:extLst>
              <a:ext uri="{FF2B5EF4-FFF2-40B4-BE49-F238E27FC236}">
                <a16:creationId xmlns:a16="http://schemas.microsoft.com/office/drawing/2014/main" id="{A975D423-116D-BC44-B948-DFCCCD19C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9" y="1302703"/>
            <a:ext cx="4775200" cy="4775200"/>
          </a:xfrm>
          <a:prstGeom prst="rect">
            <a:avLst/>
          </a:prstGeom>
        </p:spPr>
      </p:pic>
      <p:sp>
        <p:nvSpPr>
          <p:cNvPr id="5" name="TextBox 4">
            <a:extLst>
              <a:ext uri="{FF2B5EF4-FFF2-40B4-BE49-F238E27FC236}">
                <a16:creationId xmlns:a16="http://schemas.microsoft.com/office/drawing/2014/main" id="{121743D4-1938-5E45-A6A8-FF4336600258}"/>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629BFC-75B2-5344-9101-4368E01202D6}"/>
              </a:ext>
            </a:extLst>
          </p:cNvPr>
          <p:cNvSpPr txBox="1"/>
          <p:nvPr/>
        </p:nvSpPr>
        <p:spPr>
          <a:xfrm>
            <a:off x="6197600" y="482601"/>
            <a:ext cx="4165600" cy="748988"/>
          </a:xfrm>
          <a:prstGeom prst="rect">
            <a:avLst/>
          </a:prstGeom>
          <a:noFill/>
        </p:spPr>
        <p:txBody>
          <a:bodyPr wrap="square" rtlCol="0">
            <a:spAutoFit/>
          </a:bodyPr>
          <a:lstStyle/>
          <a:p>
            <a:pPr algn="ctr"/>
            <a:r>
              <a:rPr lang="en-VN" sz="4267" b="1" dirty="0">
                <a:solidFill>
                  <a:srgbClr val="C0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428744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20E25-46A0-0C42-9B1B-9D8132998394}"/>
              </a:ext>
            </a:extLst>
          </p:cNvPr>
          <p:cNvSpPr txBox="1"/>
          <p:nvPr/>
        </p:nvSpPr>
        <p:spPr>
          <a:xfrm>
            <a:off x="203200" y="349052"/>
            <a:ext cx="2844800" cy="297454"/>
          </a:xfrm>
          <a:prstGeom prst="rect">
            <a:avLst/>
          </a:prstGeom>
          <a:solidFill>
            <a:schemeClr val="bg1"/>
          </a:solidFill>
        </p:spPr>
        <p:txBody>
          <a:bodyPr wrap="square" rtlCol="0">
            <a:spAutoFit/>
          </a:bodyPr>
          <a:lstStyle/>
          <a:p>
            <a:endParaRPr lang="en-VN" sz="1333" dirty="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EDDDBD4-55F1-7145-A05D-F006CFDB7921}"/>
              </a:ext>
            </a:extLst>
          </p:cNvPr>
          <p:cNvSpPr/>
          <p:nvPr/>
        </p:nvSpPr>
        <p:spPr>
          <a:xfrm>
            <a:off x="416400" y="2481420"/>
            <a:ext cx="2989261" cy="1793557"/>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5092" tIns="215092" rIns="215092" bIns="215092" numCol="1" spcCol="1270" anchor="ctr" anchorCtr="0">
            <a:noAutofit/>
          </a:bodyPr>
          <a:lstStyle/>
          <a:p>
            <a:pPr algn="ctr" defTabSz="1896486">
              <a:lnSpc>
                <a:spcPct val="90000"/>
              </a:lnSpc>
              <a:spcBef>
                <a:spcPct val="0"/>
              </a:spcBef>
              <a:spcAft>
                <a:spcPct val="35000"/>
              </a:spcAft>
            </a:pPr>
            <a:r>
              <a:rPr lang="en-US" sz="4267" dirty="0" err="1">
                <a:latin typeface="Times New Roman" panose="02020603050405020304" pitchFamily="18" charset="0"/>
                <a:cs typeface="Times New Roman" panose="02020603050405020304" pitchFamily="18" charset="0"/>
              </a:rPr>
              <a:t>Nhà</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phát</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minh</a:t>
            </a:r>
            <a:endParaRPr lang="en-US" sz="4267" dirty="0">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9E6ED064-C02D-FA46-9037-1BB7A6C4BC3A}"/>
              </a:ext>
            </a:extLst>
          </p:cNvPr>
          <p:cNvSpPr/>
          <p:nvPr/>
        </p:nvSpPr>
        <p:spPr>
          <a:xfrm>
            <a:off x="3704589" y="3007531"/>
            <a:ext cx="633723" cy="741336"/>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48267" rIns="190117" bIns="148267" numCol="1" spcCol="1270" anchor="ctr" anchorCtr="0">
            <a:noAutofit/>
          </a:bodyPr>
          <a:lstStyle/>
          <a:p>
            <a:pPr algn="ctr" defTabSz="1896486">
              <a:lnSpc>
                <a:spcPct val="90000"/>
              </a:lnSpc>
              <a:spcBef>
                <a:spcPct val="0"/>
              </a:spcBef>
              <a:spcAft>
                <a:spcPct val="35000"/>
              </a:spcAft>
            </a:pPr>
            <a:endParaRPr lang="en-US" sz="4267">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D5228AC3-FB46-4248-90B3-48234769A757}"/>
              </a:ext>
            </a:extLst>
          </p:cNvPr>
          <p:cNvSpPr/>
          <p:nvPr/>
        </p:nvSpPr>
        <p:spPr>
          <a:xfrm>
            <a:off x="4601368" y="2481420"/>
            <a:ext cx="2989261" cy="1793557"/>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1919078"/>
              <a:satOff val="-23680"/>
              <a:lumOff val="-6275"/>
              <a:alphaOff val="0"/>
            </a:schemeClr>
          </a:fillRef>
          <a:effectRef idx="0">
            <a:schemeClr val="accent4">
              <a:hueOff val="1919078"/>
              <a:satOff val="-23680"/>
              <a:lumOff val="-6275"/>
              <a:alphaOff val="0"/>
            </a:schemeClr>
          </a:effectRef>
          <a:fontRef idx="minor">
            <a:schemeClr val="lt1"/>
          </a:fontRef>
        </p:style>
        <p:txBody>
          <a:bodyPr spcFirstLastPara="0" vert="horz" wrap="square" lIns="215092" tIns="215092" rIns="215092" bIns="215092" numCol="1" spcCol="1270" anchor="ctr" anchorCtr="0">
            <a:noAutofit/>
          </a:bodyPr>
          <a:lstStyle/>
          <a:p>
            <a:pPr algn="ctr" defTabSz="1896486">
              <a:lnSpc>
                <a:spcPct val="90000"/>
              </a:lnSpc>
              <a:spcBef>
                <a:spcPct val="0"/>
              </a:spcBef>
              <a:spcAft>
                <a:spcPct val="35000"/>
              </a:spcAft>
            </a:pPr>
            <a:r>
              <a:rPr lang="en-US" sz="4267" dirty="0" err="1">
                <a:latin typeface="Times New Roman" panose="02020603050405020304" pitchFamily="18" charset="0"/>
                <a:cs typeface="Times New Roman" panose="02020603050405020304" pitchFamily="18" charset="0"/>
              </a:rPr>
              <a:t>Mục</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đích</a:t>
            </a:r>
            <a:r>
              <a:rPr lang="en-US" sz="4267" dirty="0">
                <a:latin typeface="Times New Roman" panose="02020603050405020304" pitchFamily="18" charset="0"/>
                <a:cs typeface="Times New Roman" panose="02020603050405020304" pitchFamily="18" charset="0"/>
              </a:rPr>
              <a:t> ban </a:t>
            </a:r>
            <a:r>
              <a:rPr lang="en-US" sz="4267" dirty="0" err="1">
                <a:latin typeface="Times New Roman" panose="02020603050405020304" pitchFamily="18" charset="0"/>
                <a:cs typeface="Times New Roman" panose="02020603050405020304" pitchFamily="18" charset="0"/>
              </a:rPr>
              <a:t>đầu</a:t>
            </a:r>
            <a:endParaRPr lang="en-US" sz="4267" dirty="0">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a16="http://schemas.microsoft.com/office/drawing/2014/main" id="{7FAE3326-198E-0C4F-BFCC-E3275993EE22}"/>
              </a:ext>
            </a:extLst>
          </p:cNvPr>
          <p:cNvSpPr/>
          <p:nvPr/>
        </p:nvSpPr>
        <p:spPr>
          <a:xfrm>
            <a:off x="7889557" y="3007531"/>
            <a:ext cx="633723" cy="741336"/>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0" tIns="148267" rIns="190117" bIns="148267" numCol="1" spcCol="1270" anchor="ctr" anchorCtr="0">
            <a:noAutofit/>
          </a:bodyPr>
          <a:lstStyle/>
          <a:p>
            <a:pPr algn="ctr" defTabSz="1896486">
              <a:lnSpc>
                <a:spcPct val="90000"/>
              </a:lnSpc>
              <a:spcBef>
                <a:spcPct val="0"/>
              </a:spcBef>
              <a:spcAft>
                <a:spcPct val="35000"/>
              </a:spcAft>
            </a:pPr>
            <a:endParaRPr lang="en-US" sz="4267">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a16="http://schemas.microsoft.com/office/drawing/2014/main" id="{1F5D7D85-D6DB-4D4C-AA7A-024EA1788EEB}"/>
              </a:ext>
            </a:extLst>
          </p:cNvPr>
          <p:cNvSpPr/>
          <p:nvPr/>
        </p:nvSpPr>
        <p:spPr>
          <a:xfrm>
            <a:off x="8786336" y="2481420"/>
            <a:ext cx="2989261" cy="1793557"/>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215092" tIns="215092" rIns="215092" bIns="215092" numCol="1" spcCol="1270" anchor="ctr" anchorCtr="0">
            <a:noAutofit/>
          </a:bodyPr>
          <a:lstStyle/>
          <a:p>
            <a:pPr algn="ctr" defTabSz="1896486">
              <a:lnSpc>
                <a:spcPct val="90000"/>
              </a:lnSpc>
              <a:spcBef>
                <a:spcPct val="0"/>
              </a:spcBef>
              <a:spcAft>
                <a:spcPct val="35000"/>
              </a:spcAft>
            </a:pPr>
            <a:r>
              <a:rPr lang="en-US" sz="4267" dirty="0" err="1">
                <a:latin typeface="Times New Roman" panose="02020603050405020304" pitchFamily="18" charset="0"/>
                <a:cs typeface="Times New Roman" panose="02020603050405020304" pitchFamily="18" charset="0"/>
              </a:rPr>
              <a:t>Diễn</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biến</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và</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kết</a:t>
            </a:r>
            <a:r>
              <a:rPr lang="en-US" sz="4267" dirty="0">
                <a:latin typeface="Times New Roman" panose="02020603050405020304" pitchFamily="18" charset="0"/>
                <a:cs typeface="Times New Roman" panose="02020603050405020304" pitchFamily="18" charset="0"/>
              </a:rPr>
              <a:t> </a:t>
            </a:r>
            <a:r>
              <a:rPr lang="en-US" sz="4267" dirty="0" err="1">
                <a:latin typeface="Times New Roman" panose="02020603050405020304" pitchFamily="18" charset="0"/>
                <a:cs typeface="Times New Roman" panose="02020603050405020304" pitchFamily="18" charset="0"/>
              </a:rPr>
              <a:t>quả</a:t>
            </a:r>
            <a:endParaRPr lang="en-US" sz="4267"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51770E-A528-5243-B3EA-FD71F55E335A}"/>
              </a:ext>
            </a:extLst>
          </p:cNvPr>
          <p:cNvSpPr txBox="1"/>
          <p:nvPr/>
        </p:nvSpPr>
        <p:spPr>
          <a:xfrm>
            <a:off x="3846239" y="349052"/>
            <a:ext cx="4445448" cy="748988"/>
          </a:xfrm>
          <a:prstGeom prst="rect">
            <a:avLst/>
          </a:prstGeom>
          <a:noFill/>
        </p:spPr>
        <p:txBody>
          <a:bodyPr wrap="none" rtlCol="0">
            <a:spAutoFit/>
          </a:bodyPr>
          <a:lstStyle/>
          <a:p>
            <a:r>
              <a:rPr lang="vi-VN" sz="4267" b="1" dirty="0">
                <a:solidFill>
                  <a:srgbClr val="C00000"/>
                </a:solidFill>
                <a:latin typeface="Times New Roman" panose="02020603050405020304" pitchFamily="18" charset="0"/>
                <a:cs typeface="Times New Roman" panose="02020603050405020304" pitchFamily="18" charset="0"/>
              </a:rPr>
              <a:t>* Cách trình bày: </a:t>
            </a:r>
            <a:endParaRPr lang="en-VN" sz="4267"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BA4FF5D-009C-334D-89F9-87BD949034A1}"/>
              </a:ext>
            </a:extLst>
          </p:cNvPr>
          <p:cNvSpPr/>
          <p:nvPr/>
        </p:nvSpPr>
        <p:spPr>
          <a:xfrm>
            <a:off x="1330112" y="5219844"/>
            <a:ext cx="9531777" cy="784958"/>
          </a:xfrm>
          <a:prstGeom prst="rect">
            <a:avLst/>
          </a:prstGeom>
        </p:spPr>
        <p:txBody>
          <a:bodyPr wrap="none">
            <a:spAutoFit/>
          </a:bodyPr>
          <a:lstStyle/>
          <a:p>
            <a:pPr algn="just">
              <a:lnSpc>
                <a:spcPct val="115000"/>
              </a:lnSpc>
              <a:spcBef>
                <a:spcPts val="800"/>
              </a:spcBef>
              <a:spcAft>
                <a:spcPts val="800"/>
              </a:spcAft>
            </a:pPr>
            <a:r>
              <a:rPr lang="vi-VN" sz="4267" i="1" dirty="0">
                <a:solidFill>
                  <a:srgbClr val="000000"/>
                </a:solidFill>
                <a:latin typeface="Times New Roman" panose="02020603050405020304" pitchFamily="18" charset="0"/>
                <a:ea typeface="Calibri" panose="020F0502020204030204" pitchFamily="34" charset="0"/>
                <a:sym typeface="Symbol" pitchFamily="2" charset="2"/>
              </a:rPr>
              <a:t></a:t>
            </a:r>
            <a:r>
              <a:rPr lang="vi-VN" sz="4267" i="1" dirty="0">
                <a:solidFill>
                  <a:srgbClr val="000000"/>
                </a:solidFill>
                <a:latin typeface="Times New Roman" panose="02020603050405020304" pitchFamily="18" charset="0"/>
                <a:ea typeface="Calibri" panose="020F0502020204030204" pitchFamily="34" charset="0"/>
              </a:rPr>
              <a:t> Thông tin đầy đủ, dễ hiểu, dễ quan sát. </a:t>
            </a:r>
            <a:endParaRPr lang="en-VN" sz="4267" i="1" dirty="0">
              <a:solidFill>
                <a:srgbClr val="000000"/>
              </a:solidFill>
              <a:latin typeface="Times New Roman" panose="02020603050405020304" pitchFamily="18" charset="0"/>
              <a:ea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67712F70-2C0F-3B4A-99CA-2A18EE160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12362" y="1231544"/>
            <a:ext cx="2083639" cy="163292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B52E893-6C9D-3E44-849F-22FAF18C4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0" y="3735083"/>
            <a:ext cx="1524000" cy="17897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A58E70C-6594-8443-9639-B602565AB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21" y="3100848"/>
            <a:ext cx="2032000" cy="2032000"/>
          </a:xfrm>
          <a:prstGeom prst="rect">
            <a:avLst/>
          </a:prstGeom>
        </p:spPr>
      </p:pic>
    </p:spTree>
    <p:extLst>
      <p:ext uri="{BB962C8B-B14F-4D97-AF65-F5344CB8AC3E}">
        <p14:creationId xmlns:p14="http://schemas.microsoft.com/office/powerpoint/2010/main" val="3502303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1337</Words>
  <Application>Microsoft Office PowerPoint</Application>
  <PresentationFormat>Widescreen</PresentationFormat>
  <Paragraphs>136</Paragraphs>
  <Slides>28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#9Slide07 Crocante</vt:lpstr>
      <vt:lpstr>Arial</vt:lpstr>
      <vt:lpstr>Calibri</vt:lpstr>
      <vt:lpstr>Calibri Light</vt:lpstr>
      <vt:lpstr>Roboto Condensed Bold</vt:lpstr>
      <vt:lpstr>Source Han Sans CN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phuclamn26@gmail.com</dc:creator>
  <cp:lastModifiedBy>phuclamn26@gmail.com</cp:lastModifiedBy>
  <cp:revision>1</cp:revision>
  <dcterms:created xsi:type="dcterms:W3CDTF">2024-06-17T04:29:13Z</dcterms:created>
  <dcterms:modified xsi:type="dcterms:W3CDTF">2024-06-17T04:32:01Z</dcterms:modified>
</cp:coreProperties>
</file>