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0" r:id="rId2"/>
    <p:sldId id="281" r:id="rId3"/>
    <p:sldId id="318" r:id="rId4"/>
    <p:sldId id="263" r:id="rId5"/>
    <p:sldId id="302" r:id="rId6"/>
    <p:sldId id="265" r:id="rId7"/>
    <p:sldId id="266" r:id="rId8"/>
    <p:sldId id="273" r:id="rId9"/>
    <p:sldId id="267" r:id="rId10"/>
    <p:sldId id="278" r:id="rId11"/>
    <p:sldId id="304" r:id="rId12"/>
    <p:sldId id="305" r:id="rId13"/>
    <p:sldId id="306" r:id="rId14"/>
    <p:sldId id="307" r:id="rId15"/>
    <p:sldId id="308" r:id="rId16"/>
    <p:sldId id="309" r:id="rId17"/>
    <p:sldId id="272" r:id="rId18"/>
    <p:sldId id="303" r:id="rId19"/>
    <p:sldId id="268"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9B17BE4-9EB5-4B4D-B673-CA48D8C50E03}">
          <p14:sldIdLst>
            <p14:sldId id="290"/>
            <p14:sldId id="281"/>
          </p14:sldIdLst>
        </p14:section>
        <p14:section name="Tiết 2" id="{31C51A77-6C90-4D40-85CE-120D49D38A10}">
          <p14:sldIdLst>
            <p14:sldId id="318"/>
            <p14:sldId id="263"/>
            <p14:sldId id="302"/>
            <p14:sldId id="265"/>
            <p14:sldId id="266"/>
            <p14:sldId id="273"/>
            <p14:sldId id="267"/>
            <p14:sldId id="278"/>
            <p14:sldId id="304"/>
            <p14:sldId id="305"/>
            <p14:sldId id="306"/>
            <p14:sldId id="307"/>
            <p14:sldId id="308"/>
            <p14:sldId id="309"/>
            <p14:sldId id="272"/>
            <p14:sldId id="303"/>
            <p14:sldId id="268"/>
            <p14:sldId id="28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10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EC4EE6-3AE2-4A72-8DF8-E7474ADF0F96}"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BAF91-54E3-4984-B9E7-5714C13DC834}" type="slidenum">
              <a:rPr lang="en-US" smtClean="0"/>
              <a:t>‹#›</a:t>
            </a:fld>
            <a:endParaRPr lang="en-US"/>
          </a:p>
        </p:txBody>
      </p:sp>
    </p:spTree>
    <p:extLst>
      <p:ext uri="{BB962C8B-B14F-4D97-AF65-F5344CB8AC3E}">
        <p14:creationId xmlns:p14="http://schemas.microsoft.com/office/powerpoint/2010/main" val="33276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2</a:t>
            </a:fld>
            <a:endParaRPr lang="zh-CN" altLang="en-US"/>
          </a:p>
        </p:txBody>
      </p:sp>
    </p:spTree>
    <p:extLst>
      <p:ext uri="{BB962C8B-B14F-4D97-AF65-F5344CB8AC3E}">
        <p14:creationId xmlns:p14="http://schemas.microsoft.com/office/powerpoint/2010/main" val="130809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18</a:t>
            </a:fld>
            <a:endParaRPr lang="zh-CN" altLang="en-US"/>
          </a:p>
        </p:txBody>
      </p:sp>
    </p:spTree>
    <p:extLst>
      <p:ext uri="{BB962C8B-B14F-4D97-AF65-F5344CB8AC3E}">
        <p14:creationId xmlns:p14="http://schemas.microsoft.com/office/powerpoint/2010/main" val="81076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19</a:t>
            </a:fld>
            <a:endParaRPr lang="zh-CN" altLang="en-US"/>
          </a:p>
        </p:txBody>
      </p:sp>
    </p:spTree>
    <p:extLst>
      <p:ext uri="{BB962C8B-B14F-4D97-AF65-F5344CB8AC3E}">
        <p14:creationId xmlns:p14="http://schemas.microsoft.com/office/powerpoint/2010/main" val="1272949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20</a:t>
            </a:fld>
            <a:endParaRPr lang="zh-CN" altLang="en-US"/>
          </a:p>
        </p:txBody>
      </p:sp>
    </p:spTree>
    <p:extLst>
      <p:ext uri="{BB962C8B-B14F-4D97-AF65-F5344CB8AC3E}">
        <p14:creationId xmlns:p14="http://schemas.microsoft.com/office/powerpoint/2010/main" val="217579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4</a:t>
            </a:fld>
            <a:endParaRPr lang="zh-CN" altLang="en-US"/>
          </a:p>
        </p:txBody>
      </p:sp>
    </p:spTree>
    <p:extLst>
      <p:ext uri="{BB962C8B-B14F-4D97-AF65-F5344CB8AC3E}">
        <p14:creationId xmlns:p14="http://schemas.microsoft.com/office/powerpoint/2010/main" val="463493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5</a:t>
            </a:fld>
            <a:endParaRPr lang="zh-CN" altLang="en-US"/>
          </a:p>
        </p:txBody>
      </p:sp>
    </p:spTree>
    <p:extLst>
      <p:ext uri="{BB962C8B-B14F-4D97-AF65-F5344CB8AC3E}">
        <p14:creationId xmlns:p14="http://schemas.microsoft.com/office/powerpoint/2010/main" val="2464872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6</a:t>
            </a:fld>
            <a:endParaRPr lang="zh-CN" altLang="en-US"/>
          </a:p>
        </p:txBody>
      </p:sp>
    </p:spTree>
    <p:extLst>
      <p:ext uri="{BB962C8B-B14F-4D97-AF65-F5344CB8AC3E}">
        <p14:creationId xmlns:p14="http://schemas.microsoft.com/office/powerpoint/2010/main" val="366937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7</a:t>
            </a:fld>
            <a:endParaRPr lang="zh-CN" altLang="en-US"/>
          </a:p>
        </p:txBody>
      </p:sp>
    </p:spTree>
    <p:extLst>
      <p:ext uri="{BB962C8B-B14F-4D97-AF65-F5344CB8AC3E}">
        <p14:creationId xmlns:p14="http://schemas.microsoft.com/office/powerpoint/2010/main" val="265259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8</a:t>
            </a:fld>
            <a:endParaRPr lang="zh-CN" altLang="en-US"/>
          </a:p>
        </p:txBody>
      </p:sp>
    </p:spTree>
    <p:extLst>
      <p:ext uri="{BB962C8B-B14F-4D97-AF65-F5344CB8AC3E}">
        <p14:creationId xmlns:p14="http://schemas.microsoft.com/office/powerpoint/2010/main" val="417394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9</a:t>
            </a:fld>
            <a:endParaRPr lang="zh-CN" altLang="en-US"/>
          </a:p>
        </p:txBody>
      </p:sp>
    </p:spTree>
    <p:extLst>
      <p:ext uri="{BB962C8B-B14F-4D97-AF65-F5344CB8AC3E}">
        <p14:creationId xmlns:p14="http://schemas.microsoft.com/office/powerpoint/2010/main" val="4008724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10</a:t>
            </a:fld>
            <a:endParaRPr lang="zh-CN" altLang="en-US"/>
          </a:p>
        </p:txBody>
      </p:sp>
    </p:spTree>
    <p:extLst>
      <p:ext uri="{BB962C8B-B14F-4D97-AF65-F5344CB8AC3E}">
        <p14:creationId xmlns:p14="http://schemas.microsoft.com/office/powerpoint/2010/main" val="160168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17</a:t>
            </a:fld>
            <a:endParaRPr lang="zh-CN" altLang="en-US"/>
          </a:p>
        </p:txBody>
      </p:sp>
    </p:spTree>
    <p:extLst>
      <p:ext uri="{BB962C8B-B14F-4D97-AF65-F5344CB8AC3E}">
        <p14:creationId xmlns:p14="http://schemas.microsoft.com/office/powerpoint/2010/main" val="214844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646B-4C7E-3463-4874-3EB6B87C1C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C03854-D07B-5C60-B1A6-84A28940E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8629A1-6353-7AFB-0F40-E28EDEA467B9}"/>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1916213B-DE5D-4A2D-3E68-4FACB7764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81285-DDC4-A4ED-7882-893996907921}"/>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4135882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6702-A41B-2D3F-79CE-AD52C30D76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0B251-8721-10C7-605E-CD64ACDECE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61C0C-04CA-1695-4B63-8611FE7575B7}"/>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5027CEF9-3BAE-A2C2-EB41-B0F91B04D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678F7-127C-671A-A5DA-4D3F81F2C85E}"/>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198483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1F1DB-3DAD-5073-D36B-926F7FC82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F806E6-1A1F-B9D7-96CB-EF9DD8FC10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C0E2E-6DBF-3242-47B2-861F21C07FB9}"/>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8EFE08C8-2C7F-219F-AE2F-15A879E9F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D531D-96E4-20F5-DC7C-DB9798079E21}"/>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280235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BA4C-7509-CAC1-AFBE-DBE4F445FC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E71D8-A4B6-772F-C27E-F370007DA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4FCA7-EE75-E66C-2D30-2B256FA87995}"/>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014696FA-1582-D7DE-F9AE-A58C92104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B3D2C-3BE4-8F31-4902-4FBC7AE4BF6B}"/>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315956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F8ED-3C37-78C5-7043-CEC33F110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94CFB7-904D-B30B-AA59-9483B5D03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AD095D-4FF2-702E-40E5-964D86504133}"/>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34A6F315-3A4E-C573-7A3B-BCC774F5C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339FE-0CC5-0B94-15CA-041FE159C869}"/>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345838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1434-ED35-ED1C-4D95-DE68B6ED52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94D64-133B-7FE2-A6A5-D8836628AF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4F562-5F47-0A63-7624-81EF3D9FFF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CCC49-49DE-FC3B-23C5-653845083847}"/>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6" name="Footer Placeholder 5">
            <a:extLst>
              <a:ext uri="{FF2B5EF4-FFF2-40B4-BE49-F238E27FC236}">
                <a16:creationId xmlns:a16="http://schemas.microsoft.com/office/drawing/2014/main" id="{EC2CC7D4-F59F-65E5-0BCB-D0CFE7748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867E7-9768-53B3-78AE-05DE87C04D5A}"/>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1310878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9A6D-CCBF-150A-344A-803AE118C8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CF013-E488-9C03-8BD6-11730DD55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90AC35-4A13-0A66-D468-D9BDE840ED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0A07A-3BFB-4C37-9979-270273C84B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E166B-14EA-15FB-FF36-58696E98E3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18B8F-EAEB-83D4-2DC8-048A02916FBD}"/>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8" name="Footer Placeholder 7">
            <a:extLst>
              <a:ext uri="{FF2B5EF4-FFF2-40B4-BE49-F238E27FC236}">
                <a16:creationId xmlns:a16="http://schemas.microsoft.com/office/drawing/2014/main" id="{3C07A1A5-8D56-6916-89EA-9BD7D0E741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8A1F3E-3AD8-6CB1-045A-E513F7BE8DBE}"/>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67306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6DA3-2B31-691A-9A27-DBBE32AF7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351E78-61DB-3F58-F4AF-6EBE78B5A620}"/>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4" name="Footer Placeholder 3">
            <a:extLst>
              <a:ext uri="{FF2B5EF4-FFF2-40B4-BE49-F238E27FC236}">
                <a16:creationId xmlns:a16="http://schemas.microsoft.com/office/drawing/2014/main" id="{A19658CD-684E-5E16-B602-C2B4E064C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87F0C2-4CFD-4F3C-9A1C-83024393BA97}"/>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406238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82F70-08E7-EF9F-4572-F0C905E7B7F1}"/>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3" name="Footer Placeholder 2">
            <a:extLst>
              <a:ext uri="{FF2B5EF4-FFF2-40B4-BE49-F238E27FC236}">
                <a16:creationId xmlns:a16="http://schemas.microsoft.com/office/drawing/2014/main" id="{5888DB27-9417-5209-A8E6-24F81815C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5FD41-C07F-94E4-3FCD-9CB9E75B1722}"/>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406681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A3487-2FEB-8899-2287-D61FC5353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D536DE-474D-FE30-1F23-B81C41DCF1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53F279-6CCC-633C-9985-995EB2223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B8CA8-8FF9-15F5-25CA-BD1042FAA46F}"/>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6" name="Footer Placeholder 5">
            <a:extLst>
              <a:ext uri="{FF2B5EF4-FFF2-40B4-BE49-F238E27FC236}">
                <a16:creationId xmlns:a16="http://schemas.microsoft.com/office/drawing/2014/main" id="{DC459241-6E59-861C-4265-EF73934E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0F4CC5-EFBA-5CC1-BDDD-68FB40A8C044}"/>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273278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A186E-16D3-6AEC-AB68-A6AA35D512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E0CB22-1DEF-F785-035F-979910A917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67B5C-2733-AE19-ACD8-E33857746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B664A-99AA-903B-9C65-DF422D433953}"/>
              </a:ext>
            </a:extLst>
          </p:cNvPr>
          <p:cNvSpPr>
            <a:spLocks noGrp="1"/>
          </p:cNvSpPr>
          <p:nvPr>
            <p:ph type="dt" sz="half" idx="10"/>
          </p:nvPr>
        </p:nvSpPr>
        <p:spPr/>
        <p:txBody>
          <a:bodyPr/>
          <a:lstStyle/>
          <a:p>
            <a:fld id="{391DD111-BD97-46F2-93FC-27A7D396C0B6}" type="datetimeFigureOut">
              <a:rPr lang="en-US" smtClean="0"/>
              <a:t>6/17/2024</a:t>
            </a:fld>
            <a:endParaRPr lang="en-US"/>
          </a:p>
        </p:txBody>
      </p:sp>
      <p:sp>
        <p:nvSpPr>
          <p:cNvPr id="6" name="Footer Placeholder 5">
            <a:extLst>
              <a:ext uri="{FF2B5EF4-FFF2-40B4-BE49-F238E27FC236}">
                <a16:creationId xmlns:a16="http://schemas.microsoft.com/office/drawing/2014/main" id="{18554779-290A-82C0-F64E-1FB0509E4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60BE4-22A9-882B-F57E-A5048CA74B5B}"/>
              </a:ext>
            </a:extLst>
          </p:cNvPr>
          <p:cNvSpPr>
            <a:spLocks noGrp="1"/>
          </p:cNvSpPr>
          <p:nvPr>
            <p:ph type="sldNum" sz="quarter" idx="12"/>
          </p:nvPr>
        </p:nvSpPr>
        <p:spPr/>
        <p:txBody>
          <a:bodyPr/>
          <a:lstStyle/>
          <a:p>
            <a:fld id="{153E5AE4-5D92-43AB-9D08-FDBDE7AA3B5A}" type="slidenum">
              <a:rPr lang="en-US" smtClean="0"/>
              <a:t>‹#›</a:t>
            </a:fld>
            <a:endParaRPr lang="en-US"/>
          </a:p>
        </p:txBody>
      </p:sp>
    </p:spTree>
    <p:extLst>
      <p:ext uri="{BB962C8B-B14F-4D97-AF65-F5344CB8AC3E}">
        <p14:creationId xmlns:p14="http://schemas.microsoft.com/office/powerpoint/2010/main" val="323121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D77D1-3548-D50A-3057-53D3AB165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12CBDD-5DA2-B2A5-2AE5-07D12E00B6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219F-CEC5-FB66-F680-659F40D415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DD111-BD97-46F2-93FC-27A7D396C0B6}" type="datetimeFigureOut">
              <a:rPr lang="en-US" smtClean="0"/>
              <a:t>6/17/2024</a:t>
            </a:fld>
            <a:endParaRPr lang="en-US"/>
          </a:p>
        </p:txBody>
      </p:sp>
      <p:sp>
        <p:nvSpPr>
          <p:cNvPr id="5" name="Footer Placeholder 4">
            <a:extLst>
              <a:ext uri="{FF2B5EF4-FFF2-40B4-BE49-F238E27FC236}">
                <a16:creationId xmlns:a16="http://schemas.microsoft.com/office/drawing/2014/main" id="{C2DBEF97-7A64-E3F1-6F5F-5BD7F8DBB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A492A2-A8B8-09A8-78D1-C26F107D6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E5AE4-5D92-43AB-9D08-FDBDE7AA3B5A}" type="slidenum">
              <a:rPr lang="en-US" smtClean="0"/>
              <a:t>‹#›</a:t>
            </a:fld>
            <a:endParaRPr lang="en-US"/>
          </a:p>
        </p:txBody>
      </p:sp>
    </p:spTree>
    <p:extLst>
      <p:ext uri="{BB962C8B-B14F-4D97-AF65-F5344CB8AC3E}">
        <p14:creationId xmlns:p14="http://schemas.microsoft.com/office/powerpoint/2010/main" val="1203423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7.em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31.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emf"/><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B0BF90F5-1B1B-E183-0DC6-3D1D4EF51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50"/>
            <a:ext cx="12178366" cy="68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5">
            <a:extLst>
              <a:ext uri="{FF2B5EF4-FFF2-40B4-BE49-F238E27FC236}">
                <a16:creationId xmlns:a16="http://schemas.microsoft.com/office/drawing/2014/main" id="{0E6937B9-8DA2-39A6-FB35-9B620EE708F7}"/>
              </a:ext>
            </a:extLst>
          </p:cNvPr>
          <p:cNvSpPr txBox="1">
            <a:spLocks noChangeArrowheads="1"/>
          </p:cNvSpPr>
          <p:nvPr/>
        </p:nvSpPr>
        <p:spPr bwMode="auto">
          <a:xfrm>
            <a:off x="4597400" y="1389063"/>
            <a:ext cx="457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chemeClr val="bg1"/>
                </a:solidFill>
                <a:latin typeface="Times New Roman" panose="02020603050405020304" pitchFamily="18" charset="0"/>
                <a:cs typeface="Times New Roman" panose="02020603050405020304" pitchFamily="18" charset="0"/>
              </a:rPr>
              <a:t>TRƯỜNG THCS LONG BIÊN</a:t>
            </a:r>
            <a:endParaRPr lang="LID4096" altLang="en-US" b="1">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F49E36F-BC14-2E9B-7709-5E5D79B2AC38}"/>
              </a:ext>
            </a:extLst>
          </p:cNvPr>
          <p:cNvSpPr txBox="1"/>
          <p:nvPr/>
        </p:nvSpPr>
        <p:spPr>
          <a:xfrm>
            <a:off x="2819400" y="1863437"/>
            <a:ext cx="6553200" cy="954107"/>
          </a:xfrm>
          <a:prstGeom prst="rect">
            <a:avLst/>
          </a:prstGeom>
          <a:noFill/>
        </p:spPr>
        <p:txBody>
          <a:bodyPr>
            <a:spAutoFit/>
          </a:bodyPr>
          <a:lstStyle/>
          <a:p>
            <a:pPr algn="ctr">
              <a:defRPr/>
            </a:pP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a:t>
            </a:r>
            <a:r>
              <a:rPr lang="en-US" sz="2400" b="1" dirty="0" err="1">
                <a:ln w="38100">
                  <a:noFill/>
                </a:ln>
                <a:solidFill>
                  <a:srgbClr val="FF0000"/>
                </a:solidFill>
                <a:latin typeface="Times New Roman" panose="02020603050405020304" pitchFamily="18" charset="0"/>
                <a:cs typeface="Times New Roman" panose="02020603050405020304" pitchFamily="18" charset="0"/>
              </a:rPr>
              <a:t>NGỮ</a:t>
            </a:r>
            <a:r>
              <a:rPr lang="en-US" sz="2400" b="1" dirty="0">
                <a:ln w="38100">
                  <a:noFill/>
                </a:ln>
                <a:solidFill>
                  <a:srgbClr val="FF0000"/>
                </a:solidFill>
                <a:latin typeface="Times New Roman" panose="02020603050405020304" pitchFamily="18" charset="0"/>
                <a:cs typeface="Times New Roman" panose="02020603050405020304" pitchFamily="18" charset="0"/>
              </a:rPr>
              <a:t> VĂN 6</a:t>
            </a:r>
          </a:p>
          <a:p>
            <a:pPr algn="ctr">
              <a:defRPr/>
            </a:pP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10: VĂN </a:t>
            </a:r>
            <a:r>
              <a:rPr lang="en-US" sz="32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BẢN</a:t>
            </a:r>
            <a:r>
              <a:rPr lang="en-US" sz="3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THÔNG TIN</a:t>
            </a:r>
          </a:p>
        </p:txBody>
      </p:sp>
      <p:sp>
        <p:nvSpPr>
          <p:cNvPr id="9" name="Rectangle 8">
            <a:extLst>
              <a:ext uri="{FF2B5EF4-FFF2-40B4-BE49-F238E27FC236}">
                <a16:creationId xmlns:a16="http://schemas.microsoft.com/office/drawing/2014/main" id="{C47249FC-42A1-E488-C85A-76BAEF5DA17F}"/>
              </a:ext>
            </a:extLst>
          </p:cNvPr>
          <p:cNvSpPr/>
          <p:nvPr/>
        </p:nvSpPr>
        <p:spPr>
          <a:xfrm>
            <a:off x="4381033" y="2983840"/>
            <a:ext cx="3416300" cy="530225"/>
          </a:xfrm>
          <a:prstGeom prst="rect">
            <a:avLst/>
          </a:prstGeom>
          <a:noFill/>
        </p:spPr>
        <p:txBody>
          <a:bodyPr wrap="none" lIns="68580" tIns="34290" rIns="68580" bIns="34290">
            <a:spAutoFit/>
          </a:bodyPr>
          <a:lstStyle/>
          <a:p>
            <a:pPr algn="ctr">
              <a:defRPr/>
            </a:pP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Trần</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0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Kiều</a:t>
            </a:r>
            <a:r>
              <a:rPr lang="en-US" sz="3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0F94651-34B3-4424-BE50-6D5159AF0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912" t="51015" r="8112" b="21875"/>
          <a:stretch/>
        </p:blipFill>
        <p:spPr>
          <a:xfrm>
            <a:off x="3321078" y="222998"/>
            <a:ext cx="845548" cy="438356"/>
          </a:xfrm>
          <a:prstGeom prst="rect">
            <a:avLst/>
          </a:prstGeom>
        </p:spPr>
      </p:pic>
      <p:sp>
        <p:nvSpPr>
          <p:cNvPr id="10" name="矩形: 圆角 9">
            <a:extLst>
              <a:ext uri="{FF2B5EF4-FFF2-40B4-BE49-F238E27FC236}">
                <a16:creationId xmlns:a16="http://schemas.microsoft.com/office/drawing/2014/main" id="{CF945DFC-4AFD-4097-98CA-3F0D92F009EA}"/>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AA29D925-9622-4B65-8D08-AD6C1EE11E57}"/>
              </a:ext>
            </a:extLst>
          </p:cNvPr>
          <p:cNvPicPr>
            <a:picLocks noChangeAspect="1"/>
          </p:cNvPicPr>
          <p:nvPr/>
        </p:nvPicPr>
        <p:blipFill rotWithShape="1">
          <a:blip r:embed="rId5"/>
          <a:srcRect l="18590" t="9442" r="25692" b="11363"/>
          <a:stretch/>
        </p:blipFill>
        <p:spPr>
          <a:xfrm>
            <a:off x="7288397" y="1470372"/>
            <a:ext cx="3414786" cy="3433759"/>
          </a:xfrm>
          <a:prstGeom prst="rect">
            <a:avLst/>
          </a:prstGeom>
        </p:spPr>
      </p:pic>
      <p:sp>
        <p:nvSpPr>
          <p:cNvPr id="2" name="TextBox 1">
            <a:extLst>
              <a:ext uri="{FF2B5EF4-FFF2-40B4-BE49-F238E27FC236}">
                <a16:creationId xmlns:a16="http://schemas.microsoft.com/office/drawing/2014/main" id="{DF686D01-FF71-8D43-B0D4-50054ED1C42F}"/>
              </a:ext>
            </a:extLst>
          </p:cNvPr>
          <p:cNvSpPr txBox="1"/>
          <p:nvPr/>
        </p:nvSpPr>
        <p:spPr>
          <a:xfrm>
            <a:off x="1285875" y="2355859"/>
            <a:ext cx="6002522"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IV.</a:t>
            </a:r>
          </a:p>
          <a:p>
            <a:pPr algn="ctr"/>
            <a:r>
              <a:rPr lang="en-VN" sz="6500" b="1" dirty="0">
                <a:latin typeface="Times New Roman" panose="02020603050405020304" pitchFamily="18" charset="0"/>
                <a:cs typeface="Times New Roman" panose="02020603050405020304" pitchFamily="18" charset="0"/>
              </a:rPr>
              <a:t>LUYỆN TẬP</a:t>
            </a:r>
          </a:p>
        </p:txBody>
      </p:sp>
    </p:spTree>
    <p:custDataLst>
      <p:tags r:id="rId1"/>
    </p:custDataLst>
    <p:extLst>
      <p:ext uri="{BB962C8B-B14F-4D97-AF65-F5344CB8AC3E}">
        <p14:creationId xmlns:p14="http://schemas.microsoft.com/office/powerpoint/2010/main" val="36798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Nhan đề của văn bản nhấn mạnh </a:t>
            </a:r>
          </a:p>
          <a:p>
            <a:pPr algn="ctr"/>
            <a:r>
              <a:rPr lang="en-VN" sz="3500" dirty="0">
                <a:latin typeface="Times New Roman" panose="02020603050405020304" pitchFamily="18" charset="0"/>
                <a:cs typeface="Times New Roman" panose="02020603050405020304" pitchFamily="18" charset="0"/>
              </a:rPr>
              <a:t>đến thông tin chính nào trong </a:t>
            </a:r>
            <a:r>
              <a:rPr lang="en-VN" sz="3500">
                <a:latin typeface="Times New Roman" panose="02020603050405020304" pitchFamily="18" charset="0"/>
                <a:cs typeface="Times New Roman" panose="02020603050405020304" pitchFamily="18" charset="0"/>
              </a:rPr>
              <a:t>văn bản?</a:t>
            </a:r>
            <a:endParaRPr lang="en-VN" sz="3500" dirty="0">
              <a:latin typeface="Times New Roman" panose="02020603050405020304" pitchFamily="18" charset="0"/>
              <a:cs typeface="Times New Roman" panose="02020603050405020304" pitchFamily="18" charset="0"/>
            </a:endParaRPr>
          </a:p>
        </p:txBody>
      </p:sp>
      <p:sp>
        <p:nvSpPr>
          <p:cNvPr id="5" name="A">
            <a:extLst>
              <a:ext uri="{FF2B5EF4-FFF2-40B4-BE49-F238E27FC236}">
                <a16:creationId xmlns:a16="http://schemas.microsoft.com/office/drawing/2014/main" id="{7BB31145-C2EE-7845-9AC6-EEA39BEEF60F}"/>
              </a:ext>
            </a:extLst>
          </p:cNvPr>
          <p:cNvSpPr/>
          <p:nvPr/>
        </p:nvSpPr>
        <p:spPr>
          <a:xfrm>
            <a:off x="192595" y="305218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Nguyên nhân của sự kiện</a:t>
            </a:r>
          </a:p>
        </p:txBody>
      </p:sp>
      <p:sp>
        <p:nvSpPr>
          <p:cNvPr id="6" name="B">
            <a:extLst>
              <a:ext uri="{FF2B5EF4-FFF2-40B4-BE49-F238E27FC236}">
                <a16:creationId xmlns:a16="http://schemas.microsoft.com/office/drawing/2014/main" id="{27BFF194-2DAA-9A40-9900-46899E4F780B}"/>
              </a:ext>
            </a:extLst>
          </p:cNvPr>
          <p:cNvSpPr/>
          <p:nvPr/>
        </p:nvSpPr>
        <p:spPr>
          <a:xfrm>
            <a:off x="6231881" y="305218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Thời điểm bắt đầu của sự kiện</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Diễn biến của sự kiện</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Kết quả của sự kiện</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598" y="278243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3294949"/>
            <a:ext cx="1653722" cy="1137277"/>
          </a:xfrm>
          <a:prstGeom prst="rect">
            <a:avLst/>
          </a:prstGeom>
        </p:spPr>
      </p:pic>
    </p:spTree>
    <p:extLst>
      <p:ext uri="{BB962C8B-B14F-4D97-AF65-F5344CB8AC3E}">
        <p14:creationId xmlns:p14="http://schemas.microsoft.com/office/powerpoint/2010/main" val="120857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Phương án nào nêu đúng bố cục của văn bản ?</a:t>
            </a:r>
          </a:p>
        </p:txBody>
      </p:sp>
      <p:sp>
        <p:nvSpPr>
          <p:cNvPr id="5" name="A">
            <a:extLst>
              <a:ext uri="{FF2B5EF4-FFF2-40B4-BE49-F238E27FC236}">
                <a16:creationId xmlns:a16="http://schemas.microsoft.com/office/drawing/2014/main" id="{7BB31145-C2EE-7845-9AC6-EEA39BEEF60F}"/>
              </a:ext>
            </a:extLst>
          </p:cNvPr>
          <p:cNvSpPr/>
          <p:nvPr/>
        </p:nvSpPr>
        <p:spPr>
          <a:xfrm>
            <a:off x="6217772" y="299391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Sa pô – nguyên nhân của sự kiện – kết quả của sự kiện</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Sa pô – kết quả của sự kiện – nguyên nhân của sự kiện</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Nguyên nhân của sự kiện – sa pô – kết quả của sự kiện</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D.Kết quả của sự kiện-nguyên nhân của sự kiện- sa pô</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1775" y="272416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247939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Sa pô của văn bản có tác dụng gì ?</a:t>
            </a:r>
          </a:p>
        </p:txBody>
      </p:sp>
      <p:sp>
        <p:nvSpPr>
          <p:cNvPr id="5" name="A">
            <a:extLst>
              <a:ext uri="{FF2B5EF4-FFF2-40B4-BE49-F238E27FC236}">
                <a16:creationId xmlns:a16="http://schemas.microsoft.com/office/drawing/2014/main" id="{7BB31145-C2EE-7845-9AC6-EEA39BEEF60F}"/>
              </a:ext>
            </a:extLst>
          </p:cNvPr>
          <p:cNvSpPr/>
          <p:nvPr/>
        </p:nvSpPr>
        <p:spPr>
          <a:xfrm>
            <a:off x="6210036" y="495182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Nêu tóm tắt nội dung của bài báo và gây sự chú ý của người đọc.</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Nêu cụ thể các nguyên nhân của sự kiện và gây chú ý của người đọc</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Nêu các kết quả của sự kiện và gây chú ý của người đọc</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Nêu cụ thể diễn biến của sự kiện và gây sự chú ý của người đọc</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39" y="468208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8535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Văn bản nêu bao nhiêu nguyên nhân của sự kiện được thuật lại ?</a:t>
            </a:r>
          </a:p>
        </p:txBody>
      </p:sp>
      <p:sp>
        <p:nvSpPr>
          <p:cNvPr id="5" name="A">
            <a:extLst>
              <a:ext uri="{FF2B5EF4-FFF2-40B4-BE49-F238E27FC236}">
                <a16:creationId xmlns:a16="http://schemas.microsoft.com/office/drawing/2014/main" id="{7BB31145-C2EE-7845-9AC6-EEA39BEEF60F}"/>
              </a:ext>
            </a:extLst>
          </p:cNvPr>
          <p:cNvSpPr/>
          <p:nvPr/>
        </p:nvSpPr>
        <p:spPr>
          <a:xfrm>
            <a:off x="240460" y="500736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Năm</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Ba</a:t>
            </a:r>
          </a:p>
        </p:txBody>
      </p:sp>
      <p:sp>
        <p:nvSpPr>
          <p:cNvPr id="7" name="C">
            <a:extLst>
              <a:ext uri="{FF2B5EF4-FFF2-40B4-BE49-F238E27FC236}">
                <a16:creationId xmlns:a16="http://schemas.microsoft.com/office/drawing/2014/main" id="{2F54C9F4-18CE-DE4A-B0B5-5D0D3AF4284A}"/>
              </a:ext>
            </a:extLst>
          </p:cNvPr>
          <p:cNvSpPr/>
          <p:nvPr/>
        </p:nvSpPr>
        <p:spPr>
          <a:xfrm>
            <a:off x="6198386" y="5014728"/>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Sáu</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Bốn</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4463" y="473762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0213" y="4827551"/>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87193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Tác giả của bài báo đã làm nổi bật các nguyên nhân bằng cách nào ?</a:t>
            </a:r>
          </a:p>
        </p:txBody>
      </p:sp>
      <p:sp>
        <p:nvSpPr>
          <p:cNvPr id="5" name="A">
            <a:extLst>
              <a:ext uri="{FF2B5EF4-FFF2-40B4-BE49-F238E27FC236}">
                <a16:creationId xmlns:a16="http://schemas.microsoft.com/office/drawing/2014/main" id="{7BB31145-C2EE-7845-9AC6-EEA39BEEF60F}"/>
              </a:ext>
            </a:extLst>
          </p:cNvPr>
          <p:cNvSpPr/>
          <p:nvPr/>
        </p:nvSpPr>
        <p:spPr>
          <a:xfrm>
            <a:off x="6217772" y="299391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Đánh số thứ tự và in đậm</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Đánh số thứ tự và in hoa</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Đánh số thứ tự và in nghiêng</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Đánh số thứ tự và in thường</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1775" y="272416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43235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Dấu ngoặc kép trong văn bản được dùng với những mục đích gì ?</a:t>
            </a:r>
          </a:p>
        </p:txBody>
      </p:sp>
      <p:sp>
        <p:nvSpPr>
          <p:cNvPr id="5" name="A">
            <a:extLst>
              <a:ext uri="{FF2B5EF4-FFF2-40B4-BE49-F238E27FC236}">
                <a16:creationId xmlns:a16="http://schemas.microsoft.com/office/drawing/2014/main" id="{7BB31145-C2EE-7845-9AC6-EEA39BEEF60F}"/>
              </a:ext>
            </a:extLst>
          </p:cNvPr>
          <p:cNvSpPr/>
          <p:nvPr/>
        </p:nvSpPr>
        <p:spPr>
          <a:xfrm>
            <a:off x="6210036" y="495182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Đánh dấu phần trích dẫn trực tiếp và các từ ngữ được hiểu theo nghĩa đặc biệt</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Đánh dấu phần trích dẫn trực tiếp và lời đối thoại</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Đánh dấu tên của một tờ báo và các từ ngữ được hiểu theo nghĩa đặc biệt</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Đánh dấu lời đối thoại và tên của một tờ báo</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39" y="468208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400512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602069B-B7ED-4159-86BB-7E7836614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40" t="55416" r="48155" b="13750"/>
          <a:stretch/>
        </p:blipFill>
        <p:spPr>
          <a:xfrm>
            <a:off x="3249196" y="149789"/>
            <a:ext cx="917429" cy="584775"/>
          </a:xfrm>
          <a:prstGeom prst="rect">
            <a:avLst/>
          </a:prstGeom>
        </p:spPr>
      </p:pic>
      <p:sp>
        <p:nvSpPr>
          <p:cNvPr id="10" name="矩形: 圆角 9">
            <a:extLst>
              <a:ext uri="{FF2B5EF4-FFF2-40B4-BE49-F238E27FC236}">
                <a16:creationId xmlns:a16="http://schemas.microsoft.com/office/drawing/2014/main" id="{DB7857B1-F545-46D1-8D5C-F858DD3A7B82}"/>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71FC15F7-5DB5-4C60-8088-F944EC3AC64C}"/>
              </a:ext>
            </a:extLst>
          </p:cNvPr>
          <p:cNvGrpSpPr/>
          <p:nvPr/>
        </p:nvGrpSpPr>
        <p:grpSpPr>
          <a:xfrm>
            <a:off x="793744" y="1678999"/>
            <a:ext cx="5828332" cy="4112707"/>
            <a:chOff x="793744" y="1678999"/>
            <a:chExt cx="5828332" cy="4112707"/>
          </a:xfrm>
        </p:grpSpPr>
        <p:pic>
          <p:nvPicPr>
            <p:cNvPr id="7" name="图片 6">
              <a:extLst>
                <a:ext uri="{FF2B5EF4-FFF2-40B4-BE49-F238E27FC236}">
                  <a16:creationId xmlns:a16="http://schemas.microsoft.com/office/drawing/2014/main" id="{5AB650D3-3674-4812-AFC5-AE1E6EC4A1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744" y="1678999"/>
              <a:ext cx="5828332" cy="4112707"/>
            </a:xfrm>
            <a:prstGeom prst="rect">
              <a:avLst/>
            </a:prstGeom>
          </p:spPr>
        </p:pic>
        <p:sp>
          <p:nvSpPr>
            <p:cNvPr id="8" name="文本框 7">
              <a:extLst>
                <a:ext uri="{FF2B5EF4-FFF2-40B4-BE49-F238E27FC236}">
                  <a16:creationId xmlns:a16="http://schemas.microsoft.com/office/drawing/2014/main" id="{5C5EDA5F-C636-4CF1-8D4A-B8A95CA8504F}"/>
                </a:ext>
              </a:extLst>
            </p:cNvPr>
            <p:cNvSpPr txBox="1"/>
            <p:nvPr/>
          </p:nvSpPr>
          <p:spPr>
            <a:xfrm>
              <a:off x="1928395" y="2540001"/>
              <a:ext cx="2852981" cy="646331"/>
            </a:xfrm>
            <a:prstGeom prst="rect">
              <a:avLst/>
            </a:prstGeom>
            <a:noFill/>
          </p:spPr>
          <p:txBody>
            <a:bodyPr wrap="square" rtlCol="0">
              <a:spAutoFit/>
            </a:bodyPr>
            <a:lstStyle/>
            <a:p>
              <a:pPr algn="ctr"/>
              <a:endParaRPr lang="zh-CN" altLang="en-US" sz="3600" dirty="0">
                <a:solidFill>
                  <a:schemeClr val="bg1"/>
                </a:solidFill>
                <a:latin typeface="字魂27号-布丁体" panose="00000505000000000000" pitchFamily="2" charset="-122"/>
                <a:ea typeface="字魂27号-布丁体" panose="00000505000000000000" pitchFamily="2" charset="-122"/>
              </a:endParaRPr>
            </a:p>
          </p:txBody>
        </p:sp>
      </p:grpSp>
      <p:sp>
        <p:nvSpPr>
          <p:cNvPr id="11" name="文本框 6">
            <a:extLst>
              <a:ext uri="{FF2B5EF4-FFF2-40B4-BE49-F238E27FC236}">
                <a16:creationId xmlns:a16="http://schemas.microsoft.com/office/drawing/2014/main" id="{EB321278-EACB-6446-A81A-B70D545F2B3E}"/>
              </a:ext>
            </a:extLst>
          </p:cNvPr>
          <p:cNvSpPr txBox="1"/>
          <p:nvPr/>
        </p:nvSpPr>
        <p:spPr>
          <a:xfrm>
            <a:off x="5088734" y="2644170"/>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V.</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VẬN DỤNG</a:t>
            </a:r>
          </a:p>
        </p:txBody>
      </p:sp>
    </p:spTree>
    <p:custDataLst>
      <p:tags r:id="rId1"/>
    </p:custDataLst>
    <p:extLst>
      <p:ext uri="{BB962C8B-B14F-4D97-AF65-F5344CB8AC3E}">
        <p14:creationId xmlns:p14="http://schemas.microsoft.com/office/powerpoint/2010/main" val="22737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a:extLst>
              <a:ext uri="{FF2B5EF4-FFF2-40B4-BE49-F238E27FC236}">
                <a16:creationId xmlns:a16="http://schemas.microsoft.com/office/drawing/2014/main" id="{99B65CBE-91F8-3F45-934F-2D6C67638840}"/>
              </a:ext>
            </a:extLst>
          </p:cNvPr>
          <p:cNvSpPr/>
          <p:nvPr/>
        </p:nvSpPr>
        <p:spPr>
          <a:xfrm>
            <a:off x="1019175" y="1119693"/>
            <a:ext cx="4267200" cy="4537076"/>
          </a:xfrm>
          <a:prstGeom prst="rect">
            <a:avLst/>
          </a:prstGeom>
        </p:spPr>
        <p:txBody>
          <a:bodyPr wrap="square">
            <a:spAutoFit/>
          </a:bodyPr>
          <a:lstStyle/>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1. Chọn một trong những cầu thủ bóng đá VN mà em yêu thích.</a:t>
            </a:r>
            <a:endParaRPr lang="en-VN" sz="23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2. Tìm hiểu các thông tin và tạo một “hồ sơ” về cầu thủ đó để chia sẻ với các bạn trong lớp.</a:t>
            </a:r>
            <a:endParaRPr lang="en-VN" sz="23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Dưới đây là một vài gợi ý các mục thông tin trong hồ sơ. Em có thể hoàn thành bằng việc dán, ghi,… thông tin vào các gợi ý này trong phiếu hoặc tự tạo “hồ sơ” theo ý tưởng cá nhân.</a:t>
            </a:r>
            <a:endParaRPr lang="en-VN" sz="2300" dirty="0">
              <a:solidFill>
                <a:srgbClr val="000000"/>
              </a:solidFill>
              <a:latin typeface="Times New Roman" panose="02020603050405020304" pitchFamily="18" charset="0"/>
              <a:ea typeface="Calibri" panose="020F0502020204030204" pitchFamily="34" charset="0"/>
            </a:endParaRPr>
          </a:p>
        </p:txBody>
      </p:sp>
      <p:sp>
        <p:nvSpPr>
          <p:cNvPr id="4" name="Rounded Rectangle 3">
            <a:extLst>
              <a:ext uri="{FF2B5EF4-FFF2-40B4-BE49-F238E27FC236}">
                <a16:creationId xmlns:a16="http://schemas.microsoft.com/office/drawing/2014/main" id="{8B206B21-702C-FC42-A6A5-8A7642A19778}"/>
              </a:ext>
            </a:extLst>
          </p:cNvPr>
          <p:cNvSpPr/>
          <p:nvPr/>
        </p:nvSpPr>
        <p:spPr>
          <a:xfrm>
            <a:off x="6457950" y="1343025"/>
            <a:ext cx="4267201" cy="12573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300" dirty="0">
                <a:latin typeface="Times New Roman" panose="02020603050405020304" pitchFamily="18" charset="0"/>
                <a:cs typeface="Times New Roman" panose="02020603050405020304" pitchFamily="18" charset="0"/>
              </a:rPr>
              <a:t>Cầu thủ yêu thích của tôi!</a:t>
            </a:r>
            <a:endParaRPr lang="en-VN" sz="2300" dirty="0">
              <a:latin typeface="Times New Roman" panose="02020603050405020304" pitchFamily="18" charset="0"/>
              <a:cs typeface="Times New Roman" panose="02020603050405020304" pitchFamily="18" charset="0"/>
            </a:endParaRPr>
          </a:p>
          <a:p>
            <a:pPr algn="ctr"/>
            <a:r>
              <a:rPr lang="vi-VN" sz="2300" dirty="0">
                <a:latin typeface="Times New Roman" panose="02020603050405020304" pitchFamily="18" charset="0"/>
                <a:cs typeface="Times New Roman" panose="02020603050405020304" pitchFamily="18" charset="0"/>
              </a:rPr>
              <a:t>(chân dung, một vài thông tin về năm sinh, quê quán,…)</a:t>
            </a:r>
            <a:r>
              <a:rPr lang="en-VN" sz="2300" dirty="0">
                <a:latin typeface="Times New Roman" panose="02020603050405020304" pitchFamily="18" charset="0"/>
                <a:cs typeface="Times New Roman" panose="02020603050405020304" pitchFamily="18" charset="0"/>
              </a:rPr>
              <a:t> </a:t>
            </a:r>
          </a:p>
        </p:txBody>
      </p:sp>
      <p:sp>
        <p:nvSpPr>
          <p:cNvPr id="7" name="Hexagon 6">
            <a:extLst>
              <a:ext uri="{FF2B5EF4-FFF2-40B4-BE49-F238E27FC236}">
                <a16:creationId xmlns:a16="http://schemas.microsoft.com/office/drawing/2014/main" id="{D86C376C-D704-9648-AD0B-026F29BD2F20}"/>
              </a:ext>
            </a:extLst>
          </p:cNvPr>
          <p:cNvSpPr/>
          <p:nvPr/>
        </p:nvSpPr>
        <p:spPr>
          <a:xfrm>
            <a:off x="5462985" y="3028949"/>
            <a:ext cx="151130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300" dirty="0">
                <a:latin typeface="Times New Roman" panose="02020603050405020304" pitchFamily="18" charset="0"/>
                <a:cs typeface="Times New Roman" panose="02020603050405020304" pitchFamily="18" charset="0"/>
              </a:rPr>
              <a:t>Thời thơ ấu</a:t>
            </a:r>
          </a:p>
        </p:txBody>
      </p:sp>
      <p:sp>
        <p:nvSpPr>
          <p:cNvPr id="12" name="Hexagon 11">
            <a:extLst>
              <a:ext uri="{FF2B5EF4-FFF2-40B4-BE49-F238E27FC236}">
                <a16:creationId xmlns:a16="http://schemas.microsoft.com/office/drawing/2014/main" id="{82D93E43-D557-D149-A303-A29A108DC579}"/>
              </a:ext>
            </a:extLst>
          </p:cNvPr>
          <p:cNvSpPr/>
          <p:nvPr/>
        </p:nvSpPr>
        <p:spPr>
          <a:xfrm>
            <a:off x="9019350" y="3028948"/>
            <a:ext cx="228719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300" dirty="0">
                <a:latin typeface="Times New Roman" panose="02020603050405020304" pitchFamily="18" charset="0"/>
                <a:cs typeface="Times New Roman" panose="02020603050405020304" pitchFamily="18" charset="0"/>
              </a:rPr>
              <a:t>Một số câu lạc bộ, giải đấu tham gia</a:t>
            </a:r>
            <a:endParaRPr lang="en-VN" sz="23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24E56413-160E-8646-B21A-3EFD831DF090}"/>
              </a:ext>
            </a:extLst>
          </p:cNvPr>
          <p:cNvSpPr/>
          <p:nvPr/>
        </p:nvSpPr>
        <p:spPr>
          <a:xfrm>
            <a:off x="7243300" y="3028948"/>
            <a:ext cx="151130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300" dirty="0">
                <a:latin typeface="Times New Roman" panose="02020603050405020304" pitchFamily="18" charset="0"/>
                <a:cs typeface="Times New Roman" panose="02020603050405020304" pitchFamily="18" charset="0"/>
              </a:rPr>
              <a:t>Thành tích nổi bật</a:t>
            </a:r>
          </a:p>
        </p:txBody>
      </p:sp>
    </p:spTree>
    <p:custDataLst>
      <p:tags r:id="rId1"/>
    </p:custDataLst>
    <p:extLst>
      <p:ext uri="{BB962C8B-B14F-4D97-AF65-F5344CB8AC3E}">
        <p14:creationId xmlns:p14="http://schemas.microsoft.com/office/powerpoint/2010/main" val="88787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3418907" y="149789"/>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220E302-1BD7-4551-B155-01D156A18414}"/>
              </a:ext>
            </a:extLst>
          </p:cNvPr>
          <p:cNvPicPr>
            <a:picLocks noChangeAspect="1"/>
          </p:cNvPicPr>
          <p:nvPr/>
        </p:nvPicPr>
        <p:blipFill>
          <a:blip r:embed="rId5"/>
          <a:stretch>
            <a:fillRect/>
          </a:stretch>
        </p:blipFill>
        <p:spPr>
          <a:xfrm>
            <a:off x="2118207" y="1902693"/>
            <a:ext cx="1240195" cy="1141821"/>
          </a:xfrm>
          <a:prstGeom prst="rect">
            <a:avLst/>
          </a:prstGeom>
        </p:spPr>
      </p:pic>
      <p:pic>
        <p:nvPicPr>
          <p:cNvPr id="6" name="图片 5">
            <a:extLst>
              <a:ext uri="{FF2B5EF4-FFF2-40B4-BE49-F238E27FC236}">
                <a16:creationId xmlns:a16="http://schemas.microsoft.com/office/drawing/2014/main" id="{2EA6760D-9780-4A30-82B1-A76E82F8AB5B}"/>
              </a:ext>
            </a:extLst>
          </p:cNvPr>
          <p:cNvPicPr>
            <a:picLocks noChangeAspect="1"/>
          </p:cNvPicPr>
          <p:nvPr/>
        </p:nvPicPr>
        <p:blipFill>
          <a:blip r:embed="rId6"/>
          <a:stretch>
            <a:fillRect/>
          </a:stretch>
        </p:blipFill>
        <p:spPr>
          <a:xfrm>
            <a:off x="5215086" y="1676515"/>
            <a:ext cx="2401594" cy="1594175"/>
          </a:xfrm>
          <a:prstGeom prst="rect">
            <a:avLst/>
          </a:prstGeom>
        </p:spPr>
      </p:pic>
      <p:pic>
        <p:nvPicPr>
          <p:cNvPr id="11" name="图片 10">
            <a:extLst>
              <a:ext uri="{FF2B5EF4-FFF2-40B4-BE49-F238E27FC236}">
                <a16:creationId xmlns:a16="http://schemas.microsoft.com/office/drawing/2014/main" id="{98C878FD-4535-4BFD-8670-439FA06B3EFD}"/>
              </a:ext>
            </a:extLst>
          </p:cNvPr>
          <p:cNvPicPr>
            <a:picLocks noChangeAspect="1"/>
          </p:cNvPicPr>
          <p:nvPr/>
        </p:nvPicPr>
        <p:blipFill>
          <a:blip r:embed="rId7"/>
          <a:stretch>
            <a:fillRect/>
          </a:stretch>
        </p:blipFill>
        <p:spPr>
          <a:xfrm>
            <a:off x="8687160" y="2095045"/>
            <a:ext cx="1572408" cy="751067"/>
          </a:xfrm>
          <a:prstGeom prst="rect">
            <a:avLst/>
          </a:prstGeom>
        </p:spPr>
      </p:pic>
      <p:sp>
        <p:nvSpPr>
          <p:cNvPr id="7" name="Rectangle 6">
            <a:extLst>
              <a:ext uri="{FF2B5EF4-FFF2-40B4-BE49-F238E27FC236}">
                <a16:creationId xmlns:a16="http://schemas.microsoft.com/office/drawing/2014/main" id="{50E022AA-2DEB-7B49-9685-7038C6CACD23}"/>
              </a:ext>
            </a:extLst>
          </p:cNvPr>
          <p:cNvSpPr/>
          <p:nvPr/>
        </p:nvSpPr>
        <p:spPr>
          <a:xfrm>
            <a:off x="4407076" y="149789"/>
            <a:ext cx="3377848" cy="613245"/>
          </a:xfrm>
          <a:prstGeom prst="rect">
            <a:avLst/>
          </a:prstGeom>
        </p:spPr>
        <p:txBody>
          <a:bodyPr wrap="none">
            <a:spAutoFit/>
          </a:bodyPr>
          <a:lstStyle/>
          <a:p>
            <a:pPr algn="just">
              <a:lnSpc>
                <a:spcPct val="115000"/>
              </a:lnSpc>
              <a:spcBef>
                <a:spcPts val="600"/>
              </a:spcBef>
              <a:spcAft>
                <a:spcPts val="600"/>
              </a:spcAft>
            </a:pPr>
            <a:r>
              <a:rPr lang="vi-VN" sz="3200" b="1">
                <a:solidFill>
                  <a:schemeClr val="bg1"/>
                </a:solidFill>
                <a:latin typeface="Times New Roman" panose="02020603050405020304" pitchFamily="18" charset="0"/>
                <a:ea typeface="Calibri" panose="020F0502020204030204" pitchFamily="34" charset="0"/>
              </a:rPr>
              <a:t>Hư</a:t>
            </a:r>
            <a:r>
              <a:rPr lang="en-US" sz="3200" b="1">
                <a:solidFill>
                  <a:schemeClr val="bg1"/>
                </a:solidFill>
                <a:latin typeface="Times New Roman" panose="02020603050405020304" pitchFamily="18" charset="0"/>
                <a:ea typeface="Calibri" panose="020F0502020204030204" pitchFamily="34" charset="0"/>
              </a:rPr>
              <a:t>ớ</a:t>
            </a:r>
            <a:r>
              <a:rPr lang="vi-VN" sz="3200" b="1">
                <a:solidFill>
                  <a:schemeClr val="bg1"/>
                </a:solidFill>
                <a:latin typeface="Times New Roman" panose="02020603050405020304" pitchFamily="18" charset="0"/>
                <a:ea typeface="Calibri" panose="020F0502020204030204" pitchFamily="34" charset="0"/>
              </a:rPr>
              <a:t>ng </a:t>
            </a:r>
            <a:r>
              <a:rPr lang="vi-VN" sz="3200" b="1" dirty="0">
                <a:solidFill>
                  <a:schemeClr val="bg1"/>
                </a:solidFill>
                <a:latin typeface="Times New Roman" panose="02020603050405020304" pitchFamily="18" charset="0"/>
                <a:ea typeface="Calibri" panose="020F0502020204030204" pitchFamily="34" charset="0"/>
              </a:rPr>
              <a:t>dẫn tự học</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8C4AB1F1-7F6C-584C-B9BC-F0657321B9F2}"/>
              </a:ext>
            </a:extLst>
          </p:cNvPr>
          <p:cNvSpPr/>
          <p:nvPr/>
        </p:nvSpPr>
        <p:spPr>
          <a:xfrm>
            <a:off x="1180014" y="3118209"/>
            <a:ext cx="3106730" cy="2530180"/>
          </a:xfrm>
          <a:prstGeom prst="rect">
            <a:avLst/>
          </a:prstGeom>
        </p:spPr>
        <p:txBody>
          <a:bodyPr wrap="square">
            <a:spAutoFit/>
          </a:bodyPr>
          <a:lstStyle/>
          <a:p>
            <a:pPr algn="ctr">
              <a:lnSpc>
                <a:spcPct val="115000"/>
              </a:lnSpc>
              <a:spcBef>
                <a:spcPts val="600"/>
              </a:spcBef>
              <a:spcAft>
                <a:spcPts val="600"/>
              </a:spcAft>
            </a:pPr>
            <a:r>
              <a:rPr lang="en-US" sz="2800">
                <a:latin typeface="Times New Roman" panose="02020603050405020304" pitchFamily="18" charset="0"/>
                <a:ea typeface="Calibri" panose="020F0502020204030204" pitchFamily="34" charset="0"/>
              </a:rPr>
              <a:t>Hoàn thành sản phẩm "hồ sơ" về cầu thủ bóng đá Việt Nam mà em yêu thích</a:t>
            </a:r>
            <a:endParaRPr lang="en-VN" sz="2800" dirty="0">
              <a:latin typeface="Times New Roman" panose="02020603050405020304" pitchFamily="18" charset="0"/>
              <a:ea typeface="Calibri" panose="020F0502020204030204" pitchFamily="34" charset="0"/>
            </a:endParaRPr>
          </a:p>
        </p:txBody>
      </p:sp>
      <p:sp>
        <p:nvSpPr>
          <p:cNvPr id="9" name="Rectangle 8">
            <a:extLst>
              <a:ext uri="{FF2B5EF4-FFF2-40B4-BE49-F238E27FC236}">
                <a16:creationId xmlns:a16="http://schemas.microsoft.com/office/drawing/2014/main" id="{7AAB58BF-9FE0-4145-B041-336032E2CEF9}"/>
              </a:ext>
            </a:extLst>
          </p:cNvPr>
          <p:cNvSpPr/>
          <p:nvPr/>
        </p:nvSpPr>
        <p:spPr>
          <a:xfrm>
            <a:off x="4407076" y="3118208"/>
            <a:ext cx="3106730" cy="2312171"/>
          </a:xfrm>
          <a:prstGeom prst="rect">
            <a:avLst/>
          </a:prstGeom>
        </p:spPr>
        <p:txBody>
          <a:bodyPr wrap="square">
            <a:spAutoFit/>
          </a:bodyPr>
          <a:lstStyle/>
          <a:p>
            <a:pPr algn="ctr">
              <a:lnSpc>
                <a:spcPct val="115000"/>
              </a:lnSpc>
              <a:spcBef>
                <a:spcPts val="600"/>
              </a:spcBef>
              <a:spcAft>
                <a:spcPts val="600"/>
              </a:spcAft>
            </a:pPr>
            <a:r>
              <a:rPr lang="en-US" sz="3200">
                <a:latin typeface="Times New Roman" panose="02020603050405020304" pitchFamily="18" charset="0"/>
                <a:ea typeface="Calibri" panose="020F0502020204030204" pitchFamily="34" charset="0"/>
              </a:rPr>
              <a:t>Làm các bài tập trong đề cương chuẩn bị thi cuối học kì II</a:t>
            </a:r>
            <a:endParaRPr lang="en-VN" sz="3200" dirty="0">
              <a:latin typeface="Times New Roman" panose="02020603050405020304" pitchFamily="18" charset="0"/>
              <a:ea typeface="Calibri" panose="020F0502020204030204" pitchFamily="34" charset="0"/>
            </a:endParaRPr>
          </a:p>
        </p:txBody>
      </p:sp>
      <p:sp>
        <p:nvSpPr>
          <p:cNvPr id="12" name="Rectangle 11">
            <a:extLst>
              <a:ext uri="{FF2B5EF4-FFF2-40B4-BE49-F238E27FC236}">
                <a16:creationId xmlns:a16="http://schemas.microsoft.com/office/drawing/2014/main" id="{48F11F62-BDEC-7243-8914-DC36AD2A426E}"/>
              </a:ext>
            </a:extLst>
          </p:cNvPr>
          <p:cNvSpPr/>
          <p:nvPr/>
        </p:nvSpPr>
        <p:spPr>
          <a:xfrm>
            <a:off x="7999741" y="3138957"/>
            <a:ext cx="3106730" cy="2530180"/>
          </a:xfrm>
          <a:prstGeom prst="rect">
            <a:avLst/>
          </a:prstGeom>
        </p:spPr>
        <p:txBody>
          <a:bodyPr wrap="square">
            <a:spAutoFit/>
          </a:bodyPr>
          <a:lstStyle/>
          <a:p>
            <a:pPr algn="ctr">
              <a:lnSpc>
                <a:spcPct val="115000"/>
              </a:lnSpc>
              <a:spcBef>
                <a:spcPts val="600"/>
              </a:spcBef>
              <a:spcAft>
                <a:spcPts val="600"/>
              </a:spcAft>
            </a:pPr>
            <a:r>
              <a:rPr lang="en-US" sz="2800">
                <a:latin typeface="Times New Roman" panose="02020603050405020304" pitchFamily="18" charset="0"/>
                <a:ea typeface="Calibri" panose="020F0502020204030204" pitchFamily="34" charset="0"/>
              </a:rPr>
              <a:t>Đọc trước kiến thức Ngữ văn: Dấu ngoặc kép, lựa chọn từ ngữ và cấu trúc câu phù hợp</a:t>
            </a:r>
            <a:endParaRPr lang="en-VN" sz="2800" dirty="0">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4411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pic>
        <p:nvPicPr>
          <p:cNvPr id="30" name="5c2e70c9d5c47">
            <a:hlinkClick r:id="" action="ppaction://media"/>
            <a:extLst>
              <a:ext uri="{FF2B5EF4-FFF2-40B4-BE49-F238E27FC236}">
                <a16:creationId xmlns:a16="http://schemas.microsoft.com/office/drawing/2014/main" id="{EFAC8313-4A7D-4774-BEFC-77B837F0C5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55912" y="148771"/>
            <a:ext cx="609600" cy="609600"/>
          </a:xfrm>
          <a:prstGeom prst="rect">
            <a:avLst/>
          </a:prstGeom>
        </p:spPr>
      </p:pic>
      <p:sp>
        <p:nvSpPr>
          <p:cNvPr id="11" name="TextBox 10">
            <a:extLst>
              <a:ext uri="{FF2B5EF4-FFF2-40B4-BE49-F238E27FC236}">
                <a16:creationId xmlns:a16="http://schemas.microsoft.com/office/drawing/2014/main" id="{92E4A76E-536A-814A-AF76-059384D6A730}"/>
              </a:ext>
            </a:extLst>
          </p:cNvPr>
          <p:cNvSpPr txBox="1"/>
          <p:nvPr/>
        </p:nvSpPr>
        <p:spPr>
          <a:xfrm>
            <a:off x="3257207" y="1293509"/>
            <a:ext cx="5677585" cy="630942"/>
          </a:xfrm>
          <a:prstGeom prst="rect">
            <a:avLst/>
          </a:prstGeom>
          <a:noFill/>
        </p:spPr>
        <p:txBody>
          <a:bodyPr wrap="square" rtlCol="0">
            <a:spAutoFit/>
          </a:bodyPr>
          <a:lstStyle/>
          <a:p>
            <a:pPr algn="ctr"/>
            <a:r>
              <a:rPr lang="en-VN" sz="3500" b="1">
                <a:solidFill>
                  <a:schemeClr val="bg1"/>
                </a:solidFill>
                <a:latin typeface="Times New Roman" panose="02020603050405020304" pitchFamily="18" charset="0"/>
                <a:cs typeface="Times New Roman" panose="02020603050405020304" pitchFamily="18" charset="0"/>
              </a:rPr>
              <a:t>Tiết</a:t>
            </a:r>
            <a:r>
              <a:rPr lang="en-US" sz="3500" b="1">
                <a:solidFill>
                  <a:schemeClr val="bg1"/>
                </a:solidFill>
                <a:latin typeface="Times New Roman" panose="02020603050405020304" pitchFamily="18" charset="0"/>
                <a:cs typeface="Times New Roman" panose="02020603050405020304" pitchFamily="18" charset="0"/>
              </a:rPr>
              <a:t> 127 + 128</a:t>
            </a:r>
            <a:r>
              <a:rPr lang="en-VN" sz="3500" b="1">
                <a:solidFill>
                  <a:schemeClr val="bg1"/>
                </a:solidFill>
                <a:latin typeface="Times New Roman" panose="02020603050405020304" pitchFamily="18" charset="0"/>
                <a:cs typeface="Times New Roman" panose="02020603050405020304" pitchFamily="18" charset="0"/>
              </a:rPr>
              <a:t>:</a:t>
            </a:r>
            <a:endParaRPr lang="en-VN" sz="3500" b="1" dirty="0">
              <a:solidFill>
                <a:schemeClr val="bg1"/>
              </a:solidFill>
              <a:latin typeface="Times New Roman" panose="02020603050405020304" pitchFamily="18" charset="0"/>
              <a:cs typeface="Times New Roman" panose="02020603050405020304" pitchFamily="18" charset="0"/>
            </a:endParaRPr>
          </a:p>
        </p:txBody>
      </p:sp>
      <p:pic>
        <p:nvPicPr>
          <p:cNvPr id="6" name="Picture 5" descr="Text&#10;&#10;Description automatically generated with medium confidence">
            <a:extLst>
              <a:ext uri="{FF2B5EF4-FFF2-40B4-BE49-F238E27FC236}">
                <a16:creationId xmlns:a16="http://schemas.microsoft.com/office/drawing/2014/main" id="{2C586806-17C0-0A41-9E03-1FCE5CF0CB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781" y="1749840"/>
            <a:ext cx="10833100" cy="3136900"/>
          </a:xfrm>
          <a:prstGeom prst="rect">
            <a:avLst/>
          </a:prstGeom>
        </p:spPr>
      </p:pic>
    </p:spTree>
    <p:custDataLst>
      <p:tags r:id="rId1"/>
    </p:custDataLst>
    <p:extLst>
      <p:ext uri="{BB962C8B-B14F-4D97-AF65-F5344CB8AC3E}">
        <p14:creationId xmlns:p14="http://schemas.microsoft.com/office/powerpoint/2010/main" val="322771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30"/>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30"/>
                </p:tgtEl>
              </p:cMediaNode>
            </p:audio>
          </p:childTnLst>
        </p:cTn>
      </p:par>
    </p:tnLst>
  </p:timing>
  <p:extLst>
    <p:ext uri="{E180D4A7-C9FB-4DFB-919C-405C955672EB}">
      <p14:showEvtLst xmlns:p14="http://schemas.microsoft.com/office/powerpoint/2010/main">
        <p14:playEvt time="962" objId="3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sp>
        <p:nvSpPr>
          <p:cNvPr id="2" name="TextBox 1">
            <a:extLst>
              <a:ext uri="{FF2B5EF4-FFF2-40B4-BE49-F238E27FC236}">
                <a16:creationId xmlns:a16="http://schemas.microsoft.com/office/drawing/2014/main" id="{95817FCD-32BF-4BF9-A4FB-3CD080423E21}"/>
              </a:ext>
            </a:extLst>
          </p:cNvPr>
          <p:cNvSpPr txBox="1"/>
          <p:nvPr/>
        </p:nvSpPr>
        <p:spPr>
          <a:xfrm>
            <a:off x="965234" y="1734932"/>
            <a:ext cx="10780452" cy="1569660"/>
          </a:xfrm>
          <a:prstGeom prst="rect">
            <a:avLst/>
          </a:prstGeom>
          <a:noFill/>
        </p:spPr>
        <p:txBody>
          <a:bodyPr wrap="none" rtlCol="0">
            <a:spAutoFit/>
          </a:bodyPr>
          <a:lstStyle/>
          <a:p>
            <a:r>
              <a:rPr lang="en-US" sz="9600" b="1">
                <a:solidFill>
                  <a:schemeClr val="bg1"/>
                </a:solidFill>
                <a:latin typeface="+mj-lt"/>
              </a:rPr>
              <a:t>Chúc các em học tốt!</a:t>
            </a:r>
          </a:p>
        </p:txBody>
      </p:sp>
    </p:spTree>
    <p:custDataLst>
      <p:tags r:id="rId1"/>
    </p:custDataLst>
    <p:extLst>
      <p:ext uri="{BB962C8B-B14F-4D97-AF65-F5344CB8AC3E}">
        <p14:creationId xmlns:p14="http://schemas.microsoft.com/office/powerpoint/2010/main" val="2335905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1543">
            <a:off x="-2033557" y="-1079837"/>
            <a:ext cx="3051577" cy="28980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168">
            <a:off x="47500" y="-981927"/>
            <a:ext cx="1943226" cy="2059295"/>
          </a:xfrm>
          <a:prstGeom prst="rect">
            <a:avLst/>
          </a:prstGeom>
        </p:spPr>
      </p:pic>
      <p:grpSp>
        <p:nvGrpSpPr>
          <p:cNvPr id="4" name="Group 4"/>
          <p:cNvGrpSpPr>
            <a:grpSpLocks noChangeAspect="1"/>
          </p:cNvGrpSpPr>
          <p:nvPr/>
        </p:nvGrpSpPr>
        <p:grpSpPr>
          <a:xfrm>
            <a:off x="6650522" y="-537213"/>
            <a:ext cx="5541478" cy="4064756"/>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17671" r="-17671"/>
              </a:stretch>
            </a:blipFill>
          </p:spPr>
        </p:sp>
      </p:grpSp>
      <p:grpSp>
        <p:nvGrpSpPr>
          <p:cNvPr id="6" name="Group 6"/>
          <p:cNvGrpSpPr>
            <a:grpSpLocks noChangeAspect="1"/>
          </p:cNvGrpSpPr>
          <p:nvPr/>
        </p:nvGrpSpPr>
        <p:grpSpPr>
          <a:xfrm>
            <a:off x="7137032" y="3527543"/>
            <a:ext cx="5547031" cy="4068829"/>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7"/>
              <a:stretch>
                <a:fillRect l="-4648" r="-4648"/>
              </a:stretch>
            </a:blipFill>
          </p:spPr>
        </p:sp>
      </p:gr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78620">
            <a:off x="26745" y="5751341"/>
            <a:ext cx="1105973" cy="178743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213529"/>
            <a:ext cx="631529" cy="696859"/>
          </a:xfrm>
          <a:prstGeom prst="rect">
            <a:avLst/>
          </a:prstGeom>
        </p:spPr>
      </p:pic>
      <p:sp>
        <p:nvSpPr>
          <p:cNvPr id="10" name="TextBox 10"/>
          <p:cNvSpPr txBox="1"/>
          <p:nvPr/>
        </p:nvSpPr>
        <p:spPr>
          <a:xfrm>
            <a:off x="518061" y="2335423"/>
            <a:ext cx="6602194" cy="3041410"/>
          </a:xfrm>
          <a:prstGeom prst="rect">
            <a:avLst/>
          </a:prstGeom>
        </p:spPr>
        <p:txBody>
          <a:bodyPr wrap="square" lIns="0" tIns="0" rIns="0" bIns="0" rtlCol="0" anchor="t">
            <a:spAutoFit/>
          </a:bodyPr>
          <a:lstStyle/>
          <a:p>
            <a:pPr marL="618944" lvl="1" indent="-309472" algn="just">
              <a:lnSpc>
                <a:spcPts val="4013"/>
              </a:lnSpc>
              <a:buFont typeface="Arial"/>
              <a:buChar char="•"/>
            </a:pPr>
            <a:r>
              <a:rPr lang="en-US" sz="2866" spc="85" dirty="0" err="1">
                <a:solidFill>
                  <a:srgbClr val="000000"/>
                </a:solidFill>
                <a:latin typeface="Roboto Condensed"/>
              </a:rPr>
              <a:t>Em</a:t>
            </a:r>
            <a:r>
              <a:rPr lang="en-US" sz="2866" spc="85" dirty="0">
                <a:solidFill>
                  <a:srgbClr val="000000"/>
                </a:solidFill>
                <a:latin typeface="Roboto Condensed"/>
              </a:rPr>
              <a:t> </a:t>
            </a:r>
            <a:r>
              <a:rPr lang="en-US" sz="2866" spc="85" dirty="0" err="1">
                <a:solidFill>
                  <a:srgbClr val="000000"/>
                </a:solidFill>
                <a:latin typeface="Roboto Condensed"/>
              </a:rPr>
              <a:t>đã</a:t>
            </a:r>
            <a:r>
              <a:rPr lang="en-US" sz="2866" spc="85" dirty="0">
                <a:solidFill>
                  <a:srgbClr val="000000"/>
                </a:solidFill>
                <a:latin typeface="Roboto Condensed"/>
              </a:rPr>
              <a:t> </a:t>
            </a:r>
            <a:r>
              <a:rPr lang="en-US" sz="2866" spc="85" dirty="0" err="1">
                <a:solidFill>
                  <a:srgbClr val="000000"/>
                </a:solidFill>
                <a:latin typeface="Roboto Condensed"/>
              </a:rPr>
              <a:t>từng</a:t>
            </a:r>
            <a:r>
              <a:rPr lang="en-US" sz="2866" spc="85" dirty="0">
                <a:solidFill>
                  <a:srgbClr val="000000"/>
                </a:solidFill>
                <a:latin typeface="Roboto Condensed"/>
              </a:rPr>
              <a:t> </a:t>
            </a:r>
            <a:r>
              <a:rPr lang="en-US" sz="2866" spc="85" dirty="0" err="1">
                <a:solidFill>
                  <a:srgbClr val="000000"/>
                </a:solidFill>
                <a:latin typeface="Roboto Condensed"/>
              </a:rPr>
              <a:t>xem</a:t>
            </a:r>
            <a:r>
              <a:rPr lang="en-US" sz="2866" spc="85" dirty="0">
                <a:solidFill>
                  <a:srgbClr val="000000"/>
                </a:solidFill>
                <a:latin typeface="Roboto Condensed"/>
              </a:rPr>
              <a:t> </a:t>
            </a:r>
            <a:r>
              <a:rPr lang="en-US" sz="2866" spc="85" dirty="0" err="1">
                <a:solidFill>
                  <a:srgbClr val="000000"/>
                </a:solidFill>
                <a:latin typeface="Roboto Condensed"/>
              </a:rPr>
              <a:t>một</a:t>
            </a:r>
            <a:r>
              <a:rPr lang="en-US" sz="2866" spc="85" dirty="0">
                <a:solidFill>
                  <a:srgbClr val="000000"/>
                </a:solidFill>
                <a:latin typeface="Roboto Condensed"/>
              </a:rPr>
              <a:t> </a:t>
            </a:r>
            <a:r>
              <a:rPr lang="en-US" sz="2866" spc="85" dirty="0" err="1">
                <a:solidFill>
                  <a:srgbClr val="000000"/>
                </a:solidFill>
                <a:latin typeface="Roboto Condensed"/>
              </a:rPr>
              <a:t>trận</a:t>
            </a:r>
            <a:r>
              <a:rPr lang="en-US" sz="2866" spc="85" dirty="0">
                <a:solidFill>
                  <a:srgbClr val="000000"/>
                </a:solidFill>
                <a:latin typeface="Roboto Condensed"/>
              </a:rPr>
              <a:t> </a:t>
            </a:r>
            <a:r>
              <a:rPr lang="en-US" sz="2866" spc="85" dirty="0" err="1">
                <a:solidFill>
                  <a:srgbClr val="000000"/>
                </a:solidFill>
                <a:latin typeface="Roboto Condensed"/>
              </a:rPr>
              <a:t>đấu</a:t>
            </a:r>
            <a:r>
              <a:rPr lang="en-US" sz="2866" spc="85" dirty="0">
                <a:solidFill>
                  <a:srgbClr val="000000"/>
                </a:solidFill>
                <a:latin typeface="Roboto Condensed"/>
              </a:rPr>
              <a:t> </a:t>
            </a:r>
            <a:r>
              <a:rPr lang="en-US" sz="2866" spc="85" dirty="0" err="1">
                <a:solidFill>
                  <a:srgbClr val="000000"/>
                </a:solidFill>
                <a:latin typeface="Roboto Condensed"/>
              </a:rPr>
              <a:t>nào</a:t>
            </a:r>
            <a:r>
              <a:rPr lang="en-US" sz="2866" spc="85" dirty="0">
                <a:solidFill>
                  <a:srgbClr val="000000"/>
                </a:solidFill>
                <a:latin typeface="Roboto Condensed"/>
              </a:rPr>
              <a:t> </a:t>
            </a:r>
            <a:r>
              <a:rPr lang="en-US" sz="2866" spc="85" dirty="0" err="1">
                <a:solidFill>
                  <a:srgbClr val="000000"/>
                </a:solidFill>
                <a:latin typeface="Roboto Condensed"/>
              </a:rPr>
              <a:t>của</a:t>
            </a:r>
            <a:r>
              <a:rPr lang="en-US" sz="2866" spc="85" dirty="0">
                <a:solidFill>
                  <a:srgbClr val="000000"/>
                </a:solidFill>
                <a:latin typeface="Roboto Condensed"/>
              </a:rPr>
              <a:t> </a:t>
            </a:r>
            <a:r>
              <a:rPr lang="en-US" sz="2866" spc="85" dirty="0" err="1">
                <a:solidFill>
                  <a:srgbClr val="000000"/>
                </a:solidFill>
                <a:latin typeface="Roboto Condensed"/>
              </a:rPr>
              <a:t>đội</a:t>
            </a:r>
            <a:r>
              <a:rPr lang="en-US" sz="2866" spc="85" dirty="0">
                <a:solidFill>
                  <a:srgbClr val="000000"/>
                </a:solidFill>
                <a:latin typeface="Roboto Condensed"/>
              </a:rPr>
              <a:t> </a:t>
            </a:r>
            <a:r>
              <a:rPr lang="en-US" sz="2866" spc="85" dirty="0" err="1">
                <a:solidFill>
                  <a:srgbClr val="000000"/>
                </a:solidFill>
                <a:latin typeface="Roboto Condensed"/>
              </a:rPr>
              <a:t>tuyển</a:t>
            </a:r>
            <a:r>
              <a:rPr lang="en-US" sz="2866" spc="85" dirty="0">
                <a:solidFill>
                  <a:srgbClr val="000000"/>
                </a:solidFill>
                <a:latin typeface="Roboto Condensed"/>
              </a:rPr>
              <a:t> </a:t>
            </a:r>
            <a:r>
              <a:rPr lang="en-US" sz="2866" spc="85" dirty="0" err="1">
                <a:solidFill>
                  <a:srgbClr val="000000"/>
                </a:solidFill>
                <a:latin typeface="Roboto Condensed"/>
              </a:rPr>
              <a:t>bóng</a:t>
            </a:r>
            <a:r>
              <a:rPr lang="en-US" sz="2866" spc="85" dirty="0">
                <a:solidFill>
                  <a:srgbClr val="000000"/>
                </a:solidFill>
                <a:latin typeface="Roboto Condensed"/>
              </a:rPr>
              <a:t> </a:t>
            </a:r>
            <a:r>
              <a:rPr lang="en-US" sz="2866" spc="85" dirty="0" err="1">
                <a:solidFill>
                  <a:srgbClr val="000000"/>
                </a:solidFill>
                <a:latin typeface="Roboto Condensed"/>
              </a:rPr>
              <a:t>đá</a:t>
            </a:r>
            <a:r>
              <a:rPr lang="en-US" sz="2866" spc="85" dirty="0">
                <a:solidFill>
                  <a:srgbClr val="000000"/>
                </a:solidFill>
                <a:latin typeface="Roboto Condensed"/>
              </a:rPr>
              <a:t> </a:t>
            </a:r>
            <a:r>
              <a:rPr lang="en-US" sz="2866" spc="85" dirty="0" err="1">
                <a:solidFill>
                  <a:srgbClr val="000000"/>
                </a:solidFill>
                <a:latin typeface="Roboto Condensed"/>
              </a:rPr>
              <a:t>Việt</a:t>
            </a:r>
            <a:r>
              <a:rPr lang="en-US" sz="2866" spc="85" dirty="0">
                <a:solidFill>
                  <a:srgbClr val="000000"/>
                </a:solidFill>
                <a:latin typeface="Roboto Condensed"/>
              </a:rPr>
              <a:t> Nam </a:t>
            </a:r>
            <a:r>
              <a:rPr lang="en-US" sz="2866" spc="85" dirty="0" err="1">
                <a:solidFill>
                  <a:srgbClr val="000000"/>
                </a:solidFill>
                <a:latin typeface="Roboto Condensed"/>
              </a:rPr>
              <a:t>chưa</a:t>
            </a:r>
            <a:r>
              <a:rPr lang="en-US" sz="2866" spc="85" dirty="0">
                <a:solidFill>
                  <a:srgbClr val="000000"/>
                </a:solidFill>
                <a:latin typeface="Roboto Condensed"/>
              </a:rPr>
              <a:t>?</a:t>
            </a:r>
          </a:p>
          <a:p>
            <a:pPr marL="618944" lvl="1" indent="-309472" algn="just">
              <a:lnSpc>
                <a:spcPts val="4013"/>
              </a:lnSpc>
              <a:buFont typeface="Arial"/>
              <a:buChar char="•"/>
            </a:pPr>
            <a:r>
              <a:rPr lang="en-US" sz="2866" spc="85" dirty="0" err="1">
                <a:solidFill>
                  <a:srgbClr val="000000"/>
                </a:solidFill>
                <a:latin typeface="Roboto Condensed"/>
              </a:rPr>
              <a:t>Trong</a:t>
            </a:r>
            <a:r>
              <a:rPr lang="en-US" sz="2866" spc="85" dirty="0">
                <a:solidFill>
                  <a:srgbClr val="000000"/>
                </a:solidFill>
                <a:latin typeface="Roboto Condensed"/>
              </a:rPr>
              <a:t> </a:t>
            </a:r>
            <a:r>
              <a:rPr lang="en-US" sz="2866" spc="85" dirty="0" err="1">
                <a:solidFill>
                  <a:srgbClr val="000000"/>
                </a:solidFill>
                <a:latin typeface="Roboto Condensed"/>
              </a:rPr>
              <a:t>những</a:t>
            </a:r>
            <a:r>
              <a:rPr lang="en-US" sz="2866" spc="85" dirty="0">
                <a:solidFill>
                  <a:srgbClr val="000000"/>
                </a:solidFill>
                <a:latin typeface="Roboto Condensed"/>
              </a:rPr>
              <a:t> </a:t>
            </a:r>
            <a:r>
              <a:rPr lang="en-US" sz="2866" spc="85" dirty="0" err="1">
                <a:solidFill>
                  <a:srgbClr val="000000"/>
                </a:solidFill>
                <a:latin typeface="Roboto Condensed"/>
              </a:rPr>
              <a:t>trận</a:t>
            </a:r>
            <a:r>
              <a:rPr lang="en-US" sz="2866" spc="85" dirty="0">
                <a:solidFill>
                  <a:srgbClr val="000000"/>
                </a:solidFill>
                <a:latin typeface="Roboto Condensed"/>
              </a:rPr>
              <a:t> </a:t>
            </a:r>
            <a:r>
              <a:rPr lang="en-US" sz="2866" spc="85" dirty="0" err="1">
                <a:solidFill>
                  <a:srgbClr val="000000"/>
                </a:solidFill>
                <a:latin typeface="Roboto Condensed"/>
              </a:rPr>
              <a:t>đội</a:t>
            </a:r>
            <a:r>
              <a:rPr lang="en-US" sz="2866" spc="85" dirty="0">
                <a:solidFill>
                  <a:srgbClr val="000000"/>
                </a:solidFill>
                <a:latin typeface="Roboto Condensed"/>
              </a:rPr>
              <a:t> ta </a:t>
            </a:r>
            <a:r>
              <a:rPr lang="en-US" sz="2866" spc="85" dirty="0" err="1">
                <a:solidFill>
                  <a:srgbClr val="000000"/>
                </a:solidFill>
                <a:latin typeface="Roboto Condensed"/>
              </a:rPr>
              <a:t>từng</a:t>
            </a:r>
            <a:r>
              <a:rPr lang="en-US" sz="2866" spc="85" dirty="0">
                <a:solidFill>
                  <a:srgbClr val="000000"/>
                </a:solidFill>
                <a:latin typeface="Roboto Condensed"/>
              </a:rPr>
              <a:t> </a:t>
            </a:r>
            <a:r>
              <a:rPr lang="en-US" sz="2866" spc="85" dirty="0" err="1">
                <a:solidFill>
                  <a:srgbClr val="000000"/>
                </a:solidFill>
                <a:latin typeface="Roboto Condensed"/>
              </a:rPr>
              <a:t>chiến</a:t>
            </a:r>
            <a:r>
              <a:rPr lang="en-US" sz="2866" spc="85" dirty="0">
                <a:solidFill>
                  <a:srgbClr val="000000"/>
                </a:solidFill>
                <a:latin typeface="Roboto Condensed"/>
              </a:rPr>
              <a:t> </a:t>
            </a:r>
            <a:r>
              <a:rPr lang="en-US" sz="2866" spc="85" dirty="0" err="1">
                <a:solidFill>
                  <a:srgbClr val="000000"/>
                </a:solidFill>
                <a:latin typeface="Roboto Condensed"/>
              </a:rPr>
              <a:t>thắng</a:t>
            </a:r>
            <a:r>
              <a:rPr lang="en-US" sz="2866" spc="85" dirty="0">
                <a:solidFill>
                  <a:srgbClr val="000000"/>
                </a:solidFill>
                <a:latin typeface="Roboto Condensed"/>
              </a:rPr>
              <a:t>, </a:t>
            </a:r>
            <a:r>
              <a:rPr lang="en-US" sz="2866" spc="85" dirty="0" err="1">
                <a:solidFill>
                  <a:srgbClr val="000000"/>
                </a:solidFill>
                <a:latin typeface="Roboto Condensed"/>
              </a:rPr>
              <a:t>em</a:t>
            </a:r>
            <a:r>
              <a:rPr lang="en-US" sz="2866" spc="85" dirty="0">
                <a:solidFill>
                  <a:srgbClr val="000000"/>
                </a:solidFill>
                <a:latin typeface="Roboto Condensed"/>
              </a:rPr>
              <a:t> </a:t>
            </a:r>
            <a:r>
              <a:rPr lang="en-US" sz="2866" spc="85" dirty="0" err="1">
                <a:solidFill>
                  <a:srgbClr val="000000"/>
                </a:solidFill>
                <a:latin typeface="Roboto Condensed"/>
              </a:rPr>
              <a:t>thích</a:t>
            </a:r>
            <a:r>
              <a:rPr lang="en-US" sz="2866" spc="85" dirty="0">
                <a:solidFill>
                  <a:srgbClr val="000000"/>
                </a:solidFill>
                <a:latin typeface="Roboto Condensed"/>
              </a:rPr>
              <a:t> </a:t>
            </a:r>
            <a:r>
              <a:rPr lang="en-US" sz="2866" spc="85" dirty="0" err="1">
                <a:solidFill>
                  <a:srgbClr val="000000"/>
                </a:solidFill>
                <a:latin typeface="Roboto Condensed"/>
              </a:rPr>
              <a:t>trận</a:t>
            </a:r>
            <a:r>
              <a:rPr lang="en-US" sz="2866" spc="85" dirty="0">
                <a:solidFill>
                  <a:srgbClr val="000000"/>
                </a:solidFill>
                <a:latin typeface="Roboto Condensed"/>
              </a:rPr>
              <a:t> </a:t>
            </a:r>
            <a:r>
              <a:rPr lang="en-US" sz="2866" spc="85" dirty="0" err="1">
                <a:solidFill>
                  <a:srgbClr val="000000"/>
                </a:solidFill>
                <a:latin typeface="Roboto Condensed"/>
              </a:rPr>
              <a:t>nào</a:t>
            </a:r>
            <a:r>
              <a:rPr lang="en-US" sz="2866" spc="85" dirty="0">
                <a:solidFill>
                  <a:srgbClr val="000000"/>
                </a:solidFill>
                <a:latin typeface="Roboto Condensed"/>
              </a:rPr>
              <a:t> </a:t>
            </a:r>
            <a:r>
              <a:rPr lang="en-US" sz="2866" spc="85" dirty="0" err="1">
                <a:solidFill>
                  <a:srgbClr val="000000"/>
                </a:solidFill>
                <a:latin typeface="Roboto Condensed"/>
              </a:rPr>
              <a:t>nhất</a:t>
            </a:r>
            <a:r>
              <a:rPr lang="en-US" sz="2866" spc="85" dirty="0">
                <a:solidFill>
                  <a:srgbClr val="000000"/>
                </a:solidFill>
                <a:latin typeface="Roboto Condensed"/>
              </a:rPr>
              <a:t>?</a:t>
            </a:r>
          </a:p>
          <a:p>
            <a:pPr marL="618944" lvl="1" indent="-309472" algn="just">
              <a:lnSpc>
                <a:spcPts val="4013"/>
              </a:lnSpc>
              <a:buFont typeface="Arial"/>
              <a:buChar char="•"/>
            </a:pPr>
            <a:r>
              <a:rPr lang="en-US" sz="2866" spc="85" dirty="0">
                <a:solidFill>
                  <a:srgbClr val="000000"/>
                </a:solidFill>
                <a:latin typeface="Roboto Condensed"/>
              </a:rPr>
              <a:t>Theo </a:t>
            </a:r>
            <a:r>
              <a:rPr lang="en-US" sz="2866" spc="85" dirty="0" err="1">
                <a:solidFill>
                  <a:srgbClr val="000000"/>
                </a:solidFill>
                <a:latin typeface="Roboto Condensed"/>
              </a:rPr>
              <a:t>em</a:t>
            </a:r>
            <a:r>
              <a:rPr lang="en-US" sz="2866" spc="85" dirty="0">
                <a:solidFill>
                  <a:srgbClr val="000000"/>
                </a:solidFill>
                <a:latin typeface="Roboto Condensed"/>
              </a:rPr>
              <a:t>, </a:t>
            </a:r>
            <a:r>
              <a:rPr lang="en-US" sz="2866" spc="85" dirty="0" err="1">
                <a:solidFill>
                  <a:srgbClr val="000000"/>
                </a:solidFill>
                <a:latin typeface="Roboto Condensed"/>
              </a:rPr>
              <a:t>điều</a:t>
            </a:r>
            <a:r>
              <a:rPr lang="en-US" sz="2866" spc="85" dirty="0">
                <a:solidFill>
                  <a:srgbClr val="000000"/>
                </a:solidFill>
                <a:latin typeface="Roboto Condensed"/>
              </a:rPr>
              <a:t> </a:t>
            </a:r>
            <a:r>
              <a:rPr lang="en-US" sz="2866" spc="85" dirty="0" err="1">
                <a:solidFill>
                  <a:srgbClr val="000000"/>
                </a:solidFill>
                <a:latin typeface="Roboto Condensed"/>
              </a:rPr>
              <a:t>gì</a:t>
            </a:r>
            <a:r>
              <a:rPr lang="en-US" sz="2866" spc="85" dirty="0">
                <a:solidFill>
                  <a:srgbClr val="000000"/>
                </a:solidFill>
                <a:latin typeface="Roboto Condensed"/>
              </a:rPr>
              <a:t> </a:t>
            </a:r>
            <a:r>
              <a:rPr lang="en-US" sz="2866" spc="85" dirty="0" err="1">
                <a:solidFill>
                  <a:srgbClr val="000000"/>
                </a:solidFill>
                <a:latin typeface="Roboto Condensed"/>
              </a:rPr>
              <a:t>làm</a:t>
            </a:r>
            <a:r>
              <a:rPr lang="en-US" sz="2866" spc="85" dirty="0">
                <a:solidFill>
                  <a:srgbClr val="000000"/>
                </a:solidFill>
                <a:latin typeface="Roboto Condensed"/>
              </a:rPr>
              <a:t> </a:t>
            </a:r>
            <a:r>
              <a:rPr lang="en-US" sz="2866" spc="85" dirty="0" err="1">
                <a:solidFill>
                  <a:srgbClr val="000000"/>
                </a:solidFill>
                <a:latin typeface="Roboto Condensed"/>
              </a:rPr>
              <a:t>nên</a:t>
            </a:r>
            <a:r>
              <a:rPr lang="en-US" sz="2866" spc="85" dirty="0">
                <a:solidFill>
                  <a:srgbClr val="000000"/>
                </a:solidFill>
                <a:latin typeface="Roboto Condensed"/>
              </a:rPr>
              <a:t> </a:t>
            </a:r>
            <a:r>
              <a:rPr lang="en-US" sz="2866" spc="85" dirty="0" err="1">
                <a:solidFill>
                  <a:srgbClr val="000000"/>
                </a:solidFill>
                <a:latin typeface="Roboto Condensed"/>
              </a:rPr>
              <a:t>chiến</a:t>
            </a:r>
            <a:r>
              <a:rPr lang="en-US" sz="2866" spc="85" dirty="0">
                <a:solidFill>
                  <a:srgbClr val="000000"/>
                </a:solidFill>
                <a:latin typeface="Roboto Condensed"/>
              </a:rPr>
              <a:t> </a:t>
            </a:r>
            <a:r>
              <a:rPr lang="en-US" sz="2866" spc="85" dirty="0" err="1">
                <a:solidFill>
                  <a:srgbClr val="000000"/>
                </a:solidFill>
                <a:latin typeface="Roboto Condensed"/>
              </a:rPr>
              <a:t>thắng</a:t>
            </a:r>
            <a:r>
              <a:rPr lang="en-US" sz="2866" spc="85" dirty="0">
                <a:solidFill>
                  <a:srgbClr val="000000"/>
                </a:solidFill>
                <a:latin typeface="Roboto Condensed"/>
              </a:rPr>
              <a:t> </a:t>
            </a:r>
            <a:r>
              <a:rPr lang="en-US" sz="2866" spc="85" dirty="0" err="1">
                <a:solidFill>
                  <a:srgbClr val="000000"/>
                </a:solidFill>
                <a:latin typeface="Roboto Condensed"/>
              </a:rPr>
              <a:t>của</a:t>
            </a:r>
            <a:r>
              <a:rPr lang="en-US" sz="2866" spc="85" dirty="0">
                <a:solidFill>
                  <a:srgbClr val="000000"/>
                </a:solidFill>
                <a:latin typeface="Roboto Condensed"/>
              </a:rPr>
              <a:t> </a:t>
            </a:r>
            <a:r>
              <a:rPr lang="en-US" sz="2866" spc="85" dirty="0" err="1">
                <a:solidFill>
                  <a:srgbClr val="000000"/>
                </a:solidFill>
                <a:latin typeface="Roboto Condensed"/>
              </a:rPr>
              <a:t>đội</a:t>
            </a:r>
            <a:r>
              <a:rPr lang="en-US" sz="2866" spc="85" dirty="0">
                <a:solidFill>
                  <a:srgbClr val="000000"/>
                </a:solidFill>
                <a:latin typeface="Roboto Condensed"/>
              </a:rPr>
              <a:t> </a:t>
            </a:r>
            <a:r>
              <a:rPr lang="en-US" sz="2866" spc="85" dirty="0" err="1">
                <a:solidFill>
                  <a:srgbClr val="000000"/>
                </a:solidFill>
                <a:latin typeface="Roboto Condensed"/>
              </a:rPr>
              <a:t>tuyển</a:t>
            </a:r>
            <a:r>
              <a:rPr lang="en-US" sz="2866" spc="85" dirty="0">
                <a:solidFill>
                  <a:srgbClr val="000000"/>
                </a:solidFill>
                <a:latin typeface="Roboto Condensed"/>
              </a:rPr>
              <a:t>?</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6142" y="5297392"/>
            <a:ext cx="474551" cy="52364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33785" y="6296627"/>
            <a:ext cx="631529" cy="69685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6" name="Rectangle 5">
            <a:extLst>
              <a:ext uri="{FF2B5EF4-FFF2-40B4-BE49-F238E27FC236}">
                <a16:creationId xmlns:a16="http://schemas.microsoft.com/office/drawing/2014/main" id="{D990F365-F1E1-014E-9200-CA7471C4135D}"/>
              </a:ext>
            </a:extLst>
          </p:cNvPr>
          <p:cNvSpPr/>
          <p:nvPr/>
        </p:nvSpPr>
        <p:spPr>
          <a:xfrm>
            <a:off x="5233339" y="176417"/>
            <a:ext cx="4307589"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Thảo luận nhóm 5 phút</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3F4487C5-6D22-1643-A059-12852314C1F8}"/>
              </a:ext>
            </a:extLst>
          </p:cNvPr>
          <p:cNvSpPr/>
          <p:nvPr/>
        </p:nvSpPr>
        <p:spPr>
          <a:xfrm>
            <a:off x="889396" y="1560796"/>
            <a:ext cx="10413207" cy="3736407"/>
          </a:xfrm>
          <a:prstGeom prst="rect">
            <a:avLst/>
          </a:prstGeom>
        </p:spPr>
        <p:txBody>
          <a:bodyPr wrap="square">
            <a:spAutoFit/>
          </a:bodyPr>
          <a:lstStyle/>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1. Hãy tóm tắt những nguyên nhân chính giúp bóng đá VN chiến thắng. Vì sao bài viết dành phần lớn nội dung để nói về các nguyên nhân này?</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2. Các nguyên nhân được văn bản nêu có chính đáng, thuyết phục không? Dựa vào căn cứ nào có thể đánh giá như vậy?</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3. Nêu tác dụng của các dấu ngoặc kép được sử dụng trong đoạn số 2 này.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4. Trong các nguyên nhân trên, em thích nguyên nhân nào nhất? Vì sao?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5. Qua các câu dẫn từ tờ báo Smmsport trong văn bản này, nêu nhận xét về thái độ của tờ báo này đối với bóng đá VN?</a:t>
            </a:r>
            <a:endParaRPr lang="en-VN" sz="26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61093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6" name="Rectangle 5">
            <a:extLst>
              <a:ext uri="{FF2B5EF4-FFF2-40B4-BE49-F238E27FC236}">
                <a16:creationId xmlns:a16="http://schemas.microsoft.com/office/drawing/2014/main" id="{D990F365-F1E1-014E-9200-CA7471C4135D}"/>
              </a:ext>
            </a:extLst>
          </p:cNvPr>
          <p:cNvSpPr/>
          <p:nvPr/>
        </p:nvSpPr>
        <p:spPr>
          <a:xfrm>
            <a:off x="4140889" y="176417"/>
            <a:ext cx="6492483"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2. Đoạn 2: Nêu những nguyên nhân </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9548D47D-A75A-B14A-AF84-E5CCF13A81BB}"/>
              </a:ext>
            </a:extLst>
          </p:cNvPr>
          <p:cNvSpPr/>
          <p:nvPr/>
        </p:nvSpPr>
        <p:spPr>
          <a:xfrm>
            <a:off x="702468" y="1435345"/>
            <a:ext cx="5860565" cy="3987310"/>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Lòng khao khát của các cầu thủ</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Sự tự tin</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Sự tiến bộ của V-League</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Các cầu thủ Việt Nam gắn bó với nhau trong thời gian dài</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nSpc>
                <a:spcPct val="114000"/>
              </a:lnSpc>
              <a:buFontTx/>
              <a:buChar char="-"/>
            </a:pPr>
            <a:r>
              <a:rPr lang="vi-VN" sz="3200" dirty="0">
                <a:solidFill>
                  <a:srgbClr val="000000"/>
                </a:solidFill>
                <a:latin typeface="Times New Roman" panose="02020603050405020304" pitchFamily="18" charset="0"/>
                <a:ea typeface="Calibri" panose="020F0502020204030204" pitchFamily="34" charset="0"/>
              </a:rPr>
              <a:t>Được dẫn dắt bởi huấn </a:t>
            </a: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luyện viên giỏi</a:t>
            </a:r>
            <a:r>
              <a:rPr lang="en-VN" sz="3200" dirty="0"/>
              <a:t> </a:t>
            </a:r>
          </a:p>
        </p:txBody>
      </p:sp>
      <p:pic>
        <p:nvPicPr>
          <p:cNvPr id="1026" name="Picture 2" descr="Info long lanh của 23 nhà vô địch AFF Cup 2018, những người hùng dân tộc">
            <a:extLst>
              <a:ext uri="{FF2B5EF4-FFF2-40B4-BE49-F238E27FC236}">
                <a16:creationId xmlns:a16="http://schemas.microsoft.com/office/drawing/2014/main" id="{A38C612E-2614-0F46-A9B2-C27D670A1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155" y="4254311"/>
            <a:ext cx="6557487" cy="2427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 Cup - Tour bóng đá tại Malaysia | Hanoitourist.vn">
            <a:extLst>
              <a:ext uri="{FF2B5EF4-FFF2-40B4-BE49-F238E27FC236}">
                <a16:creationId xmlns:a16="http://schemas.microsoft.com/office/drawing/2014/main" id="{B77DC097-8532-9042-96D8-CCFD4EF8A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0551" y="1104137"/>
            <a:ext cx="4067973" cy="30509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438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A03A6F9A-243A-464E-92C1-4684CA05558D}"/>
              </a:ext>
            </a:extLst>
          </p:cNvPr>
          <p:cNvSpPr txBox="1"/>
          <p:nvPr/>
        </p:nvSpPr>
        <p:spPr>
          <a:xfrm>
            <a:off x="3108960" y="2087659"/>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III.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TỔNG KẾT</a:t>
            </a:r>
          </a:p>
        </p:txBody>
      </p:sp>
    </p:spTree>
    <p:custDataLst>
      <p:tags r:id="rId1"/>
    </p:custDataLst>
    <p:extLst>
      <p:ext uri="{BB962C8B-B14F-4D97-AF65-F5344CB8AC3E}">
        <p14:creationId xmlns:p14="http://schemas.microsoft.com/office/powerpoint/2010/main" val="359832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3418907" y="149789"/>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50A1BA46-8C4B-4413-A068-3760864518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170">
            <a:off x="7814751" y="1171891"/>
            <a:ext cx="2908300" cy="1938866"/>
          </a:xfrm>
          <a:prstGeom prst="rect">
            <a:avLst/>
          </a:prstGeom>
          <a:effectLst>
            <a:softEdge rad="63500"/>
          </a:effectLst>
        </p:spPr>
      </p:pic>
      <p:pic>
        <p:nvPicPr>
          <p:cNvPr id="14" name="图片 13">
            <a:extLst>
              <a:ext uri="{FF2B5EF4-FFF2-40B4-BE49-F238E27FC236}">
                <a16:creationId xmlns:a16="http://schemas.microsoft.com/office/drawing/2014/main" id="{4466BD65-1BD1-4841-9D4B-96831A446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82143">
            <a:off x="8040359" y="4096748"/>
            <a:ext cx="2632330" cy="1867217"/>
          </a:xfrm>
          <a:prstGeom prst="rect">
            <a:avLst/>
          </a:prstGeom>
          <a:effectLst>
            <a:softEdge rad="63500"/>
          </a:effectLst>
        </p:spPr>
      </p:pic>
      <p:sp>
        <p:nvSpPr>
          <p:cNvPr id="3" name="Rectangle 2">
            <a:extLst>
              <a:ext uri="{FF2B5EF4-FFF2-40B4-BE49-F238E27FC236}">
                <a16:creationId xmlns:a16="http://schemas.microsoft.com/office/drawing/2014/main" id="{7C9049AA-322B-E34B-BAE6-17F1620B46F7}"/>
              </a:ext>
            </a:extLst>
          </p:cNvPr>
          <p:cNvSpPr/>
          <p:nvPr/>
        </p:nvSpPr>
        <p:spPr>
          <a:xfrm>
            <a:off x="1225703" y="1216442"/>
            <a:ext cx="6096000" cy="4346511"/>
          </a:xfrm>
          <a:prstGeom prst="rect">
            <a:avLst/>
          </a:prstGeom>
        </p:spPr>
        <p:txBody>
          <a:bodyPr>
            <a:spAutoFit/>
          </a:bodyPr>
          <a:lstStyle/>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1. Văn bản đã sử dụng kiểu chữ và cách đánh số các đề mục như thế nào để làm nổi bật các thông tin chính? Cách trình bày đó có tạo ấn tượng và giúp người đọc dễ tiếp nhận thông tin không?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2. Các bức ảnh trong văn bản miêu tả nội dung gì và có tác dụng như thế nào?</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3. Cách triển khai bố cục theo quan hệ nhân – quả có tác dụng gì?</a:t>
            </a:r>
            <a:endParaRPr lang="en-VN" sz="2500" dirty="0">
              <a:solidFill>
                <a:srgbClr val="000000"/>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488484F5-64E1-F741-942D-CAD40599248B}"/>
              </a:ext>
            </a:extLst>
          </p:cNvPr>
          <p:cNvSpPr/>
          <p:nvPr/>
        </p:nvSpPr>
        <p:spPr>
          <a:xfrm>
            <a:off x="4182268" y="185278"/>
            <a:ext cx="3078087"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Thảo luận nhóm</a:t>
            </a:r>
            <a:endParaRPr lang="en-VN" sz="3200" dirty="0">
              <a:solidFill>
                <a:schemeClr val="bg1"/>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51021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602069B-B7ED-4159-86BB-7E7836614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40" t="55416" r="48155" b="13750"/>
          <a:stretch/>
        </p:blipFill>
        <p:spPr>
          <a:xfrm>
            <a:off x="4563646" y="149789"/>
            <a:ext cx="917429" cy="584775"/>
          </a:xfrm>
          <a:prstGeom prst="rect">
            <a:avLst/>
          </a:prstGeom>
        </p:spPr>
      </p:pic>
      <p:sp>
        <p:nvSpPr>
          <p:cNvPr id="10" name="矩形: 圆角 9">
            <a:extLst>
              <a:ext uri="{FF2B5EF4-FFF2-40B4-BE49-F238E27FC236}">
                <a16:creationId xmlns:a16="http://schemas.microsoft.com/office/drawing/2014/main" id="{DB7857B1-F545-46D1-8D5C-F858DD3A7B82}"/>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D727007-5E31-42F2-9740-0B3D0A7E5E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97" t="6051" r="50114" b="7450"/>
          <a:stretch/>
        </p:blipFill>
        <p:spPr>
          <a:xfrm>
            <a:off x="1570792" y="1386171"/>
            <a:ext cx="1640114" cy="4352136"/>
          </a:xfrm>
          <a:prstGeom prst="rect">
            <a:avLst/>
          </a:prstGeom>
        </p:spPr>
      </p:pic>
      <p:pic>
        <p:nvPicPr>
          <p:cNvPr id="9" name="图片 8">
            <a:extLst>
              <a:ext uri="{FF2B5EF4-FFF2-40B4-BE49-F238E27FC236}">
                <a16:creationId xmlns:a16="http://schemas.microsoft.com/office/drawing/2014/main" id="{094CF2B6-CAC3-46A2-B023-513B8821A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479" t="6040" r="27532" b="7461"/>
          <a:stretch/>
        </p:blipFill>
        <p:spPr>
          <a:xfrm>
            <a:off x="9178281" y="1386171"/>
            <a:ext cx="1640114" cy="4352136"/>
          </a:xfrm>
          <a:prstGeom prst="rect">
            <a:avLst/>
          </a:prstGeom>
        </p:spPr>
      </p:pic>
      <p:sp>
        <p:nvSpPr>
          <p:cNvPr id="8" name="思想气泡: 云 7">
            <a:extLst>
              <a:ext uri="{FF2B5EF4-FFF2-40B4-BE49-F238E27FC236}">
                <a16:creationId xmlns:a16="http://schemas.microsoft.com/office/drawing/2014/main" id="{E7075283-6726-4AF3-9337-ADCD92508FBF}"/>
              </a:ext>
            </a:extLst>
          </p:cNvPr>
          <p:cNvSpPr/>
          <p:nvPr/>
        </p:nvSpPr>
        <p:spPr>
          <a:xfrm>
            <a:off x="3883854" y="1386171"/>
            <a:ext cx="4550719" cy="1878858"/>
          </a:xfrm>
          <a:prstGeom prst="cloudCallout">
            <a:avLst>
              <a:gd name="adj1" fmla="val -65410"/>
              <a:gd name="adj2" fmla="val -1425"/>
            </a:avLst>
          </a:prstGeom>
          <a:noFill/>
          <a:ln>
            <a:solidFill>
              <a:srgbClr val="FF8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思想气泡: 云 10">
            <a:extLst>
              <a:ext uri="{FF2B5EF4-FFF2-40B4-BE49-F238E27FC236}">
                <a16:creationId xmlns:a16="http://schemas.microsoft.com/office/drawing/2014/main" id="{A95FDEB0-E056-4FDA-9183-4E8ECC0BDBFE}"/>
              </a:ext>
            </a:extLst>
          </p:cNvPr>
          <p:cNvSpPr/>
          <p:nvPr/>
        </p:nvSpPr>
        <p:spPr>
          <a:xfrm>
            <a:off x="3956425" y="3429000"/>
            <a:ext cx="4550719" cy="1878858"/>
          </a:xfrm>
          <a:prstGeom prst="cloudCallout">
            <a:avLst>
              <a:gd name="adj1" fmla="val 64082"/>
              <a:gd name="adj2" fmla="val -36960"/>
            </a:avLst>
          </a:prstGeom>
          <a:noFill/>
          <a:ln>
            <a:solidFill>
              <a:srgbClr val="FF8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960D7E04-D363-6B42-99DA-1B2528DEBDDF}"/>
              </a:ext>
            </a:extLst>
          </p:cNvPr>
          <p:cNvSpPr/>
          <p:nvPr/>
        </p:nvSpPr>
        <p:spPr>
          <a:xfrm>
            <a:off x="5481075" y="149789"/>
            <a:ext cx="2201244"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1. Nội dung</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2" name="Rectangle 1">
            <a:extLst>
              <a:ext uri="{FF2B5EF4-FFF2-40B4-BE49-F238E27FC236}">
                <a16:creationId xmlns:a16="http://schemas.microsoft.com/office/drawing/2014/main" id="{CADE8FB6-618E-594A-AD9F-638846179D37}"/>
              </a:ext>
            </a:extLst>
          </p:cNvPr>
          <p:cNvSpPr/>
          <p:nvPr/>
        </p:nvSpPr>
        <p:spPr>
          <a:xfrm>
            <a:off x="4429125" y="1655597"/>
            <a:ext cx="3488237" cy="1292662"/>
          </a:xfrm>
          <a:prstGeom prst="rect">
            <a:avLst/>
          </a:prstGeom>
        </p:spPr>
        <p:txBody>
          <a:bodyPr wrap="square">
            <a:spAutoFit/>
          </a:bodyPr>
          <a:lstStyle/>
          <a:p>
            <a:pPr algn="ctr"/>
            <a:r>
              <a:rPr lang="vi-VN" sz="2600" dirty="0">
                <a:solidFill>
                  <a:srgbClr val="000000"/>
                </a:solidFill>
                <a:latin typeface="Times New Roman" panose="02020603050405020304" pitchFamily="18" charset="0"/>
                <a:ea typeface="Calibri" panose="020F0502020204030204" pitchFamily="34" charset="0"/>
              </a:rPr>
              <a:t>Những nguyên nhân chính giúp bóng đá VN chiến thắng.</a:t>
            </a:r>
            <a:r>
              <a:rPr lang="en-VN" sz="2600" dirty="0"/>
              <a:t> </a:t>
            </a:r>
          </a:p>
        </p:txBody>
      </p:sp>
      <p:sp>
        <p:nvSpPr>
          <p:cNvPr id="3" name="Rectangle 2">
            <a:extLst>
              <a:ext uri="{FF2B5EF4-FFF2-40B4-BE49-F238E27FC236}">
                <a16:creationId xmlns:a16="http://schemas.microsoft.com/office/drawing/2014/main" id="{2D70C32D-E1B0-934B-A29E-10DA75766574}"/>
              </a:ext>
            </a:extLst>
          </p:cNvPr>
          <p:cNvSpPr/>
          <p:nvPr/>
        </p:nvSpPr>
        <p:spPr>
          <a:xfrm>
            <a:off x="4623750" y="3596759"/>
            <a:ext cx="3488237" cy="1569660"/>
          </a:xfrm>
          <a:prstGeom prst="rect">
            <a:avLst/>
          </a:prstGeom>
        </p:spPr>
        <p:txBody>
          <a:bodyPr wrap="square">
            <a:spAutoFit/>
          </a:bodyPr>
          <a:lstStyle/>
          <a:p>
            <a:pPr algn="ctr"/>
            <a:r>
              <a:rPr lang="es-ES" sz="2400" dirty="0" err="1">
                <a:solidFill>
                  <a:srgbClr val="000000"/>
                </a:solidFill>
                <a:latin typeface="Times New Roman" panose="02020603050405020304" pitchFamily="18" charset="0"/>
                <a:ea typeface="Calibri" panose="020F0502020204030204" pitchFamily="34" charset="0"/>
              </a:rPr>
              <a:t>Thái</a:t>
            </a:r>
            <a:r>
              <a:rPr lang="vi-VN" sz="2400" dirty="0">
                <a:solidFill>
                  <a:srgbClr val="000000"/>
                </a:solidFill>
                <a:latin typeface="Times New Roman" panose="02020603050405020304" pitchFamily="18" charset="0"/>
                <a:ea typeface="Calibri" panose="020F0502020204030204" pitchFamily="34" charset="0"/>
              </a:rPr>
              <a:t> độ trân trọng, ngưỡng mộ và khâm phục của tờ báo Smmsport đối với bóng đá VN.</a:t>
            </a:r>
            <a:r>
              <a:rPr lang="en-VN" sz="2400" dirty="0"/>
              <a:t> </a:t>
            </a:r>
          </a:p>
        </p:txBody>
      </p:sp>
    </p:spTree>
    <p:custDataLst>
      <p:tags r:id="rId1"/>
    </p:custDataLst>
    <p:extLst>
      <p:ext uri="{BB962C8B-B14F-4D97-AF65-F5344CB8AC3E}">
        <p14:creationId xmlns:p14="http://schemas.microsoft.com/office/powerpoint/2010/main" val="189958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4381096" y="198267"/>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247B0EA-64C5-489F-A24B-19E701E490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01" t="11961" r="9460" b="11819"/>
          <a:stretch/>
        </p:blipFill>
        <p:spPr>
          <a:xfrm>
            <a:off x="6653473" y="2042543"/>
            <a:ext cx="4159368" cy="2772913"/>
          </a:xfrm>
          <a:prstGeom prst="rect">
            <a:avLst/>
          </a:prstGeom>
        </p:spPr>
      </p:pic>
      <p:sp>
        <p:nvSpPr>
          <p:cNvPr id="3" name="Rectangle 2">
            <a:extLst>
              <a:ext uri="{FF2B5EF4-FFF2-40B4-BE49-F238E27FC236}">
                <a16:creationId xmlns:a16="http://schemas.microsoft.com/office/drawing/2014/main" id="{88BCBD40-FDC6-744D-8FC6-4C32DA5CCD78}"/>
              </a:ext>
            </a:extLst>
          </p:cNvPr>
          <p:cNvSpPr/>
          <p:nvPr/>
        </p:nvSpPr>
        <p:spPr>
          <a:xfrm>
            <a:off x="976131" y="1332502"/>
            <a:ext cx="5677342" cy="4139595"/>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Dùng kiểu chữ in đậm và cách đánh số đề mục, dùng số liệu và hình ảnh nổi bật.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Sử dụng các từ ngữ chuyển nghĩa mang tính biểu cảm cao. </a:t>
            </a:r>
            <a:endParaRPr lang="en-VN" sz="3200" dirty="0">
              <a:solidFill>
                <a:srgbClr val="000000"/>
              </a:solidFill>
              <a:latin typeface="Times New Roman" panose="02020603050405020304" pitchFamily="18" charset="0"/>
              <a:ea typeface="Calibri" panose="020F0502020204030204" pitchFamily="34" charset="0"/>
            </a:endParaRPr>
          </a:p>
          <a:p>
            <a:r>
              <a:rPr lang="vi-VN" sz="3200" dirty="0">
                <a:solidFill>
                  <a:srgbClr val="000000"/>
                </a:solidFill>
                <a:latin typeface="Times New Roman" panose="02020603050405020304" pitchFamily="18" charset="0"/>
                <a:ea typeface="ArialMT"/>
              </a:rPr>
              <a:t>- Cách trình bày thông tin theo quan hệ nhân - quả. </a:t>
            </a:r>
            <a:endParaRPr lang="en-VN" sz="3200" dirty="0"/>
          </a:p>
        </p:txBody>
      </p:sp>
      <p:sp>
        <p:nvSpPr>
          <p:cNvPr id="6" name="Rectangle 5">
            <a:extLst>
              <a:ext uri="{FF2B5EF4-FFF2-40B4-BE49-F238E27FC236}">
                <a16:creationId xmlns:a16="http://schemas.microsoft.com/office/drawing/2014/main" id="{6BEDF9AB-A47F-0D41-B3B3-71F61D72C04A}"/>
              </a:ext>
            </a:extLst>
          </p:cNvPr>
          <p:cNvSpPr/>
          <p:nvPr/>
        </p:nvSpPr>
        <p:spPr>
          <a:xfrm>
            <a:off x="5310357" y="149789"/>
            <a:ext cx="2542684"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2. Nghệ thuật</a:t>
            </a:r>
            <a:endParaRPr lang="en-VN" sz="3200" dirty="0">
              <a:solidFill>
                <a:schemeClr val="bg1"/>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24035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8|0.5|0.5|0.5|0.8"/>
</p:tagLst>
</file>

<file path=ppt/tags/tag10.xml><?xml version="1.0" encoding="utf-8"?>
<p:tagLst xmlns:a="http://schemas.openxmlformats.org/drawingml/2006/main" xmlns:r="http://schemas.openxmlformats.org/officeDocument/2006/relationships" xmlns:p="http://schemas.openxmlformats.org/presentationml/2006/main">
  <p:tag name="TIMING" val="|0.2|0.2|0.4|0.2|0.2|0.2|0.2|0.2|0.2"/>
</p:tagLst>
</file>

<file path=ppt/tags/tag11.xml><?xml version="1.0" encoding="utf-8"?>
<p:tagLst xmlns:a="http://schemas.openxmlformats.org/drawingml/2006/main" xmlns:r="http://schemas.openxmlformats.org/officeDocument/2006/relationships" xmlns:p="http://schemas.openxmlformats.org/presentationml/2006/main">
  <p:tag name="TIMING" val="|0.2|0.2|0.4|0.2|0.2|0.2|0.2|0.2|0.2"/>
</p:tagLst>
</file>

<file path=ppt/tags/tag12.xml><?xml version="1.0" encoding="utf-8"?>
<p:tagLst xmlns:a="http://schemas.openxmlformats.org/drawingml/2006/main" xmlns:r="http://schemas.openxmlformats.org/officeDocument/2006/relationships" xmlns:p="http://schemas.openxmlformats.org/presentationml/2006/main">
  <p:tag name="TIMING" val="|0.2|0.2|0.2|0.2|0.2|0.2"/>
</p:tagLst>
</file>

<file path=ppt/tags/tag2.xml><?xml version="1.0" encoding="utf-8"?>
<p:tagLst xmlns:a="http://schemas.openxmlformats.org/drawingml/2006/main" xmlns:r="http://schemas.openxmlformats.org/officeDocument/2006/relationships" xmlns:p="http://schemas.openxmlformats.org/presentationml/2006/main">
  <p:tag name="TIMING" val="|0.2|0.2|0.2|0.2|0.2|0.5"/>
</p:tagLst>
</file>

<file path=ppt/tags/tag3.xml><?xml version="1.0" encoding="utf-8"?>
<p:tagLst xmlns:a="http://schemas.openxmlformats.org/drawingml/2006/main" xmlns:r="http://schemas.openxmlformats.org/officeDocument/2006/relationships" xmlns:p="http://schemas.openxmlformats.org/presentationml/2006/main">
  <p:tag name="TIMING" val="|0.2|0.2|0.2|0.2|0.2|0.5"/>
</p:tagLst>
</file>

<file path=ppt/tags/tag4.xml><?xml version="1.0" encoding="utf-8"?>
<p:tagLst xmlns:a="http://schemas.openxmlformats.org/drawingml/2006/main" xmlns:r="http://schemas.openxmlformats.org/officeDocument/2006/relationships" xmlns:p="http://schemas.openxmlformats.org/presentationml/2006/main">
  <p:tag name="TIMING" val="|0.2|0.2|0.2"/>
</p:tagLst>
</file>

<file path=ppt/tags/tag5.xml><?xml version="1.0" encoding="utf-8"?>
<p:tagLst xmlns:a="http://schemas.openxmlformats.org/drawingml/2006/main" xmlns:r="http://schemas.openxmlformats.org/officeDocument/2006/relationships" xmlns:p="http://schemas.openxmlformats.org/presentationml/2006/main">
  <p:tag name="TIMING" val="|0.2|0.2|0.2|0.2|0.2|0.2|0.2"/>
</p:tagLst>
</file>

<file path=ppt/tags/tag6.xml><?xml version="1.0" encoding="utf-8"?>
<p:tagLst xmlns:a="http://schemas.openxmlformats.org/drawingml/2006/main" xmlns:r="http://schemas.openxmlformats.org/officeDocument/2006/relationships" xmlns:p="http://schemas.openxmlformats.org/presentationml/2006/main">
  <p:tag name="TIMING" val="|0.2|0.2|0.2|0.2|0.2|0.2|0.4"/>
</p:tagLst>
</file>

<file path=ppt/tags/tag7.xml><?xml version="1.0" encoding="utf-8"?>
<p:tagLst xmlns:a="http://schemas.openxmlformats.org/drawingml/2006/main" xmlns:r="http://schemas.openxmlformats.org/officeDocument/2006/relationships" xmlns:p="http://schemas.openxmlformats.org/presentationml/2006/main">
  <p:tag name="TIMING" val="|0.2|0.2|0.2|0.2|0.2|0.2|0.2|0.2"/>
</p:tagLst>
</file>

<file path=ppt/tags/tag8.xml><?xml version="1.0" encoding="utf-8"?>
<p:tagLst xmlns:a="http://schemas.openxmlformats.org/drawingml/2006/main" xmlns:r="http://schemas.openxmlformats.org/officeDocument/2006/relationships" xmlns:p="http://schemas.openxmlformats.org/presentationml/2006/main">
  <p:tag name="TIMING" val="|1.7|0|0|0|0.6|0.3|0.2"/>
</p:tagLst>
</file>

<file path=ppt/tags/tag9.xml><?xml version="1.0" encoding="utf-8"?>
<p:tagLst xmlns:a="http://schemas.openxmlformats.org/drawingml/2006/main" xmlns:r="http://schemas.openxmlformats.org/officeDocument/2006/relationships" xmlns:p="http://schemas.openxmlformats.org/presentationml/2006/main">
  <p:tag name="TIMING" val="|0.8|0|0|0.1|0.2|0.2|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1010</Words>
  <Application>Microsoft Office PowerPoint</Application>
  <PresentationFormat>Widescreen</PresentationFormat>
  <Paragraphs>94</Paragraphs>
  <Slides>20</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字魂27号-布丁体</vt:lpstr>
      <vt:lpstr>Arial</vt:lpstr>
      <vt:lpstr>Calibri</vt:lpstr>
      <vt:lpstr>Calibri Light</vt:lpstr>
      <vt:lpstr>Roboto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phuclamn26@gmail.com</dc:creator>
  <cp:lastModifiedBy>phuclamn26@gmail.com</cp:lastModifiedBy>
  <cp:revision>2</cp:revision>
  <dcterms:created xsi:type="dcterms:W3CDTF">2024-06-17T03:53:49Z</dcterms:created>
  <dcterms:modified xsi:type="dcterms:W3CDTF">2024-06-17T04:03:15Z</dcterms:modified>
</cp:coreProperties>
</file>